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8" r:id="rId2"/>
    <p:sldId id="256" r:id="rId3"/>
    <p:sldId id="264" r:id="rId4"/>
    <p:sldId id="263" r:id="rId5"/>
    <p:sldId id="265" r:id="rId6"/>
    <p:sldId id="262" r:id="rId7"/>
  </p:sldIdLst>
  <p:sldSz cx="12192000" cy="7559675"/>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986" autoAdjust="0"/>
    <p:restoredTop sz="94660"/>
  </p:normalViewPr>
  <p:slideViewPr>
    <p:cSldViewPr snapToGrid="0">
      <p:cViewPr varScale="1">
        <p:scale>
          <a:sx n="91" d="100"/>
          <a:sy n="91" d="100"/>
        </p:scale>
        <p:origin x="64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237197"/>
            <a:ext cx="9144000" cy="2631887"/>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524000" y="3970580"/>
            <a:ext cx="9144000" cy="1825171"/>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0865430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5158538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402483"/>
            <a:ext cx="2628900" cy="640647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838200" y="402483"/>
            <a:ext cx="7734300" cy="640647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1295728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6786504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884670"/>
            <a:ext cx="10515600" cy="3144614"/>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831850" y="5059034"/>
            <a:ext cx="10515600" cy="1653678"/>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621973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838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172200" y="2012414"/>
            <a:ext cx="5181600" cy="4796544"/>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4195539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02483"/>
            <a:ext cx="10515600" cy="14611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9789" y="1853171"/>
            <a:ext cx="5157787"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839789" y="2761381"/>
            <a:ext cx="5157787"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172200" y="1853171"/>
            <a:ext cx="5183188" cy="90821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72200" y="2761381"/>
            <a:ext cx="5183188" cy="406157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402331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8893378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3775702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5183188" y="1088454"/>
            <a:ext cx="6172200" cy="5372269"/>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21309940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9" y="503978"/>
            <a:ext cx="3932237" cy="1763924"/>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183188" y="1088454"/>
            <a:ext cx="6172200" cy="5372269"/>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39789" y="2267902"/>
            <a:ext cx="3932237" cy="420157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492C1D0-7197-4174-976B-93C262F9BCD1}" type="datetimeFigureOut">
              <a:rPr kumimoji="1" lang="ja-JP" altLang="en-US" smtClean="0"/>
              <a:t>2024/8/26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0019402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02483"/>
            <a:ext cx="10515600" cy="14611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838200" y="2012414"/>
            <a:ext cx="10515600" cy="4796544"/>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838200" y="7006699"/>
            <a:ext cx="2743200" cy="402483"/>
          </a:xfrm>
          <a:prstGeom prst="rect">
            <a:avLst/>
          </a:prstGeom>
        </p:spPr>
        <p:txBody>
          <a:bodyPr vert="horz" lIns="91440" tIns="45720" rIns="91440" bIns="45720" rtlCol="0" anchor="ctr"/>
          <a:lstStyle>
            <a:lvl1pPr algn="l">
              <a:defRPr sz="1200">
                <a:solidFill>
                  <a:schemeClr val="tx1">
                    <a:tint val="75000"/>
                  </a:schemeClr>
                </a:solidFill>
              </a:defRPr>
            </a:lvl1pPr>
          </a:lstStyle>
          <a:p>
            <a:fld id="{4492C1D0-7197-4174-976B-93C262F9BCD1}" type="datetimeFigureOut">
              <a:rPr kumimoji="1" lang="ja-JP" altLang="en-US" smtClean="0"/>
              <a:t>2024/8/26</a:t>
            </a:fld>
            <a:endParaRPr kumimoji="1" lang="ja-JP" altLang="en-US"/>
          </a:p>
        </p:txBody>
      </p:sp>
      <p:sp>
        <p:nvSpPr>
          <p:cNvPr id="5" name="Footer Placeholder 4"/>
          <p:cNvSpPr>
            <a:spLocks noGrp="1"/>
          </p:cNvSpPr>
          <p:nvPr>
            <p:ph type="ftr" sz="quarter" idx="3"/>
          </p:nvPr>
        </p:nvSpPr>
        <p:spPr>
          <a:xfrm>
            <a:off x="4038600" y="7006699"/>
            <a:ext cx="4114800" cy="40248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7006699"/>
            <a:ext cx="2743200" cy="402483"/>
          </a:xfrm>
          <a:prstGeom prst="rect">
            <a:avLst/>
          </a:prstGeom>
        </p:spPr>
        <p:txBody>
          <a:bodyPr vert="horz" lIns="91440" tIns="45720" rIns="91440" bIns="45720" rtlCol="0" anchor="ctr"/>
          <a:lstStyle>
            <a:lvl1pPr algn="r">
              <a:defRPr sz="1200">
                <a:solidFill>
                  <a:schemeClr val="tx1">
                    <a:tint val="75000"/>
                  </a:schemeClr>
                </a:solidFill>
              </a:defRPr>
            </a:lvl1pPr>
          </a:lstStyle>
          <a:p>
            <a:fld id="{79B6B75C-90F7-434C-9257-87B6BEBCCA50}" type="slidenum">
              <a:rPr kumimoji="1" lang="ja-JP" altLang="en-US" smtClean="0"/>
              <a:t>‹#›</a:t>
            </a:fld>
            <a:endParaRPr kumimoji="1" lang="ja-JP" altLang="en-US"/>
          </a:p>
        </p:txBody>
      </p:sp>
    </p:spTree>
    <p:extLst>
      <p:ext uri="{BB962C8B-B14F-4D97-AF65-F5344CB8AC3E}">
        <p14:creationId xmlns:p14="http://schemas.microsoft.com/office/powerpoint/2010/main" val="164387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9242"/>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おける考え方（案）</a:t>
            </a:r>
            <a:endParaRPr lang="ja-JP" altLang="en-US" sz="2000" b="1" dirty="0">
              <a:latin typeface="BIZ UDPゴシック" panose="020B0400000000000000" pitchFamily="50" charset="-128"/>
              <a:ea typeface="BIZ UDPゴシック" panose="020B0400000000000000" pitchFamily="50" charset="-128"/>
            </a:endParaRPr>
          </a:p>
        </p:txBody>
      </p:sp>
      <p:sp>
        <p:nvSpPr>
          <p:cNvPr id="5" name="正方形/長方形 4">
            <a:extLst>
              <a:ext uri="{FF2B5EF4-FFF2-40B4-BE49-F238E27FC236}">
                <a16:creationId xmlns:a16="http://schemas.microsoft.com/office/drawing/2014/main" id="{9D29C56C-EA55-4BFA-A36D-63AC4FDC08BA}"/>
              </a:ext>
            </a:extLst>
          </p:cNvPr>
          <p:cNvSpPr/>
          <p:nvPr/>
        </p:nvSpPr>
        <p:spPr>
          <a:xfrm>
            <a:off x="10008066" y="57332"/>
            <a:ext cx="1978929"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参考資料２－２</a:t>
            </a:r>
          </a:p>
        </p:txBody>
      </p:sp>
      <p:sp>
        <p:nvSpPr>
          <p:cNvPr id="2" name="スライド番号プレースホルダー 3">
            <a:extLst>
              <a:ext uri="{FF2B5EF4-FFF2-40B4-BE49-F238E27FC236}">
                <a16:creationId xmlns:a16="http://schemas.microsoft.com/office/drawing/2014/main" id="{DE3BB173-FCAD-C1B8-CF94-12DFBCF144A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1</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1A217842-B5FC-BD34-F628-9D82E0FBB8F2}"/>
              </a:ext>
            </a:extLst>
          </p:cNvPr>
          <p:cNvSpPr txBox="1"/>
          <p:nvPr/>
        </p:nvSpPr>
        <p:spPr>
          <a:xfrm>
            <a:off x="394413" y="992182"/>
            <a:ext cx="11403173" cy="5575309"/>
          </a:xfrm>
          <a:prstGeom prst="rect">
            <a:avLst/>
          </a:prstGeom>
          <a:noFill/>
        </p:spPr>
        <p:txBody>
          <a:bodyPr wrap="square" rtlCol="0">
            <a:spAutoFit/>
          </a:bodyPr>
          <a:lstStyle/>
          <a:p>
            <a:pPr marL="285750" indent="-285750">
              <a:lnSpc>
                <a:spcPts val="2700"/>
              </a:lnSpc>
              <a:buFont typeface="Wingdings" panose="05000000000000000000" pitchFamily="2" charset="2"/>
              <a:buChar char="p"/>
            </a:pPr>
            <a:r>
              <a:rPr kumimoji="1" lang="ja-JP" altLang="en-US" sz="1600" dirty="0">
                <a:latin typeface="BIZ UDPゴシック" panose="020B0400000000000000" pitchFamily="50" charset="-128"/>
                <a:ea typeface="BIZ UDPゴシック" panose="020B0400000000000000" pitchFamily="50" charset="-128"/>
              </a:rPr>
              <a:t>　大阪公立大学は、令和４年４月に、大阪府立大学と大阪市立大学が統合して開学した。開学から３</a:t>
            </a:r>
            <a:r>
              <a:rPr lang="ja-JP" altLang="en-US" sz="1600" dirty="0">
                <a:latin typeface="BIZ UDPゴシック" panose="020B0400000000000000" pitchFamily="50" charset="-128"/>
                <a:ea typeface="BIZ UDPゴシック" panose="020B0400000000000000" pitchFamily="50" charset="-128"/>
              </a:rPr>
              <a:t>年目を迎え、今後、</a:t>
            </a:r>
            <a:r>
              <a:rPr lang="ja-JP" altLang="en-US" sz="1600" b="1" u="sng" dirty="0">
                <a:latin typeface="BIZ UDPゴシック" panose="020B0400000000000000" pitchFamily="50" charset="-128"/>
                <a:ea typeface="BIZ UDPゴシック" panose="020B0400000000000000" pitchFamily="50" charset="-128"/>
              </a:rPr>
              <a:t>府市両大学が持つ資源を最大限に活かして、新たなステージに踏み出さなくてはならない</a:t>
            </a:r>
            <a:r>
              <a:rPr lang="ja-JP" altLang="en-US" sz="1600" dirty="0">
                <a:latin typeface="BIZ UDPゴシック" panose="020B0400000000000000" pitchFamily="50" charset="-128"/>
                <a:ea typeface="BIZ UDPゴシック" panose="020B0400000000000000" pitchFamily="50" charset="-128"/>
              </a:rPr>
              <a:t>。少子高齢化が急速に進行する中、世界的規模で激化する大学間競争を勝ち抜くためには、</a:t>
            </a:r>
            <a:r>
              <a:rPr lang="ja-JP" altLang="en-US" sz="1600" b="1" u="sng" dirty="0">
                <a:latin typeface="BIZ UDPゴシック" panose="020B0400000000000000" pitchFamily="50" charset="-128"/>
                <a:ea typeface="BIZ UDPゴシック" panose="020B0400000000000000" pitchFamily="50" charset="-128"/>
              </a:rPr>
              <a:t>最先端研究や分野の垣根を越えた研究</a:t>
            </a:r>
            <a:r>
              <a:rPr lang="ja-JP" altLang="en-US" sz="1600" dirty="0">
                <a:latin typeface="BIZ UDPゴシック" panose="020B0400000000000000" pitchFamily="50" charset="-128"/>
                <a:ea typeface="BIZ UDPゴシック" panose="020B0400000000000000" pitchFamily="50" charset="-128"/>
              </a:rPr>
              <a:t>を展開するとともに、</a:t>
            </a:r>
            <a:r>
              <a:rPr lang="ja-JP" altLang="en-US" sz="1600" b="1" u="sng" dirty="0">
                <a:latin typeface="BIZ UDPゴシック" panose="020B0400000000000000" pitchFamily="50" charset="-128"/>
                <a:ea typeface="BIZ UDPゴシック" panose="020B0400000000000000" pitchFamily="50" charset="-128"/>
              </a:rPr>
              <a:t>国際力豊かで高度な専門性を有する人材育成</a:t>
            </a:r>
            <a:r>
              <a:rPr lang="ja-JP" altLang="en-US" sz="1600" dirty="0">
                <a:latin typeface="BIZ UDPゴシック" panose="020B0400000000000000" pitchFamily="50" charset="-128"/>
                <a:ea typeface="BIZ UDPゴシック" panose="020B0400000000000000" pitchFamily="50" charset="-128"/>
              </a:rPr>
              <a:t>を進め、</a:t>
            </a:r>
            <a:r>
              <a:rPr lang="ja-JP" altLang="en-US" sz="1600" b="1" u="sng" dirty="0">
                <a:latin typeface="BIZ UDPゴシック" panose="020B0400000000000000" pitchFamily="50" charset="-128"/>
                <a:ea typeface="BIZ UDPゴシック" panose="020B0400000000000000" pitchFamily="50" charset="-128"/>
              </a:rPr>
              <a:t>研究と教育の両輪で、世界水準の大学を目指す必要</a:t>
            </a:r>
            <a:r>
              <a:rPr lang="ja-JP" altLang="en-US" sz="1600" dirty="0">
                <a:latin typeface="BIZ UDPゴシック" panose="020B0400000000000000" pitchFamily="50" charset="-128"/>
                <a:ea typeface="BIZ UDPゴシック" panose="020B0400000000000000" pitchFamily="50" charset="-128"/>
              </a:rPr>
              <a:t>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第２期中期目標の初年度である</a:t>
            </a:r>
            <a:r>
              <a:rPr lang="en-US" altLang="ja-JP" sz="1600" b="1" u="sng" dirty="0">
                <a:latin typeface="BIZ UDPゴシック" panose="020B0400000000000000" pitchFamily="50" charset="-128"/>
                <a:ea typeface="BIZ UDPゴシック" panose="020B0400000000000000" pitchFamily="50" charset="-128"/>
              </a:rPr>
              <a:t>2025</a:t>
            </a:r>
            <a:r>
              <a:rPr lang="ja-JP" altLang="en-US" sz="1600" b="1" u="sng" dirty="0">
                <a:latin typeface="BIZ UDPゴシック" panose="020B0400000000000000" pitchFamily="50" charset="-128"/>
                <a:ea typeface="BIZ UDPゴシック" panose="020B0400000000000000" pitchFamily="50" charset="-128"/>
              </a:rPr>
              <a:t>年には、世界中の英知を結集し、「未来社会の実験場」を目指す大阪・関西万博が開催</a:t>
            </a:r>
            <a:r>
              <a:rPr lang="ja-JP" altLang="en-US" sz="1600" dirty="0">
                <a:latin typeface="BIZ UDPゴシック" panose="020B0400000000000000" pitchFamily="50" charset="-128"/>
                <a:ea typeface="BIZ UDPゴシック" panose="020B0400000000000000" pitchFamily="50" charset="-128"/>
              </a:rPr>
              <a:t>される。いのち輝く未来社会を大阪から実現するために、大阪公立大学は、高度な研究力を活かし、</a:t>
            </a:r>
            <a:r>
              <a:rPr lang="ja-JP" altLang="en-US" sz="1600" b="1" u="sng" dirty="0">
                <a:latin typeface="BIZ UDPゴシック" panose="020B0400000000000000" pitchFamily="50" charset="-128"/>
                <a:ea typeface="BIZ UDPゴシック" panose="020B0400000000000000" pitchFamily="50" charset="-128"/>
              </a:rPr>
              <a:t>さまざまな次世代技術の実用化を進める</a:t>
            </a:r>
            <a:r>
              <a:rPr lang="ja-JP" altLang="en-US" sz="1600" dirty="0">
                <a:latin typeface="BIZ UDPゴシック" panose="020B0400000000000000" pitchFamily="50" charset="-128"/>
                <a:ea typeface="BIZ UDPゴシック" panose="020B0400000000000000" pitchFamily="50" charset="-128"/>
              </a:rPr>
              <a:t>とともに、</a:t>
            </a:r>
            <a:r>
              <a:rPr lang="ja-JP" altLang="en-US" sz="1600" b="1" u="sng" dirty="0">
                <a:latin typeface="BIZ UDPゴシック" panose="020B0400000000000000" pitchFamily="50" charset="-128"/>
                <a:ea typeface="BIZ UDPゴシック" panose="020B0400000000000000" pitchFamily="50" charset="-128"/>
              </a:rPr>
              <a:t>スタートアップ創出の拠点</a:t>
            </a:r>
            <a:r>
              <a:rPr lang="ja-JP" altLang="en-US" sz="1600" dirty="0">
                <a:latin typeface="BIZ UDPゴシック" panose="020B0400000000000000" pitchFamily="50" charset="-128"/>
                <a:ea typeface="BIZ UDPゴシック" panose="020B0400000000000000" pitchFamily="50" charset="-128"/>
              </a:rPr>
              <a:t>として、</a:t>
            </a:r>
            <a:r>
              <a:rPr lang="ja-JP" altLang="en-US" sz="1600" b="1" u="sng" dirty="0">
                <a:latin typeface="BIZ UDPゴシック" panose="020B0400000000000000" pitchFamily="50" charset="-128"/>
                <a:ea typeface="BIZ UDPゴシック" panose="020B0400000000000000" pitchFamily="50" charset="-128"/>
              </a:rPr>
              <a:t>大阪をさらなる成長の高みに押し上げる役割</a:t>
            </a:r>
            <a:r>
              <a:rPr lang="ja-JP" altLang="en-US" sz="1600" dirty="0">
                <a:latin typeface="BIZ UDPゴシック" panose="020B0400000000000000" pitchFamily="50" charset="-128"/>
                <a:ea typeface="BIZ UDPゴシック" panose="020B0400000000000000" pitchFamily="50" charset="-128"/>
              </a:rPr>
              <a:t>が求められる。さらに、</a:t>
            </a:r>
            <a:r>
              <a:rPr lang="ja-JP" altLang="en-US" sz="1600" b="1" u="sng" dirty="0">
                <a:latin typeface="BIZ UDPゴシック" panose="020B0400000000000000" pitchFamily="50" charset="-128"/>
                <a:ea typeface="BIZ UDPゴシック" panose="020B0400000000000000" pitchFamily="50" charset="-128"/>
              </a:rPr>
              <a:t>秋入学制度や海外大学との国際ネットワーク強化、将来の英語公用語化も視野に入れた取組等</a:t>
            </a:r>
            <a:r>
              <a:rPr lang="ja-JP" altLang="en-US" sz="1600" dirty="0">
                <a:latin typeface="BIZ UDPゴシック" panose="020B0400000000000000" pitchFamily="50" charset="-128"/>
                <a:ea typeface="BIZ UDPゴシック" panose="020B0400000000000000" pitchFamily="50" charset="-128"/>
              </a:rPr>
              <a:t>を積極的に進め、</a:t>
            </a:r>
            <a:r>
              <a:rPr lang="ja-JP" altLang="en-US" sz="1600" b="1" u="sng" dirty="0">
                <a:latin typeface="BIZ UDPゴシック" panose="020B0400000000000000" pitchFamily="50" charset="-128"/>
                <a:ea typeface="BIZ UDPゴシック" panose="020B0400000000000000" pitchFamily="50" charset="-128"/>
              </a:rPr>
              <a:t>国際都市・大阪の実現に寄与</a:t>
            </a:r>
            <a:r>
              <a:rPr lang="ja-JP" altLang="en-US" sz="1600" dirty="0">
                <a:latin typeface="BIZ UDPゴシック" panose="020B0400000000000000" pitchFamily="50" charset="-128"/>
                <a:ea typeface="BIZ UDPゴシック" panose="020B0400000000000000" pitchFamily="50" charset="-128"/>
              </a:rPr>
              <a:t>する必要がある。</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このような取組を実現するため、</a:t>
            </a:r>
            <a:r>
              <a:rPr lang="ja-JP" altLang="en-US" sz="1600" b="1" u="sng" dirty="0">
                <a:latin typeface="BIZ UDPゴシック" panose="020B0400000000000000" pitchFamily="50" charset="-128"/>
                <a:ea typeface="BIZ UDPゴシック" panose="020B0400000000000000" pitchFamily="50" charset="-128"/>
              </a:rPr>
              <a:t>社会・時代のニーズに応じた教育研究組織の改編・整備</a:t>
            </a:r>
            <a:r>
              <a:rPr lang="ja-JP" altLang="en-US" sz="1600" dirty="0">
                <a:latin typeface="BIZ UDPゴシック" panose="020B0400000000000000" pitchFamily="50" charset="-128"/>
                <a:ea typeface="BIZ UDPゴシック" panose="020B0400000000000000" pitchFamily="50" charset="-128"/>
              </a:rPr>
              <a:t>や、</a:t>
            </a:r>
            <a:r>
              <a:rPr lang="ja-JP" altLang="en-US" sz="1600" b="1" u="sng" dirty="0">
                <a:latin typeface="BIZ UDPゴシック" panose="020B0400000000000000" pitchFamily="50" charset="-128"/>
                <a:ea typeface="BIZ UDPゴシック" panose="020B0400000000000000" pitchFamily="50" charset="-128"/>
              </a:rPr>
              <a:t>戦略的な取組を推進し教育研究を支える事務組織の整備</a:t>
            </a:r>
            <a:r>
              <a:rPr lang="ja-JP" altLang="en-US" sz="1600" dirty="0">
                <a:latin typeface="BIZ UDPゴシック" panose="020B0400000000000000" pitchFamily="50" charset="-128"/>
                <a:ea typeface="BIZ UDPゴシック" panose="020B0400000000000000" pitchFamily="50" charset="-128"/>
              </a:rPr>
              <a:t>など、</a:t>
            </a:r>
            <a:r>
              <a:rPr lang="ja-JP" altLang="en-US" sz="1600" b="1" u="sng" dirty="0">
                <a:latin typeface="BIZ UDPゴシック" panose="020B0400000000000000" pitchFamily="50" charset="-128"/>
                <a:ea typeface="BIZ UDPゴシック" panose="020B0400000000000000" pitchFamily="50" charset="-128"/>
              </a:rPr>
              <a:t>大学改革をスピード感を持って進めなければならない。</a:t>
            </a:r>
            <a:endParaRPr lang="en-US" altLang="ja-JP" sz="1600" dirty="0">
              <a:latin typeface="BIZ UDPゴシック" panose="020B0400000000000000" pitchFamily="50" charset="-128"/>
              <a:ea typeface="BIZ UDPゴシック" panose="020B0400000000000000" pitchFamily="50" charset="-128"/>
            </a:endParaRPr>
          </a:p>
          <a:p>
            <a:pPr>
              <a:lnSpc>
                <a:spcPts val="2700"/>
              </a:lnSpc>
            </a:pPr>
            <a:endParaRPr lang="en-US" altLang="ja-JP" sz="1600" dirty="0">
              <a:latin typeface="BIZ UDPゴシック" panose="020B0400000000000000" pitchFamily="50" charset="-128"/>
              <a:ea typeface="BIZ UDPゴシック" panose="020B0400000000000000" pitchFamily="50" charset="-128"/>
            </a:endParaRPr>
          </a:p>
          <a:p>
            <a:pPr marL="285750" indent="-285750">
              <a:lnSpc>
                <a:spcPts val="2700"/>
              </a:lnSpc>
              <a:buFont typeface="Wingdings" panose="05000000000000000000" pitchFamily="2" charset="2"/>
              <a:buChar char="p"/>
            </a:pPr>
            <a:r>
              <a:rPr lang="ja-JP" altLang="en-US" sz="1600" dirty="0">
                <a:latin typeface="BIZ UDPゴシック" panose="020B0400000000000000" pitchFamily="50" charset="-128"/>
                <a:ea typeface="BIZ UDPゴシック" panose="020B0400000000000000" pitchFamily="50" charset="-128"/>
              </a:rPr>
              <a:t>　第２期中期目標においては、</a:t>
            </a:r>
            <a:r>
              <a:rPr lang="ja-JP" altLang="en-US" sz="1600" b="1" u="sng" dirty="0">
                <a:latin typeface="BIZ UDPゴシック" panose="020B0400000000000000" pitchFamily="50" charset="-128"/>
                <a:ea typeface="BIZ UDPゴシック" panose="020B0400000000000000" pitchFamily="50" charset="-128"/>
              </a:rPr>
              <a:t>大阪の成長・発展に貢献するとともに、グローバルに発展する「知の拠点」の実現</a:t>
            </a:r>
            <a:r>
              <a:rPr lang="ja-JP" altLang="en-US" sz="1600" dirty="0">
                <a:latin typeface="BIZ UDPゴシック" panose="020B0400000000000000" pitchFamily="50" charset="-128"/>
                <a:ea typeface="BIZ UDPゴシック" panose="020B0400000000000000" pitchFamily="50" charset="-128"/>
              </a:rPr>
              <a:t>を目指し、次の３つの重点方針を掲げる。</a:t>
            </a:r>
            <a:endParaRPr lang="en-US" altLang="ja-JP" sz="1600" dirty="0">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3839126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E05F766C-D0FC-DCE6-D768-20ABF02CC09D}"/>
              </a:ext>
            </a:extLst>
          </p:cNvPr>
          <p:cNvSpPr/>
          <p:nvPr/>
        </p:nvSpPr>
        <p:spPr>
          <a:xfrm>
            <a:off x="0" y="10048"/>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latin typeface="BIZ UDPゴシック" panose="020B0400000000000000" pitchFamily="50" charset="-128"/>
                <a:ea typeface="BIZ UDPゴシック" panose="020B0400000000000000" pitchFamily="50" charset="-128"/>
              </a:rPr>
              <a:t>公立大学法人大阪　第２期中期目標に</a:t>
            </a:r>
            <a:r>
              <a:rPr lang="ja-JP" altLang="en-US" sz="2000" b="1" dirty="0">
                <a:solidFill>
                  <a:schemeClr val="bg1"/>
                </a:solidFill>
                <a:latin typeface="BIZ UDPゴシック" panose="020B0400000000000000" pitchFamily="50" charset="-128"/>
                <a:ea typeface="BIZ UDPゴシック" panose="020B0400000000000000" pitchFamily="50" charset="-128"/>
              </a:rPr>
              <a:t>おける重点方針（案</a:t>
            </a:r>
            <a:r>
              <a:rPr lang="ja-JP" altLang="en-US" sz="2000" b="1" dirty="0">
                <a:latin typeface="BIZ UDPゴシック" panose="020B0400000000000000" pitchFamily="50" charset="-128"/>
                <a:ea typeface="BIZ UDPゴシック" panose="020B0400000000000000" pitchFamily="50" charset="-128"/>
              </a:rPr>
              <a:t>）</a:t>
            </a:r>
          </a:p>
        </p:txBody>
      </p:sp>
      <p:sp>
        <p:nvSpPr>
          <p:cNvPr id="2" name="スライド番号プレースホルダー 3">
            <a:extLst>
              <a:ext uri="{FF2B5EF4-FFF2-40B4-BE49-F238E27FC236}">
                <a16:creationId xmlns:a16="http://schemas.microsoft.com/office/drawing/2014/main" id="{D5C87A29-18D7-06EF-AFAC-52003A770E87}"/>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2</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3" name="正方形/長方形 2">
            <a:extLst>
              <a:ext uri="{FF2B5EF4-FFF2-40B4-BE49-F238E27FC236}">
                <a16:creationId xmlns:a16="http://schemas.microsoft.com/office/drawing/2014/main" id="{3FDA8EFA-97AF-FF0F-FDE5-FA11BD5CF88C}"/>
              </a:ext>
            </a:extLst>
          </p:cNvPr>
          <p:cNvSpPr/>
          <p:nvPr/>
        </p:nvSpPr>
        <p:spPr>
          <a:xfrm>
            <a:off x="0" y="913119"/>
            <a:ext cx="12192000" cy="86661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ja-JP" altLang="en-US" sz="2000" b="1" dirty="0">
                <a:solidFill>
                  <a:schemeClr val="tx1"/>
                </a:solidFill>
                <a:latin typeface="BIZ UDPゴシック" panose="020B0400000000000000" pitchFamily="50" charset="-128"/>
                <a:ea typeface="BIZ UDPゴシック" panose="020B0400000000000000" pitchFamily="50" charset="-128"/>
              </a:rPr>
              <a:t>府市が設置した公立大学として、大阪の成長に貢献し、グローバルに発展する「知の拠点」を目指す</a:t>
            </a:r>
            <a:endParaRPr lang="en-US" altLang="ja-JP" sz="2000" b="1" dirty="0">
              <a:solidFill>
                <a:schemeClr val="tx1"/>
              </a:solidFill>
              <a:latin typeface="BIZ UDPゴシック" panose="020B0400000000000000" pitchFamily="50" charset="-128"/>
              <a:ea typeface="BIZ UDPゴシック" panose="020B0400000000000000" pitchFamily="50" charset="-128"/>
            </a:endParaRPr>
          </a:p>
          <a:p>
            <a:pPr algn="ctr">
              <a:lnSpc>
                <a:spcPct val="150000"/>
              </a:lnSpc>
            </a:pPr>
            <a:r>
              <a:rPr kumimoji="1" lang="ja-JP" altLang="en-US" sz="1400" b="1" dirty="0">
                <a:solidFill>
                  <a:schemeClr val="tx1"/>
                </a:solidFill>
                <a:latin typeface="BIZ UDPゴシック" panose="020B0400000000000000" pitchFamily="50" charset="-128"/>
                <a:ea typeface="BIZ UDPゴシック" panose="020B0400000000000000" pitchFamily="50" charset="-128"/>
              </a:rPr>
              <a:t>目標期間：令和</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7</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年度～１</a:t>
            </a:r>
            <a:r>
              <a:rPr kumimoji="1" lang="en-US" altLang="ja-JP" sz="1400" b="1" dirty="0">
                <a:solidFill>
                  <a:schemeClr val="tx1"/>
                </a:solidFill>
                <a:latin typeface="BIZ UDPゴシック" panose="020B0400000000000000" pitchFamily="50" charset="-128"/>
                <a:ea typeface="BIZ UDPゴシック" panose="020B0400000000000000" pitchFamily="50" charset="-128"/>
              </a:rPr>
              <a:t>2</a:t>
            </a:r>
            <a:r>
              <a:rPr kumimoji="1" lang="ja-JP" altLang="en-US" sz="1400" b="1" dirty="0">
                <a:solidFill>
                  <a:schemeClr val="tx1"/>
                </a:solidFill>
                <a:latin typeface="BIZ UDPゴシック" panose="020B0400000000000000" pitchFamily="50" charset="-128"/>
                <a:ea typeface="BIZ UDPゴシック" panose="020B0400000000000000" pitchFamily="50" charset="-128"/>
              </a:rPr>
              <a:t>年度（６年間）</a:t>
            </a:r>
          </a:p>
        </p:txBody>
      </p:sp>
      <p:grpSp>
        <p:nvGrpSpPr>
          <p:cNvPr id="5" name="グループ化 4">
            <a:extLst>
              <a:ext uri="{FF2B5EF4-FFF2-40B4-BE49-F238E27FC236}">
                <a16:creationId xmlns:a16="http://schemas.microsoft.com/office/drawing/2014/main" id="{2926F104-ED0D-A610-ACC7-DD4F09927FF7}"/>
              </a:ext>
            </a:extLst>
          </p:cNvPr>
          <p:cNvGrpSpPr/>
          <p:nvPr/>
        </p:nvGrpSpPr>
        <p:grpSpPr>
          <a:xfrm>
            <a:off x="294886" y="5328465"/>
            <a:ext cx="11479772" cy="1604222"/>
            <a:chOff x="294886" y="1434401"/>
            <a:chExt cx="11479772" cy="1604222"/>
          </a:xfrm>
        </p:grpSpPr>
        <p:sp>
          <p:nvSpPr>
            <p:cNvPr id="6" name="正方形/長方形 5">
              <a:extLst>
                <a:ext uri="{FF2B5EF4-FFF2-40B4-BE49-F238E27FC236}">
                  <a16:creationId xmlns:a16="http://schemas.microsoft.com/office/drawing/2014/main" id="{1B4635DF-2149-292E-9919-DEDA9991E3E0}"/>
                </a:ext>
              </a:extLst>
            </p:cNvPr>
            <p:cNvSpPr/>
            <p:nvPr/>
          </p:nvSpPr>
          <p:spPr>
            <a:xfrm>
              <a:off x="564886" y="1906523"/>
              <a:ext cx="11209772" cy="113210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四角形: 角を丸くする 6">
              <a:extLst>
                <a:ext uri="{FF2B5EF4-FFF2-40B4-BE49-F238E27FC236}">
                  <a16:creationId xmlns:a16="http://schemas.microsoft.com/office/drawing/2014/main" id="{9EB2DA58-FEED-5DAD-337B-049BDD458A20}"/>
                </a:ext>
              </a:extLst>
            </p:cNvPr>
            <p:cNvSpPr/>
            <p:nvPr/>
          </p:nvSpPr>
          <p:spPr>
            <a:xfrm>
              <a:off x="564887" y="1636523"/>
              <a:ext cx="8793798" cy="540000"/>
            </a:xfrm>
            <a:prstGeom prst="roundRect">
              <a:avLst/>
            </a:prstGeom>
            <a:solidFill>
              <a:schemeClr val="bg1"/>
            </a:solidFill>
            <a:ln w="3810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府市両大学の統合効果を最大限発揮し、新たなステージへ</a:t>
              </a:r>
            </a:p>
          </p:txBody>
        </p:sp>
        <p:sp>
          <p:nvSpPr>
            <p:cNvPr id="8" name="楕円 7">
              <a:extLst>
                <a:ext uri="{FF2B5EF4-FFF2-40B4-BE49-F238E27FC236}">
                  <a16:creationId xmlns:a16="http://schemas.microsoft.com/office/drawing/2014/main" id="{51585B8B-3934-A44E-3704-644916A522E0}"/>
                </a:ext>
              </a:extLst>
            </p:cNvPr>
            <p:cNvSpPr/>
            <p:nvPr/>
          </p:nvSpPr>
          <p:spPr>
            <a:xfrm>
              <a:off x="294886" y="1434401"/>
              <a:ext cx="540000" cy="540000"/>
            </a:xfrm>
            <a:prstGeom prst="ellipse">
              <a:avLst/>
            </a:prstGeom>
            <a:solidFill>
              <a:schemeClr val="accent1"/>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３</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9" name="テキスト ボックス 8">
              <a:extLst>
                <a:ext uri="{FF2B5EF4-FFF2-40B4-BE49-F238E27FC236}">
                  <a16:creationId xmlns:a16="http://schemas.microsoft.com/office/drawing/2014/main" id="{657C27FC-1D3B-8B44-E0A9-4F79F957924D}"/>
                </a:ext>
              </a:extLst>
            </p:cNvPr>
            <p:cNvSpPr txBox="1"/>
            <p:nvPr/>
          </p:nvSpPr>
          <p:spPr>
            <a:xfrm>
              <a:off x="834886" y="2244401"/>
              <a:ext cx="10939772" cy="584775"/>
            </a:xfrm>
            <a:prstGeom prst="rect">
              <a:avLst/>
            </a:prstGeom>
            <a:noFill/>
          </p:spPr>
          <p:txBody>
            <a:bodyPr wrap="square" rtlCol="0">
              <a:spAutoFit/>
            </a:bodyPr>
            <a:lstStyle/>
            <a:p>
              <a:r>
                <a:rPr lang="ja-JP" altLang="en-US" sz="1600" dirty="0">
                  <a:latin typeface="BIZ UDPゴシック" panose="020B0400000000000000" pitchFamily="50" charset="-128"/>
                  <a:ea typeface="BIZ UDPゴシック" panose="020B0400000000000000" pitchFamily="50" charset="-128"/>
                </a:rPr>
                <a:t>　令和７年度以降に、新大学の完成年度を迎えるとともに、同年秋には森之宮キャンパスが開設し、同種分野の学部のキャンパス集約化が進展。これを機に、時代の要請に応じた教育研究組織の再編整備や、効率的な事務局組織を実現</a:t>
              </a:r>
              <a:endParaRPr kumimoji="1" lang="ja-JP" altLang="en-US" dirty="0">
                <a:latin typeface="BIZ UDPゴシック" panose="020B0400000000000000" pitchFamily="50" charset="-128"/>
                <a:ea typeface="BIZ UDPゴシック" panose="020B0400000000000000" pitchFamily="50" charset="-128"/>
              </a:endParaRPr>
            </a:p>
          </p:txBody>
        </p:sp>
      </p:grpSp>
      <p:grpSp>
        <p:nvGrpSpPr>
          <p:cNvPr id="10" name="グループ化 9">
            <a:extLst>
              <a:ext uri="{FF2B5EF4-FFF2-40B4-BE49-F238E27FC236}">
                <a16:creationId xmlns:a16="http://schemas.microsoft.com/office/drawing/2014/main" id="{2C449FB8-B6CB-8123-7A4A-8189F53F6BC3}"/>
              </a:ext>
            </a:extLst>
          </p:cNvPr>
          <p:cNvGrpSpPr/>
          <p:nvPr/>
        </p:nvGrpSpPr>
        <p:grpSpPr>
          <a:xfrm>
            <a:off x="294886" y="3552702"/>
            <a:ext cx="11479772" cy="1604222"/>
            <a:chOff x="294886" y="1434401"/>
            <a:chExt cx="11479772" cy="1604222"/>
          </a:xfrm>
        </p:grpSpPr>
        <p:sp>
          <p:nvSpPr>
            <p:cNvPr id="11" name="正方形/長方形 10">
              <a:extLst>
                <a:ext uri="{FF2B5EF4-FFF2-40B4-BE49-F238E27FC236}">
                  <a16:creationId xmlns:a16="http://schemas.microsoft.com/office/drawing/2014/main" id="{E3E981B3-A374-4974-FA74-5B2ABB6A1289}"/>
                </a:ext>
              </a:extLst>
            </p:cNvPr>
            <p:cNvSpPr/>
            <p:nvPr/>
          </p:nvSpPr>
          <p:spPr>
            <a:xfrm>
              <a:off x="564886" y="1906523"/>
              <a:ext cx="11209772" cy="11321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7EC4542D-A6EB-060F-6976-ED9DD8B046CA}"/>
                </a:ext>
              </a:extLst>
            </p:cNvPr>
            <p:cNvSpPr/>
            <p:nvPr/>
          </p:nvSpPr>
          <p:spPr>
            <a:xfrm>
              <a:off x="564886" y="1636523"/>
              <a:ext cx="8793799" cy="540000"/>
            </a:xfrm>
            <a:prstGeom prst="roundRect">
              <a:avLst/>
            </a:prstGeom>
            <a:solidFill>
              <a:schemeClr val="bg1"/>
            </a:solid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kumimoji="1" lang="ja-JP" altLang="en-US" sz="2000" b="1" dirty="0">
                  <a:solidFill>
                    <a:schemeClr val="tx1"/>
                  </a:solidFill>
                  <a:latin typeface="BIZ UDPゴシック" panose="020B0400000000000000" pitchFamily="50" charset="-128"/>
                  <a:ea typeface="BIZ UDPゴシック" panose="020B0400000000000000" pitchFamily="50" charset="-128"/>
                </a:rPr>
                <a:t>世界水準の大学に向け、国内外の研究者・学生から選ばれる大学を実現</a:t>
              </a:r>
            </a:p>
          </p:txBody>
        </p:sp>
        <p:sp>
          <p:nvSpPr>
            <p:cNvPr id="13" name="楕円 12">
              <a:extLst>
                <a:ext uri="{FF2B5EF4-FFF2-40B4-BE49-F238E27FC236}">
                  <a16:creationId xmlns:a16="http://schemas.microsoft.com/office/drawing/2014/main" id="{B7F435DD-ADD1-14F2-60D3-160D1ADE21B8}"/>
                </a:ext>
              </a:extLst>
            </p:cNvPr>
            <p:cNvSpPr/>
            <p:nvPr/>
          </p:nvSpPr>
          <p:spPr>
            <a:xfrm>
              <a:off x="294886" y="1434401"/>
              <a:ext cx="540000" cy="540000"/>
            </a:xfrm>
            <a:prstGeom prst="ellipse">
              <a:avLst/>
            </a:prstGeom>
            <a:solidFill>
              <a:srgbClr val="00B05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２</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4" name="テキスト ボックス 13">
              <a:extLst>
                <a:ext uri="{FF2B5EF4-FFF2-40B4-BE49-F238E27FC236}">
                  <a16:creationId xmlns:a16="http://schemas.microsoft.com/office/drawing/2014/main" id="{3C1A0553-3352-40A2-0346-6B2CC3EEA01F}"/>
                </a:ext>
              </a:extLst>
            </p:cNvPr>
            <p:cNvSpPr txBox="1"/>
            <p:nvPr/>
          </p:nvSpPr>
          <p:spPr>
            <a:xfrm>
              <a:off x="834886" y="2263255"/>
              <a:ext cx="10939772" cy="584775"/>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大阪が国際都市を</a:t>
              </a:r>
              <a:r>
                <a:rPr lang="ja-JP" altLang="en-US" sz="1600" dirty="0">
                  <a:latin typeface="BIZ UDPゴシック" panose="020B0400000000000000" pitchFamily="50" charset="-128"/>
                  <a:ea typeface="BIZ UDPゴシック" panose="020B0400000000000000" pitchFamily="50" charset="-128"/>
                </a:rPr>
                <a:t>目指す</a:t>
              </a:r>
              <a:r>
                <a:rPr kumimoji="1" lang="ja-JP" altLang="en-US" sz="1600" dirty="0">
                  <a:latin typeface="BIZ UDPゴシック" panose="020B0400000000000000" pitchFamily="50" charset="-128"/>
                  <a:ea typeface="BIZ UDPゴシック" panose="020B0400000000000000" pitchFamily="50" charset="-128"/>
                </a:rPr>
                <a:t>中、</a:t>
              </a:r>
              <a:r>
                <a:rPr lang="ja-JP" altLang="en-US" sz="1600" dirty="0">
                  <a:latin typeface="BIZ UDPゴシック" panose="020B0400000000000000" pitchFamily="50" charset="-128"/>
                  <a:ea typeface="BIZ UDPゴシック" panose="020B0400000000000000" pitchFamily="50" charset="-128"/>
                </a:rPr>
                <a:t>欧米で</a:t>
              </a:r>
              <a:r>
                <a:rPr kumimoji="1" lang="ja-JP" altLang="en-US" sz="1600" dirty="0">
                  <a:latin typeface="BIZ UDPゴシック" panose="020B0400000000000000" pitchFamily="50" charset="-128"/>
                  <a:ea typeface="BIZ UDPゴシック" panose="020B0400000000000000" pitchFamily="50" charset="-128"/>
                </a:rPr>
                <a:t>主流な秋入学の学士課程での導入や、将来の英語公用語化も視野に入れた取組など、国際力強化に取り組み、世界の研究者や学生から選ばれる大学を実現　　</a:t>
              </a:r>
            </a:p>
          </p:txBody>
        </p:sp>
      </p:grpSp>
      <p:grpSp>
        <p:nvGrpSpPr>
          <p:cNvPr id="15" name="グループ化 14">
            <a:extLst>
              <a:ext uri="{FF2B5EF4-FFF2-40B4-BE49-F238E27FC236}">
                <a16:creationId xmlns:a16="http://schemas.microsoft.com/office/drawing/2014/main" id="{BEAB33B7-FB44-6EFF-A9EB-F71110C90902}"/>
              </a:ext>
            </a:extLst>
          </p:cNvPr>
          <p:cNvGrpSpPr/>
          <p:nvPr/>
        </p:nvGrpSpPr>
        <p:grpSpPr>
          <a:xfrm>
            <a:off x="294886" y="1776939"/>
            <a:ext cx="11479772" cy="1604222"/>
            <a:chOff x="294886" y="1434401"/>
            <a:chExt cx="11479772" cy="1604222"/>
          </a:xfrm>
        </p:grpSpPr>
        <p:sp>
          <p:nvSpPr>
            <p:cNvPr id="16" name="正方形/長方形 15">
              <a:extLst>
                <a:ext uri="{FF2B5EF4-FFF2-40B4-BE49-F238E27FC236}">
                  <a16:creationId xmlns:a16="http://schemas.microsoft.com/office/drawing/2014/main" id="{2085D0E3-7896-EA53-B96F-AC981CA17590}"/>
                </a:ext>
              </a:extLst>
            </p:cNvPr>
            <p:cNvSpPr/>
            <p:nvPr/>
          </p:nvSpPr>
          <p:spPr>
            <a:xfrm>
              <a:off x="564886" y="1906523"/>
              <a:ext cx="11209772" cy="1132100"/>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四角形: 角を丸くする 16">
              <a:extLst>
                <a:ext uri="{FF2B5EF4-FFF2-40B4-BE49-F238E27FC236}">
                  <a16:creationId xmlns:a16="http://schemas.microsoft.com/office/drawing/2014/main" id="{39855115-86C2-3817-A50A-93E4856D361D}"/>
                </a:ext>
              </a:extLst>
            </p:cNvPr>
            <p:cNvSpPr/>
            <p:nvPr/>
          </p:nvSpPr>
          <p:spPr>
            <a:xfrm>
              <a:off x="564886" y="1636523"/>
              <a:ext cx="8793799" cy="540000"/>
            </a:xfrm>
            <a:prstGeom prst="roundRect">
              <a:avLst/>
            </a:prstGeom>
            <a:solidFill>
              <a:schemeClr val="bg1"/>
            </a:solidFill>
            <a:ln w="38100">
              <a:solidFill>
                <a:srgbClr val="FF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2000" dirty="0">
                  <a:solidFill>
                    <a:schemeClr val="bg1"/>
                  </a:solidFill>
                  <a:latin typeface="BIZ UDPゴシック" panose="020B0400000000000000" pitchFamily="50" charset="-128"/>
                  <a:ea typeface="BIZ UDPゴシック" panose="020B0400000000000000" pitchFamily="50" charset="-128"/>
                </a:rPr>
                <a:t>　　</a:t>
              </a:r>
              <a:r>
                <a:rPr lang="ja-JP" altLang="en-US" sz="2000" b="1" dirty="0">
                  <a:solidFill>
                    <a:schemeClr val="tx1"/>
                  </a:solidFill>
                  <a:latin typeface="BIZ UDPゴシック" panose="020B0400000000000000" pitchFamily="50" charset="-128"/>
                  <a:ea typeface="BIZ UDPゴシック" panose="020B0400000000000000" pitchFamily="50" charset="-128"/>
                </a:rPr>
                <a:t>「総合知」</a:t>
              </a:r>
              <a:r>
                <a:rPr lang="en-US" altLang="ja-JP" sz="2000" b="1" dirty="0">
                  <a:solidFill>
                    <a:schemeClr val="tx1"/>
                  </a:solidFill>
                  <a:latin typeface="BIZ UDPゴシック" panose="020B0400000000000000" pitchFamily="50" charset="-128"/>
                  <a:ea typeface="BIZ UDPゴシック" panose="020B0400000000000000" pitchFamily="50" charset="-128"/>
                </a:rPr>
                <a:t>×</a:t>
              </a:r>
              <a:r>
                <a:rPr lang="ja-JP" altLang="en-US" sz="2000" b="1" dirty="0">
                  <a:solidFill>
                    <a:schemeClr val="tx1"/>
                  </a:solidFill>
                  <a:latin typeface="BIZ UDPゴシック" panose="020B0400000000000000" pitchFamily="50" charset="-128"/>
                  <a:ea typeface="BIZ UDPゴシック" panose="020B0400000000000000" pitchFamily="50" charset="-128"/>
                </a:rPr>
                <a:t>「共創」により、大阪の成長・発展に貢献</a:t>
              </a:r>
              <a:endParaRPr kumimoji="1" lang="ja-JP" altLang="en-US" sz="2000" b="1" dirty="0">
                <a:solidFill>
                  <a:schemeClr val="tx1"/>
                </a:solidFill>
                <a:latin typeface="BIZ UDPゴシック" panose="020B0400000000000000" pitchFamily="50" charset="-128"/>
                <a:ea typeface="BIZ UDPゴシック" panose="020B0400000000000000" pitchFamily="50" charset="-128"/>
              </a:endParaRPr>
            </a:p>
          </p:txBody>
        </p:sp>
        <p:sp>
          <p:nvSpPr>
            <p:cNvPr id="18" name="楕円 17">
              <a:extLst>
                <a:ext uri="{FF2B5EF4-FFF2-40B4-BE49-F238E27FC236}">
                  <a16:creationId xmlns:a16="http://schemas.microsoft.com/office/drawing/2014/main" id="{B0897241-9ED9-59A4-ED89-AB67E070F444}"/>
                </a:ext>
              </a:extLst>
            </p:cNvPr>
            <p:cNvSpPr/>
            <p:nvPr/>
          </p:nvSpPr>
          <p:spPr>
            <a:xfrm>
              <a:off x="294886" y="1434401"/>
              <a:ext cx="540000" cy="540000"/>
            </a:xfrm>
            <a:prstGeom prst="ellipse">
              <a:avLst/>
            </a:prstGeom>
            <a:solidFill>
              <a:srgbClr val="FF9900"/>
            </a:solidFill>
            <a:ln w="571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bg1"/>
                  </a:solidFill>
                  <a:latin typeface="BIZ UDPゴシック" panose="020B0400000000000000" pitchFamily="50" charset="-128"/>
                  <a:ea typeface="BIZ UDPゴシック" panose="020B0400000000000000" pitchFamily="50" charset="-128"/>
                </a:rPr>
                <a:t>１</a:t>
              </a:r>
              <a:endParaRPr kumimoji="1" lang="ja-JP" altLang="en-US" b="1" dirty="0">
                <a:solidFill>
                  <a:schemeClr val="bg1"/>
                </a:solidFill>
                <a:latin typeface="BIZ UDPゴシック" panose="020B0400000000000000" pitchFamily="50" charset="-128"/>
                <a:ea typeface="BIZ UDPゴシック" panose="020B0400000000000000" pitchFamily="50" charset="-128"/>
              </a:endParaRPr>
            </a:p>
          </p:txBody>
        </p:sp>
        <p:sp>
          <p:nvSpPr>
            <p:cNvPr id="19" name="テキスト ボックス 18">
              <a:extLst>
                <a:ext uri="{FF2B5EF4-FFF2-40B4-BE49-F238E27FC236}">
                  <a16:creationId xmlns:a16="http://schemas.microsoft.com/office/drawing/2014/main" id="{60BC8213-196C-C2A3-C227-D36BF0F8C6A7}"/>
                </a:ext>
              </a:extLst>
            </p:cNvPr>
            <p:cNvSpPr txBox="1"/>
            <p:nvPr/>
          </p:nvSpPr>
          <p:spPr>
            <a:xfrm>
              <a:off x="834886" y="2207626"/>
              <a:ext cx="10939772" cy="830997"/>
            </a:xfrm>
            <a:prstGeom prst="rect">
              <a:avLst/>
            </a:prstGeom>
            <a:noFill/>
          </p:spPr>
          <p:txBody>
            <a:bodyPr wrap="square" rtlCol="0">
              <a:spAutoFit/>
            </a:bodyPr>
            <a:lstStyle/>
            <a:p>
              <a:r>
                <a:rPr kumimoji="1" lang="ja-JP" altLang="en-US" sz="1600" dirty="0">
                  <a:latin typeface="BIZ UDPゴシック" panose="020B0400000000000000" pitchFamily="50" charset="-128"/>
                  <a:ea typeface="BIZ UDPゴシック" panose="020B0400000000000000" pitchFamily="50" charset="-128"/>
                </a:rPr>
                <a:t>　２０２５年大阪・関西万博の「未来社会の実験場」のコンセプトを引き継ぎ、産学官民共創により、</a:t>
              </a:r>
              <a:r>
                <a:rPr lang="ja-JP" altLang="en-US" sz="1600" dirty="0">
                  <a:latin typeface="BIZ UDPゴシック" panose="020B0400000000000000" pitchFamily="50" charset="-128"/>
                  <a:ea typeface="BIZ UDPゴシック" panose="020B0400000000000000" pitchFamily="50" charset="-128"/>
                </a:rPr>
                <a:t>「総合知」を活用しながら、次世代技術の実用化や大阪発スタートアップの創出など産業競争力の強化に貢献。また、府市の政策形成に参画し、大阪の都市課題の解決をはかる</a:t>
              </a:r>
              <a:endParaRPr kumimoji="1" lang="ja-JP" altLang="en-US" sz="1600" dirty="0">
                <a:latin typeface="BIZ UDPゴシック" panose="020B0400000000000000" pitchFamily="50" charset="-128"/>
                <a:ea typeface="BIZ UDPゴシック" panose="020B0400000000000000" pitchFamily="50" charset="-128"/>
              </a:endParaRPr>
            </a:p>
          </p:txBody>
        </p:sp>
      </p:grpSp>
    </p:spTree>
    <p:extLst>
      <p:ext uri="{BB962C8B-B14F-4D97-AF65-F5344CB8AC3E}">
        <p14:creationId xmlns:p14="http://schemas.microsoft.com/office/powerpoint/2010/main" val="7896030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a:extLst>
              <a:ext uri="{FF2B5EF4-FFF2-40B4-BE49-F238E27FC236}">
                <a16:creationId xmlns:a16="http://schemas.microsoft.com/office/drawing/2014/main" id="{D487D473-92C0-034F-F157-A08FA3E79FA7}"/>
              </a:ext>
            </a:extLst>
          </p:cNvPr>
          <p:cNvSpPr/>
          <p:nvPr/>
        </p:nvSpPr>
        <p:spPr>
          <a:xfrm>
            <a:off x="6071015" y="482930"/>
            <a:ext cx="6129480" cy="6877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ja-JP" altLang="en-US" sz="1200" b="1" dirty="0">
                <a:solidFill>
                  <a:schemeClr val="tx1"/>
                </a:solidFill>
                <a:latin typeface="Meiryo UI" panose="020B0604030504040204" pitchFamily="50" charset="-128"/>
                <a:ea typeface="Meiryo UI" panose="020B0604030504040204" pitchFamily="50" charset="-128"/>
              </a:rPr>
              <a:t>５　医学部附属病院等に関する目標～質の高い医療の提供～</a:t>
            </a:r>
          </a:p>
          <a:p>
            <a:r>
              <a:rPr lang="ja-JP" altLang="en-US" sz="1200" dirty="0">
                <a:solidFill>
                  <a:schemeClr val="tx1"/>
                </a:solidFill>
                <a:latin typeface="Meiryo UI" panose="020B0604030504040204" pitchFamily="50" charset="-128"/>
                <a:ea typeface="Meiryo UI" panose="020B0604030504040204" pitchFamily="50" charset="-128"/>
              </a:rPr>
              <a:t>（１）最先端で安全かつ良質な医療の提供</a:t>
            </a:r>
          </a:p>
          <a:p>
            <a:r>
              <a:rPr lang="ja-JP" altLang="en-US" sz="1200" dirty="0">
                <a:solidFill>
                  <a:schemeClr val="tx1"/>
                </a:solidFill>
                <a:latin typeface="Meiryo UI" panose="020B0604030504040204" pitchFamily="50" charset="-128"/>
                <a:ea typeface="Meiryo UI" panose="020B0604030504040204" pitchFamily="50" charset="-128"/>
              </a:rPr>
              <a:t>　　　   質の高い医療を提供し、地域住民の健康増進と地域医療の向上に寄与。</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医療業務の効率化。経営基盤の強化と安定的な病院運営。</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（２）地域連携強化を通じた医療体制の充実</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地域医療機関との連携及び協力、地域の医療体制拡充に寄与。</a:t>
            </a:r>
          </a:p>
          <a:p>
            <a:r>
              <a:rPr lang="ja-JP" altLang="en-US" sz="1200" dirty="0">
                <a:solidFill>
                  <a:schemeClr val="tx1"/>
                </a:solidFill>
                <a:latin typeface="Meiryo UI" panose="020B0604030504040204" pitchFamily="50" charset="-128"/>
                <a:ea typeface="Meiryo UI" panose="020B0604030504040204" pitchFamily="50" charset="-128"/>
              </a:rPr>
              <a:t>（３）国際感覚をもった高度専門医療人の育成</a:t>
            </a:r>
          </a:p>
          <a:p>
            <a:r>
              <a:rPr lang="ja-JP" altLang="en-US" sz="1200" dirty="0">
                <a:solidFill>
                  <a:schemeClr val="tx1"/>
                </a:solidFill>
                <a:latin typeface="Meiryo UI" panose="020B0604030504040204" pitchFamily="50" charset="-128"/>
                <a:ea typeface="Meiryo UI" panose="020B0604030504040204" pitchFamily="50" charset="-128"/>
              </a:rPr>
              <a:t>　　　   地域医療・国際医療を先導し、中核となって活躍できる高度専門的な医療人材を育成。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６　大阪公立大学工業高等専門学校に関する目標～創造力を備え社会に貢献する実践的</a:t>
            </a:r>
            <a:endParaRPr lang="en-US" altLang="ja-JP" sz="1200" b="1" dirty="0">
              <a:solidFill>
                <a:schemeClr val="tx1"/>
              </a:solidFill>
              <a:latin typeface="Meiryo UI" panose="020B0604030504040204" pitchFamily="50" charset="-128"/>
              <a:ea typeface="Meiryo UI" panose="020B0604030504040204" pitchFamily="50" charset="-128"/>
            </a:endParaRPr>
          </a:p>
          <a:p>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技術者の育成～</a:t>
            </a:r>
          </a:p>
          <a:p>
            <a:r>
              <a:rPr lang="ja-JP" altLang="en-US" sz="1200" dirty="0">
                <a:solidFill>
                  <a:schemeClr val="tx1"/>
                </a:solidFill>
                <a:latin typeface="Meiryo UI" panose="020B0604030504040204" pitchFamily="50" charset="-128"/>
                <a:ea typeface="Meiryo UI" panose="020B0604030504040204" pitchFamily="50" charset="-128"/>
              </a:rPr>
              <a:t>（１）大学との連携強化による取組等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高専と大阪公立大学の連携を強化すること等により、教育、産学連携等の取組を推進。</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小・中学生など若者の人材育成や社会人対象のリカレント教育に貢献。</a:t>
            </a:r>
          </a:p>
          <a:p>
            <a:r>
              <a:rPr lang="ja-JP" altLang="en-US" sz="1200" dirty="0">
                <a:solidFill>
                  <a:schemeClr val="tx1"/>
                </a:solidFill>
                <a:latin typeface="Meiryo UI" panose="020B0604030504040204" pitchFamily="50" charset="-128"/>
                <a:ea typeface="Meiryo UI" panose="020B0604030504040204" pitchFamily="50" charset="-128"/>
              </a:rPr>
              <a:t>（２）高度な実践的技術者の育成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女子学生の比率向上に向けた多様な入学者選抜の実施。</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教育の推進など、グローバル社会で活躍できる、高度な実践的技術者を育成・輩出。</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第３ 業務運営の改善及び効率化に関する目標</a:t>
            </a:r>
          </a:p>
          <a:p>
            <a:r>
              <a:rPr lang="ja-JP" altLang="en-US" sz="1200" dirty="0">
                <a:solidFill>
                  <a:schemeClr val="tx1"/>
                </a:solidFill>
                <a:latin typeface="Meiryo UI" panose="020B0604030504040204" pitchFamily="50" charset="-128"/>
                <a:ea typeface="Meiryo UI" panose="020B0604030504040204" pitchFamily="50" charset="-128"/>
              </a:rPr>
              <a:t>１　ガバナンス：理事長はマネジメント力を発揮して戦略的に法人経営を行い、学長及び校長は</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リーダーシップをもって教育研究を推進し、相互に連携。ガバナンスの強化に向けた体制を整備。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人事・組織：多様で優れた教職員が活躍できる環境を整備。ダイバーシティの向上。</a:t>
            </a:r>
          </a:p>
          <a:p>
            <a:r>
              <a:rPr lang="ja-JP" altLang="en-US" sz="1200" dirty="0">
                <a:solidFill>
                  <a:schemeClr val="tx1"/>
                </a:solidFill>
                <a:latin typeface="Meiryo UI" panose="020B0604030504040204" pitchFamily="50" charset="-128"/>
                <a:ea typeface="Meiryo UI" panose="020B0604030504040204" pitchFamily="50" charset="-128"/>
              </a:rPr>
              <a:t>　　 統合効果を最大限発揮し、 業務の統一化・効率化により、事務組織・人員体制の最適化。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計画的な施設及び設備の整備等：キャンパス整備・集約化。森之宮キャンパス高機能化検討。</a:t>
            </a: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第４　財務内容の改善に関する目標</a:t>
            </a:r>
          </a:p>
          <a:p>
            <a:r>
              <a:rPr lang="zh-TW" altLang="en-US" sz="1200" dirty="0">
                <a:solidFill>
                  <a:schemeClr val="tx1"/>
                </a:solidFill>
                <a:latin typeface="Meiryo UI" panose="020B0604030504040204" pitchFamily="50" charset="-128"/>
                <a:ea typeface="Meiryo UI" panose="020B0604030504040204" pitchFamily="50" charset="-128"/>
              </a:rPr>
              <a:t>１ 財務戦略　</a:t>
            </a:r>
          </a:p>
          <a:p>
            <a:r>
              <a:rPr lang="ja-JP" altLang="en-US" sz="1200" dirty="0">
                <a:solidFill>
                  <a:schemeClr val="tx1"/>
                </a:solidFill>
                <a:latin typeface="Meiryo UI" panose="020B0604030504040204" pitchFamily="50" charset="-128"/>
                <a:ea typeface="Meiryo UI" panose="020B0604030504040204" pitchFamily="50" charset="-128"/>
              </a:rPr>
              <a:t>　　外部資金の獲得を推進・収入確保策の拡大。業務コストの適正化を図る。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大学の統合効果を最大限発揮し、学内の資源配分の最適化を進める。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第５　自己点検評価・情報の提供に関する目標</a:t>
            </a:r>
          </a:p>
          <a:p>
            <a:r>
              <a:rPr lang="ja-JP" altLang="en-US" sz="1200" dirty="0">
                <a:solidFill>
                  <a:schemeClr val="tx1"/>
                </a:solidFill>
                <a:latin typeface="Meiryo UI" panose="020B0604030504040204" pitchFamily="50" charset="-128"/>
                <a:ea typeface="Meiryo UI" panose="020B0604030504040204" pitchFamily="50" charset="-128"/>
              </a:rPr>
              <a:t>１　自己点検・情報提供及び積極的かつ戦略的な情報発信：</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客観的なデータに基づく法人経営。法人の経営状況等の情報提供。</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教育研究の成果と社会への貢献等を積極的に情報発信する。</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u="heavy" dirty="0">
                <a:solidFill>
                  <a:schemeClr val="tx1"/>
                </a:solidFill>
                <a:latin typeface="Meiryo UI" panose="020B0604030504040204" pitchFamily="50" charset="-128"/>
                <a:ea typeface="Meiryo UI" panose="020B0604030504040204" pitchFamily="50" charset="-128"/>
              </a:rPr>
              <a:t>第６　その他業務運営に関する重要目標　</a:t>
            </a:r>
          </a:p>
          <a:p>
            <a:r>
              <a:rPr lang="ja-JP" altLang="en-US" sz="1200" dirty="0">
                <a:solidFill>
                  <a:schemeClr val="tx1"/>
                </a:solidFill>
                <a:latin typeface="Meiryo UI" panose="020B0604030504040204" pitchFamily="50" charset="-128"/>
                <a:ea typeface="Meiryo UI" panose="020B0604030504040204" pitchFamily="50" charset="-128"/>
              </a:rPr>
              <a:t>１　リスクマネジメント：内部統制を有効に機能させる。危機管理体制の強化。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　</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a:t>
            </a:r>
            <a:r>
              <a:rPr lang="en-US" altLang="ja-JP" sz="1200" dirty="0">
                <a:solidFill>
                  <a:schemeClr val="tx1"/>
                </a:solidFill>
                <a:latin typeface="Meiryo UI" panose="020B0604030504040204" pitchFamily="50" charset="-128"/>
                <a:ea typeface="Meiryo UI" panose="020B0604030504040204" pitchFamily="50" charset="-128"/>
              </a:rPr>
              <a:t>DX</a:t>
            </a:r>
            <a:r>
              <a:rPr lang="ja-JP" altLang="en-US" sz="1200" dirty="0">
                <a:solidFill>
                  <a:schemeClr val="tx1"/>
                </a:solidFill>
                <a:latin typeface="Meiryo UI" panose="020B0604030504040204" pitchFamily="50" charset="-128"/>
                <a:ea typeface="Meiryo UI" panose="020B0604030504040204" pitchFamily="50" charset="-128"/>
              </a:rPr>
              <a:t>の推進に必要な組織体制の整備。デジタル技術の積極的な導入。</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　キャンパスマネジメント：キャンパスが複数に分かれた中での円滑な大学運営。</a:t>
            </a: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第２期中期目標（案）の概要</a:t>
            </a:r>
          </a:p>
        </p:txBody>
      </p:sp>
      <p:sp>
        <p:nvSpPr>
          <p:cNvPr id="2" name="正方形/長方形 1">
            <a:extLst>
              <a:ext uri="{FF2B5EF4-FFF2-40B4-BE49-F238E27FC236}">
                <a16:creationId xmlns:a16="http://schemas.microsoft.com/office/drawing/2014/main" id="{DE01AC8B-CBBE-54BB-E945-BE161E817E0D}"/>
              </a:ext>
            </a:extLst>
          </p:cNvPr>
          <p:cNvSpPr/>
          <p:nvPr/>
        </p:nvSpPr>
        <p:spPr>
          <a:xfrm>
            <a:off x="-61965" y="482930"/>
            <a:ext cx="6129480" cy="70916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第１　中期目標の期間及び教育研究上の基本組織</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期間は、令和７年４月１日から令和</a:t>
            </a:r>
            <a:r>
              <a:rPr lang="en-US" altLang="ja-JP" sz="1200" dirty="0">
                <a:solidFill>
                  <a:schemeClr val="tx1"/>
                </a:solidFill>
                <a:latin typeface="Meiryo UI" panose="020B0604030504040204" pitchFamily="50" charset="-128"/>
                <a:ea typeface="Meiryo UI" panose="020B0604030504040204" pitchFamily="50" charset="-128"/>
              </a:rPr>
              <a:t>13</a:t>
            </a:r>
            <a:r>
              <a:rPr lang="ja-JP" altLang="en-US" sz="1200" dirty="0">
                <a:solidFill>
                  <a:schemeClr val="tx1"/>
                </a:solidFill>
                <a:latin typeface="Meiryo UI" panose="020B0604030504040204" pitchFamily="50" charset="-128"/>
                <a:ea typeface="Meiryo UI" panose="020B0604030504040204" pitchFamily="50" charset="-128"/>
              </a:rPr>
              <a:t>年３月</a:t>
            </a:r>
            <a:r>
              <a:rPr lang="en-US" altLang="ja-JP" sz="1200" dirty="0">
                <a:solidFill>
                  <a:schemeClr val="tx1"/>
                </a:solidFill>
                <a:latin typeface="Meiryo UI" panose="020B0604030504040204" pitchFamily="50" charset="-128"/>
                <a:ea typeface="Meiryo UI" panose="020B0604030504040204" pitchFamily="50" charset="-128"/>
              </a:rPr>
              <a:t>31</a:t>
            </a:r>
            <a:r>
              <a:rPr lang="ja-JP" altLang="en-US" sz="1200" dirty="0">
                <a:solidFill>
                  <a:schemeClr val="tx1"/>
                </a:solidFill>
                <a:latin typeface="Meiryo UI" panose="020B0604030504040204" pitchFamily="50" charset="-128"/>
                <a:ea typeface="Meiryo UI" panose="020B0604030504040204" pitchFamily="50" charset="-128"/>
              </a:rPr>
              <a:t>日までの６年間</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000"/>
              </a:lnSpc>
            </a:pP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u="heavy" dirty="0">
                <a:solidFill>
                  <a:schemeClr val="tx1"/>
                </a:solidFill>
                <a:latin typeface="Meiryo UI" panose="020B0604030504040204" pitchFamily="50" charset="-128"/>
                <a:ea typeface="Meiryo UI" panose="020B0604030504040204" pitchFamily="50" charset="-128"/>
              </a:rPr>
              <a:t>第２　教育研究等の質の向上に関する目標</a:t>
            </a:r>
            <a:endParaRPr lang="en-US" altLang="ja-JP" sz="1200" b="1" u="heavy"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１　社会との共創に関する目標～多様なステークホルダーとの共創による社会課題の解決・</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en-US" altLang="ja-JP" sz="1200" b="1" dirty="0">
                <a:solidFill>
                  <a:schemeClr val="tx1"/>
                </a:solidFill>
                <a:latin typeface="Meiryo UI" panose="020B0604030504040204" pitchFamily="50" charset="-128"/>
                <a:ea typeface="Meiryo UI" panose="020B0604030504040204" pitchFamily="50" charset="-128"/>
              </a:rPr>
              <a:t>     </a:t>
            </a:r>
            <a:r>
              <a:rPr lang="ja-JP" altLang="en-US" sz="1200" b="1" dirty="0">
                <a:solidFill>
                  <a:schemeClr val="tx1"/>
                </a:solidFill>
                <a:latin typeface="Meiryo UI" panose="020B0604030504040204" pitchFamily="50" charset="-128"/>
                <a:ea typeface="Meiryo UI" panose="020B0604030504040204" pitchFamily="50" charset="-128"/>
              </a:rPr>
              <a:t>知の社会への還元～</a:t>
            </a: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（１）産学官民共創の推進：産学官民の共創により、研究成果の社会実装、スタートアップの創</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出を推進。産業競争力の強化、都市課題の解決への貢献、</a:t>
            </a:r>
            <a:r>
              <a:rPr lang="en-US" altLang="ja-JP" sz="1200" dirty="0">
                <a:solidFill>
                  <a:schemeClr val="tx1"/>
                </a:solidFill>
                <a:latin typeface="Meiryo UI" panose="020B0604030504040204" pitchFamily="50" charset="-128"/>
                <a:ea typeface="Meiryo UI" panose="020B0604030504040204" pitchFamily="50" charset="-128"/>
              </a:rPr>
              <a:t>SDGs</a:t>
            </a:r>
            <a:r>
              <a:rPr lang="ja-JP" altLang="en-US" sz="1200" dirty="0">
                <a:solidFill>
                  <a:schemeClr val="tx1"/>
                </a:solidFill>
                <a:latin typeface="Meiryo UI" panose="020B0604030504040204" pitchFamily="50" charset="-128"/>
                <a:ea typeface="Meiryo UI" panose="020B0604030504040204" pitchFamily="50" charset="-128"/>
              </a:rPr>
              <a:t>の達成に寄与。</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都市シンクタンク機能・技術インキュベーション機能の充実・強化。</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（２）知の活用による多様な学習機会の提供：多様な学びを提供し、大学の知を社会に還元。</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社会人のリカレント教育等を充実。</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ja-JP" altLang="en-US"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２　教育に関する目標～国内外で活躍し、社会を牽引する人材の育成～</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（１）社会・時代のニーズに応じた教育の改善：時代の要請に応じて、教育カリキュラムを編成。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教育研究組織の改編・整備。</a:t>
            </a:r>
          </a:p>
          <a:p>
            <a:r>
              <a:rPr lang="ja-JP" altLang="en-US" sz="1200" dirty="0">
                <a:solidFill>
                  <a:schemeClr val="tx1"/>
                </a:solidFill>
                <a:latin typeface="Meiryo UI" panose="020B0604030504040204" pitchFamily="50" charset="-128"/>
                <a:ea typeface="Meiryo UI" panose="020B0604030504040204" pitchFamily="50" charset="-128"/>
              </a:rPr>
              <a:t>（２）入学者選抜：多様な入学者選抜を実施。入学者選抜の改善。</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（３）学士課程　 ：基幹教育や専門分野の教育の充実。 </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（４）大学院課程：充実した専門教育の提供。アカデミア、産業界等で活躍できる人材の育成。</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（５）学修成果の可視化と教育の質保証：学修成果の把握・測定。カリキュラムや教育手法の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見直し等、より質の高い教育を実現。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（６）学生支援　 ：経済的支援やキャリア支援の実施。ボランティア活動等、学生の自主的な</a:t>
            </a:r>
            <a:endParaRPr lang="en-US" altLang="ja-JP" sz="1200" dirty="0">
              <a:solidFill>
                <a:schemeClr val="tx1"/>
              </a:solidFill>
              <a:latin typeface="Meiryo UI" panose="020B0604030504040204" pitchFamily="50" charset="-128"/>
              <a:ea typeface="Meiryo UI" panose="020B0604030504040204" pitchFamily="50" charset="-128"/>
            </a:endParaRPr>
          </a:p>
          <a:p>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取組を支援。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（７）多様な学生を包摂する取組：性別、年齢、国籍の違いや障がいの有無など多様な学生を</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　支援。多様性と人権を尊重する学生の育成。</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３　研究に関する目標～先端的・独創的な研究による新たな社会価値の創造～</a:t>
            </a:r>
          </a:p>
          <a:p>
            <a:r>
              <a:rPr lang="ja-JP" altLang="en-US" sz="1200" dirty="0">
                <a:solidFill>
                  <a:schemeClr val="tx1"/>
                </a:solidFill>
                <a:latin typeface="Meiryo UI" panose="020B0604030504040204" pitchFamily="50" charset="-128"/>
                <a:ea typeface="Meiryo UI" panose="020B0604030504040204" pitchFamily="50" charset="-128"/>
              </a:rPr>
              <a:t>（１）研究推進・支援体制の整備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研究の卓越性と多様性を強化。研究成果を創出する環境の実現。</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（２）若手、女性、外国人研究者への支援</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充実した支援や環境の整備。研究者の活躍を促進。</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800"/>
              </a:lnSpc>
            </a:pPr>
            <a:endParaRPr lang="en-US" altLang="ja-JP" sz="1200" b="1"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b="1" dirty="0">
                <a:solidFill>
                  <a:schemeClr val="tx1"/>
                </a:solidFill>
                <a:latin typeface="Meiryo UI" panose="020B0604030504040204" pitchFamily="50" charset="-128"/>
                <a:ea typeface="Meiryo UI" panose="020B0604030504040204" pitchFamily="50" charset="-128"/>
              </a:rPr>
              <a:t>４　国際力の強化に関する目標～世界から選ばれる大学の実現～</a:t>
            </a: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（１）グローバル人材の育成：学士課程における秋入学の導入。海外大学と連携した国際的な</a:t>
            </a:r>
            <a:endParaRPr lang="en-US" altLang="ja-JP" sz="1200" dirty="0">
              <a:solidFill>
                <a:schemeClr val="tx1"/>
              </a:solidFill>
              <a:latin typeface="Meiryo UI" panose="020B0604030504040204" pitchFamily="50" charset="-128"/>
              <a:ea typeface="Meiryo UI" panose="020B0604030504040204" pitchFamily="50" charset="-128"/>
            </a:endParaRPr>
          </a:p>
          <a:p>
            <a:pPr>
              <a:lnSpc>
                <a:spcPts val="1600"/>
              </a:lnSpc>
            </a:pPr>
            <a:r>
              <a:rPr lang="ja-JP" altLang="en-US" sz="1200" dirty="0">
                <a:solidFill>
                  <a:schemeClr val="tx1"/>
                </a:solidFill>
                <a:latin typeface="Meiryo UI" panose="020B0604030504040204" pitchFamily="50" charset="-128"/>
                <a:ea typeface="Meiryo UI" panose="020B0604030504040204" pitchFamily="50" charset="-128"/>
              </a:rPr>
              <a:t>　　　　 教育プログラムの提供や将来の英語公用語化も視野に入れた取組等。</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（２）国際的研究拠点の構築：世界水準の研究に取り組み、世界大学ランキングの向上につな</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r>
              <a:rPr lang="en-US" altLang="ja-JP" sz="1200" dirty="0">
                <a:solidFill>
                  <a:schemeClr val="tx1"/>
                </a:solidFill>
                <a:latin typeface="Meiryo UI" panose="020B0604030504040204" pitchFamily="50" charset="-128"/>
                <a:ea typeface="Meiryo UI" panose="020B0604030504040204" pitchFamily="50" charset="-128"/>
              </a:rPr>
              <a:t>   </a:t>
            </a:r>
            <a:r>
              <a:rPr lang="ja-JP" altLang="en-US" sz="1200" dirty="0">
                <a:solidFill>
                  <a:schemeClr val="tx1"/>
                </a:solidFill>
                <a:latin typeface="Meiryo UI" panose="020B0604030504040204" pitchFamily="50" charset="-128"/>
                <a:ea typeface="Meiryo UI" panose="020B0604030504040204" pitchFamily="50" charset="-128"/>
              </a:rPr>
              <a:t>げる。国際共同研究ネットワークを強化。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（３）キャンパスの国際化：外国人学生・教職員にとって、障壁なく学習、教育、研究などが行え</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るキャンパスを目指す。</a:t>
            </a:r>
            <a:endParaRPr lang="en-US" altLang="ja-JP"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スライド番号プレースホルダー 3">
            <a:extLst>
              <a:ext uri="{FF2B5EF4-FFF2-40B4-BE49-F238E27FC236}">
                <a16:creationId xmlns:a16="http://schemas.microsoft.com/office/drawing/2014/main" id="{E5494144-DCCB-B47C-04AA-9B8005B91CBE}"/>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3</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0267019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公立大学法人大阪　第１期中期目標・第２期中期目標（案）　項目比較表</a:t>
            </a:r>
          </a:p>
        </p:txBody>
      </p:sp>
      <p:graphicFrame>
        <p:nvGraphicFramePr>
          <p:cNvPr id="6" name="表 5">
            <a:extLst>
              <a:ext uri="{FF2B5EF4-FFF2-40B4-BE49-F238E27FC236}">
                <a16:creationId xmlns:a16="http://schemas.microsoft.com/office/drawing/2014/main" id="{DCF996A7-D6DC-4148-8DAE-8AE1F18596FE}"/>
              </a:ext>
            </a:extLst>
          </p:cNvPr>
          <p:cNvGraphicFramePr>
            <a:graphicFrameLocks noGrp="1"/>
          </p:cNvGraphicFramePr>
          <p:nvPr>
            <p:extLst>
              <p:ext uri="{D42A27DB-BD31-4B8C-83A1-F6EECF244321}">
                <p14:modId xmlns:p14="http://schemas.microsoft.com/office/powerpoint/2010/main" val="4183817631"/>
              </p:ext>
            </p:extLst>
          </p:nvPr>
        </p:nvGraphicFramePr>
        <p:xfrm>
          <a:off x="71021" y="2736083"/>
          <a:ext cx="12024000" cy="4734120"/>
        </p:xfrm>
        <a:graphic>
          <a:graphicData uri="http://schemas.openxmlformats.org/drawingml/2006/table">
            <a:tbl>
              <a:tblPr firstRow="1" firstCol="1" bandRow="1"/>
              <a:tblGrid>
                <a:gridCol w="1944000">
                  <a:extLst>
                    <a:ext uri="{9D8B030D-6E8A-4147-A177-3AD203B41FA5}">
                      <a16:colId xmlns:a16="http://schemas.microsoft.com/office/drawing/2014/main" val="2209206764"/>
                    </a:ext>
                  </a:extLst>
                </a:gridCol>
                <a:gridCol w="5040000">
                  <a:extLst>
                    <a:ext uri="{9D8B030D-6E8A-4147-A177-3AD203B41FA5}">
                      <a16:colId xmlns:a16="http://schemas.microsoft.com/office/drawing/2014/main" val="2009307408"/>
                    </a:ext>
                  </a:extLst>
                </a:gridCol>
                <a:gridCol w="5040000">
                  <a:extLst>
                    <a:ext uri="{9D8B030D-6E8A-4147-A177-3AD203B41FA5}">
                      <a16:colId xmlns:a16="http://schemas.microsoft.com/office/drawing/2014/main" val="858989216"/>
                    </a:ext>
                  </a:extLst>
                </a:gridCol>
              </a:tblGrid>
              <a:tr h="252000">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目標項目</a:t>
                      </a:r>
                    </a:p>
                  </a:txBody>
                  <a:tcPr marT="18000" marB="18000">
                    <a:lnL w="6350" cap="flat" cmpd="sng" algn="ctr">
                      <a:solidFill>
                        <a:schemeClr val="tx1">
                          <a:lumMod val="50000"/>
                          <a:lumOff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第１期中期目標</a:t>
                      </a:r>
                    </a:p>
                  </a:txBody>
                  <a:tcPr marT="18000" marB="18000">
                    <a:lnL w="3175" cap="flat" cmpd="sng" algn="ctr">
                      <a:solidFill>
                        <a:schemeClr val="bg1">
                          <a:lumMod val="50000"/>
                        </a:schemeClr>
                      </a:solidFill>
                      <a:prstDash val="solid"/>
                      <a:round/>
                      <a:headEnd type="none" w="med" len="med"/>
                      <a:tailEnd type="none" w="med" len="med"/>
                    </a:lnL>
                    <a:lnR w="3175" cap="flat" cmpd="sng" algn="ctr">
                      <a:solidFill>
                        <a:schemeClr val="bg1">
                          <a:lumMod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tc>
                  <a:txBody>
                    <a:bodyPr/>
                    <a:lstStyle/>
                    <a:p>
                      <a:pPr algn="ctr"/>
                      <a:r>
                        <a:rPr kumimoji="1" lang="ja-JP" altLang="en-US" sz="1200" dirty="0">
                          <a:solidFill>
                            <a:schemeClr val="bg1"/>
                          </a:solidFill>
                          <a:latin typeface="BIZ UDゴシック" panose="020B0400000000000000" pitchFamily="49" charset="-128"/>
                          <a:ea typeface="BIZ UDゴシック" panose="020B0400000000000000" pitchFamily="49" charset="-128"/>
                        </a:rPr>
                        <a:t>第２期中期目標（案）</a:t>
                      </a:r>
                    </a:p>
                  </a:txBody>
                  <a:tcPr marT="18000" marB="18000">
                    <a:lnL w="3175" cap="flat" cmpd="sng" algn="ctr">
                      <a:solidFill>
                        <a:schemeClr val="bg1">
                          <a:lumMod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solidFill>
                      <a:srgbClr val="0070C0"/>
                    </a:solidFill>
                  </a:tcPr>
                </a:tc>
                <a:extLst>
                  <a:ext uri="{0D108BD9-81ED-4DB2-BD59-A6C34878D82A}">
                    <a16:rowId xmlns:a16="http://schemas.microsoft.com/office/drawing/2014/main" val="3518008757"/>
                  </a:ext>
                </a:extLst>
              </a:tr>
              <a:tr h="25200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第１ 中期目標の期間等</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Arial" panose="020B0604020202020204" pitchFamily="34" charset="0"/>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平成</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年４月１日～令和７年３月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lvl="0" indent="0" algn="ctr">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令和７年４月１日～令和</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13</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年３月</a:t>
                      </a: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31</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日</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012264881"/>
                  </a:ext>
                </a:extLst>
              </a:tr>
              <a:tr h="1872000">
                <a:tc>
                  <a:txBody>
                    <a:bodyPr/>
                    <a:lstStyle/>
                    <a:p>
                      <a:pPr marL="0" lvl="0" indent="0" algn="l">
                        <a:lnSpc>
                          <a:spcPts val="1400"/>
                        </a:lnSpc>
                        <a:spcAft>
                          <a:spcPts val="0"/>
                        </a:spcAft>
                        <a:buFont typeface="Wingdings" panose="05000000000000000000" pitchFamily="2" charset="2"/>
                        <a:buNone/>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第２ 教育研究等の質の向上</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大阪公立大学に関する目標</a:t>
                      </a: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3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高専に関する目標</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大阪府立大学及び大阪市立大学に関する目標</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社会との共創に関する目標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教育に関する目標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研究に関する目標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国際力の強化に関する目標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医学部附属病院等に関する目標</a:t>
                      </a:r>
                    </a:p>
                    <a:p>
                      <a:pPr marL="0" marR="0" lvl="0" indent="0" algn="l" defTabSz="914400" rtl="0" eaLnBrk="1" fontAlgn="auto" latinLnBrk="0" hangingPunct="1">
                        <a:lnSpc>
                          <a:spcPts val="18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大阪公立大学工業高等専門学校に関する目標</a:t>
                      </a:r>
                    </a:p>
                  </a:txBody>
                  <a:tcPr marL="72000" marR="72000" marT="18000" marB="18000" anchor="ctr">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441082825"/>
                  </a:ext>
                </a:extLst>
              </a:tr>
              <a:tr h="540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第３ 業務運営の改善及び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効率化</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運営体制</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組織力の向上</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ガバナンス</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人事・組織</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計画的な施設及び設備の整備等</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298477570"/>
                  </a:ext>
                </a:extLst>
              </a:tr>
              <a:tr h="360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第４ 財務内容の改善</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自己収入等の確保</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効率的な運営の推進</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a:t>
                      </a:r>
                      <a:r>
                        <a:rPr lang="ja-JP" altLang="en-US" sz="1100" strike="noStrike"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財務戦略</a:t>
                      </a:r>
                      <a:r>
                        <a:rPr lang="ja-JP" altLang="en-US" sz="1100" strike="noStrike" kern="100" dirty="0">
                          <a:solidFill>
                            <a:srgbClr val="FF0000"/>
                          </a:solidFill>
                          <a:effectLst/>
                          <a:highlight>
                            <a:srgbClr val="FFFF00"/>
                          </a:highlight>
                          <a:latin typeface="BIZ UDゴシック" panose="020B0400000000000000" pitchFamily="49" charset="-128"/>
                          <a:ea typeface="BIZ UDゴシック" panose="020B0400000000000000" pitchFamily="49" charset="-128"/>
                          <a:cs typeface="Times New Roman" panose="02020603050405020304" pitchFamily="18" charset="0"/>
                        </a:rPr>
                        <a:t>　</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314942640"/>
                  </a:ext>
                </a:extLst>
              </a:tr>
              <a:tr h="324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第５ 自己点検・評価及び</a:t>
                      </a: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　　 情報提供</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自己点検・評価の実施</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情報提供と戦略的広報の展開</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自己点検・情報提供及び積極的かつ戦略的な情報発信</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endParaRPr lang="en-US"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2447456772"/>
                  </a:ext>
                </a:extLst>
              </a:tr>
              <a:tr h="1044000">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第６ その他重要事項</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施設設備の整備等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新施設の</a:t>
                      </a:r>
                      <a:r>
                        <a:rPr lang="ja-JP" altLang="en-US" sz="1100" kern="100" dirty="0">
                          <a:solidFill>
                            <a:schemeClr val="tx1"/>
                          </a:solidFill>
                          <a:effectLst/>
                          <a:latin typeface="BIZ UDゴシック" panose="020B0400000000000000" pitchFamily="49" charset="-128"/>
                          <a:ea typeface="BIZ UDゴシック" panose="020B0400000000000000" pitchFamily="49" charset="-128"/>
                          <a:cs typeface="Times New Roman" panose="02020603050405020304" pitchFamily="18" charset="0"/>
                        </a:rPr>
                        <a:t>開設</a:t>
                      </a: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に向けた取組の推進</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環境マネジメント</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４ 安全・危機管理等</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５ 人権尊重及びコンプライアンス</a:t>
                      </a:r>
                    </a:p>
                    <a:p>
                      <a:pPr marL="0" marR="0" lvl="0" indent="0" algn="l" defTabSz="914400" rtl="0" eaLnBrk="1" fontAlgn="auto" latinLnBrk="0" hangingPunct="1">
                        <a:lnSpc>
                          <a:spcPts val="1400"/>
                        </a:lnSpc>
                        <a:spcBef>
                          <a:spcPts val="0"/>
                        </a:spcBef>
                        <a:spcAft>
                          <a:spcPts val="0"/>
                        </a:spcAft>
                        <a:buClrTx/>
                        <a:buSzTx/>
                        <a:buFont typeface="Arial" panose="020B0604020202020204" pitchFamily="34" charset="0"/>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６ 大学・高専支援者との連携強化</a:t>
                      </a:r>
                      <a:endParaRPr lang="ja-JP" altLang="ja-JP"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endParaRP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tc>
                  <a:txBody>
                    <a:bodyPr/>
                    <a:lstStyle/>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１ リスクマネジメント</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２ ＤＸの推進</a:t>
                      </a:r>
                    </a:p>
                    <a:p>
                      <a:pPr marL="0" marR="0" lvl="0" indent="0" algn="l" defTabSz="914400" rtl="0" eaLnBrk="1" fontAlgn="auto" latinLnBrk="0" hangingPunct="1">
                        <a:lnSpc>
                          <a:spcPts val="1400"/>
                        </a:lnSpc>
                        <a:spcBef>
                          <a:spcPts val="0"/>
                        </a:spcBef>
                        <a:spcAft>
                          <a:spcPts val="0"/>
                        </a:spcAft>
                        <a:buClrTx/>
                        <a:buSzTx/>
                        <a:buFont typeface="Wingdings" panose="05000000000000000000" pitchFamily="2" charset="2"/>
                        <a:buNone/>
                        <a:tabLst/>
                        <a:defRPr/>
                      </a:pPr>
                      <a:r>
                        <a:rPr lang="ja-JP" altLang="en-US" sz="1100" kern="100" dirty="0">
                          <a:effectLst/>
                          <a:latin typeface="BIZ UDゴシック" panose="020B0400000000000000" pitchFamily="49" charset="-128"/>
                          <a:ea typeface="BIZ UDゴシック" panose="020B0400000000000000" pitchFamily="49" charset="-128"/>
                          <a:cs typeface="Times New Roman" panose="02020603050405020304" pitchFamily="18" charset="0"/>
                        </a:rPr>
                        <a:t>３ キャンパスマネジメント</a:t>
                      </a:r>
                    </a:p>
                  </a:txBody>
                  <a:tcPr marL="72000" marR="72000" marT="18000" marB="18000">
                    <a:lnL w="6350" cap="flat" cmpd="sng" algn="ctr">
                      <a:solidFill>
                        <a:schemeClr val="tx1">
                          <a:lumMod val="50000"/>
                          <a:lumOff val="50000"/>
                        </a:schemeClr>
                      </a:solidFill>
                      <a:prstDash val="solid"/>
                      <a:round/>
                      <a:headEnd type="none" w="med" len="med"/>
                      <a:tailEnd type="none" w="med" len="med"/>
                    </a:lnL>
                    <a:lnR w="6350" cap="flat" cmpd="sng" algn="ctr">
                      <a:solidFill>
                        <a:schemeClr val="tx1">
                          <a:lumMod val="50000"/>
                          <a:lumOff val="50000"/>
                        </a:schemeClr>
                      </a:solidFill>
                      <a:prstDash val="solid"/>
                      <a:round/>
                      <a:headEnd type="none" w="med" len="med"/>
                      <a:tailEnd type="none" w="med" len="med"/>
                    </a:lnR>
                    <a:lnT w="6350" cap="flat" cmpd="sng" algn="ctr">
                      <a:solidFill>
                        <a:schemeClr val="tx1">
                          <a:lumMod val="50000"/>
                          <a:lumOff val="50000"/>
                        </a:schemeClr>
                      </a:solidFill>
                      <a:prstDash val="solid"/>
                      <a:round/>
                      <a:headEnd type="none" w="med" len="med"/>
                      <a:tailEnd type="none" w="med" len="med"/>
                    </a:lnT>
                    <a:lnB w="6350" cap="flat" cmpd="sng" algn="ctr">
                      <a:solidFill>
                        <a:schemeClr val="tx1">
                          <a:lumMod val="50000"/>
                          <a:lumOff val="50000"/>
                        </a:schemeClr>
                      </a:solidFill>
                      <a:prstDash val="solid"/>
                      <a:round/>
                      <a:headEnd type="none" w="med" len="med"/>
                      <a:tailEnd type="none" w="med" len="med"/>
                    </a:lnB>
                  </a:tcPr>
                </a:tc>
                <a:extLst>
                  <a:ext uri="{0D108BD9-81ED-4DB2-BD59-A6C34878D82A}">
                    <a16:rowId xmlns:a16="http://schemas.microsoft.com/office/drawing/2014/main" val="1181194862"/>
                  </a:ext>
                </a:extLst>
              </a:tr>
            </a:tbl>
          </a:graphicData>
        </a:graphic>
      </p:graphicFrame>
      <p:graphicFrame>
        <p:nvGraphicFramePr>
          <p:cNvPr id="10" name="表 2">
            <a:extLst>
              <a:ext uri="{FF2B5EF4-FFF2-40B4-BE49-F238E27FC236}">
                <a16:creationId xmlns:a16="http://schemas.microsoft.com/office/drawing/2014/main" id="{9D841AC8-8D38-4BA3-8918-9B0F63438D0D}"/>
              </a:ext>
            </a:extLst>
          </p:cNvPr>
          <p:cNvGraphicFramePr>
            <a:graphicFrameLocks noGrp="1"/>
          </p:cNvGraphicFramePr>
          <p:nvPr>
            <p:extLst>
              <p:ext uri="{D42A27DB-BD31-4B8C-83A1-F6EECF244321}">
                <p14:modId xmlns:p14="http://schemas.microsoft.com/office/powerpoint/2010/main" val="3021018644"/>
              </p:ext>
            </p:extLst>
          </p:nvPr>
        </p:nvGraphicFramePr>
        <p:xfrm>
          <a:off x="81182" y="940525"/>
          <a:ext cx="12009219" cy="1420389"/>
        </p:xfrm>
        <a:graphic>
          <a:graphicData uri="http://schemas.openxmlformats.org/drawingml/2006/table">
            <a:tbl>
              <a:tblPr firstRow="1" bandRow="1">
                <a:tableStyleId>{5C22544A-7EE6-4342-B048-85BDC9FD1C3A}</a:tableStyleId>
              </a:tblPr>
              <a:tblGrid>
                <a:gridCol w="12009219">
                  <a:extLst>
                    <a:ext uri="{9D8B030D-6E8A-4147-A177-3AD203B41FA5}">
                      <a16:colId xmlns:a16="http://schemas.microsoft.com/office/drawing/2014/main" val="3080210682"/>
                    </a:ext>
                  </a:extLst>
                </a:gridCol>
              </a:tblGrid>
              <a:tr h="1420389">
                <a:tc>
                  <a:txBody>
                    <a:bodyPr/>
                    <a:lstStyle/>
                    <a:p>
                      <a:pPr marL="285750" indent="-285750">
                        <a:lnSpc>
                          <a:spcPts val="1900"/>
                        </a:lnSpc>
                        <a:buFont typeface="游ゴシック" panose="020B0400000000000000" pitchFamily="50" charset="-128"/>
                        <a:buChar char="○"/>
                      </a:pPr>
                      <a:r>
                        <a:rPr kumimoji="1" lang="ja-JP" altLang="en-US" sz="1400" b="1" u="sng" dirty="0">
                          <a:solidFill>
                            <a:schemeClr val="tx1"/>
                          </a:solidFill>
                        </a:rPr>
                        <a:t>大阪の成長・発展に貢献する公立大学</a:t>
                      </a:r>
                      <a:r>
                        <a:rPr kumimoji="1" lang="ja-JP" altLang="en-US" sz="1400" b="0" u="none" dirty="0">
                          <a:solidFill>
                            <a:schemeClr val="tx1"/>
                          </a:solidFill>
                        </a:rPr>
                        <a:t>として、新たな価値の創造や社会課題の解決に向けて、</a:t>
                      </a:r>
                      <a:r>
                        <a:rPr kumimoji="1" lang="ja-JP" altLang="en-US" sz="1400" u="sng" dirty="0">
                          <a:solidFill>
                            <a:schemeClr val="tx1"/>
                          </a:solidFill>
                        </a:rPr>
                        <a:t>産学官民のさまざまなステークホルダーとの共創を重視</a:t>
                      </a:r>
                      <a:r>
                        <a:rPr kumimoji="1" lang="ja-JP" altLang="en-US" sz="1400" b="0" u="none" dirty="0">
                          <a:solidFill>
                            <a:schemeClr val="tx1"/>
                          </a:solidFill>
                        </a:rPr>
                        <a:t>するという考えから、</a:t>
                      </a:r>
                      <a:r>
                        <a:rPr kumimoji="1" lang="ja-JP" altLang="en-US" sz="1400" u="sng" dirty="0">
                          <a:solidFill>
                            <a:schemeClr val="tx1"/>
                          </a:solidFill>
                        </a:rPr>
                        <a:t>「社会との共創に関する目標」を第１に位置づけ。</a:t>
                      </a:r>
                      <a:endParaRPr kumimoji="1" lang="en-US" altLang="ja-JP" sz="1400" u="sng" dirty="0">
                        <a:solidFill>
                          <a:schemeClr val="tx1"/>
                        </a:solidFill>
                      </a:endParaRPr>
                    </a:p>
                    <a:p>
                      <a:pPr marL="285750" indent="-285750">
                        <a:lnSpc>
                          <a:spcPts val="1900"/>
                        </a:lnSpc>
                        <a:buFont typeface="游ゴシック" panose="020B0400000000000000" pitchFamily="50" charset="-128"/>
                        <a:buChar char="○"/>
                      </a:pPr>
                      <a:r>
                        <a:rPr kumimoji="1" lang="ja-JP" altLang="en-US" sz="1400" b="0" u="none" dirty="0">
                          <a:solidFill>
                            <a:schemeClr val="tx1"/>
                          </a:solidFill>
                        </a:rPr>
                        <a:t>第２期中期目標においては、</a:t>
                      </a:r>
                      <a:r>
                        <a:rPr kumimoji="1" lang="ja-JP" altLang="en-US" sz="1400" b="1" u="sng" dirty="0">
                          <a:solidFill>
                            <a:schemeClr val="tx1"/>
                          </a:solidFill>
                        </a:rPr>
                        <a:t>重点的に取り組むことを期待する</a:t>
                      </a:r>
                      <a:r>
                        <a:rPr kumimoji="1" lang="ja-JP" altLang="en-US" sz="1400" u="sng" dirty="0">
                          <a:solidFill>
                            <a:schemeClr val="tx1"/>
                          </a:solidFill>
                        </a:rPr>
                        <a:t>項目を中心に目標として掲げることとし、目標項目を整理。</a:t>
                      </a:r>
                      <a:endParaRPr kumimoji="1" lang="en-US" altLang="ja-JP" sz="1400" u="sng" dirty="0">
                        <a:solidFill>
                          <a:schemeClr val="tx1"/>
                        </a:solidFill>
                      </a:endParaRPr>
                    </a:p>
                    <a:p>
                      <a:pPr marL="285750" indent="-285750">
                        <a:lnSpc>
                          <a:spcPts val="1900"/>
                        </a:lnSpc>
                        <a:buFont typeface="游ゴシック" panose="020B0400000000000000" pitchFamily="50" charset="-128"/>
                        <a:buChar char="○"/>
                      </a:pPr>
                      <a:r>
                        <a:rPr kumimoji="1" lang="ja-JP" altLang="en-US" sz="1400" b="0" u="none" dirty="0">
                          <a:solidFill>
                            <a:schemeClr val="tx1"/>
                          </a:solidFill>
                        </a:rPr>
                        <a:t>統合前の大学である</a:t>
                      </a:r>
                      <a:r>
                        <a:rPr kumimoji="1" lang="ja-JP" altLang="en-US" sz="1400" u="sng" dirty="0">
                          <a:solidFill>
                            <a:schemeClr val="tx1"/>
                          </a:solidFill>
                        </a:rPr>
                        <a:t>「大阪府立大学」と「大阪市立大学」の目標については、両大学の在学生が原則卒業を迎えることから、第２期中期目標においては、削除。</a:t>
                      </a:r>
                    </a:p>
                  </a:txBody>
                  <a:tcPr marL="72000" marR="72000" marT="36000" marB="36000" anchor="ctr">
                    <a:lnL w="19050" cap="flat" cmpd="sng" algn="ctr">
                      <a:solidFill>
                        <a:schemeClr val="accent1"/>
                      </a:solidFill>
                      <a:prstDash val="solid"/>
                      <a:round/>
                      <a:headEnd type="none" w="med" len="med"/>
                      <a:tailEnd type="none" w="med" len="med"/>
                    </a:lnL>
                    <a:lnR w="19050" cap="flat" cmpd="sng" algn="ctr">
                      <a:solidFill>
                        <a:schemeClr val="accent1"/>
                      </a:solidFill>
                      <a:prstDash val="solid"/>
                      <a:round/>
                      <a:headEnd type="none" w="med" len="med"/>
                      <a:tailEnd type="none" w="med" len="med"/>
                    </a:lnR>
                    <a:lnT w="19050" cap="flat" cmpd="sng" algn="ctr">
                      <a:solidFill>
                        <a:schemeClr val="accent1"/>
                      </a:solidFill>
                      <a:prstDash val="solid"/>
                      <a:round/>
                      <a:headEnd type="none" w="med" len="med"/>
                      <a:tailEnd type="none" w="med" len="med"/>
                    </a:lnT>
                    <a:lnB w="19050" cap="flat" cmpd="sng" algn="ctr">
                      <a:solidFill>
                        <a:schemeClr val="accent1"/>
                      </a:solidFill>
                      <a:prstDash val="solid"/>
                      <a:round/>
                      <a:headEnd type="none" w="med" len="med"/>
                      <a:tailEnd type="none" w="med" len="med"/>
                    </a:lnB>
                    <a:noFill/>
                  </a:tcPr>
                </a:tc>
                <a:extLst>
                  <a:ext uri="{0D108BD9-81ED-4DB2-BD59-A6C34878D82A}">
                    <a16:rowId xmlns:a16="http://schemas.microsoft.com/office/drawing/2014/main" val="1870132380"/>
                  </a:ext>
                </a:extLst>
              </a:tr>
            </a:tbl>
          </a:graphicData>
        </a:graphic>
      </p:graphicFrame>
      <p:sp>
        <p:nvSpPr>
          <p:cNvPr id="11" name="大かっこ 10">
            <a:extLst>
              <a:ext uri="{FF2B5EF4-FFF2-40B4-BE49-F238E27FC236}">
                <a16:creationId xmlns:a16="http://schemas.microsoft.com/office/drawing/2014/main" id="{816675B6-EB50-4A87-9C63-8C57594B5308}"/>
              </a:ext>
            </a:extLst>
          </p:cNvPr>
          <p:cNvSpPr/>
          <p:nvPr/>
        </p:nvSpPr>
        <p:spPr>
          <a:xfrm>
            <a:off x="2285810" y="3461851"/>
            <a:ext cx="3487611" cy="1236538"/>
          </a:xfrm>
          <a:prstGeom prst="bracketPair">
            <a:avLst>
              <a:gd name="adj" fmla="val 4908"/>
            </a:avLst>
          </a:prstGeom>
        </p:spPr>
        <p:style>
          <a:lnRef idx="1">
            <a:schemeClr val="dk1"/>
          </a:lnRef>
          <a:fillRef idx="0">
            <a:schemeClr val="dk1"/>
          </a:fillRef>
          <a:effectRef idx="0">
            <a:schemeClr val="dk1"/>
          </a:effectRef>
          <a:fontRef idx="minor">
            <a:schemeClr val="tx1"/>
          </a:fontRef>
        </p:style>
        <p:txBody>
          <a:bodyPr lIns="108000" rIns="72000" rtlCol="0" anchor="ctr"/>
          <a:lstStyle/>
          <a:p>
            <a:pPr>
              <a:lnSpc>
                <a:spcPts val="1500"/>
              </a:lnSpc>
            </a:pPr>
            <a:r>
              <a:rPr lang="en-US" altLang="ja-JP" sz="1050" dirty="0">
                <a:latin typeface="BIZ UDゴシック" panose="020B0400000000000000" pitchFamily="49" charset="-128"/>
                <a:ea typeface="BIZ UDゴシック" panose="020B0400000000000000" pitchFamily="49" charset="-128"/>
              </a:rPr>
              <a:t>(1) </a:t>
            </a:r>
            <a:r>
              <a:rPr lang="ja-JP" altLang="en-US" sz="1050" dirty="0">
                <a:latin typeface="BIZ UDゴシック" panose="020B0400000000000000" pitchFamily="49" charset="-128"/>
                <a:ea typeface="BIZ UDゴシック" panose="020B0400000000000000" pitchFamily="49" charset="-128"/>
              </a:rPr>
              <a:t>教育に関する目標 </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(2) </a:t>
            </a:r>
            <a:r>
              <a:rPr lang="ja-JP" altLang="en-US" sz="1050" dirty="0">
                <a:latin typeface="BIZ UDゴシック" panose="020B0400000000000000" pitchFamily="49" charset="-128"/>
                <a:ea typeface="BIZ UDゴシック" panose="020B0400000000000000" pitchFamily="49" charset="-128"/>
              </a:rPr>
              <a:t>研究に関する目標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(3) </a:t>
            </a:r>
            <a:r>
              <a:rPr lang="ja-JP" altLang="en-US" sz="1050" dirty="0">
                <a:latin typeface="BIZ UDゴシック" panose="020B0400000000000000" pitchFamily="49" charset="-128"/>
                <a:ea typeface="BIZ UDゴシック" panose="020B0400000000000000" pitchFamily="49" charset="-128"/>
              </a:rPr>
              <a:t>社会貢献に関する目標 </a:t>
            </a:r>
          </a:p>
          <a:p>
            <a:pPr>
              <a:lnSpc>
                <a:spcPts val="1500"/>
              </a:lnSpc>
            </a:pPr>
            <a:r>
              <a:rPr lang="en-US" altLang="ja-JP" sz="1050" dirty="0">
                <a:latin typeface="BIZ UDゴシック" panose="020B0400000000000000" pitchFamily="49" charset="-128"/>
                <a:ea typeface="BIZ UDゴシック" panose="020B0400000000000000" pitchFamily="49" charset="-128"/>
              </a:rPr>
              <a:t>(4) </a:t>
            </a:r>
            <a:r>
              <a:rPr lang="ja-JP" altLang="en-US" sz="1050" dirty="0">
                <a:latin typeface="BIZ UDゴシック" panose="020B0400000000000000" pitchFamily="49" charset="-128"/>
                <a:ea typeface="BIZ UDゴシック" panose="020B0400000000000000" pitchFamily="49" charset="-128"/>
              </a:rPr>
              <a:t>大阪の発展に貢献する２つの新機能に関する目標</a:t>
            </a:r>
            <a:endParaRPr lang="en-US" altLang="ja-JP" sz="1050" dirty="0">
              <a:latin typeface="BIZ UDゴシック" panose="020B0400000000000000" pitchFamily="49" charset="-128"/>
              <a:ea typeface="BIZ UDゴシック" panose="020B0400000000000000" pitchFamily="49" charset="-128"/>
            </a:endParaRPr>
          </a:p>
          <a:p>
            <a:pPr>
              <a:lnSpc>
                <a:spcPts val="1500"/>
              </a:lnSpc>
            </a:pPr>
            <a:r>
              <a:rPr lang="en-US" altLang="ja-JP" sz="1050" dirty="0">
                <a:latin typeface="BIZ UDゴシック" panose="020B0400000000000000" pitchFamily="49" charset="-128"/>
                <a:ea typeface="BIZ UDゴシック" panose="020B0400000000000000" pitchFamily="49" charset="-128"/>
              </a:rPr>
              <a:t>(5) </a:t>
            </a:r>
            <a:r>
              <a:rPr lang="ja-JP" altLang="en-US" sz="1050" dirty="0">
                <a:latin typeface="BIZ UDゴシック" panose="020B0400000000000000" pitchFamily="49" charset="-128"/>
                <a:ea typeface="BIZ UDゴシック" panose="020B0400000000000000" pitchFamily="49" charset="-128"/>
              </a:rPr>
              <a:t>国際力の強化に関する目標</a:t>
            </a:r>
          </a:p>
          <a:p>
            <a:pPr>
              <a:lnSpc>
                <a:spcPts val="1500"/>
              </a:lnSpc>
            </a:pPr>
            <a:r>
              <a:rPr lang="en-US" altLang="ja-JP" sz="1050" dirty="0">
                <a:latin typeface="BIZ UDゴシック" panose="020B0400000000000000" pitchFamily="49" charset="-128"/>
                <a:ea typeface="BIZ UDゴシック" panose="020B0400000000000000" pitchFamily="49" charset="-128"/>
              </a:rPr>
              <a:t>(6) </a:t>
            </a:r>
            <a:r>
              <a:rPr lang="ja-JP" altLang="en-US" sz="1050" dirty="0">
                <a:latin typeface="BIZ UDゴシック" panose="020B0400000000000000" pitchFamily="49" charset="-128"/>
                <a:ea typeface="BIZ UDゴシック" panose="020B0400000000000000" pitchFamily="49" charset="-128"/>
              </a:rPr>
              <a:t>附属病院に関する目標</a:t>
            </a:r>
          </a:p>
        </p:txBody>
      </p:sp>
      <p:sp>
        <p:nvSpPr>
          <p:cNvPr id="3" name="正方形/長方形 2">
            <a:extLst>
              <a:ext uri="{FF2B5EF4-FFF2-40B4-BE49-F238E27FC236}">
                <a16:creationId xmlns:a16="http://schemas.microsoft.com/office/drawing/2014/main" id="{296895FB-473C-4910-890F-20B00EA8F115}"/>
              </a:ext>
            </a:extLst>
          </p:cNvPr>
          <p:cNvSpPr/>
          <p:nvPr/>
        </p:nvSpPr>
        <p:spPr>
          <a:xfrm>
            <a:off x="2353521" y="3894209"/>
            <a:ext cx="3355759" cy="377352"/>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5" name="コネクタ: カギ線 4">
            <a:extLst>
              <a:ext uri="{FF2B5EF4-FFF2-40B4-BE49-F238E27FC236}">
                <a16:creationId xmlns:a16="http://schemas.microsoft.com/office/drawing/2014/main" id="{124E7705-E357-4102-905F-7EC265D167DF}"/>
              </a:ext>
            </a:extLst>
          </p:cNvPr>
          <p:cNvCxnSpPr>
            <a:cxnSpLocks/>
            <a:stCxn id="3" idx="3"/>
          </p:cNvCxnSpPr>
          <p:nvPr/>
        </p:nvCxnSpPr>
        <p:spPr>
          <a:xfrm flipV="1">
            <a:off x="5709280" y="3605377"/>
            <a:ext cx="1298581" cy="477509"/>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sp>
        <p:nvSpPr>
          <p:cNvPr id="21" name="正方形/長方形 20">
            <a:extLst>
              <a:ext uri="{FF2B5EF4-FFF2-40B4-BE49-F238E27FC236}">
                <a16:creationId xmlns:a16="http://schemas.microsoft.com/office/drawing/2014/main" id="{7831E8E7-5905-42D8-9EC0-1ACFBC5E859C}"/>
              </a:ext>
            </a:extLst>
          </p:cNvPr>
          <p:cNvSpPr/>
          <p:nvPr/>
        </p:nvSpPr>
        <p:spPr>
          <a:xfrm>
            <a:off x="7109460" y="3499951"/>
            <a:ext cx="1996440" cy="234000"/>
          </a:xfrm>
          <a:prstGeom prst="rect">
            <a:avLst/>
          </a:prstGeom>
          <a:noFill/>
          <a:ln w="19050">
            <a:solidFill>
              <a:srgbClr val="C00000"/>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cxnSp>
        <p:nvCxnSpPr>
          <p:cNvPr id="23" name="コネクタ: カギ線 22">
            <a:extLst>
              <a:ext uri="{FF2B5EF4-FFF2-40B4-BE49-F238E27FC236}">
                <a16:creationId xmlns:a16="http://schemas.microsoft.com/office/drawing/2014/main" id="{A2224B93-A9FA-47F7-9DDC-871FBCE94ED4}"/>
              </a:ext>
            </a:extLst>
          </p:cNvPr>
          <p:cNvCxnSpPr>
            <a:cxnSpLocks/>
          </p:cNvCxnSpPr>
          <p:nvPr/>
        </p:nvCxnSpPr>
        <p:spPr>
          <a:xfrm flipV="1">
            <a:off x="3491151" y="4765433"/>
            <a:ext cx="3600000" cy="62257"/>
          </a:xfrm>
          <a:prstGeom prst="bentConnector3">
            <a:avLst>
              <a:gd name="adj1" fmla="val 50000"/>
            </a:avLst>
          </a:prstGeom>
          <a:ln w="9525">
            <a:solidFill>
              <a:srgbClr val="C00000"/>
            </a:solidFill>
            <a:tailEnd type="triangle"/>
          </a:ln>
        </p:spPr>
        <p:style>
          <a:lnRef idx="1">
            <a:schemeClr val="dk1"/>
          </a:lnRef>
          <a:fillRef idx="0">
            <a:schemeClr val="dk1"/>
          </a:fillRef>
          <a:effectRef idx="0">
            <a:schemeClr val="dk1"/>
          </a:effectRef>
          <a:fontRef idx="minor">
            <a:schemeClr val="tx1"/>
          </a:fontRef>
        </p:style>
      </p:cxnSp>
      <p:cxnSp>
        <p:nvCxnSpPr>
          <p:cNvPr id="22" name="直線矢印コネクタ 21">
            <a:extLst>
              <a:ext uri="{FF2B5EF4-FFF2-40B4-BE49-F238E27FC236}">
                <a16:creationId xmlns:a16="http://schemas.microsoft.com/office/drawing/2014/main" id="{D1215CF6-A35F-429B-B54C-81B482F53AE3}"/>
              </a:ext>
            </a:extLst>
          </p:cNvPr>
          <p:cNvCxnSpPr>
            <a:cxnSpLocks/>
          </p:cNvCxnSpPr>
          <p:nvPr/>
        </p:nvCxnSpPr>
        <p:spPr>
          <a:xfrm>
            <a:off x="5181600" y="5013984"/>
            <a:ext cx="1826260" cy="0"/>
          </a:xfrm>
          <a:prstGeom prst="straightConnector1">
            <a:avLst/>
          </a:prstGeom>
          <a:ln>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2CFA2AC3-9032-4AD9-9F13-2FEAD4A8DD19}"/>
              </a:ext>
            </a:extLst>
          </p:cNvPr>
          <p:cNvSpPr/>
          <p:nvPr/>
        </p:nvSpPr>
        <p:spPr>
          <a:xfrm>
            <a:off x="5706570" y="4918978"/>
            <a:ext cx="1040940" cy="172106"/>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第２期では削除</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8" name="正方形/長方形 27">
            <a:extLst>
              <a:ext uri="{FF2B5EF4-FFF2-40B4-BE49-F238E27FC236}">
                <a16:creationId xmlns:a16="http://schemas.microsoft.com/office/drawing/2014/main" id="{AD99C78C-50C7-4782-A412-B90C19719EDD}"/>
              </a:ext>
            </a:extLst>
          </p:cNvPr>
          <p:cNvSpPr/>
          <p:nvPr/>
        </p:nvSpPr>
        <p:spPr>
          <a:xfrm>
            <a:off x="5833512" y="3711092"/>
            <a:ext cx="1174349" cy="324071"/>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800" dirty="0">
                <a:solidFill>
                  <a:schemeClr val="tx1"/>
                </a:solidFill>
                <a:latin typeface="BIZ UDゴシック" panose="020B0400000000000000" pitchFamily="49" charset="-128"/>
                <a:ea typeface="BIZ UDゴシック" panose="020B0400000000000000" pitchFamily="49" charset="-128"/>
              </a:rPr>
              <a:t>社会との共創に関する目標に統合</a:t>
            </a:r>
            <a:endParaRPr lang="en-US" altLang="ja-JP" sz="800" dirty="0">
              <a:solidFill>
                <a:schemeClr val="tx1"/>
              </a:solidFill>
              <a:latin typeface="BIZ UDゴシック" panose="020B0400000000000000" pitchFamily="49" charset="-128"/>
              <a:ea typeface="BIZ UDゴシック" panose="020B0400000000000000" pitchFamily="49" charset="-128"/>
            </a:endParaRPr>
          </a:p>
        </p:txBody>
      </p:sp>
      <p:sp>
        <p:nvSpPr>
          <p:cNvPr id="29" name="正方形/長方形 28">
            <a:extLst>
              <a:ext uri="{FF2B5EF4-FFF2-40B4-BE49-F238E27FC236}">
                <a16:creationId xmlns:a16="http://schemas.microsoft.com/office/drawing/2014/main" id="{B2537EA7-C2B0-49F7-A68B-7ED3504B7468}"/>
              </a:ext>
            </a:extLst>
          </p:cNvPr>
          <p:cNvSpPr/>
          <p:nvPr/>
        </p:nvSpPr>
        <p:spPr>
          <a:xfrm>
            <a:off x="6922602" y="4927931"/>
            <a:ext cx="288000" cy="172106"/>
          </a:xfrm>
          <a:prstGeom prst="rect">
            <a:avLst/>
          </a:prstGeom>
          <a:no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1000" dirty="0">
                <a:solidFill>
                  <a:schemeClr val="tx1"/>
                </a:solidFill>
                <a:latin typeface="BIZ UDゴシック" panose="020B0400000000000000" pitchFamily="49" charset="-128"/>
                <a:ea typeface="BIZ UDゴシック" panose="020B0400000000000000" pitchFamily="49" charset="-128"/>
              </a:rPr>
              <a:t>×</a:t>
            </a:r>
          </a:p>
        </p:txBody>
      </p:sp>
      <p:sp>
        <p:nvSpPr>
          <p:cNvPr id="32" name="正方形/長方形 31">
            <a:extLst>
              <a:ext uri="{FF2B5EF4-FFF2-40B4-BE49-F238E27FC236}">
                <a16:creationId xmlns:a16="http://schemas.microsoft.com/office/drawing/2014/main" id="{02D8BC50-7BF5-4892-8B19-7AB113EB6621}"/>
              </a:ext>
            </a:extLst>
          </p:cNvPr>
          <p:cNvSpPr/>
          <p:nvPr/>
        </p:nvSpPr>
        <p:spPr>
          <a:xfrm>
            <a:off x="10631985" y="3846495"/>
            <a:ext cx="1420705" cy="449945"/>
          </a:xfrm>
          <a:prstGeom prst="rect">
            <a:avLst/>
          </a:prstGeom>
          <a:solidFill>
            <a:schemeClr val="bg1"/>
          </a:solidFill>
          <a:ln w="63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lstStyle/>
          <a:p>
            <a:pPr algn="ctr"/>
            <a:r>
              <a:rPr lang="ja-JP" altLang="en-US" sz="900" dirty="0">
                <a:solidFill>
                  <a:schemeClr val="tx1"/>
                </a:solidFill>
                <a:latin typeface="BIZ UDゴシック" panose="020B0400000000000000" pitchFamily="49" charset="-128"/>
                <a:ea typeface="BIZ UDゴシック" panose="020B0400000000000000" pitchFamily="49" charset="-128"/>
              </a:rPr>
              <a:t>第１期から引き続き、</a:t>
            </a:r>
            <a:endParaRPr lang="en-US" altLang="ja-JP" sz="900" dirty="0">
              <a:solidFill>
                <a:schemeClr val="tx1"/>
              </a:solidFill>
              <a:latin typeface="BIZ UDゴシック" panose="020B0400000000000000" pitchFamily="49" charset="-128"/>
              <a:ea typeface="BIZ UDゴシック" panose="020B0400000000000000" pitchFamily="49" charset="-128"/>
            </a:endParaRPr>
          </a:p>
          <a:p>
            <a:pPr algn="ctr"/>
            <a:r>
              <a:rPr lang="ja-JP" altLang="en-US" sz="900" dirty="0">
                <a:solidFill>
                  <a:schemeClr val="tx1"/>
                </a:solidFill>
                <a:latin typeface="BIZ UDゴシック" panose="020B0400000000000000" pitchFamily="49" charset="-128"/>
                <a:ea typeface="BIZ UDゴシック" panose="020B0400000000000000" pitchFamily="49" charset="-128"/>
              </a:rPr>
              <a:t>目標項目として位置付け</a:t>
            </a:r>
            <a:endParaRPr lang="en-US" altLang="ja-JP" sz="900" dirty="0">
              <a:solidFill>
                <a:schemeClr val="tx1"/>
              </a:solidFill>
              <a:latin typeface="BIZ UDゴシック" panose="020B0400000000000000" pitchFamily="49" charset="-128"/>
              <a:ea typeface="BIZ UDゴシック" panose="020B0400000000000000" pitchFamily="49" charset="-128"/>
            </a:endParaRPr>
          </a:p>
        </p:txBody>
      </p:sp>
      <p:grpSp>
        <p:nvGrpSpPr>
          <p:cNvPr id="57" name="グループ化 56">
            <a:extLst>
              <a:ext uri="{FF2B5EF4-FFF2-40B4-BE49-F238E27FC236}">
                <a16:creationId xmlns:a16="http://schemas.microsoft.com/office/drawing/2014/main" id="{6643886B-0956-4902-8A94-5A198D55035B}"/>
              </a:ext>
            </a:extLst>
          </p:cNvPr>
          <p:cNvGrpSpPr/>
          <p:nvPr/>
        </p:nvGrpSpPr>
        <p:grpSpPr>
          <a:xfrm>
            <a:off x="8599169" y="3841300"/>
            <a:ext cx="1843102" cy="951451"/>
            <a:chOff x="8614409" y="3186590"/>
            <a:chExt cx="1843102" cy="951451"/>
          </a:xfrm>
        </p:grpSpPr>
        <p:cxnSp>
          <p:nvCxnSpPr>
            <p:cNvPr id="30" name="直線コネクタ 29">
              <a:extLst>
                <a:ext uri="{FF2B5EF4-FFF2-40B4-BE49-F238E27FC236}">
                  <a16:creationId xmlns:a16="http://schemas.microsoft.com/office/drawing/2014/main" id="{D99A5E77-5942-4D16-B6F2-3B82062B0A51}"/>
                </a:ext>
              </a:extLst>
            </p:cNvPr>
            <p:cNvCxnSpPr>
              <a:cxnSpLocks/>
            </p:cNvCxnSpPr>
            <p:nvPr/>
          </p:nvCxnSpPr>
          <p:spPr>
            <a:xfrm>
              <a:off x="8614409" y="3190400"/>
              <a:ext cx="183600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5" name="直線コネクタ 34">
              <a:extLst>
                <a:ext uri="{FF2B5EF4-FFF2-40B4-BE49-F238E27FC236}">
                  <a16:creationId xmlns:a16="http://schemas.microsoft.com/office/drawing/2014/main" id="{42E99B77-60A4-4B8F-881C-007157832DFA}"/>
                </a:ext>
              </a:extLst>
            </p:cNvPr>
            <p:cNvCxnSpPr>
              <a:cxnSpLocks/>
            </p:cNvCxnSpPr>
            <p:nvPr/>
          </p:nvCxnSpPr>
          <p:spPr>
            <a:xfrm>
              <a:off x="8629650" y="3409138"/>
              <a:ext cx="1827861"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7" name="直線コネクタ 36">
              <a:extLst>
                <a:ext uri="{FF2B5EF4-FFF2-40B4-BE49-F238E27FC236}">
                  <a16:creationId xmlns:a16="http://schemas.microsoft.com/office/drawing/2014/main" id="{0992AF09-DE1A-4616-A657-C469551BB152}"/>
                </a:ext>
              </a:extLst>
            </p:cNvPr>
            <p:cNvCxnSpPr>
              <a:cxnSpLocks/>
            </p:cNvCxnSpPr>
            <p:nvPr/>
          </p:nvCxnSpPr>
          <p:spPr>
            <a:xfrm>
              <a:off x="9098280" y="3647692"/>
              <a:ext cx="1352025"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8" name="直線コネクタ 37">
              <a:extLst>
                <a:ext uri="{FF2B5EF4-FFF2-40B4-BE49-F238E27FC236}">
                  <a16:creationId xmlns:a16="http://schemas.microsoft.com/office/drawing/2014/main" id="{850F1ABB-2C04-43CD-A51F-2D2FF6CB4FAF}"/>
                </a:ext>
              </a:extLst>
            </p:cNvPr>
            <p:cNvCxnSpPr>
              <a:cxnSpLocks/>
            </p:cNvCxnSpPr>
            <p:nvPr/>
          </p:nvCxnSpPr>
          <p:spPr>
            <a:xfrm>
              <a:off x="9342120" y="3883697"/>
              <a:ext cx="1112520" cy="0"/>
            </a:xfrm>
            <a:prstGeom prst="line">
              <a:avLst/>
            </a:prstGeom>
            <a:ln w="9525"/>
          </p:spPr>
          <p:style>
            <a:lnRef idx="1">
              <a:schemeClr val="dk1"/>
            </a:lnRef>
            <a:fillRef idx="0">
              <a:schemeClr val="dk1"/>
            </a:fillRef>
            <a:effectRef idx="0">
              <a:schemeClr val="dk1"/>
            </a:effectRef>
            <a:fontRef idx="minor">
              <a:schemeClr val="tx1"/>
            </a:fontRef>
          </p:style>
        </p:cxnSp>
        <p:cxnSp>
          <p:nvCxnSpPr>
            <p:cNvPr id="39" name="直線コネクタ 38">
              <a:extLst>
                <a:ext uri="{FF2B5EF4-FFF2-40B4-BE49-F238E27FC236}">
                  <a16:creationId xmlns:a16="http://schemas.microsoft.com/office/drawing/2014/main" id="{DBE7028B-C55B-4588-9667-8CB422756430}"/>
                </a:ext>
              </a:extLst>
            </p:cNvPr>
            <p:cNvCxnSpPr>
              <a:cxnSpLocks/>
            </p:cNvCxnSpPr>
            <p:nvPr/>
          </p:nvCxnSpPr>
          <p:spPr>
            <a:xfrm>
              <a:off x="10169313" y="4134231"/>
              <a:ext cx="285327" cy="0"/>
            </a:xfrm>
            <a:prstGeom prst="line">
              <a:avLst/>
            </a:prstGeom>
            <a:ln w="9525"/>
          </p:spPr>
          <p:style>
            <a:lnRef idx="1">
              <a:schemeClr val="dk1"/>
            </a:lnRef>
            <a:fillRef idx="0">
              <a:schemeClr val="dk1"/>
            </a:fillRef>
            <a:effectRef idx="0">
              <a:schemeClr val="dk1"/>
            </a:effectRef>
            <a:fontRef idx="minor">
              <a:schemeClr val="tx1"/>
            </a:fontRef>
          </p:style>
        </p:cxnSp>
        <p:cxnSp>
          <p:nvCxnSpPr>
            <p:cNvPr id="42" name="直線コネクタ 41">
              <a:extLst>
                <a:ext uri="{FF2B5EF4-FFF2-40B4-BE49-F238E27FC236}">
                  <a16:creationId xmlns:a16="http://schemas.microsoft.com/office/drawing/2014/main" id="{ECC294BD-CEAD-4699-AF54-A3C717544894}"/>
                </a:ext>
              </a:extLst>
            </p:cNvPr>
            <p:cNvCxnSpPr>
              <a:cxnSpLocks/>
            </p:cNvCxnSpPr>
            <p:nvPr/>
          </p:nvCxnSpPr>
          <p:spPr>
            <a:xfrm>
              <a:off x="10454640" y="3186590"/>
              <a:ext cx="0" cy="951451"/>
            </a:xfrm>
            <a:prstGeom prst="line">
              <a:avLst/>
            </a:prstGeom>
            <a:ln w="9525"/>
          </p:spPr>
          <p:style>
            <a:lnRef idx="1">
              <a:schemeClr val="dk1"/>
            </a:lnRef>
            <a:fillRef idx="0">
              <a:schemeClr val="dk1"/>
            </a:fillRef>
            <a:effectRef idx="0">
              <a:schemeClr val="dk1"/>
            </a:effectRef>
            <a:fontRef idx="minor">
              <a:schemeClr val="tx1"/>
            </a:fontRef>
          </p:style>
        </p:cxnSp>
      </p:grpSp>
      <p:sp>
        <p:nvSpPr>
          <p:cNvPr id="58" name="二等辺三角形 57">
            <a:extLst>
              <a:ext uri="{FF2B5EF4-FFF2-40B4-BE49-F238E27FC236}">
                <a16:creationId xmlns:a16="http://schemas.microsoft.com/office/drawing/2014/main" id="{7DCC06A6-57EA-453A-98D1-9A873E673CFB}"/>
              </a:ext>
            </a:extLst>
          </p:cNvPr>
          <p:cNvSpPr/>
          <p:nvPr/>
        </p:nvSpPr>
        <p:spPr>
          <a:xfrm rot="5400000">
            <a:off x="10310296" y="4056474"/>
            <a:ext cx="462704" cy="96008"/>
          </a:xfrm>
          <a:prstGeom prst="triangle">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p>
        </p:txBody>
      </p:sp>
      <p:sp>
        <p:nvSpPr>
          <p:cNvPr id="60" name="テキスト ボックス 59">
            <a:extLst>
              <a:ext uri="{FF2B5EF4-FFF2-40B4-BE49-F238E27FC236}">
                <a16:creationId xmlns:a16="http://schemas.microsoft.com/office/drawing/2014/main" id="{C39264C2-1197-469F-B371-5B6D41DD419A}"/>
              </a:ext>
            </a:extLst>
          </p:cNvPr>
          <p:cNvSpPr txBox="1"/>
          <p:nvPr/>
        </p:nvSpPr>
        <p:spPr>
          <a:xfrm>
            <a:off x="-57349" y="662262"/>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＜第１期中期目標から第２期中期目標への主な項目変更＞</a:t>
            </a:r>
          </a:p>
        </p:txBody>
      </p:sp>
      <p:sp>
        <p:nvSpPr>
          <p:cNvPr id="2" name="テキスト ボックス 1">
            <a:extLst>
              <a:ext uri="{FF2B5EF4-FFF2-40B4-BE49-F238E27FC236}">
                <a16:creationId xmlns:a16="http://schemas.microsoft.com/office/drawing/2014/main" id="{1A140563-DE8D-65DD-1E0D-A1578605E313}"/>
              </a:ext>
            </a:extLst>
          </p:cNvPr>
          <p:cNvSpPr txBox="1"/>
          <p:nvPr/>
        </p:nvSpPr>
        <p:spPr>
          <a:xfrm>
            <a:off x="-57349" y="2452203"/>
            <a:ext cx="6094070" cy="276999"/>
          </a:xfrm>
          <a:prstGeom prst="rect">
            <a:avLst/>
          </a:prstGeom>
          <a:noFill/>
        </p:spPr>
        <p:txBody>
          <a:bodyPr wrap="square">
            <a:spAutoFit/>
          </a:bodyPr>
          <a:lstStyle/>
          <a:p>
            <a:r>
              <a:rPr lang="ja-JP" altLang="en-US" sz="1200" b="1" dirty="0">
                <a:latin typeface="BIZ UDPゴシック" panose="020B0400000000000000" pitchFamily="50" charset="-128"/>
                <a:ea typeface="BIZ UDPゴシック" panose="020B0400000000000000" pitchFamily="50" charset="-128"/>
              </a:rPr>
              <a:t>＜第１期中期目標・第２期中期目標（案）　項目比較表＞</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4</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5476B-6A4F-F739-591E-AD6E46C62CF7}"/>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1</a:t>
            </a:r>
            <a:endParaRPr lang="ja-JP" altLang="en-US" sz="20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5987798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第２期中期目標・第</a:t>
            </a:r>
            <a:r>
              <a:rPr lang="en-US" altLang="ja-JP" sz="2000" b="1" dirty="0">
                <a:solidFill>
                  <a:schemeClr val="bg1"/>
                </a:solidFill>
                <a:latin typeface="BIZ UDPゴシック" panose="020B0400000000000000" pitchFamily="50" charset="-128"/>
                <a:ea typeface="BIZ UDPゴシック" panose="020B0400000000000000" pitchFamily="50" charset="-128"/>
              </a:rPr>
              <a:t>2</a:t>
            </a:r>
            <a:r>
              <a:rPr lang="ja-JP" altLang="en-US" sz="2000" b="1" dirty="0">
                <a:solidFill>
                  <a:schemeClr val="bg1"/>
                </a:solidFill>
                <a:latin typeface="BIZ UDPゴシック" panose="020B0400000000000000" pitchFamily="50" charset="-128"/>
                <a:ea typeface="BIZ UDPゴシック" panose="020B0400000000000000" pitchFamily="50" charset="-128"/>
              </a:rPr>
              <a:t>期中期計画　策定スケジュール（予定）</a:t>
            </a:r>
          </a:p>
        </p:txBody>
      </p:sp>
      <p:sp>
        <p:nvSpPr>
          <p:cNvPr id="4" name="スライド番号プレースホルダー 3">
            <a:extLst>
              <a:ext uri="{FF2B5EF4-FFF2-40B4-BE49-F238E27FC236}">
                <a16:creationId xmlns:a16="http://schemas.microsoft.com/office/drawing/2014/main" id="{B9342829-A729-66A0-5BCE-92DD404A1351}"/>
              </a:ext>
            </a:extLst>
          </p:cNvPr>
          <p:cNvSpPr txBox="1">
            <a:spLocks/>
          </p:cNvSpPr>
          <p:nvPr/>
        </p:nvSpPr>
        <p:spPr>
          <a:xfrm>
            <a:off x="11677348" y="7053724"/>
            <a:ext cx="309647"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7E0B8ACD-6187-46EC-ADC9-130DFE5D784C}" type="slidenum">
              <a:rPr lang="ja-JP" altLang="en-US" sz="1600" b="1" smtClean="0">
                <a:solidFill>
                  <a:schemeClr val="tx1"/>
                </a:solidFill>
                <a:latin typeface="Meiryo UI" panose="020B0604030504040204" pitchFamily="50" charset="-128"/>
                <a:ea typeface="Meiryo UI" panose="020B0604030504040204" pitchFamily="50" charset="-128"/>
              </a:rPr>
              <a:pPr/>
              <a:t>5</a:t>
            </a:fld>
            <a:endParaRPr lang="ja-JP" altLang="en-US" sz="1600" b="1" dirty="0">
              <a:solidFill>
                <a:schemeClr val="tx1"/>
              </a:solidFill>
              <a:latin typeface="Meiryo UI" panose="020B0604030504040204" pitchFamily="50" charset="-128"/>
              <a:ea typeface="Meiryo UI" panose="020B0604030504040204" pitchFamily="50" charset="-128"/>
            </a:endParaRPr>
          </a:p>
        </p:txBody>
      </p:sp>
      <p:sp>
        <p:nvSpPr>
          <p:cNvPr id="7" name="正方形/長方形 6">
            <a:extLst>
              <a:ext uri="{FF2B5EF4-FFF2-40B4-BE49-F238E27FC236}">
                <a16:creationId xmlns:a16="http://schemas.microsoft.com/office/drawing/2014/main" id="{29D5476B-6A4F-F739-591E-AD6E46C62CF7}"/>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2</a:t>
            </a:r>
            <a:endParaRPr lang="ja-JP" altLang="en-US" sz="2000" b="1" dirty="0">
              <a:solidFill>
                <a:schemeClr val="tx1"/>
              </a:solidFill>
              <a:latin typeface="Meiryo UI" panose="020B0604030504040204" pitchFamily="50" charset="-128"/>
              <a:ea typeface="Meiryo UI" panose="020B0604030504040204" pitchFamily="50" charset="-128"/>
            </a:endParaRPr>
          </a:p>
        </p:txBody>
      </p:sp>
      <p:graphicFrame>
        <p:nvGraphicFramePr>
          <p:cNvPr id="8" name="表 23">
            <a:extLst>
              <a:ext uri="{FF2B5EF4-FFF2-40B4-BE49-F238E27FC236}">
                <a16:creationId xmlns:a16="http://schemas.microsoft.com/office/drawing/2014/main" id="{28313850-AB91-F327-18A7-B1EEA8D94B48}"/>
              </a:ext>
            </a:extLst>
          </p:cNvPr>
          <p:cNvGraphicFramePr>
            <a:graphicFrameLocks noGrp="1"/>
          </p:cNvGraphicFramePr>
          <p:nvPr>
            <p:extLst>
              <p:ext uri="{D42A27DB-BD31-4B8C-83A1-F6EECF244321}">
                <p14:modId xmlns:p14="http://schemas.microsoft.com/office/powerpoint/2010/main" val="2290257815"/>
              </p:ext>
            </p:extLst>
          </p:nvPr>
        </p:nvGraphicFramePr>
        <p:xfrm>
          <a:off x="1217495" y="2815707"/>
          <a:ext cx="9757010" cy="2182074"/>
        </p:xfrm>
        <a:graphic>
          <a:graphicData uri="http://schemas.openxmlformats.org/drawingml/2006/table">
            <a:tbl>
              <a:tblPr firstRow="1" bandRow="1">
                <a:tableStyleId>{5940675A-B579-460E-94D1-54222C63F5DA}</a:tableStyleId>
              </a:tblPr>
              <a:tblGrid>
                <a:gridCol w="838899">
                  <a:extLst>
                    <a:ext uri="{9D8B030D-6E8A-4147-A177-3AD203B41FA5}">
                      <a16:colId xmlns:a16="http://schemas.microsoft.com/office/drawing/2014/main" val="316864545"/>
                    </a:ext>
                  </a:extLst>
                </a:gridCol>
                <a:gridCol w="7248939">
                  <a:extLst>
                    <a:ext uri="{9D8B030D-6E8A-4147-A177-3AD203B41FA5}">
                      <a16:colId xmlns:a16="http://schemas.microsoft.com/office/drawing/2014/main" val="698240631"/>
                    </a:ext>
                  </a:extLst>
                </a:gridCol>
                <a:gridCol w="1669172">
                  <a:extLst>
                    <a:ext uri="{9D8B030D-6E8A-4147-A177-3AD203B41FA5}">
                      <a16:colId xmlns:a16="http://schemas.microsoft.com/office/drawing/2014/main" val="2281129665"/>
                    </a:ext>
                  </a:extLst>
                </a:gridCol>
              </a:tblGrid>
              <a:tr h="458651">
                <a:tc>
                  <a:txBody>
                    <a:bodyPr/>
                    <a:lstStyle/>
                    <a:p>
                      <a:pPr algn="ctr"/>
                      <a:r>
                        <a:rPr kumimoji="1" lang="en-US" altLang="ja-JP" sz="1100" dirty="0">
                          <a:latin typeface="Meiryo UI" panose="020B0604030504040204" pitchFamily="50" charset="-128"/>
                          <a:ea typeface="Meiryo UI" panose="020B0604030504040204" pitchFamily="50" charset="-128"/>
                        </a:rPr>
                        <a:t>2023</a:t>
                      </a:r>
                      <a:r>
                        <a:rPr kumimoji="1" lang="ja-JP" altLang="en-US" sz="1100" dirty="0">
                          <a:latin typeface="Meiryo UI" panose="020B0604030504040204" pitchFamily="50" charset="-128"/>
                          <a:ea typeface="Meiryo UI" panose="020B0604030504040204" pitchFamily="50" charset="-128"/>
                        </a:rPr>
                        <a:t>年度</a:t>
                      </a:r>
                    </a:p>
                  </a:txBody>
                  <a:tcPr anchor="ctr">
                    <a:solidFill>
                      <a:schemeClr val="accent1">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年度</a:t>
                      </a:r>
                    </a:p>
                  </a:txBody>
                  <a:tcPr anchor="ctr">
                    <a:solidFill>
                      <a:schemeClr val="accent1">
                        <a:lumMod val="20000"/>
                        <a:lumOff val="8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2030</a:t>
                      </a:r>
                      <a:r>
                        <a:rPr kumimoji="1" lang="ja-JP" altLang="en-US" sz="1400" dirty="0">
                          <a:latin typeface="Meiryo UI" panose="020B0604030504040204" pitchFamily="50" charset="-128"/>
                          <a:ea typeface="Meiryo UI" panose="020B0604030504040204" pitchFamily="50" charset="-128"/>
                        </a:rPr>
                        <a:t>年度</a:t>
                      </a:r>
                      <a:endParaRPr kumimoji="1" lang="en-US" altLang="ja-JP" sz="1400"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extLst>
                  <a:ext uri="{0D108BD9-81ED-4DB2-BD59-A6C34878D82A}">
                    <a16:rowId xmlns:a16="http://schemas.microsoft.com/office/drawing/2014/main" val="1504248273"/>
                  </a:ext>
                </a:extLst>
              </a:tr>
              <a:tr h="1723423">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tc>
                  <a:txBody>
                    <a:bodyPr/>
                    <a:lstStyle/>
                    <a:p>
                      <a:pPr algn="ctr"/>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618686807"/>
                  </a:ext>
                </a:extLst>
              </a:tr>
            </a:tbl>
          </a:graphicData>
        </a:graphic>
      </p:graphicFrame>
      <p:sp>
        <p:nvSpPr>
          <p:cNvPr id="9" name="正方形/長方形 8">
            <a:extLst>
              <a:ext uri="{FF2B5EF4-FFF2-40B4-BE49-F238E27FC236}">
                <a16:creationId xmlns:a16="http://schemas.microsoft.com/office/drawing/2014/main" id="{3E8A677A-12E0-A757-D743-B5131A076ADA}"/>
              </a:ext>
            </a:extLst>
          </p:cNvPr>
          <p:cNvSpPr/>
          <p:nvPr/>
        </p:nvSpPr>
        <p:spPr>
          <a:xfrm>
            <a:off x="6033758" y="3219532"/>
            <a:ext cx="3312000" cy="1778249"/>
          </a:xfrm>
          <a:prstGeom prst="rect">
            <a:avLst/>
          </a:prstGeom>
          <a:pattFill prst="pct60">
            <a:fgClr>
              <a:schemeClr val="accent6">
                <a:lumMod val="60000"/>
                <a:lumOff val="40000"/>
              </a:schemeClr>
            </a:fgClr>
            <a:bgClr>
              <a:schemeClr val="bg1"/>
            </a:bgClr>
          </a:patt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第２期中期計画策定　</a:t>
            </a:r>
            <a:r>
              <a:rPr kumimoji="1" lang="en-US" altLang="ja-JP" sz="1400" b="1" dirty="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法人</a:t>
            </a:r>
            <a:r>
              <a:rPr kumimoji="1" lang="en-US" altLang="ja-JP" sz="1400" b="1" dirty="0">
                <a:solidFill>
                  <a:schemeClr val="tx1"/>
                </a:solidFill>
                <a:latin typeface="Meiryo UI" panose="020B0604030504040204" pitchFamily="50" charset="-128"/>
                <a:ea typeface="Meiryo UI" panose="020B0604030504040204" pitchFamily="50" charset="-128"/>
              </a:rPr>
              <a:t>】</a:t>
            </a:r>
            <a:endParaRPr kumimoji="1" lang="ja-JP" altLang="en-US" sz="1400" b="1" dirty="0">
              <a:solidFill>
                <a:schemeClr val="tx1"/>
              </a:solidFill>
              <a:latin typeface="Meiryo UI" panose="020B0604030504040204" pitchFamily="50" charset="-128"/>
              <a:ea typeface="Meiryo UI" panose="020B0604030504040204" pitchFamily="50" charset="-128"/>
            </a:endParaRPr>
          </a:p>
        </p:txBody>
      </p:sp>
      <p:sp>
        <p:nvSpPr>
          <p:cNvPr id="12" name="正方形/長方形 11">
            <a:extLst>
              <a:ext uri="{FF2B5EF4-FFF2-40B4-BE49-F238E27FC236}">
                <a16:creationId xmlns:a16="http://schemas.microsoft.com/office/drawing/2014/main" id="{4F6A375F-5A76-6489-BCEA-51FC051DE90B}"/>
              </a:ext>
            </a:extLst>
          </p:cNvPr>
          <p:cNvSpPr/>
          <p:nvPr/>
        </p:nvSpPr>
        <p:spPr>
          <a:xfrm>
            <a:off x="1238675" y="3231622"/>
            <a:ext cx="4789928" cy="1766159"/>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ja-JP" altLang="en-US" sz="1400" b="1" dirty="0">
                <a:solidFill>
                  <a:schemeClr val="tx1"/>
                </a:solidFill>
                <a:latin typeface="Meiryo UI" panose="020B0604030504040204" pitchFamily="50" charset="-128"/>
                <a:ea typeface="Meiryo UI" panose="020B0604030504040204" pitchFamily="50" charset="-128"/>
              </a:rPr>
              <a:t>第２期中期目標策定　</a:t>
            </a:r>
            <a:r>
              <a:rPr lang="en-US" altLang="ja-JP" sz="1400" b="1" dirty="0">
                <a:solidFill>
                  <a:schemeClr val="tx1"/>
                </a:solidFill>
                <a:latin typeface="Meiryo UI" panose="020B0604030504040204" pitchFamily="50" charset="-128"/>
                <a:ea typeface="Meiryo UI" panose="020B0604030504040204" pitchFamily="50" charset="-128"/>
              </a:rPr>
              <a:t>【</a:t>
            </a:r>
            <a:r>
              <a:rPr lang="ja-JP" altLang="en-US" sz="1400" b="1" dirty="0">
                <a:solidFill>
                  <a:schemeClr val="tx1"/>
                </a:solidFill>
                <a:latin typeface="Meiryo UI" panose="020B0604030504040204" pitchFamily="50" charset="-128"/>
                <a:ea typeface="Meiryo UI" panose="020B0604030504040204" pitchFamily="50" charset="-128"/>
              </a:rPr>
              <a:t>府市</a:t>
            </a:r>
            <a:r>
              <a:rPr lang="en-US" altLang="ja-JP" sz="1400" b="1" dirty="0">
                <a:solidFill>
                  <a:schemeClr val="tx1"/>
                </a:solidFill>
                <a:latin typeface="Meiryo UI" panose="020B0604030504040204" pitchFamily="50" charset="-128"/>
                <a:ea typeface="Meiryo UI" panose="020B0604030504040204" pitchFamily="50" charset="-128"/>
              </a:rPr>
              <a:t>】</a:t>
            </a:r>
          </a:p>
        </p:txBody>
      </p:sp>
      <p:sp>
        <p:nvSpPr>
          <p:cNvPr id="13" name="テキスト ボックス 12">
            <a:extLst>
              <a:ext uri="{FF2B5EF4-FFF2-40B4-BE49-F238E27FC236}">
                <a16:creationId xmlns:a16="http://schemas.microsoft.com/office/drawing/2014/main" id="{BB963824-2C14-AD25-4959-CE142B504A8C}"/>
              </a:ext>
            </a:extLst>
          </p:cNvPr>
          <p:cNvSpPr txBox="1"/>
          <p:nvPr/>
        </p:nvSpPr>
        <p:spPr>
          <a:xfrm>
            <a:off x="1213948" y="2435840"/>
            <a:ext cx="3620233" cy="369332"/>
          </a:xfrm>
          <a:prstGeom prst="rect">
            <a:avLst/>
          </a:prstGeom>
          <a:noFill/>
        </p:spPr>
        <p:txBody>
          <a:bodyPr wrap="square" rtlCol="0">
            <a:spAutoFit/>
          </a:bodyPr>
          <a:lstStyle/>
          <a:p>
            <a:r>
              <a:rPr lang="en-US" altLang="ja-JP" b="1" dirty="0">
                <a:latin typeface="Meiryo UI" panose="020B0604030504040204" pitchFamily="50" charset="-128"/>
                <a:ea typeface="Meiryo UI" panose="020B0604030504040204" pitchFamily="50" charset="-128"/>
              </a:rPr>
              <a:t>【</a:t>
            </a:r>
            <a:r>
              <a:rPr kumimoji="1" lang="ja-JP" altLang="en-US" b="1" dirty="0">
                <a:latin typeface="Meiryo UI" panose="020B0604030504040204" pitchFamily="50" charset="-128"/>
                <a:ea typeface="Meiryo UI" panose="020B0604030504040204" pitchFamily="50" charset="-128"/>
              </a:rPr>
              <a:t>スケジュール案</a:t>
            </a:r>
            <a:r>
              <a:rPr lang="en-US" altLang="ja-JP" b="1" dirty="0">
                <a:latin typeface="Meiryo UI" panose="020B0604030504040204" pitchFamily="50" charset="-128"/>
                <a:ea typeface="Meiryo UI" panose="020B0604030504040204" pitchFamily="50" charset="-128"/>
              </a:rPr>
              <a:t>】</a:t>
            </a:r>
            <a:endParaRPr kumimoji="1" lang="ja-JP" altLang="en-US" b="1" dirty="0">
              <a:latin typeface="Meiryo UI" panose="020B0604030504040204" pitchFamily="50" charset="-128"/>
              <a:ea typeface="Meiryo UI" panose="020B0604030504040204" pitchFamily="50" charset="-128"/>
            </a:endParaRPr>
          </a:p>
        </p:txBody>
      </p:sp>
      <p:sp>
        <p:nvSpPr>
          <p:cNvPr id="14" name="テキスト ボックス 13">
            <a:extLst>
              <a:ext uri="{FF2B5EF4-FFF2-40B4-BE49-F238E27FC236}">
                <a16:creationId xmlns:a16="http://schemas.microsoft.com/office/drawing/2014/main" id="{760693A3-6409-CCB6-DA28-D22B8D7D2604}"/>
              </a:ext>
            </a:extLst>
          </p:cNvPr>
          <p:cNvSpPr txBox="1"/>
          <p:nvPr/>
        </p:nvSpPr>
        <p:spPr>
          <a:xfrm>
            <a:off x="9119274" y="3785438"/>
            <a:ext cx="2087286" cy="738664"/>
          </a:xfrm>
          <a:prstGeom prst="rect">
            <a:avLst/>
          </a:prstGeom>
          <a:noFill/>
        </p:spPr>
        <p:txBody>
          <a:bodyPr wrap="square" rtlCol="0">
            <a:spAutoFit/>
          </a:bodyPr>
          <a:lstStyle/>
          <a:p>
            <a:pPr algn="ctr"/>
            <a:r>
              <a:rPr kumimoji="1" lang="ja-JP" altLang="en-US" sz="1400" b="1" dirty="0">
                <a:latin typeface="Meiryo UI" panose="020B0604030504040204" pitchFamily="50" charset="-128"/>
                <a:ea typeface="Meiryo UI" panose="020B0604030504040204" pitchFamily="50" charset="-128"/>
              </a:rPr>
              <a:t>第２期</a:t>
            </a:r>
            <a:endParaRPr kumimoji="1"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中期目標・中期計画</a:t>
            </a:r>
            <a:endParaRPr lang="en-US" altLang="ja-JP" sz="1400" b="1" dirty="0">
              <a:latin typeface="Meiryo UI" panose="020B0604030504040204" pitchFamily="50" charset="-128"/>
              <a:ea typeface="Meiryo UI" panose="020B0604030504040204" pitchFamily="50" charset="-128"/>
            </a:endParaRPr>
          </a:p>
          <a:p>
            <a:pPr algn="ctr"/>
            <a:r>
              <a:rPr lang="ja-JP" altLang="en-US" sz="1400" b="1" dirty="0">
                <a:latin typeface="Meiryo UI" panose="020B0604030504040204" pitchFamily="50" charset="-128"/>
                <a:ea typeface="Meiryo UI" panose="020B0604030504040204" pitchFamily="50" charset="-128"/>
              </a:rPr>
              <a:t>期間</a:t>
            </a:r>
            <a:endParaRPr kumimoji="1" lang="en-US" altLang="ja-JP" sz="1400" b="1" dirty="0">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FCA41AB7-82D4-E6F6-40F4-6D83AC2D6D2A}"/>
              </a:ext>
            </a:extLst>
          </p:cNvPr>
          <p:cNvSpPr txBox="1"/>
          <p:nvPr/>
        </p:nvSpPr>
        <p:spPr>
          <a:xfrm>
            <a:off x="2043201" y="3967601"/>
            <a:ext cx="1260444"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法人及び評価</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委員会</a:t>
            </a:r>
            <a:r>
              <a:rPr lang="en-US" altLang="ja-JP" sz="1200" b="1" spc="-100" dirty="0">
                <a:latin typeface="Meiryo UI" panose="020B0604030504040204" pitchFamily="50" charset="-128"/>
                <a:ea typeface="Meiryo UI" panose="020B0604030504040204" pitchFamily="50" charset="-128"/>
              </a:rPr>
              <a:t>※</a:t>
            </a:r>
            <a:r>
              <a:rPr lang="ja-JP" altLang="en-US" sz="1400" b="1" spc="-100" dirty="0">
                <a:latin typeface="Meiryo UI" panose="020B0604030504040204" pitchFamily="50" charset="-128"/>
                <a:ea typeface="Meiryo UI" panose="020B0604030504040204" pitchFamily="50" charset="-128"/>
              </a:rPr>
              <a:t>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意見聴取</a:t>
            </a:r>
            <a:endParaRPr kumimoji="1" lang="ja-JP" altLang="en-US" sz="1400" b="1" dirty="0">
              <a:latin typeface="Meiryo UI" panose="020B0604030504040204" pitchFamily="50" charset="-128"/>
              <a:ea typeface="Meiryo UI" panose="020B0604030504040204" pitchFamily="50" charset="-128"/>
            </a:endParaRPr>
          </a:p>
        </p:txBody>
      </p:sp>
      <p:sp>
        <p:nvSpPr>
          <p:cNvPr id="16" name="二等辺三角形 15">
            <a:extLst>
              <a:ext uri="{FF2B5EF4-FFF2-40B4-BE49-F238E27FC236}">
                <a16:creationId xmlns:a16="http://schemas.microsoft.com/office/drawing/2014/main" id="{074048B4-7C5B-690D-22FF-1E98AE5A8D54}"/>
              </a:ext>
            </a:extLst>
          </p:cNvPr>
          <p:cNvSpPr/>
          <p:nvPr/>
        </p:nvSpPr>
        <p:spPr>
          <a:xfrm rot="5400000">
            <a:off x="4919480" y="4316292"/>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34CE54F5-C0D2-B43B-ADC9-96694CA0ACBF}"/>
              </a:ext>
            </a:extLst>
          </p:cNvPr>
          <p:cNvSpPr txBox="1"/>
          <p:nvPr/>
        </p:nvSpPr>
        <p:spPr>
          <a:xfrm>
            <a:off x="3300929" y="3964055"/>
            <a:ext cx="885580"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９月議会</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提案</a:t>
            </a:r>
            <a:endParaRPr lang="en-US" altLang="ja-JP" sz="1400" b="1" spc="-100" dirty="0">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43AAEDD9-ADCD-459B-3363-4CD29992884A}"/>
              </a:ext>
            </a:extLst>
          </p:cNvPr>
          <p:cNvSpPr txBox="1"/>
          <p:nvPr/>
        </p:nvSpPr>
        <p:spPr>
          <a:xfrm>
            <a:off x="2267522" y="3685375"/>
            <a:ext cx="921479"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６月～</a:t>
            </a:r>
            <a:endParaRPr lang="en-US" altLang="ja-JP" sz="1400" spc="-100" dirty="0">
              <a:latin typeface="Meiryo UI" panose="020B0604030504040204" pitchFamily="50" charset="-128"/>
              <a:ea typeface="Meiryo UI" panose="020B0604030504040204" pitchFamily="50" charset="-128"/>
            </a:endParaRPr>
          </a:p>
        </p:txBody>
      </p:sp>
      <p:sp>
        <p:nvSpPr>
          <p:cNvPr id="19" name="テキスト ボックス 18">
            <a:extLst>
              <a:ext uri="{FF2B5EF4-FFF2-40B4-BE49-F238E27FC236}">
                <a16:creationId xmlns:a16="http://schemas.microsoft.com/office/drawing/2014/main" id="{C0E4F497-2393-CEB2-19DF-F487BD29DD44}"/>
              </a:ext>
            </a:extLst>
          </p:cNvPr>
          <p:cNvSpPr txBox="1"/>
          <p:nvPr/>
        </p:nvSpPr>
        <p:spPr>
          <a:xfrm>
            <a:off x="7840959" y="3714722"/>
            <a:ext cx="921479"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１月頃～</a:t>
            </a:r>
            <a:endParaRPr lang="en-US" altLang="ja-JP" sz="1400" spc="-100" dirty="0">
              <a:latin typeface="Meiryo UI" panose="020B0604030504040204" pitchFamily="50" charset="-128"/>
              <a:ea typeface="Meiryo UI" panose="020B0604030504040204" pitchFamily="50" charset="-128"/>
            </a:endParaRPr>
          </a:p>
        </p:txBody>
      </p:sp>
      <p:sp>
        <p:nvSpPr>
          <p:cNvPr id="20" name="テキスト ボックス 19">
            <a:extLst>
              <a:ext uri="{FF2B5EF4-FFF2-40B4-BE49-F238E27FC236}">
                <a16:creationId xmlns:a16="http://schemas.microsoft.com/office/drawing/2014/main" id="{E9E81990-FC95-E62B-CA83-82695A6765E8}"/>
              </a:ext>
            </a:extLst>
          </p:cNvPr>
          <p:cNvSpPr txBox="1"/>
          <p:nvPr/>
        </p:nvSpPr>
        <p:spPr>
          <a:xfrm>
            <a:off x="6037676" y="4053932"/>
            <a:ext cx="844333"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案作成</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（法人）</a:t>
            </a:r>
            <a:endParaRPr lang="en-US" altLang="ja-JP" sz="1400" b="1" spc="-100" dirty="0">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409238D4-3E9F-BBEC-FC17-CC7C588D0DE0}"/>
              </a:ext>
            </a:extLst>
          </p:cNvPr>
          <p:cNvSpPr txBox="1"/>
          <p:nvPr/>
        </p:nvSpPr>
        <p:spPr>
          <a:xfrm>
            <a:off x="4208177" y="4088049"/>
            <a:ext cx="885580"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府市議会</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議決</a:t>
            </a:r>
            <a:endParaRPr lang="en-US" altLang="ja-JP" sz="1400" b="1" spc="-100" dirty="0">
              <a:latin typeface="Meiryo UI" panose="020B0604030504040204" pitchFamily="50" charset="-128"/>
              <a:ea typeface="Meiryo UI" panose="020B0604030504040204" pitchFamily="50" charset="-128"/>
            </a:endParaRPr>
          </a:p>
        </p:txBody>
      </p:sp>
      <p:sp>
        <p:nvSpPr>
          <p:cNvPr id="26" name="テキスト ボックス 25">
            <a:extLst>
              <a:ext uri="{FF2B5EF4-FFF2-40B4-BE49-F238E27FC236}">
                <a16:creationId xmlns:a16="http://schemas.microsoft.com/office/drawing/2014/main" id="{7C1F341A-F7D2-CF98-47A8-E33E985E981A}"/>
              </a:ext>
            </a:extLst>
          </p:cNvPr>
          <p:cNvSpPr txBox="1"/>
          <p:nvPr/>
        </p:nvSpPr>
        <p:spPr>
          <a:xfrm>
            <a:off x="8511912" y="4018132"/>
            <a:ext cx="1017948"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認可</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p:txBody>
      </p:sp>
      <p:sp>
        <p:nvSpPr>
          <p:cNvPr id="27" name="二等辺三角形 26">
            <a:extLst>
              <a:ext uri="{FF2B5EF4-FFF2-40B4-BE49-F238E27FC236}">
                <a16:creationId xmlns:a16="http://schemas.microsoft.com/office/drawing/2014/main" id="{FB854D6A-A8DB-B16C-01D9-02DF377457E4}"/>
              </a:ext>
            </a:extLst>
          </p:cNvPr>
          <p:cNvSpPr/>
          <p:nvPr/>
        </p:nvSpPr>
        <p:spPr>
          <a:xfrm rot="5400000">
            <a:off x="1805073" y="4335190"/>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二等辺三角形 30">
            <a:extLst>
              <a:ext uri="{FF2B5EF4-FFF2-40B4-BE49-F238E27FC236}">
                <a16:creationId xmlns:a16="http://schemas.microsoft.com/office/drawing/2014/main" id="{195D4E73-F630-3088-6083-2CAB93313D4F}"/>
              </a:ext>
            </a:extLst>
          </p:cNvPr>
          <p:cNvSpPr/>
          <p:nvPr/>
        </p:nvSpPr>
        <p:spPr>
          <a:xfrm rot="5400000">
            <a:off x="3097678" y="4350936"/>
            <a:ext cx="457277" cy="126185"/>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二等辺三角形 32">
            <a:extLst>
              <a:ext uri="{FF2B5EF4-FFF2-40B4-BE49-F238E27FC236}">
                <a16:creationId xmlns:a16="http://schemas.microsoft.com/office/drawing/2014/main" id="{5BE26AF2-2AB8-2E29-8348-455FE6BFC797}"/>
              </a:ext>
            </a:extLst>
          </p:cNvPr>
          <p:cNvSpPr/>
          <p:nvPr/>
        </p:nvSpPr>
        <p:spPr>
          <a:xfrm rot="5400000">
            <a:off x="3999772" y="4330944"/>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二等辺三角形 33">
            <a:extLst>
              <a:ext uri="{FF2B5EF4-FFF2-40B4-BE49-F238E27FC236}">
                <a16:creationId xmlns:a16="http://schemas.microsoft.com/office/drawing/2014/main" id="{928D4D2E-EDF4-0C45-F64F-DEA665A59279}"/>
              </a:ext>
            </a:extLst>
          </p:cNvPr>
          <p:cNvSpPr/>
          <p:nvPr/>
        </p:nvSpPr>
        <p:spPr>
          <a:xfrm rot="5400000">
            <a:off x="8485410" y="4306503"/>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二等辺三角形 39">
            <a:extLst>
              <a:ext uri="{FF2B5EF4-FFF2-40B4-BE49-F238E27FC236}">
                <a16:creationId xmlns:a16="http://schemas.microsoft.com/office/drawing/2014/main" id="{F9AB6110-7D96-1FB1-5415-8548C6C30BEB}"/>
              </a:ext>
            </a:extLst>
          </p:cNvPr>
          <p:cNvSpPr/>
          <p:nvPr/>
        </p:nvSpPr>
        <p:spPr>
          <a:xfrm rot="5400000">
            <a:off x="6593688" y="4322544"/>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184CD8E8-882B-7A79-507E-D8FC527B4E8D}"/>
              </a:ext>
            </a:extLst>
          </p:cNvPr>
          <p:cNvSpPr/>
          <p:nvPr/>
        </p:nvSpPr>
        <p:spPr>
          <a:xfrm>
            <a:off x="1225716" y="3247573"/>
            <a:ext cx="4788000" cy="304870"/>
          </a:xfrm>
          <a:prstGeom prst="rect">
            <a:avLst/>
          </a:prstGeom>
          <a:noFill/>
          <a:ln w="57150">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3" name="正方形/長方形 42">
            <a:extLst>
              <a:ext uri="{FF2B5EF4-FFF2-40B4-BE49-F238E27FC236}">
                <a16:creationId xmlns:a16="http://schemas.microsoft.com/office/drawing/2014/main" id="{61F4B157-FC17-35DD-1DB2-6AD028313008}"/>
              </a:ext>
            </a:extLst>
          </p:cNvPr>
          <p:cNvSpPr/>
          <p:nvPr/>
        </p:nvSpPr>
        <p:spPr>
          <a:xfrm>
            <a:off x="6050228" y="3243319"/>
            <a:ext cx="3276000" cy="306000"/>
          </a:xfrm>
          <a:prstGeom prst="rect">
            <a:avLst/>
          </a:prstGeom>
          <a:noFill/>
          <a:ln w="571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sp>
        <p:nvSpPr>
          <p:cNvPr id="45" name="テキスト ボックス 44">
            <a:extLst>
              <a:ext uri="{FF2B5EF4-FFF2-40B4-BE49-F238E27FC236}">
                <a16:creationId xmlns:a16="http://schemas.microsoft.com/office/drawing/2014/main" id="{D1612CF3-F083-8787-241C-75F935E7AB10}"/>
              </a:ext>
            </a:extLst>
          </p:cNvPr>
          <p:cNvSpPr txBox="1"/>
          <p:nvPr/>
        </p:nvSpPr>
        <p:spPr>
          <a:xfrm>
            <a:off x="1162476" y="4122220"/>
            <a:ext cx="898622" cy="528350"/>
          </a:xfrm>
          <a:prstGeom prst="rect">
            <a:avLst/>
          </a:prstGeom>
          <a:noFill/>
        </p:spPr>
        <p:txBody>
          <a:bodyPr wrap="square" rtlCol="0">
            <a:spAutoFit/>
          </a:bodyPr>
          <a:lstStyle/>
          <a:p>
            <a:pPr algn="ctr">
              <a:lnSpc>
                <a:spcPts val="1700"/>
              </a:lnSpc>
            </a:pPr>
            <a:r>
              <a:rPr lang="ja-JP" altLang="en-US" sz="1400" b="1" spc="-100" dirty="0">
                <a:latin typeface="Meiryo UI" panose="020B0604030504040204" pitchFamily="50" charset="-128"/>
                <a:ea typeface="Meiryo UI" panose="020B0604030504040204" pitchFamily="50" charset="-128"/>
              </a:rPr>
              <a:t>案作成</a:t>
            </a:r>
            <a:endParaRPr lang="en-US" altLang="ja-JP" sz="1400" b="1" spc="-100" dirty="0">
              <a:latin typeface="Meiryo UI" panose="020B0604030504040204" pitchFamily="50" charset="-128"/>
              <a:ea typeface="Meiryo UI" panose="020B0604030504040204" pitchFamily="50" charset="-128"/>
            </a:endParaRPr>
          </a:p>
          <a:p>
            <a:pPr algn="ctr">
              <a:lnSpc>
                <a:spcPts val="1700"/>
              </a:lnSpc>
            </a:pPr>
            <a:r>
              <a:rPr lang="ja-JP" altLang="en-US" sz="1400" b="1" spc="-100" dirty="0">
                <a:latin typeface="Meiryo UI" panose="020B0604030504040204" pitchFamily="50" charset="-128"/>
                <a:ea typeface="Meiryo UI" panose="020B0604030504040204" pitchFamily="50" charset="-128"/>
              </a:rPr>
              <a:t>（府市）</a:t>
            </a:r>
            <a:endParaRPr lang="en-US" altLang="ja-JP" sz="1400" b="1" spc="-100" dirty="0">
              <a:latin typeface="Meiryo UI" panose="020B0604030504040204" pitchFamily="50" charset="-128"/>
              <a:ea typeface="Meiryo UI" panose="020B0604030504040204" pitchFamily="50" charset="-128"/>
            </a:endParaRPr>
          </a:p>
        </p:txBody>
      </p:sp>
      <p:sp>
        <p:nvSpPr>
          <p:cNvPr id="46" name="テキスト ボックス 45">
            <a:extLst>
              <a:ext uri="{FF2B5EF4-FFF2-40B4-BE49-F238E27FC236}">
                <a16:creationId xmlns:a16="http://schemas.microsoft.com/office/drawing/2014/main" id="{4B70E54E-315B-4E7C-51CE-5E5344522E2C}"/>
              </a:ext>
            </a:extLst>
          </p:cNvPr>
          <p:cNvSpPr txBox="1"/>
          <p:nvPr/>
        </p:nvSpPr>
        <p:spPr>
          <a:xfrm>
            <a:off x="7609886" y="3964939"/>
            <a:ext cx="1227698" cy="738664"/>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評価委員</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会</a:t>
            </a:r>
            <a:r>
              <a:rPr lang="en-US" altLang="ja-JP" sz="1200" b="1" spc="-100" dirty="0">
                <a:latin typeface="Meiryo UI" panose="020B0604030504040204" pitchFamily="50" charset="-128"/>
                <a:ea typeface="Meiryo UI" panose="020B0604030504040204" pitchFamily="50" charset="-128"/>
              </a:rPr>
              <a:t>※</a:t>
            </a:r>
            <a:r>
              <a:rPr lang="ja-JP" altLang="en-US" sz="1400" b="1" spc="-100" dirty="0">
                <a:latin typeface="Meiryo UI" panose="020B0604030504040204" pitchFamily="50" charset="-128"/>
                <a:ea typeface="Meiryo UI" panose="020B0604030504040204" pitchFamily="50" charset="-128"/>
              </a:rPr>
              <a:t>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意見聴取</a:t>
            </a:r>
            <a:endParaRPr kumimoji="1" lang="ja-JP" altLang="en-US" sz="1400" b="1" dirty="0">
              <a:latin typeface="Meiryo UI" panose="020B0604030504040204" pitchFamily="50" charset="-128"/>
              <a:ea typeface="Meiryo UI" panose="020B0604030504040204" pitchFamily="50" charset="-128"/>
            </a:endParaRPr>
          </a:p>
        </p:txBody>
      </p:sp>
      <p:sp>
        <p:nvSpPr>
          <p:cNvPr id="47" name="テキスト ボックス 46">
            <a:extLst>
              <a:ext uri="{FF2B5EF4-FFF2-40B4-BE49-F238E27FC236}">
                <a16:creationId xmlns:a16="http://schemas.microsoft.com/office/drawing/2014/main" id="{07AFA776-2D4E-5F7F-313C-EACE79CC0308}"/>
              </a:ext>
            </a:extLst>
          </p:cNvPr>
          <p:cNvSpPr txBox="1"/>
          <p:nvPr/>
        </p:nvSpPr>
        <p:spPr>
          <a:xfrm>
            <a:off x="1225716" y="5043364"/>
            <a:ext cx="5287942" cy="335028"/>
          </a:xfrm>
          <a:prstGeom prst="rect">
            <a:avLst/>
          </a:prstGeom>
          <a:noFill/>
        </p:spPr>
        <p:txBody>
          <a:bodyPr wrap="square" rtlCol="0">
            <a:spAutoFit/>
          </a:bodyPr>
          <a:lstStyle/>
          <a:p>
            <a:pPr>
              <a:lnSpc>
                <a:spcPts val="2100"/>
              </a:lnSpc>
            </a:pPr>
            <a:r>
              <a:rPr lang="en-US" altLang="ja-JP" sz="1600" spc="-100" dirty="0">
                <a:latin typeface="Meiryo UI" panose="020B0604030504040204" pitchFamily="50" charset="-128"/>
                <a:ea typeface="Meiryo UI" panose="020B0604030504040204" pitchFamily="50" charset="-128"/>
              </a:rPr>
              <a:t>※</a:t>
            </a:r>
            <a:r>
              <a:rPr lang="ja-JP" altLang="en-US" sz="1600" spc="-100" dirty="0">
                <a:latin typeface="Meiryo UI" panose="020B0604030504040204" pitchFamily="50" charset="-128"/>
                <a:ea typeface="Meiryo UI" panose="020B0604030504040204" pitchFamily="50" charset="-128"/>
              </a:rPr>
              <a:t>大阪府市公立大学法人大阪評価委員会</a:t>
            </a:r>
            <a:endParaRPr lang="en-US" altLang="ja-JP" sz="1600" spc="-100" dirty="0">
              <a:latin typeface="Meiryo UI" panose="020B0604030504040204" pitchFamily="50" charset="-128"/>
              <a:ea typeface="Meiryo UI" panose="020B0604030504040204" pitchFamily="50" charset="-128"/>
            </a:endParaRPr>
          </a:p>
        </p:txBody>
      </p:sp>
      <p:sp>
        <p:nvSpPr>
          <p:cNvPr id="48" name="テキスト ボックス 47">
            <a:extLst>
              <a:ext uri="{FF2B5EF4-FFF2-40B4-BE49-F238E27FC236}">
                <a16:creationId xmlns:a16="http://schemas.microsoft.com/office/drawing/2014/main" id="{9887673D-D51B-B885-467D-236ECAEC53CB}"/>
              </a:ext>
            </a:extLst>
          </p:cNvPr>
          <p:cNvSpPr txBox="1"/>
          <p:nvPr/>
        </p:nvSpPr>
        <p:spPr>
          <a:xfrm>
            <a:off x="3341805" y="3672600"/>
            <a:ext cx="866226" cy="307777"/>
          </a:xfrm>
          <a:prstGeom prst="rect">
            <a:avLst/>
          </a:prstGeom>
          <a:noFill/>
        </p:spPr>
        <p:txBody>
          <a:bodyPr wrap="square" rtlCol="0">
            <a:spAutoFit/>
          </a:bodyPr>
          <a:lstStyle/>
          <a:p>
            <a:pPr algn="ctr"/>
            <a:r>
              <a:rPr lang="ja-JP" altLang="en-US" sz="1400" spc="-100" dirty="0">
                <a:latin typeface="Meiryo UI" panose="020B0604030504040204" pitchFamily="50" charset="-128"/>
                <a:ea typeface="Meiryo UI" panose="020B0604030504040204" pitchFamily="50" charset="-128"/>
              </a:rPr>
              <a:t>９月</a:t>
            </a:r>
            <a:endParaRPr lang="en-US" altLang="ja-JP" sz="1400" spc="-100" dirty="0">
              <a:latin typeface="Meiryo UI" panose="020B0604030504040204" pitchFamily="50" charset="-128"/>
              <a:ea typeface="Meiryo UI" panose="020B0604030504040204" pitchFamily="50" charset="-128"/>
            </a:endParaRPr>
          </a:p>
        </p:txBody>
      </p:sp>
      <p:sp>
        <p:nvSpPr>
          <p:cNvPr id="49" name="二等辺三角形 48">
            <a:extLst>
              <a:ext uri="{FF2B5EF4-FFF2-40B4-BE49-F238E27FC236}">
                <a16:creationId xmlns:a16="http://schemas.microsoft.com/office/drawing/2014/main" id="{F4E727DA-E7DC-AF6D-6C05-5306DAEFD975}"/>
              </a:ext>
            </a:extLst>
          </p:cNvPr>
          <p:cNvSpPr/>
          <p:nvPr/>
        </p:nvSpPr>
        <p:spPr>
          <a:xfrm rot="5400000">
            <a:off x="5851760" y="4356958"/>
            <a:ext cx="457277" cy="134234"/>
          </a:xfrm>
          <a:prstGeom prst="triangle">
            <a:avLst/>
          </a:prstGeom>
          <a:solidFill>
            <a:srgbClr val="FF993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テキスト ボックス 49">
            <a:extLst>
              <a:ext uri="{FF2B5EF4-FFF2-40B4-BE49-F238E27FC236}">
                <a16:creationId xmlns:a16="http://schemas.microsoft.com/office/drawing/2014/main" id="{8EAFE526-794A-44DE-9217-3F98E4890EF8}"/>
              </a:ext>
            </a:extLst>
          </p:cNvPr>
          <p:cNvSpPr txBox="1"/>
          <p:nvPr/>
        </p:nvSpPr>
        <p:spPr>
          <a:xfrm>
            <a:off x="5192807" y="4062194"/>
            <a:ext cx="859954"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法人への</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指示</a:t>
            </a:r>
            <a:endParaRPr lang="en-US" altLang="ja-JP" sz="1400" b="1" spc="-100" dirty="0">
              <a:latin typeface="Meiryo UI" panose="020B0604030504040204" pitchFamily="50" charset="-128"/>
              <a:ea typeface="Meiryo UI" panose="020B0604030504040204" pitchFamily="50" charset="-128"/>
            </a:endParaRPr>
          </a:p>
        </p:txBody>
      </p:sp>
      <p:sp>
        <p:nvSpPr>
          <p:cNvPr id="51" name="二等辺三角形 50">
            <a:extLst>
              <a:ext uri="{FF2B5EF4-FFF2-40B4-BE49-F238E27FC236}">
                <a16:creationId xmlns:a16="http://schemas.microsoft.com/office/drawing/2014/main" id="{386A169A-5D11-EFB5-8685-0750FB99E781}"/>
              </a:ext>
            </a:extLst>
          </p:cNvPr>
          <p:cNvSpPr/>
          <p:nvPr/>
        </p:nvSpPr>
        <p:spPr>
          <a:xfrm rot="5400000">
            <a:off x="7569265" y="4319821"/>
            <a:ext cx="457277" cy="134234"/>
          </a:xfrm>
          <a:prstGeom prst="triangle">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58B5F2E5-F675-68A4-96DE-D176883B9809}"/>
              </a:ext>
            </a:extLst>
          </p:cNvPr>
          <p:cNvSpPr txBox="1"/>
          <p:nvPr/>
        </p:nvSpPr>
        <p:spPr>
          <a:xfrm>
            <a:off x="6836454" y="4079330"/>
            <a:ext cx="974883" cy="523220"/>
          </a:xfrm>
          <a:prstGeom prst="rect">
            <a:avLst/>
          </a:prstGeom>
          <a:noFill/>
        </p:spPr>
        <p:txBody>
          <a:bodyPr wrap="square" rtlCol="0">
            <a:spAutoFit/>
          </a:bodyPr>
          <a:lstStyle/>
          <a:p>
            <a:pPr algn="ctr"/>
            <a:r>
              <a:rPr lang="ja-JP" altLang="en-US" sz="1400" b="1" spc="-100" dirty="0">
                <a:latin typeface="Meiryo UI" panose="020B0604030504040204" pitchFamily="50" charset="-128"/>
                <a:ea typeface="Meiryo UI" panose="020B0604030504040204" pitchFamily="50" charset="-128"/>
              </a:rPr>
              <a:t>認可申請</a:t>
            </a:r>
            <a:endParaRPr lang="en-US" altLang="ja-JP" sz="1400" b="1" spc="-100" dirty="0">
              <a:latin typeface="Meiryo UI" panose="020B0604030504040204" pitchFamily="50" charset="-128"/>
              <a:ea typeface="Meiryo UI" panose="020B0604030504040204" pitchFamily="50" charset="-128"/>
            </a:endParaRPr>
          </a:p>
          <a:p>
            <a:pPr algn="ctr"/>
            <a:r>
              <a:rPr lang="ja-JP" altLang="en-US" sz="1400" b="1" spc="-100" dirty="0">
                <a:latin typeface="Meiryo UI" panose="020B0604030504040204" pitchFamily="50" charset="-128"/>
                <a:ea typeface="Meiryo UI" panose="020B0604030504040204" pitchFamily="50" charset="-128"/>
              </a:rPr>
              <a:t>（法人）</a:t>
            </a:r>
            <a:endParaRPr lang="en-US" altLang="ja-JP" sz="1400" b="1" spc="-100" dirty="0">
              <a:latin typeface="Meiryo UI" panose="020B0604030504040204" pitchFamily="50" charset="-128"/>
              <a:ea typeface="Meiryo UI" panose="020B0604030504040204" pitchFamily="50" charset="-128"/>
            </a:endParaRPr>
          </a:p>
        </p:txBody>
      </p:sp>
      <p:sp>
        <p:nvSpPr>
          <p:cNvPr id="53" name="正方形/長方形 52">
            <a:extLst>
              <a:ext uri="{FF2B5EF4-FFF2-40B4-BE49-F238E27FC236}">
                <a16:creationId xmlns:a16="http://schemas.microsoft.com/office/drawing/2014/main" id="{C368B067-B240-6ABE-0AF3-049F45865404}"/>
              </a:ext>
            </a:extLst>
          </p:cNvPr>
          <p:cNvSpPr/>
          <p:nvPr/>
        </p:nvSpPr>
        <p:spPr>
          <a:xfrm>
            <a:off x="1540200" y="980285"/>
            <a:ext cx="9645152" cy="104848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800" b="1"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u"/>
            </a:pPr>
            <a:r>
              <a:rPr kumimoji="1" lang="en-US" altLang="ja-JP" b="1" dirty="0">
                <a:solidFill>
                  <a:schemeClr val="tx1"/>
                </a:solidFill>
                <a:latin typeface="Meiryo UI" panose="020B0604030504040204" pitchFamily="50" charset="-128"/>
                <a:ea typeface="Meiryo UI" panose="020B0604030504040204" pitchFamily="50" charset="-128"/>
              </a:rPr>
              <a:t>2024</a:t>
            </a:r>
            <a:r>
              <a:rPr kumimoji="1" lang="ja-JP" altLang="en-US" b="1" dirty="0">
                <a:solidFill>
                  <a:schemeClr val="tx1"/>
                </a:solidFill>
                <a:latin typeface="Meiryo UI" panose="020B0604030504040204" pitchFamily="50" charset="-128"/>
                <a:ea typeface="Meiryo UI" panose="020B0604030504040204" pitchFamily="50" charset="-128"/>
              </a:rPr>
              <a:t>年度中に、設立団体（府市）は第２期中期目標</a:t>
            </a:r>
            <a:r>
              <a:rPr lang="ja-JP" altLang="en-US" b="1" dirty="0">
                <a:solidFill>
                  <a:schemeClr val="tx1"/>
                </a:solidFill>
                <a:latin typeface="Meiryo UI" panose="020B0604030504040204" pitchFamily="50" charset="-128"/>
                <a:ea typeface="Meiryo UI" panose="020B0604030504040204" pitchFamily="50" charset="-128"/>
              </a:rPr>
              <a:t>を策定し、公立大学法人大阪は、</a:t>
            </a:r>
            <a:endParaRPr lang="en-US" altLang="ja-JP" b="1" dirty="0">
              <a:solidFill>
                <a:schemeClr val="tx1"/>
              </a:solidFill>
              <a:latin typeface="Meiryo UI" panose="020B0604030504040204" pitchFamily="50" charset="-128"/>
              <a:ea typeface="Meiryo UI" panose="020B0604030504040204" pitchFamily="50" charset="-128"/>
            </a:endParaRPr>
          </a:p>
          <a:p>
            <a:r>
              <a:rPr lang="ja-JP" altLang="en-US" b="1" dirty="0">
                <a:solidFill>
                  <a:schemeClr val="tx1"/>
                </a:solidFill>
                <a:latin typeface="Meiryo UI" panose="020B0604030504040204" pitchFamily="50" charset="-128"/>
                <a:ea typeface="Meiryo UI" panose="020B0604030504040204" pitchFamily="50" charset="-128"/>
              </a:rPr>
              <a:t>　  指示された中期目標に基づき、第２期中期計画を策定予定。</a:t>
            </a:r>
            <a:endParaRPr lang="en-US" altLang="ja-JP"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241761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正方形/長方形 35">
            <a:extLst>
              <a:ext uri="{FF2B5EF4-FFF2-40B4-BE49-F238E27FC236}">
                <a16:creationId xmlns:a16="http://schemas.microsoft.com/office/drawing/2014/main" id="{306AFB7F-052A-4794-936D-B5D688EB9411}"/>
              </a:ext>
            </a:extLst>
          </p:cNvPr>
          <p:cNvSpPr/>
          <p:nvPr/>
        </p:nvSpPr>
        <p:spPr>
          <a:xfrm>
            <a:off x="0" y="0"/>
            <a:ext cx="12192000" cy="46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bg1"/>
                </a:solidFill>
                <a:latin typeface="BIZ UDPゴシック" panose="020B0400000000000000" pitchFamily="50" charset="-128"/>
                <a:ea typeface="BIZ UDPゴシック" panose="020B0400000000000000" pitchFamily="50" charset="-128"/>
              </a:rPr>
              <a:t>大阪公立大学に関する取組の経過</a:t>
            </a:r>
          </a:p>
        </p:txBody>
      </p:sp>
      <p:graphicFrame>
        <p:nvGraphicFramePr>
          <p:cNvPr id="38" name="表 2">
            <a:extLst>
              <a:ext uri="{FF2B5EF4-FFF2-40B4-BE49-F238E27FC236}">
                <a16:creationId xmlns:a16="http://schemas.microsoft.com/office/drawing/2014/main" id="{55E9A319-F275-47C7-9F33-0A1E5C59E400}"/>
              </a:ext>
            </a:extLst>
          </p:cNvPr>
          <p:cNvGraphicFramePr>
            <a:graphicFrameLocks noGrp="1"/>
          </p:cNvGraphicFramePr>
          <p:nvPr/>
        </p:nvGraphicFramePr>
        <p:xfrm>
          <a:off x="1104264" y="1071361"/>
          <a:ext cx="9663432" cy="5852427"/>
        </p:xfrm>
        <a:graphic>
          <a:graphicData uri="http://schemas.openxmlformats.org/drawingml/2006/table">
            <a:tbl>
              <a:tblPr firstRow="1" bandRow="1">
                <a:tableStyleId>{5940675A-B579-460E-94D1-54222C63F5DA}</a:tableStyleId>
              </a:tblPr>
              <a:tblGrid>
                <a:gridCol w="1558106">
                  <a:extLst>
                    <a:ext uri="{9D8B030D-6E8A-4147-A177-3AD203B41FA5}">
                      <a16:colId xmlns:a16="http://schemas.microsoft.com/office/drawing/2014/main" val="23897350"/>
                    </a:ext>
                  </a:extLst>
                </a:gridCol>
                <a:gridCol w="8105326">
                  <a:extLst>
                    <a:ext uri="{9D8B030D-6E8A-4147-A177-3AD203B41FA5}">
                      <a16:colId xmlns:a16="http://schemas.microsoft.com/office/drawing/2014/main" val="3049729162"/>
                    </a:ext>
                  </a:extLst>
                </a:gridCol>
              </a:tblGrid>
              <a:tr h="367606">
                <a:tc>
                  <a:txBody>
                    <a:bodyPr/>
                    <a:lstStyle/>
                    <a:p>
                      <a:r>
                        <a:rPr kumimoji="1" lang="en-US" altLang="ja-JP" sz="1400" dirty="0">
                          <a:latin typeface="Meiryo UI" panose="020B0604030504040204" pitchFamily="50" charset="-128"/>
                          <a:ea typeface="Meiryo UI" panose="020B0604030504040204" pitchFamily="50" charset="-128"/>
                        </a:rPr>
                        <a:t>2017</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府市が両議会に法人統合関連議案を提出　　⇒府議会で可決（</a:t>
                      </a:r>
                      <a:r>
                        <a:rPr kumimoji="1" lang="en-US" altLang="ja-JP" sz="1400" dirty="0">
                          <a:latin typeface="Meiryo UI" panose="020B0604030504040204" pitchFamily="50" charset="-128"/>
                          <a:ea typeface="Meiryo UI" panose="020B0604030504040204" pitchFamily="50" charset="-128"/>
                        </a:rPr>
                        <a:t>11</a:t>
                      </a:r>
                      <a:r>
                        <a:rPr kumimoji="1" lang="ja-JP" altLang="en-US" sz="1400" dirty="0">
                          <a:latin typeface="Meiryo UI" panose="020B0604030504040204" pitchFamily="50" charset="-128"/>
                          <a:ea typeface="Meiryo UI" panose="020B0604030504040204" pitchFamily="50" charset="-128"/>
                        </a:rPr>
                        <a:t>月）、市会で可決（</a:t>
                      </a:r>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年２月）</a:t>
                      </a:r>
                    </a:p>
                  </a:txBody>
                  <a:tcPr marL="36000"/>
                </a:tc>
                <a:extLst>
                  <a:ext uri="{0D108BD9-81ED-4DB2-BD59-A6C34878D82A}">
                    <a16:rowId xmlns:a16="http://schemas.microsoft.com/office/drawing/2014/main" val="3687282203"/>
                  </a:ext>
                </a:extLst>
              </a:tr>
              <a:tr h="574071">
                <a:tc>
                  <a:txBody>
                    <a:bodyPr/>
                    <a:lstStyle/>
                    <a:p>
                      <a:r>
                        <a:rPr kumimoji="1" lang="en-US" altLang="ja-JP" sz="1400" dirty="0">
                          <a:latin typeface="Meiryo UI" panose="020B0604030504040204" pitchFamily="50" charset="-128"/>
                          <a:ea typeface="Meiryo UI" panose="020B0604030504040204" pitchFamily="50" charset="-128"/>
                        </a:rPr>
                        <a:t>2018</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府市が両議会に、新法人の「第１期中期目標（案）」を提出　</a:t>
                      </a:r>
                      <a:r>
                        <a:rPr kumimoji="1" lang="ja-JP" altLang="en-US" sz="1400" dirty="0">
                          <a:latin typeface="Meiryo UI" panose="020B0604030504040204" pitchFamily="50" charset="-128"/>
                          <a:ea typeface="Meiryo UI" panose="020B0604030504040204" pitchFamily="50" charset="-128"/>
                        </a:rPr>
                        <a:t>⇒府議会及び市会で可決（</a:t>
                      </a:r>
                      <a:r>
                        <a:rPr kumimoji="1" lang="en-US" altLang="ja-JP" sz="1400" dirty="0">
                          <a:latin typeface="Meiryo UI" panose="020B0604030504040204" pitchFamily="50" charset="-128"/>
                          <a:ea typeface="Meiryo UI" panose="020B0604030504040204" pitchFamily="50" charset="-128"/>
                        </a:rPr>
                        <a:t>12</a:t>
                      </a:r>
                      <a:r>
                        <a:rPr kumimoji="1" lang="ja-JP" altLang="en-US" sz="1400" dirty="0">
                          <a:latin typeface="Meiryo UI" panose="020B0604030504040204" pitchFamily="50" charset="-128"/>
                          <a:ea typeface="Meiryo UI" panose="020B0604030504040204" pitchFamily="50" charset="-128"/>
                        </a:rPr>
                        <a:t>月）　</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第１期中期目標期間：</a:t>
                      </a:r>
                      <a:r>
                        <a:rPr kumimoji="1" lang="en-US" altLang="ja-JP" sz="1400" b="1" dirty="0">
                          <a:latin typeface="Meiryo UI" panose="020B0604030504040204" pitchFamily="50" charset="-128"/>
                          <a:ea typeface="Meiryo UI" panose="020B0604030504040204" pitchFamily="50" charset="-128"/>
                        </a:rPr>
                        <a:t>2019</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2024</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endParaRPr kumimoji="1" lang="ja-JP" altLang="en-US"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674825098"/>
                  </a:ext>
                </a:extLst>
              </a:tr>
              <a:tr h="367606">
                <a:tc>
                  <a:txBody>
                    <a:bodyPr/>
                    <a:lstStyle/>
                    <a:p>
                      <a:r>
                        <a:rPr kumimoji="1" lang="en-US" altLang="ja-JP" sz="1400" dirty="0">
                          <a:latin typeface="Meiryo UI" panose="020B0604030504040204" pitchFamily="50" charset="-128"/>
                          <a:ea typeface="Meiryo UI" panose="020B0604030504040204" pitchFamily="50" charset="-128"/>
                        </a:rPr>
                        <a:t>2019</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新法人「公立大学法人大阪」の設立</a:t>
                      </a:r>
                    </a:p>
                  </a:txBody>
                  <a:tcPr marL="36000"/>
                </a:tc>
                <a:extLst>
                  <a:ext uri="{0D108BD9-81ED-4DB2-BD59-A6C34878D82A}">
                    <a16:rowId xmlns:a16="http://schemas.microsoft.com/office/drawing/2014/main" val="4011201931"/>
                  </a:ext>
                </a:extLst>
              </a:tr>
              <a:tr h="932047">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年１月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府、市、法人の三者による「新大学基本構想」を策定</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・新たに</a:t>
                      </a:r>
                      <a:r>
                        <a:rPr kumimoji="1" lang="ja-JP" altLang="en-US" sz="1400" b="1" dirty="0">
                          <a:latin typeface="Meiryo UI" panose="020B0604030504040204" pitchFamily="50" charset="-128"/>
                          <a:ea typeface="Meiryo UI" panose="020B0604030504040204" pitchFamily="50" charset="-128"/>
                        </a:rPr>
                        <a:t>「都市シンクタンク」機能及び「技術インキュベーション」機能</a:t>
                      </a:r>
                      <a:r>
                        <a:rPr kumimoji="1" lang="ja-JP" altLang="en-US" sz="1400" dirty="0">
                          <a:latin typeface="Meiryo UI" panose="020B0604030504040204" pitchFamily="50" charset="-128"/>
                          <a:ea typeface="Meiryo UI" panose="020B0604030504040204" pitchFamily="50" charset="-128"/>
                        </a:rPr>
                        <a:t>を備える</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・本来の使命である</a:t>
                      </a:r>
                      <a:r>
                        <a:rPr kumimoji="1" lang="ja-JP" altLang="en-US" sz="1400" b="1" dirty="0">
                          <a:latin typeface="Meiryo UI" panose="020B0604030504040204" pitchFamily="50" charset="-128"/>
                          <a:ea typeface="Meiryo UI" panose="020B0604030504040204" pitchFamily="50" charset="-128"/>
                        </a:rPr>
                        <a:t>「教育」「研究」「社会貢献」</a:t>
                      </a:r>
                      <a:r>
                        <a:rPr kumimoji="1" lang="ja-JP" altLang="en-US" sz="1400" dirty="0">
                          <a:latin typeface="Meiryo UI" panose="020B0604030504040204" pitchFamily="50" charset="-128"/>
                          <a:ea typeface="Meiryo UI" panose="020B0604030504040204" pitchFamily="50" charset="-128"/>
                        </a:rPr>
                        <a:t>の機能を強化</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b="1" dirty="0">
                          <a:latin typeface="Meiryo UI" panose="020B0604030504040204" pitchFamily="50" charset="-128"/>
                          <a:ea typeface="Meiryo UI" panose="020B0604030504040204" pitchFamily="50" charset="-128"/>
                        </a:rPr>
                        <a:t>国際競争力の強化</a:t>
                      </a:r>
                      <a:r>
                        <a:rPr kumimoji="1" lang="ja-JP" altLang="en-US" sz="1400" dirty="0">
                          <a:latin typeface="Meiryo UI" panose="020B0604030504040204" pitchFamily="50" charset="-128"/>
                          <a:ea typeface="Meiryo UI" panose="020B0604030504040204" pitchFamily="50" charset="-128"/>
                        </a:rPr>
                        <a:t>をめざす取組を展開</a:t>
                      </a:r>
                    </a:p>
                  </a:txBody>
                  <a:tcPr marL="36000"/>
                </a:tc>
                <a:extLst>
                  <a:ext uri="{0D108BD9-81ED-4DB2-BD59-A6C34878D82A}">
                    <a16:rowId xmlns:a16="http://schemas.microsoft.com/office/drawing/2014/main" val="1705445713"/>
                  </a:ext>
                </a:extLst>
              </a:tr>
              <a:tr h="51112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年２月</a:t>
                      </a:r>
                    </a:p>
                  </a:txBody>
                  <a:tcPr marL="36000"/>
                </a:tc>
                <a:tc>
                  <a:txBody>
                    <a:bodyPr/>
                    <a:lstStyle/>
                    <a:p>
                      <a:r>
                        <a:rPr kumimoji="1" lang="ja-JP" altLang="en-US" sz="1400" b="1" dirty="0">
                          <a:solidFill>
                            <a:schemeClr val="tx1"/>
                          </a:solidFill>
                          <a:latin typeface="Meiryo UI" panose="020B0604030504040204" pitchFamily="50" charset="-128"/>
                          <a:ea typeface="Meiryo UI" panose="020B0604030504040204" pitchFamily="50" charset="-128"/>
                        </a:rPr>
                        <a:t>府市が両議会に、「第１期中期目標」の変更案を提出</a:t>
                      </a:r>
                      <a:r>
                        <a:rPr kumimoji="1" lang="ja-JP" altLang="en-US" sz="1400" dirty="0">
                          <a:solidFill>
                            <a:schemeClr val="tx1"/>
                          </a:solidFill>
                          <a:latin typeface="Meiryo UI" panose="020B0604030504040204" pitchFamily="50" charset="-128"/>
                          <a:ea typeface="Meiryo UI" panose="020B0604030504040204" pitchFamily="50" charset="-128"/>
                        </a:rPr>
                        <a:t>⇒市会で可決（２月）、府議会で可決（３月）</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dirty="0">
                          <a:solidFill>
                            <a:schemeClr val="tx1"/>
                          </a:solidFill>
                          <a:latin typeface="Meiryo UI" panose="020B0604030504040204" pitchFamily="50" charset="-128"/>
                          <a:ea typeface="Meiryo UI" panose="020B0604030504040204" pitchFamily="50" charset="-128"/>
                        </a:rPr>
                        <a:t>　・大学統合による新大学を</a:t>
                      </a:r>
                      <a:r>
                        <a:rPr kumimoji="1" lang="en-US" altLang="ja-JP" sz="1400" dirty="0">
                          <a:solidFill>
                            <a:schemeClr val="tx1"/>
                          </a:solidFill>
                          <a:latin typeface="Meiryo UI" panose="020B0604030504040204" pitchFamily="50" charset="-128"/>
                          <a:ea typeface="Meiryo UI" panose="020B0604030504040204" pitchFamily="50" charset="-128"/>
                        </a:rPr>
                        <a:t>2022</a:t>
                      </a:r>
                      <a:r>
                        <a:rPr kumimoji="1" lang="ja-JP" altLang="en-US" sz="1400" dirty="0">
                          <a:solidFill>
                            <a:schemeClr val="tx1"/>
                          </a:solidFill>
                          <a:latin typeface="Meiryo UI" panose="020B0604030504040204" pitchFamily="50" charset="-128"/>
                          <a:ea typeface="Meiryo UI" panose="020B0604030504040204" pitchFamily="50" charset="-128"/>
                        </a:rPr>
                        <a:t>年度に設置する旨の目標を記載　　　　　　　　　　</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府議会は附帯決議あり</a:t>
                      </a:r>
                    </a:p>
                  </a:txBody>
                  <a:tcPr marL="36000"/>
                </a:tc>
                <a:extLst>
                  <a:ext uri="{0D108BD9-81ED-4DB2-BD59-A6C34878D82A}">
                    <a16:rowId xmlns:a16="http://schemas.microsoft.com/office/drawing/2014/main" val="2975788321"/>
                  </a:ext>
                </a:extLst>
              </a:tr>
              <a:tr h="723332">
                <a:tc>
                  <a:txBody>
                    <a:bodyPr/>
                    <a:lstStyle/>
                    <a:p>
                      <a:r>
                        <a:rPr kumimoji="1" lang="en-US" altLang="ja-JP" sz="1400" dirty="0">
                          <a:latin typeface="Meiryo UI" panose="020B0604030504040204" pitchFamily="50" charset="-128"/>
                          <a:ea typeface="Meiryo UI" panose="020B0604030504040204" pitchFamily="50" charset="-128"/>
                        </a:rPr>
                        <a:t>2020</a:t>
                      </a:r>
                      <a:r>
                        <a:rPr kumimoji="1" lang="ja-JP" altLang="en-US" sz="1400" dirty="0">
                          <a:latin typeface="Meiryo UI" panose="020B0604030504040204" pitchFamily="50" charset="-128"/>
                          <a:ea typeface="Meiryo UI" panose="020B0604030504040204" pitchFamily="50" charset="-128"/>
                        </a:rPr>
                        <a:t>年７月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府、市、法人の三者による「新大学基本構想」を一部改訂</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・府議会の附帯決議等を踏まえ、情報学研究科（大学院）を森之宮キャンパスに配置（変更前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中百舌鳥）</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・生活科学部（うち居住及び福祉）は、移転せず</a:t>
                      </a:r>
                      <a:r>
                        <a:rPr kumimoji="1" lang="ja-JP" altLang="en-US" sz="1400" dirty="0">
                          <a:solidFill>
                            <a:schemeClr val="tx1"/>
                          </a:solidFill>
                          <a:latin typeface="Meiryo UI" panose="020B0604030504040204" pitchFamily="50" charset="-128"/>
                          <a:ea typeface="Meiryo UI" panose="020B0604030504040204" pitchFamily="50" charset="-128"/>
                        </a:rPr>
                        <a:t>杉本キャンパスに配置</a:t>
                      </a:r>
                      <a:r>
                        <a:rPr kumimoji="1" lang="ja-JP" altLang="en-US" sz="1400" dirty="0">
                          <a:latin typeface="Meiryo UI" panose="020B0604030504040204" pitchFamily="50" charset="-128"/>
                          <a:ea typeface="Meiryo UI" panose="020B0604030504040204" pitchFamily="50" charset="-128"/>
                        </a:rPr>
                        <a:t>（変更前</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森之宮に移転）</a:t>
                      </a:r>
                      <a:endParaRPr kumimoji="1" lang="en-US" altLang="ja-JP" sz="1400" dirty="0">
                        <a:latin typeface="Meiryo UI" panose="020B0604030504040204" pitchFamily="50" charset="-128"/>
                        <a:ea typeface="Meiryo UI" panose="020B0604030504040204" pitchFamily="50" charset="-128"/>
                      </a:endParaRPr>
                    </a:p>
                  </a:txBody>
                  <a:tcPr marL="36000" marR="36000"/>
                </a:tc>
                <a:extLst>
                  <a:ext uri="{0D108BD9-81ED-4DB2-BD59-A6C34878D82A}">
                    <a16:rowId xmlns:a16="http://schemas.microsoft.com/office/drawing/2014/main" val="299432790"/>
                  </a:ext>
                </a:extLst>
              </a:tr>
              <a:tr h="367606">
                <a:tc>
                  <a:txBody>
                    <a:bodyPr/>
                    <a:lstStyle/>
                    <a:p>
                      <a:r>
                        <a:rPr kumimoji="1" lang="en-US" altLang="ja-JP" sz="1400" dirty="0">
                          <a:solidFill>
                            <a:schemeClr val="tx1"/>
                          </a:solidFill>
                          <a:latin typeface="Meiryo UI" panose="020B0604030504040204" pitchFamily="50" charset="-128"/>
                          <a:ea typeface="Meiryo UI" panose="020B0604030504040204" pitchFamily="50" charset="-128"/>
                        </a:rPr>
                        <a:t>2021</a:t>
                      </a:r>
                      <a:r>
                        <a:rPr kumimoji="1" lang="ja-JP" altLang="en-US" sz="1400" dirty="0">
                          <a:solidFill>
                            <a:schemeClr val="tx1"/>
                          </a:solidFill>
                          <a:latin typeface="Meiryo UI" panose="020B0604030504040204" pitchFamily="50" charset="-128"/>
                          <a:ea typeface="Meiryo UI" panose="020B0604030504040204" pitchFamily="50" charset="-128"/>
                        </a:rPr>
                        <a:t>年</a:t>
                      </a:r>
                      <a:r>
                        <a:rPr kumimoji="1" lang="ja-JP" altLang="en-US" sz="1400" dirty="0">
                          <a:latin typeface="Meiryo UI" panose="020B0604030504040204" pitchFamily="50" charset="-128"/>
                          <a:ea typeface="Meiryo UI" panose="020B0604030504040204" pitchFamily="50" charset="-128"/>
                        </a:rPr>
                        <a:t>８月</a:t>
                      </a:r>
                    </a:p>
                  </a:txBody>
                  <a:tcPr marL="36000"/>
                </a:tc>
                <a:tc>
                  <a:txBody>
                    <a:bodyPr/>
                    <a:lstStyle/>
                    <a:p>
                      <a:r>
                        <a:rPr kumimoji="1" lang="ja-JP" altLang="en-US" sz="1400" dirty="0">
                          <a:latin typeface="Meiryo UI" panose="020B0604030504040204" pitchFamily="50" charset="-128"/>
                          <a:ea typeface="Meiryo UI" panose="020B0604030504040204" pitchFamily="50" charset="-128"/>
                        </a:rPr>
                        <a:t>国から新大学の設置認可</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899997926"/>
                  </a:ext>
                </a:extLst>
              </a:tr>
              <a:tr h="511122">
                <a:tc>
                  <a:txBody>
                    <a:bodyPr/>
                    <a:lstStyle/>
                    <a:p>
                      <a:r>
                        <a:rPr kumimoji="1" lang="en-US" altLang="ja-JP" sz="1400" dirty="0">
                          <a:latin typeface="Meiryo UI" panose="020B0604030504040204" pitchFamily="50" charset="-128"/>
                          <a:ea typeface="Meiryo UI" panose="020B0604030504040204" pitchFamily="50" charset="-128"/>
                        </a:rPr>
                        <a:t>2021</a:t>
                      </a:r>
                      <a:r>
                        <a:rPr kumimoji="1" lang="ja-JP" altLang="en-US" sz="1400" dirty="0">
                          <a:latin typeface="Meiryo UI" panose="020B0604030504040204" pitchFamily="50" charset="-128"/>
                          <a:ea typeface="Meiryo UI" panose="020B0604030504040204" pitchFamily="50" charset="-128"/>
                        </a:rPr>
                        <a:t>年９月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府市が両議会に、「第１期中期目標」の変更案を提出　</a:t>
                      </a:r>
                      <a:r>
                        <a:rPr kumimoji="1" lang="ja-JP" altLang="en-US" sz="1400" dirty="0">
                          <a:latin typeface="Meiryo UI" panose="020B0604030504040204" pitchFamily="50" charset="-128"/>
                          <a:ea typeface="Meiryo UI" panose="020B0604030504040204" pitchFamily="50" charset="-128"/>
                        </a:rPr>
                        <a:t>⇒市会で可決（９月）、府議会で可決（</a:t>
                      </a:r>
                      <a:r>
                        <a:rPr kumimoji="1" lang="en-US" altLang="ja-JP" sz="1400" dirty="0">
                          <a:latin typeface="Meiryo UI" panose="020B0604030504040204" pitchFamily="50" charset="-128"/>
                          <a:ea typeface="Meiryo UI" panose="020B0604030504040204" pitchFamily="50" charset="-128"/>
                        </a:rPr>
                        <a:t>10</a:t>
                      </a:r>
                      <a:r>
                        <a:rPr kumimoji="1" lang="ja-JP" altLang="en-US" sz="1400" dirty="0">
                          <a:latin typeface="Meiryo UI" panose="020B0604030504040204" pitchFamily="50" charset="-128"/>
                          <a:ea typeface="Meiryo UI" panose="020B0604030504040204" pitchFamily="50" charset="-128"/>
                        </a:rPr>
                        <a:t>月）</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・統合後の大阪公立大学に関する目標を記載</a:t>
                      </a:r>
                      <a:endParaRPr kumimoji="1" lang="en-US" altLang="ja-JP" sz="1400"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90551422"/>
                  </a:ext>
                </a:extLst>
              </a:tr>
              <a:tr h="367606">
                <a:tc>
                  <a:txBody>
                    <a:bodyPr/>
                    <a:lstStyle/>
                    <a:p>
                      <a:r>
                        <a:rPr kumimoji="1" lang="en-US" altLang="ja-JP" sz="1400" dirty="0">
                          <a:latin typeface="Meiryo UI" panose="020B0604030504040204" pitchFamily="50" charset="-128"/>
                          <a:ea typeface="Meiryo UI" panose="020B0604030504040204" pitchFamily="50" charset="-128"/>
                        </a:rPr>
                        <a:t>2022</a:t>
                      </a:r>
                      <a:r>
                        <a:rPr kumimoji="1" lang="ja-JP" altLang="en-US" sz="1400" dirty="0">
                          <a:latin typeface="Meiryo UI" panose="020B0604030504040204" pitchFamily="50" charset="-128"/>
                          <a:ea typeface="Meiryo UI" panose="020B0604030504040204" pitchFamily="50" charset="-128"/>
                        </a:rPr>
                        <a:t>年４月</a:t>
                      </a:r>
                    </a:p>
                  </a:txBody>
                  <a:tcPr marL="36000"/>
                </a:tc>
                <a:tc>
                  <a:txBody>
                    <a:bodyPr/>
                    <a:lstStyle/>
                    <a:p>
                      <a:r>
                        <a:rPr kumimoji="1" lang="ja-JP" altLang="en-US" sz="1400" b="1" dirty="0">
                          <a:latin typeface="Meiryo UI" panose="020B0604030504040204" pitchFamily="50" charset="-128"/>
                          <a:ea typeface="Meiryo UI" panose="020B0604030504040204" pitchFamily="50" charset="-128"/>
                        </a:rPr>
                        <a:t>府市の大学が統合し、大阪公立大学が開学</a:t>
                      </a:r>
                      <a:endParaRPr kumimoji="1" lang="en-US" altLang="ja-JP" sz="1400" b="1" dirty="0">
                        <a:latin typeface="Meiryo UI" panose="020B0604030504040204" pitchFamily="50" charset="-128"/>
                        <a:ea typeface="Meiryo UI" panose="020B0604030504040204" pitchFamily="50" charset="-128"/>
                      </a:endParaRPr>
                    </a:p>
                  </a:txBody>
                  <a:tcPr marL="36000"/>
                </a:tc>
                <a:extLst>
                  <a:ext uri="{0D108BD9-81ED-4DB2-BD59-A6C34878D82A}">
                    <a16:rowId xmlns:a16="http://schemas.microsoft.com/office/drawing/2014/main" val="3286776643"/>
                  </a:ext>
                </a:extLst>
              </a:tr>
              <a:tr h="367606">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年１月</a:t>
                      </a:r>
                    </a:p>
                  </a:txBody>
                  <a:tcPr marL="36000">
                    <a:lnB w="57150" cap="flat" cmpd="sng" algn="ctr">
                      <a:solidFill>
                        <a:srgbClr val="0070C0"/>
                      </a:solidFill>
                      <a:prstDash val="solid"/>
                      <a:round/>
                      <a:headEnd type="none" w="med" len="med"/>
                      <a:tailEnd type="none" w="med" len="med"/>
                    </a:lnB>
                  </a:tcPr>
                </a:tc>
                <a:tc>
                  <a:txBody>
                    <a:bodyPr/>
                    <a:lstStyle/>
                    <a:p>
                      <a:r>
                        <a:rPr kumimoji="1" lang="ja-JP" altLang="en-US" sz="1400" b="1" dirty="0">
                          <a:latin typeface="Meiryo UI" panose="020B0604030504040204" pitchFamily="50" charset="-128"/>
                          <a:ea typeface="Meiryo UI" panose="020B0604030504040204" pitchFamily="50" charset="-128"/>
                        </a:rPr>
                        <a:t>府市の法人管理部門を副首都推進局に一元化</a:t>
                      </a:r>
                      <a:endParaRPr kumimoji="1" lang="en-US" altLang="ja-JP" sz="1400" b="1" dirty="0">
                        <a:latin typeface="Meiryo UI" panose="020B0604030504040204" pitchFamily="50" charset="-128"/>
                        <a:ea typeface="Meiryo UI" panose="020B0604030504040204" pitchFamily="50" charset="-128"/>
                      </a:endParaRPr>
                    </a:p>
                  </a:txBody>
                  <a:tcPr marL="36000">
                    <a:lnB w="57150" cap="flat" cmpd="sng" algn="ctr">
                      <a:solidFill>
                        <a:srgbClr val="0070C0"/>
                      </a:solidFill>
                      <a:prstDash val="solid"/>
                      <a:round/>
                      <a:headEnd type="none" w="med" len="med"/>
                      <a:tailEnd type="none" w="med" len="med"/>
                    </a:lnB>
                  </a:tcPr>
                </a:tc>
                <a:extLst>
                  <a:ext uri="{0D108BD9-81ED-4DB2-BD59-A6C34878D82A}">
                    <a16:rowId xmlns:a16="http://schemas.microsoft.com/office/drawing/2014/main" val="2076283891"/>
                  </a:ext>
                </a:extLst>
              </a:tr>
              <a:tr h="360000">
                <a:tc>
                  <a:txBody>
                    <a:bodyPr/>
                    <a:lstStyle/>
                    <a:p>
                      <a:r>
                        <a:rPr kumimoji="1" lang="en-US" altLang="ja-JP" sz="1400" dirty="0">
                          <a:latin typeface="Meiryo UI" panose="020B0604030504040204" pitchFamily="50" charset="-128"/>
                          <a:ea typeface="Meiryo UI" panose="020B0604030504040204" pitchFamily="50" charset="-128"/>
                        </a:rPr>
                        <a:t>2024</a:t>
                      </a:r>
                      <a:r>
                        <a:rPr kumimoji="1" lang="ja-JP" altLang="en-US" sz="1400" dirty="0">
                          <a:latin typeface="Meiryo UI" panose="020B0604030504040204" pitchFamily="50" charset="-128"/>
                          <a:ea typeface="Meiryo UI" panose="020B0604030504040204" pitchFamily="50" charset="-128"/>
                        </a:rPr>
                        <a:t>年秋</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府市が両議会に、「第２期中期目標（案）」を提出（予定）　</a:t>
                      </a:r>
                      <a:r>
                        <a:rPr kumimoji="1" lang="en-US" altLang="ja-JP" sz="1400" b="1" dirty="0">
                          <a:latin typeface="Meiryo UI" panose="020B0604030504040204" pitchFamily="50" charset="-128"/>
                          <a:ea typeface="Meiryo UI" panose="020B0604030504040204" pitchFamily="50" charset="-128"/>
                        </a:rPr>
                        <a:t>【</a:t>
                      </a:r>
                      <a:r>
                        <a:rPr kumimoji="1" lang="ja-JP" altLang="en-US" sz="1400" b="1" dirty="0">
                          <a:latin typeface="Meiryo UI" panose="020B0604030504040204" pitchFamily="50" charset="-128"/>
                          <a:ea typeface="Meiryo UI" panose="020B0604030504040204" pitchFamily="50" charset="-128"/>
                        </a:rPr>
                        <a:t>第２期中期目標期間</a:t>
                      </a:r>
                      <a:r>
                        <a:rPr kumimoji="1" lang="en-US" altLang="ja-JP" sz="1400" b="1" dirty="0">
                          <a:latin typeface="Meiryo UI" panose="020B0604030504040204" pitchFamily="50" charset="-128"/>
                          <a:ea typeface="Meiryo UI" panose="020B0604030504040204" pitchFamily="50" charset="-128"/>
                        </a:rPr>
                        <a:t>:2025</a:t>
                      </a:r>
                      <a:r>
                        <a:rPr kumimoji="1" lang="ja-JP" altLang="en-US" sz="1400" b="1" dirty="0">
                          <a:latin typeface="Meiryo UI" panose="020B0604030504040204" pitchFamily="50" charset="-128"/>
                          <a:ea typeface="Meiryo UI" panose="020B0604030504040204" pitchFamily="50" charset="-128"/>
                        </a:rPr>
                        <a:t>～</a:t>
                      </a:r>
                      <a:r>
                        <a:rPr kumimoji="1" lang="en-US" altLang="ja-JP" sz="1400" b="1" dirty="0">
                          <a:latin typeface="Meiryo UI" panose="020B0604030504040204" pitchFamily="50" charset="-128"/>
                          <a:ea typeface="Meiryo UI" panose="020B0604030504040204" pitchFamily="50" charset="-128"/>
                        </a:rPr>
                        <a:t>2030</a:t>
                      </a:r>
                      <a:r>
                        <a:rPr kumimoji="1" lang="ja-JP" altLang="en-US" sz="1400" b="1" dirty="0">
                          <a:latin typeface="Meiryo UI" panose="020B0604030504040204" pitchFamily="50" charset="-128"/>
                          <a:ea typeface="Meiryo UI" panose="020B0604030504040204" pitchFamily="50" charset="-128"/>
                        </a:rPr>
                        <a:t>年度</a:t>
                      </a:r>
                      <a:r>
                        <a:rPr kumimoji="1" lang="en-US" altLang="ja-JP" sz="1400" b="1" dirty="0">
                          <a:latin typeface="Meiryo UI" panose="020B0604030504040204" pitchFamily="50" charset="-128"/>
                          <a:ea typeface="Meiryo UI" panose="020B0604030504040204" pitchFamily="50" charset="-128"/>
                        </a:rPr>
                        <a:t>】</a:t>
                      </a:r>
                    </a:p>
                  </a:txBody>
                  <a:tcPr marL="36000">
                    <a:lnT w="57150" cap="flat" cmpd="sng" algn="ctr">
                      <a:solidFill>
                        <a:srgbClr val="0070C0"/>
                      </a:solidFill>
                      <a:prstDash val="solid"/>
                      <a:round/>
                      <a:headEnd type="none" w="med" len="med"/>
                      <a:tailEnd type="none" w="med" len="med"/>
                    </a:lnT>
                    <a:solidFill>
                      <a:schemeClr val="accent1">
                        <a:lumMod val="40000"/>
                        <a:lumOff val="60000"/>
                      </a:schemeClr>
                    </a:solidFill>
                  </a:tcPr>
                </a:tc>
                <a:extLst>
                  <a:ext uri="{0D108BD9-81ED-4DB2-BD59-A6C34878D82A}">
                    <a16:rowId xmlns:a16="http://schemas.microsoft.com/office/drawing/2014/main" val="17579660"/>
                  </a:ext>
                </a:extLst>
              </a:tr>
              <a:tr h="367606">
                <a:tc>
                  <a:txBody>
                    <a:bodyPr/>
                    <a:lstStyle/>
                    <a:p>
                      <a:r>
                        <a:rPr kumimoji="1" lang="en-US" altLang="ja-JP" sz="1400" dirty="0">
                          <a:latin typeface="Meiryo UI" panose="020B0604030504040204" pitchFamily="50" charset="-128"/>
                          <a:ea typeface="Meiryo UI" panose="020B0604030504040204" pitchFamily="50" charset="-128"/>
                        </a:rPr>
                        <a:t>2025</a:t>
                      </a:r>
                      <a:r>
                        <a:rPr kumimoji="1" lang="ja-JP" altLang="en-US" sz="1400" dirty="0">
                          <a:latin typeface="Meiryo UI" panose="020B0604030504040204" pitchFamily="50" charset="-128"/>
                          <a:ea typeface="Meiryo UI" panose="020B0604030504040204" pitchFamily="50" charset="-128"/>
                        </a:rPr>
                        <a:t>年秋</a:t>
                      </a:r>
                    </a:p>
                  </a:txBody>
                  <a:tcPr marL="36000">
                    <a:solidFill>
                      <a:schemeClr val="accent1">
                        <a:lumMod val="40000"/>
                        <a:lumOff val="60000"/>
                      </a:schemeClr>
                    </a:solidFill>
                  </a:tcPr>
                </a:tc>
                <a:tc>
                  <a:txBody>
                    <a:bodyPr/>
                    <a:lstStyle/>
                    <a:p>
                      <a:r>
                        <a:rPr kumimoji="1" lang="ja-JP" altLang="en-US" sz="1400" b="1" dirty="0">
                          <a:latin typeface="Meiryo UI" panose="020B0604030504040204" pitchFamily="50" charset="-128"/>
                          <a:ea typeface="Meiryo UI" panose="020B0604030504040204" pitchFamily="50" charset="-128"/>
                        </a:rPr>
                        <a:t>森之宮キャンパス開所（予定）</a:t>
                      </a:r>
                      <a:endParaRPr kumimoji="1" lang="en-US" altLang="ja-JP" sz="1400" b="1" dirty="0">
                        <a:latin typeface="Meiryo UI" panose="020B0604030504040204" pitchFamily="50" charset="-128"/>
                        <a:ea typeface="Meiryo UI" panose="020B0604030504040204" pitchFamily="50" charset="-128"/>
                      </a:endParaRPr>
                    </a:p>
                  </a:txBody>
                  <a:tcPr marL="36000">
                    <a:solidFill>
                      <a:schemeClr val="accent1">
                        <a:lumMod val="40000"/>
                        <a:lumOff val="60000"/>
                      </a:schemeClr>
                    </a:solidFill>
                  </a:tcPr>
                </a:tc>
                <a:extLst>
                  <a:ext uri="{0D108BD9-81ED-4DB2-BD59-A6C34878D82A}">
                    <a16:rowId xmlns:a16="http://schemas.microsoft.com/office/drawing/2014/main" val="3006174950"/>
                  </a:ext>
                </a:extLst>
              </a:tr>
            </a:tbl>
          </a:graphicData>
        </a:graphic>
      </p:graphicFrame>
      <p:sp>
        <p:nvSpPr>
          <p:cNvPr id="40" name="正方形/長方形 39">
            <a:extLst>
              <a:ext uri="{FF2B5EF4-FFF2-40B4-BE49-F238E27FC236}">
                <a16:creationId xmlns:a16="http://schemas.microsoft.com/office/drawing/2014/main" id="{4BF0680F-9F75-436E-B75F-74D171C21FCF}"/>
              </a:ext>
            </a:extLst>
          </p:cNvPr>
          <p:cNvSpPr/>
          <p:nvPr/>
        </p:nvSpPr>
        <p:spPr>
          <a:xfrm>
            <a:off x="10530553" y="42768"/>
            <a:ext cx="1456442" cy="39435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参考</a:t>
            </a:r>
            <a:r>
              <a:rPr lang="en-US" altLang="ja-JP" sz="2000" b="1" dirty="0">
                <a:solidFill>
                  <a:schemeClr val="tx1"/>
                </a:solidFill>
                <a:latin typeface="Meiryo UI" panose="020B0604030504040204" pitchFamily="50" charset="-128"/>
                <a:ea typeface="Meiryo UI" panose="020B0604030504040204" pitchFamily="50" charset="-128"/>
              </a:rPr>
              <a:t>3</a:t>
            </a:r>
            <a:endParaRPr lang="ja-JP" altLang="en-US" sz="2000" b="1" dirty="0">
              <a:solidFill>
                <a:schemeClr val="tx1"/>
              </a:solidFill>
              <a:latin typeface="Meiryo UI" panose="020B0604030504040204" pitchFamily="50" charset="-128"/>
              <a:ea typeface="Meiryo UI" panose="020B0604030504040204" pitchFamily="50" charset="-128"/>
            </a:endParaRPr>
          </a:p>
        </p:txBody>
      </p:sp>
      <p:sp>
        <p:nvSpPr>
          <p:cNvPr id="5" name="スライド番号プレースホルダー 3">
            <a:extLst>
              <a:ext uri="{FF2B5EF4-FFF2-40B4-BE49-F238E27FC236}">
                <a16:creationId xmlns:a16="http://schemas.microsoft.com/office/drawing/2014/main" id="{ABDA0FD3-17EC-47CD-8D84-B88143475BF9}"/>
              </a:ext>
            </a:extLst>
          </p:cNvPr>
          <p:cNvSpPr>
            <a:spLocks noGrp="1"/>
          </p:cNvSpPr>
          <p:nvPr>
            <p:ph type="sldNum" sz="quarter" idx="12"/>
          </p:nvPr>
        </p:nvSpPr>
        <p:spPr>
          <a:xfrm>
            <a:off x="11677348" y="7053724"/>
            <a:ext cx="309647" cy="365125"/>
          </a:xfrm>
        </p:spPr>
        <p:txBody>
          <a:bodyPr/>
          <a:lstStyle/>
          <a:p>
            <a:fld id="{7E0B8ACD-6187-46EC-ADC9-130DFE5D784C}" type="slidenum">
              <a:rPr lang="ja-JP" altLang="en-US" sz="1600" b="1">
                <a:solidFill>
                  <a:schemeClr val="tx1"/>
                </a:solidFill>
                <a:latin typeface="Meiryo UI" panose="020B0604030504040204" pitchFamily="50" charset="-128"/>
                <a:ea typeface="Meiryo UI" panose="020B0604030504040204" pitchFamily="50" charset="-128"/>
              </a:rPr>
              <a:t>6</a:t>
            </a:fld>
            <a:endParaRPr lang="ja-JP" altLang="en-US" sz="1600" b="1"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0091853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2990</Words>
  <Application>Microsoft Office PowerPoint</Application>
  <PresentationFormat>ユーザー設定</PresentationFormat>
  <Paragraphs>256</Paragraphs>
  <Slides>6</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6</vt:i4>
      </vt:variant>
    </vt:vector>
  </HeadingPairs>
  <TitlesOfParts>
    <vt:vector size="15" baseType="lpstr">
      <vt:lpstr>BIZ UDPゴシック</vt:lpstr>
      <vt:lpstr>BIZ UDゴシック</vt:lpstr>
      <vt:lpstr>Meiryo UI</vt:lpstr>
      <vt:lpstr>游ゴシック</vt:lpstr>
      <vt:lpstr>Arial</vt:lpstr>
      <vt:lpstr>Calibri</vt:lpstr>
      <vt:lpstr>Calibri Light</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p:lastModifiedBy/>
  <cp:revision>1</cp:revision>
  <dcterms:modified xsi:type="dcterms:W3CDTF">2024-08-26T05:50:09Z</dcterms:modified>
</cp:coreProperties>
</file>