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40" r:id="rId1"/>
  </p:sldMasterIdLst>
  <p:notesMasterIdLst>
    <p:notesMasterId r:id="rId8"/>
  </p:notesMasterIdLst>
  <p:sldIdLst>
    <p:sldId id="479" r:id="rId2"/>
    <p:sldId id="480" r:id="rId3"/>
    <p:sldId id="476" r:id="rId4"/>
    <p:sldId id="472" r:id="rId5"/>
    <p:sldId id="482" r:id="rId6"/>
    <p:sldId id="481" r:id="rId7"/>
  </p:sldIdLst>
  <p:sldSz cx="9791700" cy="7254875"/>
  <p:notesSz cx="6735763" cy="9866313"/>
  <p:defaultTextStyle>
    <a:defPPr>
      <a:defRPr lang="ja-JP"/>
    </a:defPPr>
    <a:lvl1pPr marL="0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1pPr>
    <a:lvl2pPr marL="472745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2pPr>
    <a:lvl3pPr marL="945490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3pPr>
    <a:lvl4pPr marL="1418234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4pPr>
    <a:lvl5pPr marL="1890979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5pPr>
    <a:lvl6pPr marL="2363724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6pPr>
    <a:lvl7pPr marL="2836469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7pPr>
    <a:lvl8pPr marL="3309214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8pPr>
    <a:lvl9pPr marL="3781958" algn="l" defTabSz="945490" rtl="0" eaLnBrk="1" latinLnBrk="0" hangingPunct="1">
      <a:defRPr kumimoji="1" sz="18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2DEEF"/>
    <a:srgbClr val="EAEFF7"/>
    <a:srgbClr val="7171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896" autoAdjust="0"/>
  </p:normalViewPr>
  <p:slideViewPr>
    <p:cSldViewPr snapToGrid="0">
      <p:cViewPr varScale="1">
        <p:scale>
          <a:sx n="94" d="100"/>
          <a:sy n="94" d="100"/>
        </p:scale>
        <p:origin x="88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8830" cy="495029"/>
          </a:xfrm>
          <a:prstGeom prst="rect">
            <a:avLst/>
          </a:prstGeom>
        </p:spPr>
        <p:txBody>
          <a:bodyPr vert="horz" lIns="90607" tIns="45302" rIns="90607" bIns="453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0" cy="495029"/>
          </a:xfrm>
          <a:prstGeom prst="rect">
            <a:avLst/>
          </a:prstGeom>
        </p:spPr>
        <p:txBody>
          <a:bodyPr vert="horz" lIns="90607" tIns="45302" rIns="90607" bIns="45302" rtlCol="0"/>
          <a:lstStyle>
            <a:lvl1pPr algn="r">
              <a:defRPr sz="1200"/>
            </a:lvl1pPr>
          </a:lstStyle>
          <a:p>
            <a:fld id="{7ED08A19-E848-48EF-AF5F-E608857C52C1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33488"/>
            <a:ext cx="44910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2" rIns="90607" bIns="453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07" tIns="45302" rIns="90607" bIns="4530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6"/>
            <a:ext cx="2918830" cy="495028"/>
          </a:xfrm>
          <a:prstGeom prst="rect">
            <a:avLst/>
          </a:prstGeom>
        </p:spPr>
        <p:txBody>
          <a:bodyPr vert="horz" lIns="90607" tIns="45302" rIns="90607" bIns="453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5028"/>
          </a:xfrm>
          <a:prstGeom prst="rect">
            <a:avLst/>
          </a:prstGeom>
        </p:spPr>
        <p:txBody>
          <a:bodyPr vert="horz" lIns="90607" tIns="45302" rIns="90607" bIns="45302" rtlCol="0" anchor="b"/>
          <a:lstStyle>
            <a:lvl1pPr algn="r">
              <a:defRPr sz="1200"/>
            </a:lvl1pPr>
          </a:lstStyle>
          <a:p>
            <a:fld id="{A41C0857-1504-4A5B-899D-E8A9D11B0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1pPr>
    <a:lvl2pPr marL="472745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2pPr>
    <a:lvl3pPr marL="945490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3pPr>
    <a:lvl4pPr marL="1418234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4pPr>
    <a:lvl5pPr marL="1890979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5pPr>
    <a:lvl6pPr marL="2363724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6pPr>
    <a:lvl7pPr marL="2836469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7pPr>
    <a:lvl8pPr marL="3309214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8pPr>
    <a:lvl9pPr marL="3781958" algn="l" defTabSz="945490" rtl="0" eaLnBrk="1" latinLnBrk="0" hangingPunct="1">
      <a:defRPr kumimoji="1" sz="12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378" y="1187315"/>
            <a:ext cx="8322945" cy="2525771"/>
          </a:xfrm>
        </p:spPr>
        <p:txBody>
          <a:bodyPr anchor="b"/>
          <a:lstStyle>
            <a:lvl1pPr algn="ctr">
              <a:defRPr sz="634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3810489"/>
            <a:ext cx="7343775" cy="1751582"/>
          </a:xfrm>
        </p:spPr>
        <p:txBody>
          <a:bodyPr/>
          <a:lstStyle>
            <a:lvl1pPr marL="0" indent="0" algn="ctr">
              <a:buNone/>
              <a:defRPr sz="2539"/>
            </a:lvl1pPr>
            <a:lvl2pPr marL="483672" indent="0" algn="ctr">
              <a:buNone/>
              <a:defRPr sz="2116"/>
            </a:lvl2pPr>
            <a:lvl3pPr marL="967344" indent="0" algn="ctr">
              <a:buNone/>
              <a:defRPr sz="1904"/>
            </a:lvl3pPr>
            <a:lvl4pPr marL="1451016" indent="0" algn="ctr">
              <a:buNone/>
              <a:defRPr sz="1693"/>
            </a:lvl4pPr>
            <a:lvl5pPr marL="1934688" indent="0" algn="ctr">
              <a:buNone/>
              <a:defRPr sz="1693"/>
            </a:lvl5pPr>
            <a:lvl6pPr marL="2418359" indent="0" algn="ctr">
              <a:buNone/>
              <a:defRPr sz="1693"/>
            </a:lvl6pPr>
            <a:lvl7pPr marL="2902031" indent="0" algn="ctr">
              <a:buNone/>
              <a:defRPr sz="1693"/>
            </a:lvl7pPr>
            <a:lvl8pPr marL="3385703" indent="0" algn="ctr">
              <a:buNone/>
              <a:defRPr sz="1693"/>
            </a:lvl8pPr>
            <a:lvl9pPr marL="3869375" indent="0" algn="ctr">
              <a:buNone/>
              <a:defRPr sz="169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0C12-767F-476A-B3FC-5FABBF301A3D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6724196"/>
            <a:ext cx="2203133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F469B781-FDFE-4E4E-92DD-F239808A435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22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E63F-8D6E-4F9F-B2C1-9525AA4EAC5A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6724196"/>
            <a:ext cx="2203133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F469B781-FDFE-4E4E-92DD-F239808A435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75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A19DC-D932-4272-B23B-52DC17D207FA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6724196"/>
            <a:ext cx="2203133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F469B781-FDFE-4E4E-92DD-F239808A435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56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0CAED409-05F3-47F4-A523-811435D49F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18451" y="660073"/>
            <a:ext cx="8954799" cy="8661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372" b="1">
                <a:solidFill>
                  <a:srgbClr val="002060"/>
                </a:solidFill>
              </a:defRPr>
            </a:lvl1pPr>
            <a:lvl2pPr>
              <a:defRPr sz="1582"/>
            </a:lvl2pPr>
            <a:lvl3pPr>
              <a:defRPr sz="1384"/>
            </a:lvl3pPr>
            <a:lvl4pPr>
              <a:defRPr sz="1186"/>
            </a:lvl4pPr>
            <a:lvl5pPr>
              <a:defRPr sz="1186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2" name="テキスト プレースホルダー 17">
            <a:extLst>
              <a:ext uri="{FF2B5EF4-FFF2-40B4-BE49-F238E27FC236}">
                <a16:creationId xmlns:a16="http://schemas.microsoft.com/office/drawing/2014/main" id="{4D90B7E4-5415-4B2E-9EE6-A5750CC3A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23" y="1609616"/>
            <a:ext cx="8945498" cy="4924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372"/>
            </a:lvl1pPr>
          </a:lstStyle>
          <a:p>
            <a:pPr lvl="0"/>
            <a:endParaRPr kumimoji="1" lang="en-US" altLang="ja-JP" dirty="0"/>
          </a:p>
        </p:txBody>
      </p:sp>
      <p:sp>
        <p:nvSpPr>
          <p:cNvPr id="8" name="タイトル プレースホルダー 16">
            <a:extLst>
              <a:ext uri="{FF2B5EF4-FFF2-40B4-BE49-F238E27FC236}">
                <a16:creationId xmlns:a16="http://schemas.microsoft.com/office/drawing/2014/main" id="{D76CDE72-45BB-423F-ADEE-622D0B83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23" y="53841"/>
            <a:ext cx="8913741" cy="534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163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4" name="スライド番号プレースホルダー 5">
            <a:extLst>
              <a:ext uri="{FF2B5EF4-FFF2-40B4-BE49-F238E27FC236}">
                <a16:creationId xmlns:a16="http://schemas.microsoft.com/office/drawing/2014/main" id="{4746AF64-FA7C-44A5-8FA6-4D56C3F61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41963" y="7025654"/>
            <a:ext cx="576429" cy="277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7" b="1">
                <a:solidFill>
                  <a:schemeClr val="tx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defRPr>
            </a:lvl1pPr>
          </a:lstStyle>
          <a:p>
            <a:fld id="{550421A8-C61C-410E-BA7B-E5598F9B6D0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8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3180" y="386256"/>
            <a:ext cx="8445341" cy="1402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80" y="1931274"/>
            <a:ext cx="8445341" cy="4603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179" y="6724196"/>
            <a:ext cx="2203133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EF68-E6DC-44E8-BECF-501749988D6C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3501" y="6724196"/>
            <a:ext cx="3304699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6724196"/>
            <a:ext cx="2203133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F469B781-FDFE-4E4E-92DD-F239808A435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290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7" r:id="rId3"/>
    <p:sldLayoutId id="2147483748" r:id="rId4"/>
  </p:sldLayoutIdLst>
  <p:hf hdr="0" ftr="0" dt="0"/>
  <p:txStyles>
    <p:titleStyle>
      <a:lvl1pPr algn="l" defTabSz="967344" rtl="0" eaLnBrk="1" latinLnBrk="0" hangingPunct="1">
        <a:lnSpc>
          <a:spcPct val="90000"/>
        </a:lnSpc>
        <a:spcBef>
          <a:spcPct val="0"/>
        </a:spcBef>
        <a:buNone/>
        <a:defRPr kumimoji="1" sz="46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836" indent="-241836" algn="l" defTabSz="967344" rtl="0" eaLnBrk="1" latinLnBrk="0" hangingPunct="1">
        <a:lnSpc>
          <a:spcPct val="90000"/>
        </a:lnSpc>
        <a:spcBef>
          <a:spcPts val="1058"/>
        </a:spcBef>
        <a:buFont typeface="Arial" panose="020B0604020202020204" pitchFamily="34" charset="0"/>
        <a:buChar char="•"/>
        <a:defRPr kumimoji="1" sz="2962" kern="1200">
          <a:solidFill>
            <a:schemeClr val="tx1"/>
          </a:solidFill>
          <a:latin typeface="+mn-lt"/>
          <a:ea typeface="+mn-ea"/>
          <a:cs typeface="+mn-cs"/>
        </a:defRPr>
      </a:lvl1pPr>
      <a:lvl2pPr marL="725508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2539" kern="1200">
          <a:solidFill>
            <a:schemeClr val="tx1"/>
          </a:solidFill>
          <a:latin typeface="+mn-lt"/>
          <a:ea typeface="+mn-ea"/>
          <a:cs typeface="+mn-cs"/>
        </a:defRPr>
      </a:lvl2pPr>
      <a:lvl3pPr marL="1209180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2116" kern="1200">
          <a:solidFill>
            <a:schemeClr val="tx1"/>
          </a:solidFill>
          <a:latin typeface="+mn-lt"/>
          <a:ea typeface="+mn-ea"/>
          <a:cs typeface="+mn-cs"/>
        </a:defRPr>
      </a:lvl3pPr>
      <a:lvl4pPr marL="1692852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4pPr>
      <a:lvl5pPr marL="2176523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5pPr>
      <a:lvl6pPr marL="2660195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3143867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627539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4111211" indent="-241836" algn="l" defTabSz="967344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1pPr>
      <a:lvl2pPr marL="483672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2pPr>
      <a:lvl3pPr marL="967344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3pPr>
      <a:lvl4pPr marL="1451016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4pPr>
      <a:lvl5pPr marL="1934688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5pPr>
      <a:lvl6pPr marL="2418359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2902031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385703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3869375" algn="l" defTabSz="967344" rtl="0" eaLnBrk="1" latinLnBrk="0" hangingPunct="1">
        <a:defRPr kumimoji="1" sz="19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95005-1E7A-55DF-5574-C934B7CA3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361C684-C0B7-483A-8D22-B5C60EC4D628}"/>
              </a:ext>
            </a:extLst>
          </p:cNvPr>
          <p:cNvSpPr txBox="1"/>
          <p:nvPr/>
        </p:nvSpPr>
        <p:spPr>
          <a:xfrm>
            <a:off x="1028525" y="2826661"/>
            <a:ext cx="7734649" cy="160155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08000" tIns="72000" rIns="108000" bIns="36000" rtlCol="0" anchor="ctr">
            <a:noAutofit/>
          </a:bodyPr>
          <a:lstStyle/>
          <a:p>
            <a:pPr algn="ctr"/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業務実績評価実施要領に係る参考資料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第２期中期計画の策定に伴う大項目評価の項目変更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… P.1</a:t>
            </a: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業務実績報告書の記載イメージ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				… P.5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1E831DC-93F2-4069-B04B-8D1D76027F3B}"/>
              </a:ext>
            </a:extLst>
          </p:cNvPr>
          <p:cNvSpPr txBox="1"/>
          <p:nvPr/>
        </p:nvSpPr>
        <p:spPr>
          <a:xfrm>
            <a:off x="7927596" y="1392572"/>
            <a:ext cx="996936" cy="43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8819" tIns="44410" rIns="88819" bIns="36000" rtlCol="0" anchor="ctr">
            <a:noAutofit/>
          </a:bodyPr>
          <a:lstStyle>
            <a:defPPr>
              <a:defRPr lang="ja-JP"/>
            </a:defPPr>
            <a:lvl1pPr defTabSz="914435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>
              <a:lnSpc>
                <a:spcPts val="15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2-5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8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95005-1E7A-55DF-5574-C934B7CA3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1C5901D-F1E5-4DCE-B8F6-E430DD95623A}"/>
              </a:ext>
            </a:extLst>
          </p:cNvPr>
          <p:cNvSpPr txBox="1"/>
          <p:nvPr/>
        </p:nvSpPr>
        <p:spPr>
          <a:xfrm>
            <a:off x="415546" y="1476461"/>
            <a:ext cx="9002774" cy="456361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5585" tIns="35585" rIns="71169" bIns="17792" rtlCol="0" anchor="ctr">
            <a:noAutofit/>
          </a:bodyPr>
          <a:lstStyle/>
          <a:p>
            <a:endParaRPr lang="ja-JP" altLang="en-US" sz="89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176B082-520D-4928-B0FA-78FF3D965B50}"/>
              </a:ext>
            </a:extLst>
          </p:cNvPr>
          <p:cNvSpPr txBox="1"/>
          <p:nvPr/>
        </p:nvSpPr>
        <p:spPr>
          <a:xfrm>
            <a:off x="169619" y="359765"/>
            <a:ext cx="9521388" cy="32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8819" tIns="44410" rIns="88819" bIns="36000" rtlCol="0" anchor="ctr">
            <a:normAutofit/>
          </a:bodyPr>
          <a:lstStyle>
            <a:defPPr>
              <a:defRPr lang="ja-JP"/>
            </a:defPPr>
            <a:lvl1pPr defTabSz="914435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第２期中期計画の策定に伴う大項目評価の項目変更</a:t>
            </a:r>
          </a:p>
        </p:txBody>
      </p:sp>
      <p:sp>
        <p:nvSpPr>
          <p:cNvPr id="24" name="スライド番号プレースホルダー 5">
            <a:extLst>
              <a:ext uri="{FF2B5EF4-FFF2-40B4-BE49-F238E27FC236}">
                <a16:creationId xmlns:a16="http://schemas.microsoft.com/office/drawing/2014/main" id="{9679BEC9-7D9F-574E-6358-8B6CD50D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6628" y="6413729"/>
            <a:ext cx="583158" cy="284479"/>
          </a:xfrm>
        </p:spPr>
        <p:txBody>
          <a:bodyPr/>
          <a:lstStyle/>
          <a:p>
            <a:pPr algn="ctr"/>
            <a:fld id="{550421A8-C61C-410E-BA7B-E5598F9B6D0D}" type="slidenum">
              <a:rPr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1</a:t>
            </a:fld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7C6455-E7AA-452B-ABE8-3A6E16E647E9}"/>
              </a:ext>
            </a:extLst>
          </p:cNvPr>
          <p:cNvSpPr txBox="1"/>
          <p:nvPr/>
        </p:nvSpPr>
        <p:spPr>
          <a:xfrm>
            <a:off x="169619" y="720519"/>
            <a:ext cx="9521388" cy="682243"/>
          </a:xfrm>
          <a:prstGeom prst="rect">
            <a:avLst/>
          </a:prstGeom>
          <a:noFill/>
          <a:ln>
            <a:noFill/>
          </a:ln>
        </p:spPr>
        <p:txBody>
          <a:bodyPr wrap="square" lIns="108000" tIns="72000" rIns="108000" bIns="54000">
            <a:noAutofit/>
          </a:bodyPr>
          <a:lstStyle/>
          <a:p>
            <a:pPr marL="171450" indent="-171450">
              <a:lnSpc>
                <a:spcPts val="22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期中期計画の策定に伴い、計画項目に変更が生じていることから、法人の業務実績評価における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大項目評価の項目単位を下記のとおり変更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。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※S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段階による評価については、従前のとおり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586EA61-FCCB-4473-BD20-90DE7296AE71}"/>
              </a:ext>
            </a:extLst>
          </p:cNvPr>
          <p:cNvSpPr txBox="1"/>
          <p:nvPr/>
        </p:nvSpPr>
        <p:spPr>
          <a:xfrm>
            <a:off x="914932" y="1596469"/>
            <a:ext cx="2520000" cy="238577"/>
          </a:xfrm>
          <a:prstGeom prst="rect">
            <a:avLst/>
          </a:prstGeom>
          <a:noFill/>
        </p:spPr>
        <p:txBody>
          <a:bodyPr wrap="square" lIns="0" tIns="35585" rIns="0" bIns="35585">
            <a:spAutoFit/>
          </a:bodyPr>
          <a:lstStyle/>
          <a:p>
            <a:pPr>
              <a:lnSpc>
                <a:spcPts val="1285"/>
              </a:lnSpc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■現行（第１期）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0C4F3244-796A-429C-930E-6F81D041FC6D}"/>
              </a:ext>
            </a:extLst>
          </p:cNvPr>
          <p:cNvGraphicFramePr>
            <a:graphicFrameLocks noGrp="1"/>
          </p:cNvGraphicFramePr>
          <p:nvPr/>
        </p:nvGraphicFramePr>
        <p:xfrm>
          <a:off x="4195229" y="1814996"/>
          <a:ext cx="2664000" cy="4086812"/>
        </p:xfrm>
        <a:graphic>
          <a:graphicData uri="http://schemas.openxmlformats.org/drawingml/2006/table">
            <a:tbl>
              <a:tblPr/>
              <a:tblGrid>
                <a:gridCol w="360000">
                  <a:extLst>
                    <a:ext uri="{9D8B030D-6E8A-4147-A177-3AD203B41FA5}">
                      <a16:colId xmlns:a16="http://schemas.microsoft.com/office/drawing/2014/main" val="242341072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17700787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05071510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大項目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項目数</a:t>
                      </a: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489945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（教育研究等の質の向上）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441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社会との共創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50196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385" marR="90385" marT="45192" marB="4519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94267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marL="90385" marR="90385" marT="45192" marB="4519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0039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国際力の強化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385" marR="90385" marT="45192" marB="4519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85268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医学部附属病院等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385" marR="90385" marT="45192" marB="4519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87449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385" marR="90385" marT="45192" marB="45192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640383"/>
                  </a:ext>
                </a:extLst>
              </a:tr>
              <a:tr h="288000">
                <a:tc gridSpan="3">
                  <a:txBody>
                    <a:bodyPr/>
                    <a:lstStyle/>
                    <a:p>
                      <a:pPr marL="0" marR="0" lvl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（法人運営に関する項目）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（法人運営に関する項目）</a:t>
                      </a:r>
                    </a:p>
                  </a:txBody>
                  <a:tcPr marL="35585" marR="7532" marT="75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385" marR="90385" marT="45192" marB="451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336582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marL="0" marR="0" lvl="0" indent="0" algn="ctr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業務運営の改善及び効率化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43191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財務内容の改善</a:t>
                      </a:r>
                      <a:endParaRPr kumimoji="1" lang="ja-JP" altLang="en-US" sz="1100" dirty="0"/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930246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自己点検・評価・情報提供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67619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その他業務運営</a:t>
                      </a:r>
                      <a:endParaRPr kumimoji="1" lang="ja-JP" altLang="en-US" sz="1100" dirty="0"/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164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合計項目数</a:t>
                      </a: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777952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586D691A-5F52-47C4-BFC6-AE914FD9418A}"/>
              </a:ext>
            </a:extLst>
          </p:cNvPr>
          <p:cNvGraphicFramePr>
            <a:graphicFrameLocks noGrp="1"/>
          </p:cNvGraphicFramePr>
          <p:nvPr/>
        </p:nvGraphicFramePr>
        <p:xfrm>
          <a:off x="914932" y="1820107"/>
          <a:ext cx="2700000" cy="4086812"/>
        </p:xfrm>
        <a:graphic>
          <a:graphicData uri="http://schemas.openxmlformats.org/drawingml/2006/table">
            <a:tbl>
              <a:tblPr/>
              <a:tblGrid>
                <a:gridCol w="396000">
                  <a:extLst>
                    <a:ext uri="{9D8B030D-6E8A-4147-A177-3AD203B41FA5}">
                      <a16:colId xmlns:a16="http://schemas.microsoft.com/office/drawing/2014/main" val="242341072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17700787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05071510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大項目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項目数</a:t>
                      </a: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489945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（教育研究等の質の向上）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441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大阪公立大学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に関する目標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50196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高専に関する目標</a:t>
                      </a: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94267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府大・市大に関する目標</a:t>
                      </a: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0039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27838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6608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255244"/>
                  </a:ext>
                </a:extLst>
              </a:tr>
              <a:tr h="288000">
                <a:tc gridSpan="3">
                  <a:txBody>
                    <a:bodyPr/>
                    <a:lstStyle/>
                    <a:p>
                      <a:pPr marL="0" marR="0" lvl="0" indent="0" algn="l" defTabSz="96734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（法人運営に関する項目）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（法人運営に関する項目）</a:t>
                      </a:r>
                    </a:p>
                  </a:txBody>
                  <a:tcPr marL="35585" marR="7532" marT="75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85268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業務運営の改善及び効率化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4319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財務内容の改善</a:t>
                      </a:r>
                      <a:endParaRPr kumimoji="1" lang="ja-JP" altLang="en-US" sz="1100" dirty="0"/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93024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自己点検・評価・情報提供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6761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</a:p>
                  </a:txBody>
                  <a:tcPr marL="7532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その他業務運営</a:t>
                      </a:r>
                      <a:endParaRPr kumimoji="1" lang="ja-JP" altLang="en-US" sz="1100" dirty="0"/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164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5585" marR="7532" marT="7532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合計項目数</a:t>
                      </a:r>
                    </a:p>
                  </a:txBody>
                  <a:tcPr marL="35585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532" marR="7532" marT="75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777952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5792F6D-94E5-4493-BCA2-7DD9DFC9E01E}"/>
              </a:ext>
            </a:extLst>
          </p:cNvPr>
          <p:cNvSpPr txBox="1"/>
          <p:nvPr/>
        </p:nvSpPr>
        <p:spPr>
          <a:xfrm>
            <a:off x="4195229" y="1591358"/>
            <a:ext cx="1990342" cy="238577"/>
          </a:xfrm>
          <a:prstGeom prst="rect">
            <a:avLst/>
          </a:prstGeom>
          <a:noFill/>
        </p:spPr>
        <p:txBody>
          <a:bodyPr wrap="square" lIns="0" tIns="35585" rIns="0" bIns="35585">
            <a:spAutoFit/>
          </a:bodyPr>
          <a:lstStyle/>
          <a:p>
            <a:pPr>
              <a:lnSpc>
                <a:spcPts val="1285"/>
              </a:lnSpc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■改正後（第２期）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C38B619-5DF1-4329-AD3E-D9FB741276D7}"/>
              </a:ext>
            </a:extLst>
          </p:cNvPr>
          <p:cNvCxnSpPr>
            <a:cxnSpLocks/>
          </p:cNvCxnSpPr>
          <p:nvPr/>
        </p:nvCxnSpPr>
        <p:spPr>
          <a:xfrm>
            <a:off x="914932" y="3275378"/>
            <a:ext cx="2520000" cy="86356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86B477E4-6434-4654-8D38-8FDD8DB0F288}"/>
              </a:ext>
            </a:extLst>
          </p:cNvPr>
          <p:cNvSpPr/>
          <p:nvPr/>
        </p:nvSpPr>
        <p:spPr>
          <a:xfrm rot="5400000">
            <a:off x="3095386" y="3131412"/>
            <a:ext cx="1564640" cy="287931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3FBDCB2-8A66-4B5D-94B2-65000D8160D5}"/>
              </a:ext>
            </a:extLst>
          </p:cNvPr>
          <p:cNvGrpSpPr/>
          <p:nvPr/>
        </p:nvGrpSpPr>
        <p:grpSpPr>
          <a:xfrm>
            <a:off x="3477260" y="4601256"/>
            <a:ext cx="807140" cy="903736"/>
            <a:chOff x="2918460" y="4058095"/>
            <a:chExt cx="807140" cy="903736"/>
          </a:xfrm>
        </p:grpSpPr>
        <p:cxnSp>
          <p:nvCxnSpPr>
            <p:cNvPr id="20" name="コネクタ: カギ線 19">
              <a:extLst>
                <a:ext uri="{FF2B5EF4-FFF2-40B4-BE49-F238E27FC236}">
                  <a16:creationId xmlns:a16="http://schemas.microsoft.com/office/drawing/2014/main" id="{4EE29F2C-5056-42CD-8435-AE31ACDA71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8460" y="4058095"/>
              <a:ext cx="1950" cy="324000"/>
            </a:xfrm>
            <a:prstGeom prst="bentConnector3">
              <a:avLst>
                <a:gd name="adj1" fmla="val -11723077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CF02E8AD-217E-4680-9955-63F6D9F6C368}"/>
                </a:ext>
              </a:extLst>
            </p:cNvPr>
            <p:cNvCxnSpPr>
              <a:cxnSpLocks/>
            </p:cNvCxnSpPr>
            <p:nvPr/>
          </p:nvCxnSpPr>
          <p:spPr>
            <a:xfrm>
              <a:off x="3149600" y="4216400"/>
              <a:ext cx="57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コネクタ: カギ線 22">
              <a:extLst>
                <a:ext uri="{FF2B5EF4-FFF2-40B4-BE49-F238E27FC236}">
                  <a16:creationId xmlns:a16="http://schemas.microsoft.com/office/drawing/2014/main" id="{E477F04E-DC74-4C77-B74D-572B1C33A0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8460" y="4637831"/>
              <a:ext cx="1950" cy="324000"/>
            </a:xfrm>
            <a:prstGeom prst="bentConnector3">
              <a:avLst>
                <a:gd name="adj1" fmla="val -11723077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6A839345-B5C2-4BDD-ABD5-FC883B552BB0}"/>
                </a:ext>
              </a:extLst>
            </p:cNvPr>
            <p:cNvCxnSpPr>
              <a:cxnSpLocks/>
            </p:cNvCxnSpPr>
            <p:nvPr/>
          </p:nvCxnSpPr>
          <p:spPr>
            <a:xfrm>
              <a:off x="3149600" y="4796136"/>
              <a:ext cx="57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6904D90-602F-4816-AF00-8E31F2D1D630}"/>
              </a:ext>
            </a:extLst>
          </p:cNvPr>
          <p:cNvSpPr txBox="1"/>
          <p:nvPr/>
        </p:nvSpPr>
        <p:spPr>
          <a:xfrm>
            <a:off x="7366017" y="1576419"/>
            <a:ext cx="2840102" cy="238577"/>
          </a:xfrm>
          <a:prstGeom prst="rect">
            <a:avLst/>
          </a:prstGeom>
          <a:noFill/>
        </p:spPr>
        <p:txBody>
          <a:bodyPr wrap="square" lIns="0" tIns="35585" rIns="0" bIns="35585">
            <a:spAutoFit/>
          </a:bodyPr>
          <a:lstStyle/>
          <a:p>
            <a:pPr>
              <a:lnSpc>
                <a:spcPts val="1285"/>
              </a:lnSpc>
            </a:pP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※S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の５段階評価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大かっこ 26">
            <a:extLst>
              <a:ext uri="{FF2B5EF4-FFF2-40B4-BE49-F238E27FC236}">
                <a16:creationId xmlns:a16="http://schemas.microsoft.com/office/drawing/2014/main" id="{255F7633-987D-45A5-83BC-4577E35C1984}"/>
              </a:ext>
            </a:extLst>
          </p:cNvPr>
          <p:cNvSpPr/>
          <p:nvPr/>
        </p:nvSpPr>
        <p:spPr>
          <a:xfrm>
            <a:off x="7366018" y="1893494"/>
            <a:ext cx="1869422" cy="1278230"/>
          </a:xfrm>
          <a:prstGeom prst="bracketPair">
            <a:avLst>
              <a:gd name="adj" fmla="val 1092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72000" rIns="72000" rtlCol="0" anchor="ctr"/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Ｓ：非常に優れている</a:t>
            </a:r>
            <a:br>
              <a:rPr lang="en-US" alt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Ａ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良好である</a:t>
            </a:r>
            <a:endParaRPr lang="en-US" alt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Ｂ：おおむね良好である　Ｃ：不十分である</a:t>
            </a:r>
            <a:br>
              <a:rPr lang="en-US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Ｄ：重大な改善事項あり</a:t>
            </a:r>
            <a:endParaRPr lang="ja-JP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0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7E8E3CD5-1CC7-4B7A-9609-7E1711CD9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021083"/>
              </p:ext>
            </p:extLst>
          </p:nvPr>
        </p:nvGraphicFramePr>
        <p:xfrm>
          <a:off x="3877332" y="810707"/>
          <a:ext cx="2988000" cy="6058020"/>
        </p:xfrm>
        <a:graphic>
          <a:graphicData uri="http://schemas.openxmlformats.org/drawingml/2006/table">
            <a:tbl>
              <a:tblPr/>
              <a:tblGrid>
                <a:gridCol w="288000">
                  <a:extLst>
                    <a:ext uri="{9D8B030D-6E8A-4147-A177-3AD203B41FA5}">
                      <a16:colId xmlns:a16="http://schemas.microsoft.com/office/drawing/2014/main" val="3949593135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val="2376982247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473764841"/>
                    </a:ext>
                  </a:extLst>
                </a:gridCol>
              </a:tblGrid>
              <a:tr h="134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4400" marB="10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計画項目名</a:t>
                      </a:r>
                    </a:p>
                  </a:txBody>
                  <a:tcPr marL="18000" marR="18000" marT="14400" marB="108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小項目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</a:t>
                      </a:r>
                      <a:endParaRPr kumimoji="1" lang="ja-JP" altLang="en-US" sz="1400" dirty="0"/>
                    </a:p>
                  </a:txBody>
                  <a:tcPr marL="18000" marR="18000" marT="14400" marB="108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001079"/>
                  </a:ext>
                </a:extLst>
              </a:tr>
              <a:tr h="14981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（教育研究の質の向上）</a:t>
                      </a:r>
                    </a:p>
                  </a:txBody>
                  <a:tcPr marL="18000" marR="18000" marT="252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8000" marR="18000" marT="25200" marB="144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04203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社会との共創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917172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734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技術インキュベーション機能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41041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734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都市シンクタンク機能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87105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知の社会への還元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94009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32792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社会・時代のニーズに応じた教育の改善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714461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入学者選抜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550009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学士課程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56723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大学院課程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000475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学修成果の可視化と教育の質保証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700297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学生支援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45527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多様な学生を包摂する取組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682251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440179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研究推進・支援体制の整備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2787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若手、女性、外国人研究者への支援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04758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国際力の強化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088493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グローバル人材の育成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685093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国際的研究拠点構築に向けた取組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241661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キャンパスの国際化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425597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医学部附属病院等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74275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最先端で安全かつ良質な医療の提供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326766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地域連携強化を通じた医療体制の充実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79772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国際感覚をもった高度専門医療人の育成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5287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8000" marR="18000" marT="18000" marB="216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02307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大学との連携強化による取組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786752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知の社会への還元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30274"/>
                  </a:ext>
                </a:extLst>
              </a:tr>
              <a:tr h="80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734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入学者選抜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991589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高度な実践的技術者の育成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216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707677"/>
                  </a:ext>
                </a:extLst>
              </a:tr>
            </a:tbl>
          </a:graphicData>
        </a:graphic>
      </p:graphicFrame>
      <p:sp>
        <p:nvSpPr>
          <p:cNvPr id="14" name="楕円 13">
            <a:extLst>
              <a:ext uri="{FF2B5EF4-FFF2-40B4-BE49-F238E27FC236}">
                <a16:creationId xmlns:a16="http://schemas.microsoft.com/office/drawing/2014/main" id="{9391EEE5-CB1F-4CE5-B393-8DF8B3407C2D}"/>
              </a:ext>
            </a:extLst>
          </p:cNvPr>
          <p:cNvSpPr/>
          <p:nvPr/>
        </p:nvSpPr>
        <p:spPr>
          <a:xfrm>
            <a:off x="6369142" y="1253908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9500B0C2-E877-4019-A016-54B906F3C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647"/>
              </p:ext>
            </p:extLst>
          </p:nvPr>
        </p:nvGraphicFramePr>
        <p:xfrm>
          <a:off x="6936680" y="810707"/>
          <a:ext cx="2555998" cy="3162540"/>
        </p:xfrm>
        <a:graphic>
          <a:graphicData uri="http://schemas.openxmlformats.org/drawingml/2006/table">
            <a:tbl>
              <a:tblPr/>
              <a:tblGrid>
                <a:gridCol w="288000">
                  <a:extLst>
                    <a:ext uri="{9D8B030D-6E8A-4147-A177-3AD203B41FA5}">
                      <a16:colId xmlns:a16="http://schemas.microsoft.com/office/drawing/2014/main" val="3949593135"/>
                    </a:ext>
                  </a:extLst>
                </a:gridCol>
                <a:gridCol w="1871999">
                  <a:extLst>
                    <a:ext uri="{9D8B030D-6E8A-4147-A177-3AD203B41FA5}">
                      <a16:colId xmlns:a16="http://schemas.microsoft.com/office/drawing/2014/main" val="2376982247"/>
                    </a:ext>
                  </a:extLst>
                </a:gridCol>
                <a:gridCol w="395999">
                  <a:extLst>
                    <a:ext uri="{9D8B030D-6E8A-4147-A177-3AD203B41FA5}">
                      <a16:colId xmlns:a16="http://schemas.microsoft.com/office/drawing/2014/main" val="1473764841"/>
                    </a:ext>
                  </a:extLst>
                </a:gridCol>
              </a:tblGrid>
              <a:tr h="134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計画項目名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小項目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</a:t>
                      </a:r>
                      <a:endParaRPr kumimoji="1" lang="ja-JP" altLang="en-US" sz="1400" dirty="0"/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001079"/>
                  </a:ext>
                </a:extLst>
              </a:tr>
              <a:tr h="14981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（法人運営に関する項目）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04203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業務運営の改善及び効率化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440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623233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ガバナンス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586690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人事・組織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41041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計画的な施設及び設備の整備等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493718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森之宮の高機能化の検討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87105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財務内容の改善に関する事項</a:t>
                      </a:r>
                    </a:p>
                  </a:txBody>
                  <a:tcPr marL="18000" marR="18000" marT="18000" marB="144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" marR="18000" marT="18000" marB="1440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42270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財務戦略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327924"/>
                  </a:ext>
                </a:extLst>
              </a:tr>
              <a:tr h="14981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⑧　自己点検評価・情報の提供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714461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自己点検・情報提供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550009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積極的かつ戦略的な情報発信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56723"/>
                  </a:ext>
                </a:extLst>
              </a:tr>
              <a:tr h="14981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⑧　その他業務運営に関する重要事項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000475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コンプライアンス及びリスクマネジメント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700297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の推進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455274"/>
                  </a:ext>
                </a:extLst>
              </a:tr>
              <a:tr h="1498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キャンパスマネジメント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</a:p>
                  </a:txBody>
                  <a:tcPr marL="18000" marR="18000" marT="18000" marB="144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682251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11689FA-802D-447C-A266-4FEC2399AE0B}"/>
              </a:ext>
            </a:extLst>
          </p:cNvPr>
          <p:cNvSpPr txBox="1"/>
          <p:nvPr/>
        </p:nvSpPr>
        <p:spPr>
          <a:xfrm>
            <a:off x="169619" y="509442"/>
            <a:ext cx="472623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8819" tIns="44410" rIns="88819" bIns="36000" rtlCol="0" anchor="ctr">
            <a:normAutofit/>
          </a:bodyPr>
          <a:lstStyle>
            <a:defPPr>
              <a:defRPr lang="ja-JP"/>
            </a:defPPr>
            <a:lvl1pPr defTabSz="914435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期における大項目評価のイメージ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8CBF514-19D7-4F75-9AC8-5B5C9B326C4B}"/>
              </a:ext>
            </a:extLst>
          </p:cNvPr>
          <p:cNvSpPr txBox="1"/>
          <p:nvPr/>
        </p:nvSpPr>
        <p:spPr>
          <a:xfrm>
            <a:off x="273855" y="1047819"/>
            <a:ext cx="3288580" cy="61247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5585" tIns="35585" rIns="71169" bIns="17792" rtlCol="0" anchor="ctr">
            <a:noAutofit/>
          </a:bodyPr>
          <a:lstStyle/>
          <a:p>
            <a:endParaRPr lang="ja-JP" altLang="en-US" sz="89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50EFB71-B9FB-4402-8A6A-76290B359D47}"/>
              </a:ext>
            </a:extLst>
          </p:cNvPr>
          <p:cNvSpPr txBox="1"/>
          <p:nvPr/>
        </p:nvSpPr>
        <p:spPr>
          <a:xfrm>
            <a:off x="514722" y="1078973"/>
            <a:ext cx="3112480" cy="228819"/>
          </a:xfrm>
          <a:prstGeom prst="rect">
            <a:avLst/>
          </a:prstGeom>
          <a:noFill/>
          <a:ln w="3175">
            <a:noFill/>
          </a:ln>
        </p:spPr>
        <p:txBody>
          <a:bodyPr wrap="square" tIns="35585" bIns="17792" rtlCol="0" anchor="ctr">
            <a:noAutofit/>
          </a:bodyPr>
          <a:lstStyle/>
          <a:p>
            <a:r>
              <a:rPr lang="ja-JP" altLang="en-US" sz="1087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小項目評価</a:t>
            </a:r>
            <a:r>
              <a:rPr lang="ja-JP" altLang="en-US" sz="1087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（法人自己評価・評価委員会評価）</a:t>
            </a:r>
            <a:endParaRPr lang="ja-JP" altLang="en-US" sz="1087" b="1" baseline="3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61D9EB05-1D73-4022-8269-966A72E4AB05}"/>
              </a:ext>
            </a:extLst>
          </p:cNvPr>
          <p:cNvSpPr/>
          <p:nvPr/>
        </p:nvSpPr>
        <p:spPr>
          <a:xfrm>
            <a:off x="366928" y="1094467"/>
            <a:ext cx="216000" cy="21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bIns="35585" rtlCol="0" anchor="ctr"/>
          <a:lstStyle/>
          <a:p>
            <a:pPr algn="ctr"/>
            <a:r>
              <a:rPr lang="en-US" altLang="ja-JP" sz="989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lang="ja-JP" altLang="en-US" sz="989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AEC18F8-E817-4201-958D-EBDF256D01EA}"/>
              </a:ext>
            </a:extLst>
          </p:cNvPr>
          <p:cNvSpPr txBox="1"/>
          <p:nvPr/>
        </p:nvSpPr>
        <p:spPr>
          <a:xfrm>
            <a:off x="514722" y="1326800"/>
            <a:ext cx="2929052" cy="88040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5585" tIns="35585" rIns="71169" bIns="17792" rtlCol="0" anchor="ctr">
            <a:noAutofit/>
          </a:bodyPr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評価基準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Ⅴ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中期計画を大幅に上回って実施した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中期計画を上回って実施した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中期計画を十分に実施した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中期計画を十分には実施できなかった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中期計画を実施していない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0DFEC294-5DF4-41A4-86CC-77C9A8DA481A}"/>
              </a:ext>
            </a:extLst>
          </p:cNvPr>
          <p:cNvSpPr/>
          <p:nvPr/>
        </p:nvSpPr>
        <p:spPr>
          <a:xfrm>
            <a:off x="374116" y="2286853"/>
            <a:ext cx="216000" cy="21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bIns="35585" rtlCol="0" anchor="ctr"/>
          <a:lstStyle/>
          <a:p>
            <a:pPr algn="ctr"/>
            <a:r>
              <a:rPr lang="en-US" altLang="ja-JP" sz="989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lang="ja-JP" altLang="en-US" sz="989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36844E0-24E9-4A3D-BB26-B78C1AE378AF}"/>
              </a:ext>
            </a:extLst>
          </p:cNvPr>
          <p:cNvSpPr txBox="1"/>
          <p:nvPr/>
        </p:nvSpPr>
        <p:spPr>
          <a:xfrm>
            <a:off x="608487" y="2286854"/>
            <a:ext cx="2670261" cy="177923"/>
          </a:xfrm>
          <a:prstGeom prst="rect">
            <a:avLst/>
          </a:prstGeom>
          <a:noFill/>
          <a:ln w="3175">
            <a:noFill/>
          </a:ln>
        </p:spPr>
        <p:txBody>
          <a:bodyPr wrap="square" tIns="35585" bIns="17792" rtlCol="0" anchor="ctr">
            <a:noAutofit/>
          </a:bodyPr>
          <a:lstStyle/>
          <a:p>
            <a:r>
              <a:rPr lang="ja-JP" altLang="en-US" sz="1087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大項目評価</a:t>
            </a:r>
            <a:r>
              <a:rPr lang="ja-JP" altLang="en-US" sz="1087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（評価委員会評価）</a:t>
            </a:r>
            <a:endParaRPr lang="ja-JP" altLang="en-US" sz="1087" b="1" baseline="30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D49EE89-69F1-441A-BC22-10849CA4D302}"/>
              </a:ext>
            </a:extLst>
          </p:cNvPr>
          <p:cNvSpPr txBox="1"/>
          <p:nvPr/>
        </p:nvSpPr>
        <p:spPr>
          <a:xfrm>
            <a:off x="514722" y="2509108"/>
            <a:ext cx="2929052" cy="21569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71169" tIns="35585" rIns="71169" bIns="17792" rtlCol="0" anchor="ctr">
            <a:noAutofit/>
          </a:bodyPr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大項目一覧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（教育研究等の質の向上に関する項目）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①　社会との共創に関する措置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②　教育に関する措置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③　研究に関する措置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④　国際力の強化に関する措置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⑤　医学部附属病院等に関する措置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⑥　高専に関する措置</a:t>
            </a:r>
            <a:b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（法人運営に関する項目）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⑦　業務運営の改善及び効率化に関する措置、</a:t>
            </a:r>
            <a:b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財務内容の改善に関する措置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⑧  自己点検・評価及び当該状況に係る情報の提供に</a:t>
            </a:r>
            <a:b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関する措置、その他業務運営に関する重要目標を</a:t>
            </a:r>
            <a:b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達成するための措置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3595CA6-9025-4848-95F4-AF2EC2D8BECF}"/>
              </a:ext>
            </a:extLst>
          </p:cNvPr>
          <p:cNvSpPr txBox="1"/>
          <p:nvPr/>
        </p:nvSpPr>
        <p:spPr>
          <a:xfrm>
            <a:off x="514722" y="4720303"/>
            <a:ext cx="2929052" cy="239356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71169" tIns="35585" rIns="71169" bIns="17792" rtlCol="0" anchor="ctr">
            <a:noAutofit/>
          </a:bodyPr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評価基準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Ｓ　中期目標の達成状況が非常に優れている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（評価委員会が特に認める場合）</a:t>
            </a: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Ａ　中期目標の達成状況が良好である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（すべて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Ⅴ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Ｂ　中期目標の達成状況がおおむね良好である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（計画の未達成項目があるものの、法人の達成に向けた取</a:t>
            </a:r>
            <a:b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組状況は評価できる又は未達成につきやむを得ない事情</a:t>
            </a:r>
            <a:b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が認められる場合）</a:t>
            </a: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Ｃ　中期目標の達成状況が不十分である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（計画の未達成項目があり、法人の取組状況が不十分で</a:t>
            </a:r>
            <a:b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ある場合）</a:t>
            </a: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Ｄ　中期目標の達成状況に重大な改善事項がある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（評価委員会が特に認める場合）</a:t>
            </a:r>
          </a:p>
          <a:p>
            <a:endParaRPr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　）の判断基準は目安であり、法人を取り巻く諸事情を勘案して総合的に判断。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C429FAC-14AD-463B-B4C8-47568EA06EC7}"/>
              </a:ext>
            </a:extLst>
          </p:cNvPr>
          <p:cNvSpPr/>
          <p:nvPr/>
        </p:nvSpPr>
        <p:spPr>
          <a:xfrm>
            <a:off x="273854" y="818894"/>
            <a:ext cx="3288580" cy="228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5585"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評価基準</a:t>
            </a: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29603ED9-E613-41F0-A06C-A718FD7EF31B}"/>
              </a:ext>
            </a:extLst>
          </p:cNvPr>
          <p:cNvSpPr/>
          <p:nvPr/>
        </p:nvSpPr>
        <p:spPr>
          <a:xfrm>
            <a:off x="6369142" y="2026987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43662665-996A-4873-B53C-9730ADDB375C}"/>
              </a:ext>
            </a:extLst>
          </p:cNvPr>
          <p:cNvSpPr/>
          <p:nvPr/>
        </p:nvSpPr>
        <p:spPr>
          <a:xfrm>
            <a:off x="6369142" y="3610065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C82E6F37-3A5B-49A0-81DB-46B181143BC2}"/>
              </a:ext>
            </a:extLst>
          </p:cNvPr>
          <p:cNvSpPr/>
          <p:nvPr/>
        </p:nvSpPr>
        <p:spPr>
          <a:xfrm>
            <a:off x="6369142" y="4239239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308EB99A-F5A0-4FA3-9264-5E70466DD2AB}"/>
              </a:ext>
            </a:extLst>
          </p:cNvPr>
          <p:cNvSpPr/>
          <p:nvPr/>
        </p:nvSpPr>
        <p:spPr>
          <a:xfrm>
            <a:off x="6369142" y="5068597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CA9D6A0C-145F-414D-A103-E6123004F91D}"/>
              </a:ext>
            </a:extLst>
          </p:cNvPr>
          <p:cNvSpPr/>
          <p:nvPr/>
        </p:nvSpPr>
        <p:spPr>
          <a:xfrm>
            <a:off x="6369142" y="5844116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B0E760DF-6F00-4A02-9CA2-93EC33B17588}"/>
              </a:ext>
            </a:extLst>
          </p:cNvPr>
          <p:cNvSpPr/>
          <p:nvPr/>
        </p:nvSpPr>
        <p:spPr>
          <a:xfrm>
            <a:off x="9412384" y="1253908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C0FAA92F-6A4B-4571-92F9-697E5A1F214D}"/>
              </a:ext>
            </a:extLst>
          </p:cNvPr>
          <p:cNvSpPr/>
          <p:nvPr/>
        </p:nvSpPr>
        <p:spPr>
          <a:xfrm>
            <a:off x="9412384" y="2625076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</a:t>
            </a:r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301D0172-EC2B-40B6-9951-C032E9331FE9}"/>
              </a:ext>
            </a:extLst>
          </p:cNvPr>
          <p:cNvCxnSpPr/>
          <p:nvPr/>
        </p:nvCxnSpPr>
        <p:spPr>
          <a:xfrm>
            <a:off x="8959441" y="1387286"/>
            <a:ext cx="43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コネクタ: カギ線 8">
            <a:extLst>
              <a:ext uri="{FF2B5EF4-FFF2-40B4-BE49-F238E27FC236}">
                <a16:creationId xmlns:a16="http://schemas.microsoft.com/office/drawing/2014/main" id="{66870615-9BB8-4C4E-939A-2E2B600F7440}"/>
              </a:ext>
            </a:extLst>
          </p:cNvPr>
          <p:cNvCxnSpPr/>
          <p:nvPr/>
        </p:nvCxnSpPr>
        <p:spPr>
          <a:xfrm rot="5400000" flipH="1" flipV="1">
            <a:off x="8583235" y="1760523"/>
            <a:ext cx="972000" cy="216000"/>
          </a:xfrm>
          <a:prstGeom prst="bentConnector3">
            <a:avLst>
              <a:gd name="adj1" fmla="val 54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09C81160-1169-4A8A-971E-D2152E2E6F45}"/>
              </a:ext>
            </a:extLst>
          </p:cNvPr>
          <p:cNvCxnSpPr/>
          <p:nvPr/>
        </p:nvCxnSpPr>
        <p:spPr>
          <a:xfrm>
            <a:off x="8934275" y="2732391"/>
            <a:ext cx="43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コネクタ: カギ線 52">
            <a:extLst>
              <a:ext uri="{FF2B5EF4-FFF2-40B4-BE49-F238E27FC236}">
                <a16:creationId xmlns:a16="http://schemas.microsoft.com/office/drawing/2014/main" id="{C2C8F1F7-D5C4-4D68-B604-C0BFFA24E11B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861942" y="2970019"/>
            <a:ext cx="576000" cy="108000"/>
          </a:xfrm>
          <a:prstGeom prst="bentConnector3">
            <a:avLst>
              <a:gd name="adj1" fmla="val 82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楕円 57">
            <a:extLst>
              <a:ext uri="{FF2B5EF4-FFF2-40B4-BE49-F238E27FC236}">
                <a16:creationId xmlns:a16="http://schemas.microsoft.com/office/drawing/2014/main" id="{AB58BF9A-367A-49DE-A3FE-E64941985729}"/>
              </a:ext>
            </a:extLst>
          </p:cNvPr>
          <p:cNvSpPr/>
          <p:nvPr/>
        </p:nvSpPr>
        <p:spPr>
          <a:xfrm>
            <a:off x="7496122" y="524036"/>
            <a:ext cx="249092" cy="24909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bIns="3558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06DCD79-B1ED-4BEB-95A0-DB67551DB06E}"/>
              </a:ext>
            </a:extLst>
          </p:cNvPr>
          <p:cNvSpPr txBox="1"/>
          <p:nvPr/>
        </p:nvSpPr>
        <p:spPr>
          <a:xfrm>
            <a:off x="7726743" y="509442"/>
            <a:ext cx="1936116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8819" tIns="44410" rIns="88819" bIns="36000" rtlCol="0" anchor="ctr">
            <a:normAutofit/>
          </a:bodyPr>
          <a:lstStyle>
            <a:defPPr>
              <a:defRPr lang="ja-JP"/>
            </a:defPPr>
            <a:lvl1pPr defTabSz="914435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大項目評価（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段階）</a:t>
            </a:r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CEBF0584-F795-4299-8790-95B71B2786CF}"/>
              </a:ext>
            </a:extLst>
          </p:cNvPr>
          <p:cNvSpPr/>
          <p:nvPr/>
        </p:nvSpPr>
        <p:spPr>
          <a:xfrm rot="5400000">
            <a:off x="2283710" y="3624162"/>
            <a:ext cx="2872346" cy="215556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スライド番号プレースホルダー 5">
            <a:extLst>
              <a:ext uri="{FF2B5EF4-FFF2-40B4-BE49-F238E27FC236}">
                <a16:creationId xmlns:a16="http://schemas.microsoft.com/office/drawing/2014/main" id="{409CEDFB-A1DD-4F23-B430-5FA46C3C9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6628" y="6413729"/>
            <a:ext cx="583158" cy="284479"/>
          </a:xfrm>
        </p:spPr>
        <p:txBody>
          <a:bodyPr/>
          <a:lstStyle/>
          <a:p>
            <a:pPr algn="ctr"/>
            <a:fld id="{550421A8-C61C-410E-BA7B-E5598F9B6D0D}" type="slidenum">
              <a:rPr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2</a:t>
            </a:fld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281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95005-1E7A-55DF-5574-C934B7CA3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FAE1201-B1C4-4A73-8CE1-A4591E9A6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51177"/>
              </p:ext>
            </p:extLst>
          </p:nvPr>
        </p:nvGraphicFramePr>
        <p:xfrm>
          <a:off x="523253" y="487092"/>
          <a:ext cx="3312000" cy="6171600"/>
        </p:xfrm>
        <a:graphic>
          <a:graphicData uri="http://schemas.openxmlformats.org/drawingml/2006/table">
            <a:tbl>
              <a:tblPr/>
              <a:tblGrid>
                <a:gridCol w="324000">
                  <a:extLst>
                    <a:ext uri="{9D8B030D-6E8A-4147-A177-3AD203B41FA5}">
                      <a16:colId xmlns:a16="http://schemas.microsoft.com/office/drawing/2014/main" val="1634969240"/>
                    </a:ext>
                  </a:extLst>
                </a:gridCol>
                <a:gridCol w="2988000">
                  <a:extLst>
                    <a:ext uri="{9D8B030D-6E8A-4147-A177-3AD203B41FA5}">
                      <a16:colId xmlns:a16="http://schemas.microsoft.com/office/drawing/2014/main" val="3712762369"/>
                    </a:ext>
                  </a:extLst>
                </a:gridCol>
              </a:tblGrid>
              <a:tr h="1334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計画項目（小項目）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135202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（教育研究等の質の向上）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935422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大阪公立大学の教育研究に関する目標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54332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学士課程教育の充実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21361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大学院課程教育の充実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475353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内部質保証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603779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教職員の教育力向上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808431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学習支援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45105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経済的支援及び学修奨励制度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977173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課外活動支援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21168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キャリア支援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09456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学生の健康支援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55968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多様な学生を包摂する取組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115558"/>
                  </a:ext>
                </a:extLst>
              </a:tr>
              <a:tr h="10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入学者選抜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281872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研究力の強化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14173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研究推進体制の整備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64943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大学の強みを活かした研究の推進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57646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諸機関との連携強化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266609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地域で活躍する人材の育成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7987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生涯学習への貢献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83424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産業活性化への貢献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77866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都市シンクタンク機能・技術インキュベーション機能の整備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04816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グローバル人材の育成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73950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研究における国際力の強化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228582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キャンパスのグローバル化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141686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高度・先進医療の提供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5116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高度専門医療人の育成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300883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地域医療及び市民への貢献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02730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安定的な病院の運営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106456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　高専の教育研究に関する目標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13129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高専教育の質の向上と検証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5884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グローバル技術者の育成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19472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社会・産業ニーズに対応する教育と内部質保証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74884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修学環境の整備とキャリア支援の充実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38675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入学者選抜と広報活動の充実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981733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産学連携の推進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495083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生涯学習への貢献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722126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7050F44D-22F0-40AC-AFAA-275FC27D3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213113"/>
              </p:ext>
            </p:extLst>
          </p:nvPr>
        </p:nvGraphicFramePr>
        <p:xfrm>
          <a:off x="4548720" y="123815"/>
          <a:ext cx="3744000" cy="6505200"/>
        </p:xfrm>
        <a:graphic>
          <a:graphicData uri="http://schemas.openxmlformats.org/drawingml/2006/table">
            <a:tbl>
              <a:tblPr/>
              <a:tblGrid>
                <a:gridCol w="324000">
                  <a:extLst>
                    <a:ext uri="{9D8B030D-6E8A-4147-A177-3AD203B41FA5}">
                      <a16:colId xmlns:a16="http://schemas.microsoft.com/office/drawing/2014/main" val="1634969240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3712762369"/>
                    </a:ext>
                  </a:extLst>
                </a:gridCol>
              </a:tblGrid>
              <a:tr h="1334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計画項目（小項目）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135202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　府大・市大に関する目標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40492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（府大）質の高い教育の提供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74873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（府大）グローバル人材の育成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02892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（府大）教育の質保証等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10202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（市大）質の高い教育の提供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93684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（市大）グローバル人材の育成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5274457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（市大）教育の質保証等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2580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（府大）学生支援の充実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040461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（府大）キャリア支援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02294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（市大）学生支援の充実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988427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（市大）キャリア支援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214412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marL="0" marR="0" lvl="0" indent="0" algn="l" defTabSz="96734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（法人運営に関する項目）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212879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④　業務運営の改善および効率化に関する目標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0642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理事長のトップマネジメント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191309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学長・校長のリーダーシップが発揮できる運営体制の構築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201193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法人運営に資する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IR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86713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の推進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848602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人事給与制度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32989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ダイバーシティの推進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526822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法人職員の人材育成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752616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⑤　財務内容の改善に関する目標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42948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自己収入の確保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63593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業務の効率化および適正化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486403"/>
                  </a:ext>
                </a:extLst>
              </a:tr>
              <a:tr h="13349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⑥　自己点検・評価および当該状況に係る情報の提供に関する目標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9023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自己点検・評価および業務実績評価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38064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法人情報の提供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3387191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戦略的広報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176981"/>
                  </a:ext>
                </a:extLst>
              </a:tr>
              <a:tr h="817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⑦　その他業務運営に関する重要目標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599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計画的な施設整備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05887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良好な教育研究環境の維持および有効利用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680474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新施設の整備に向けた取組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25329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環境マネジメント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676681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安全衛生管理および教職員の健康管理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501705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危機管理体制の整備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216641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リスクマネジメント等の推進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196336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人権尊重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746908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コンプライアンス等の推進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426410"/>
                  </a:ext>
                </a:extLst>
              </a:tr>
              <a:tr h="817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大学・高専の支援者等との連携</a:t>
                      </a:r>
                    </a:p>
                  </a:txBody>
                  <a:tcPr marL="36000" marR="180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056602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8B3DEF0-40FA-41D0-9A3D-427A07D32504}"/>
              </a:ext>
            </a:extLst>
          </p:cNvPr>
          <p:cNvSpPr txBox="1"/>
          <p:nvPr/>
        </p:nvSpPr>
        <p:spPr>
          <a:xfrm>
            <a:off x="169619" y="133262"/>
            <a:ext cx="472623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8819" tIns="44410" rIns="88819" bIns="36000" rtlCol="0" anchor="ctr">
            <a:normAutofit/>
          </a:bodyPr>
          <a:lstStyle>
            <a:defPPr>
              <a:defRPr lang="ja-JP"/>
            </a:defPPr>
            <a:lvl1pPr defTabSz="914435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期中期計画の計画項目（小項目）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F3B09A-E143-40FC-8792-4383AB693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6628" y="6413729"/>
            <a:ext cx="583158" cy="284479"/>
          </a:xfrm>
        </p:spPr>
        <p:txBody>
          <a:bodyPr/>
          <a:lstStyle/>
          <a:p>
            <a:pPr algn="ctr"/>
            <a:fld id="{550421A8-C61C-410E-BA7B-E5598F9B6D0D}" type="slidenum">
              <a:rPr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3</a:t>
            </a:fld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16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95005-1E7A-55DF-5574-C934B7CA3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EA1BAC3-95E0-43A0-BE27-35234DCDF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42" y="627060"/>
            <a:ext cx="9316798" cy="624352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AF0C62-C95F-4937-8B1A-16F47D76BFEE}"/>
              </a:ext>
            </a:extLst>
          </p:cNvPr>
          <p:cNvSpPr txBox="1"/>
          <p:nvPr/>
        </p:nvSpPr>
        <p:spPr>
          <a:xfrm>
            <a:off x="8186301" y="587229"/>
            <a:ext cx="1400962" cy="432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8819" tIns="44410" rIns="88819" bIns="36000" rtlCol="0" anchor="ctr">
            <a:noAutofit/>
          </a:bodyPr>
          <a:lstStyle>
            <a:defPPr>
              <a:defRPr lang="ja-JP"/>
            </a:defPPr>
            <a:lvl1pPr defTabSz="914435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>
              <a:lnSpc>
                <a:spcPts val="1500"/>
              </a:lnSpc>
            </a:pP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業務実績報告書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の記載イメージ</a:t>
            </a:r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673DF899-B371-462D-A271-8CD0AD234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6628" y="6413729"/>
            <a:ext cx="583158" cy="284479"/>
          </a:xfrm>
        </p:spPr>
        <p:txBody>
          <a:bodyPr/>
          <a:lstStyle/>
          <a:p>
            <a:pPr algn="ctr"/>
            <a:fld id="{550421A8-C61C-410E-BA7B-E5598F9B6D0D}" type="slidenum">
              <a:rPr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4</a:t>
            </a:fld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865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3A7E403C-0C86-40EF-BA7E-659B0FF48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00" y="241675"/>
            <a:ext cx="9438939" cy="6249802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357128-42CF-465D-81CF-0A11A0D156E5}"/>
              </a:ext>
            </a:extLst>
          </p:cNvPr>
          <p:cNvSpPr txBox="1"/>
          <p:nvPr/>
        </p:nvSpPr>
        <p:spPr>
          <a:xfrm>
            <a:off x="7221567" y="209724"/>
            <a:ext cx="1400962" cy="432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88819" tIns="44410" rIns="88819" bIns="36000" rtlCol="0" anchor="ctr">
            <a:noAutofit/>
          </a:bodyPr>
          <a:lstStyle>
            <a:defPPr>
              <a:defRPr lang="ja-JP"/>
            </a:defPPr>
            <a:lvl1pPr defTabSz="914435">
              <a:lnSpc>
                <a:spcPct val="90000"/>
              </a:lnSpc>
              <a:spcBef>
                <a:spcPct val="0"/>
              </a:spcBef>
              <a:buNone/>
              <a:defRPr b="1"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>
              <a:lnSpc>
                <a:spcPts val="1500"/>
              </a:lnSpc>
            </a:pP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業務実績報告書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の記載イメージ</a:t>
            </a:r>
          </a:p>
        </p:txBody>
      </p:sp>
      <p:sp>
        <p:nvSpPr>
          <p:cNvPr id="14" name="スライド番号プレースホルダー 5">
            <a:extLst>
              <a:ext uri="{FF2B5EF4-FFF2-40B4-BE49-F238E27FC236}">
                <a16:creationId xmlns:a16="http://schemas.microsoft.com/office/drawing/2014/main" id="{DEB86CFD-CC82-45BC-A383-20A06CC68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6628" y="6413729"/>
            <a:ext cx="583158" cy="284479"/>
          </a:xfrm>
        </p:spPr>
        <p:txBody>
          <a:bodyPr/>
          <a:lstStyle/>
          <a:p>
            <a:pPr algn="ctr"/>
            <a:fld id="{550421A8-C61C-410E-BA7B-E5598F9B6D0D}" type="slidenum">
              <a:rPr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5</a:t>
            </a:fld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405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1591</Words>
  <Application>Microsoft Office PowerPoint</Application>
  <PresentationFormat>ユーザー設定</PresentationFormat>
  <Paragraphs>404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Meiryo UI</vt:lpstr>
      <vt:lpstr>ＭＳ Ｐゴシック</vt:lpstr>
      <vt:lpstr>UD デジタル 教科書体 NK-R</vt:lpstr>
      <vt:lpstr>UD デジタル 教科書体 NK-R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2025-02-27T01:30:14Z</dcterms:created>
  <dcterms:modified xsi:type="dcterms:W3CDTF">2025-02-27T01:30:19Z</dcterms:modified>
</cp:coreProperties>
</file>