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40" r:id="rId1"/>
  </p:sldMasterIdLst>
  <p:notesMasterIdLst>
    <p:notesMasterId r:id="rId3"/>
  </p:notesMasterIdLst>
  <p:sldIdLst>
    <p:sldId id="420" r:id="rId2"/>
  </p:sldIdLst>
  <p:sldSz cx="9791700" cy="7254875"/>
  <p:notesSz cx="6735763" cy="9866313"/>
  <p:defaultTextStyle>
    <a:defPPr>
      <a:defRPr lang="ja-JP"/>
    </a:defPPr>
    <a:lvl1pPr marL="0" algn="l" defTabSz="945490" rtl="0" eaLnBrk="1" latinLnBrk="0" hangingPunct="1">
      <a:defRPr kumimoji="1" sz="1861" kern="1200">
        <a:solidFill>
          <a:schemeClr val="tx1"/>
        </a:solidFill>
        <a:latin typeface="+mn-lt"/>
        <a:ea typeface="+mn-ea"/>
        <a:cs typeface="+mn-cs"/>
      </a:defRPr>
    </a:lvl1pPr>
    <a:lvl2pPr marL="472745" algn="l" defTabSz="945490" rtl="0" eaLnBrk="1" latinLnBrk="0" hangingPunct="1">
      <a:defRPr kumimoji="1" sz="1861" kern="1200">
        <a:solidFill>
          <a:schemeClr val="tx1"/>
        </a:solidFill>
        <a:latin typeface="+mn-lt"/>
        <a:ea typeface="+mn-ea"/>
        <a:cs typeface="+mn-cs"/>
      </a:defRPr>
    </a:lvl2pPr>
    <a:lvl3pPr marL="945490" algn="l" defTabSz="945490" rtl="0" eaLnBrk="1" latinLnBrk="0" hangingPunct="1">
      <a:defRPr kumimoji="1" sz="1861" kern="1200">
        <a:solidFill>
          <a:schemeClr val="tx1"/>
        </a:solidFill>
        <a:latin typeface="+mn-lt"/>
        <a:ea typeface="+mn-ea"/>
        <a:cs typeface="+mn-cs"/>
      </a:defRPr>
    </a:lvl3pPr>
    <a:lvl4pPr marL="1418234" algn="l" defTabSz="945490" rtl="0" eaLnBrk="1" latinLnBrk="0" hangingPunct="1">
      <a:defRPr kumimoji="1" sz="1861" kern="1200">
        <a:solidFill>
          <a:schemeClr val="tx1"/>
        </a:solidFill>
        <a:latin typeface="+mn-lt"/>
        <a:ea typeface="+mn-ea"/>
        <a:cs typeface="+mn-cs"/>
      </a:defRPr>
    </a:lvl4pPr>
    <a:lvl5pPr marL="1890979" algn="l" defTabSz="945490" rtl="0" eaLnBrk="1" latinLnBrk="0" hangingPunct="1">
      <a:defRPr kumimoji="1" sz="1861" kern="1200">
        <a:solidFill>
          <a:schemeClr val="tx1"/>
        </a:solidFill>
        <a:latin typeface="+mn-lt"/>
        <a:ea typeface="+mn-ea"/>
        <a:cs typeface="+mn-cs"/>
      </a:defRPr>
    </a:lvl5pPr>
    <a:lvl6pPr marL="2363724" algn="l" defTabSz="945490" rtl="0" eaLnBrk="1" latinLnBrk="0" hangingPunct="1">
      <a:defRPr kumimoji="1" sz="1861" kern="1200">
        <a:solidFill>
          <a:schemeClr val="tx1"/>
        </a:solidFill>
        <a:latin typeface="+mn-lt"/>
        <a:ea typeface="+mn-ea"/>
        <a:cs typeface="+mn-cs"/>
      </a:defRPr>
    </a:lvl6pPr>
    <a:lvl7pPr marL="2836469" algn="l" defTabSz="945490" rtl="0" eaLnBrk="1" latinLnBrk="0" hangingPunct="1">
      <a:defRPr kumimoji="1" sz="1861" kern="1200">
        <a:solidFill>
          <a:schemeClr val="tx1"/>
        </a:solidFill>
        <a:latin typeface="+mn-lt"/>
        <a:ea typeface="+mn-ea"/>
        <a:cs typeface="+mn-cs"/>
      </a:defRPr>
    </a:lvl7pPr>
    <a:lvl8pPr marL="3309214" algn="l" defTabSz="945490" rtl="0" eaLnBrk="1" latinLnBrk="0" hangingPunct="1">
      <a:defRPr kumimoji="1" sz="1861" kern="1200">
        <a:solidFill>
          <a:schemeClr val="tx1"/>
        </a:solidFill>
        <a:latin typeface="+mn-lt"/>
        <a:ea typeface="+mn-ea"/>
        <a:cs typeface="+mn-cs"/>
      </a:defRPr>
    </a:lvl8pPr>
    <a:lvl9pPr marL="3781958" algn="l" defTabSz="945490" rtl="0" eaLnBrk="1" latinLnBrk="0" hangingPunct="1">
      <a:defRPr kumimoji="1" sz="186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2DEEF"/>
    <a:srgbClr val="EAEFF7"/>
    <a:srgbClr val="7171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896" autoAdjust="0"/>
  </p:normalViewPr>
  <p:slideViewPr>
    <p:cSldViewPr snapToGrid="0">
      <p:cViewPr varScale="1">
        <p:scale>
          <a:sx n="94" d="100"/>
          <a:sy n="94" d="100"/>
        </p:scale>
        <p:origin x="888"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18830" cy="495029"/>
          </a:xfrm>
          <a:prstGeom prst="rect">
            <a:avLst/>
          </a:prstGeom>
        </p:spPr>
        <p:txBody>
          <a:bodyPr vert="horz" lIns="90607" tIns="45302" rIns="90607" bIns="453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1"/>
            <a:ext cx="2918830" cy="495029"/>
          </a:xfrm>
          <a:prstGeom prst="rect">
            <a:avLst/>
          </a:prstGeom>
        </p:spPr>
        <p:txBody>
          <a:bodyPr vert="horz" lIns="90607" tIns="45302" rIns="90607" bIns="45302" rtlCol="0"/>
          <a:lstStyle>
            <a:lvl1pPr algn="r">
              <a:defRPr sz="1200"/>
            </a:lvl1pPr>
          </a:lstStyle>
          <a:p>
            <a:fld id="{7ED08A19-E848-48EF-AF5F-E608857C52C1}" type="datetimeFigureOut">
              <a:rPr kumimoji="1" lang="ja-JP" altLang="en-US" smtClean="0"/>
              <a:t>2025/2/27</a:t>
            </a:fld>
            <a:endParaRPr kumimoji="1" lang="ja-JP" altLang="en-US"/>
          </a:p>
        </p:txBody>
      </p:sp>
      <p:sp>
        <p:nvSpPr>
          <p:cNvPr id="4" name="スライド イメージ プレースホルダー 3"/>
          <p:cNvSpPr>
            <a:spLocks noGrp="1" noRot="1" noChangeAspect="1"/>
          </p:cNvSpPr>
          <p:nvPr>
            <p:ph type="sldImg" idx="2"/>
          </p:nvPr>
        </p:nvSpPr>
        <p:spPr>
          <a:xfrm>
            <a:off x="1122363" y="1233488"/>
            <a:ext cx="4491037" cy="3328987"/>
          </a:xfrm>
          <a:prstGeom prst="rect">
            <a:avLst/>
          </a:prstGeom>
          <a:noFill/>
          <a:ln w="12700">
            <a:solidFill>
              <a:prstClr val="black"/>
            </a:solidFill>
          </a:ln>
        </p:spPr>
        <p:txBody>
          <a:bodyPr vert="horz" lIns="90607" tIns="45302" rIns="90607" bIns="4530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07" tIns="45302" rIns="90607" bIns="453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1286"/>
            <a:ext cx="2918830" cy="495028"/>
          </a:xfrm>
          <a:prstGeom prst="rect">
            <a:avLst/>
          </a:prstGeom>
        </p:spPr>
        <p:txBody>
          <a:bodyPr vert="horz" lIns="90607" tIns="45302" rIns="90607" bIns="453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0" cy="495028"/>
          </a:xfrm>
          <a:prstGeom prst="rect">
            <a:avLst/>
          </a:prstGeom>
        </p:spPr>
        <p:txBody>
          <a:bodyPr vert="horz" lIns="90607" tIns="45302" rIns="90607" bIns="45302" rtlCol="0" anchor="b"/>
          <a:lstStyle>
            <a:lvl1pPr algn="r">
              <a:defRPr sz="1200"/>
            </a:lvl1pPr>
          </a:lstStyle>
          <a:p>
            <a:fld id="{A41C0857-1504-4A5B-899D-E8A9D11B0874}" type="slidenum">
              <a:rPr kumimoji="1" lang="ja-JP" altLang="en-US" smtClean="0"/>
              <a:t>‹#›</a:t>
            </a:fld>
            <a:endParaRPr kumimoji="1" lang="ja-JP" altLang="en-US"/>
          </a:p>
        </p:txBody>
      </p:sp>
    </p:spTree>
    <p:extLst>
      <p:ext uri="{BB962C8B-B14F-4D97-AF65-F5344CB8AC3E}">
        <p14:creationId xmlns:p14="http://schemas.microsoft.com/office/powerpoint/2010/main" val="1547784735"/>
      </p:ext>
    </p:extLst>
  </p:cSld>
  <p:clrMap bg1="lt1" tx1="dk1" bg2="lt2" tx2="dk2" accent1="accent1" accent2="accent2" accent3="accent3" accent4="accent4" accent5="accent5" accent6="accent6" hlink="hlink" folHlink="folHlink"/>
  <p:notesStyle>
    <a:lvl1pPr marL="0" algn="l" defTabSz="945490" rtl="0" eaLnBrk="1" latinLnBrk="0" hangingPunct="1">
      <a:defRPr kumimoji="1" sz="1241" kern="1200">
        <a:solidFill>
          <a:schemeClr val="tx1"/>
        </a:solidFill>
        <a:latin typeface="+mn-lt"/>
        <a:ea typeface="+mn-ea"/>
        <a:cs typeface="+mn-cs"/>
      </a:defRPr>
    </a:lvl1pPr>
    <a:lvl2pPr marL="472745" algn="l" defTabSz="945490" rtl="0" eaLnBrk="1" latinLnBrk="0" hangingPunct="1">
      <a:defRPr kumimoji="1" sz="1241" kern="1200">
        <a:solidFill>
          <a:schemeClr val="tx1"/>
        </a:solidFill>
        <a:latin typeface="+mn-lt"/>
        <a:ea typeface="+mn-ea"/>
        <a:cs typeface="+mn-cs"/>
      </a:defRPr>
    </a:lvl2pPr>
    <a:lvl3pPr marL="945490" algn="l" defTabSz="945490" rtl="0" eaLnBrk="1" latinLnBrk="0" hangingPunct="1">
      <a:defRPr kumimoji="1" sz="1241" kern="1200">
        <a:solidFill>
          <a:schemeClr val="tx1"/>
        </a:solidFill>
        <a:latin typeface="+mn-lt"/>
        <a:ea typeface="+mn-ea"/>
        <a:cs typeface="+mn-cs"/>
      </a:defRPr>
    </a:lvl3pPr>
    <a:lvl4pPr marL="1418234" algn="l" defTabSz="945490" rtl="0" eaLnBrk="1" latinLnBrk="0" hangingPunct="1">
      <a:defRPr kumimoji="1" sz="1241" kern="1200">
        <a:solidFill>
          <a:schemeClr val="tx1"/>
        </a:solidFill>
        <a:latin typeface="+mn-lt"/>
        <a:ea typeface="+mn-ea"/>
        <a:cs typeface="+mn-cs"/>
      </a:defRPr>
    </a:lvl4pPr>
    <a:lvl5pPr marL="1890979" algn="l" defTabSz="945490" rtl="0" eaLnBrk="1" latinLnBrk="0" hangingPunct="1">
      <a:defRPr kumimoji="1" sz="1241" kern="1200">
        <a:solidFill>
          <a:schemeClr val="tx1"/>
        </a:solidFill>
        <a:latin typeface="+mn-lt"/>
        <a:ea typeface="+mn-ea"/>
        <a:cs typeface="+mn-cs"/>
      </a:defRPr>
    </a:lvl5pPr>
    <a:lvl6pPr marL="2363724" algn="l" defTabSz="945490" rtl="0" eaLnBrk="1" latinLnBrk="0" hangingPunct="1">
      <a:defRPr kumimoji="1" sz="1241" kern="1200">
        <a:solidFill>
          <a:schemeClr val="tx1"/>
        </a:solidFill>
        <a:latin typeface="+mn-lt"/>
        <a:ea typeface="+mn-ea"/>
        <a:cs typeface="+mn-cs"/>
      </a:defRPr>
    </a:lvl6pPr>
    <a:lvl7pPr marL="2836469" algn="l" defTabSz="945490" rtl="0" eaLnBrk="1" latinLnBrk="0" hangingPunct="1">
      <a:defRPr kumimoji="1" sz="1241" kern="1200">
        <a:solidFill>
          <a:schemeClr val="tx1"/>
        </a:solidFill>
        <a:latin typeface="+mn-lt"/>
        <a:ea typeface="+mn-ea"/>
        <a:cs typeface="+mn-cs"/>
      </a:defRPr>
    </a:lvl7pPr>
    <a:lvl8pPr marL="3309214" algn="l" defTabSz="945490" rtl="0" eaLnBrk="1" latinLnBrk="0" hangingPunct="1">
      <a:defRPr kumimoji="1" sz="1241" kern="1200">
        <a:solidFill>
          <a:schemeClr val="tx1"/>
        </a:solidFill>
        <a:latin typeface="+mn-lt"/>
        <a:ea typeface="+mn-ea"/>
        <a:cs typeface="+mn-cs"/>
      </a:defRPr>
    </a:lvl8pPr>
    <a:lvl9pPr marL="3781958" algn="l" defTabSz="945490" rtl="0" eaLnBrk="1" latinLnBrk="0" hangingPunct="1">
      <a:defRPr kumimoji="1" sz="124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34378" y="1187315"/>
            <a:ext cx="8322945" cy="2525771"/>
          </a:xfrm>
        </p:spPr>
        <p:txBody>
          <a:bodyPr anchor="b"/>
          <a:lstStyle>
            <a:lvl1pPr algn="ctr">
              <a:defRPr sz="6347"/>
            </a:lvl1pPr>
          </a:lstStyle>
          <a:p>
            <a:r>
              <a:rPr lang="ja-JP" altLang="en-US"/>
              <a:t>マスター タイトルの書式設定</a:t>
            </a:r>
            <a:endParaRPr lang="en-US" dirty="0"/>
          </a:p>
        </p:txBody>
      </p:sp>
      <p:sp>
        <p:nvSpPr>
          <p:cNvPr id="3" name="Subtitle 2"/>
          <p:cNvSpPr>
            <a:spLocks noGrp="1"/>
          </p:cNvSpPr>
          <p:nvPr>
            <p:ph type="subTitle" idx="1"/>
          </p:nvPr>
        </p:nvSpPr>
        <p:spPr>
          <a:xfrm>
            <a:off x="1223963" y="3810489"/>
            <a:ext cx="7343775" cy="1751582"/>
          </a:xfrm>
        </p:spPr>
        <p:txBody>
          <a:bodyPr/>
          <a:lstStyle>
            <a:lvl1pPr marL="0" indent="0" algn="ctr">
              <a:buNone/>
              <a:defRPr sz="2539"/>
            </a:lvl1pPr>
            <a:lvl2pPr marL="483672" indent="0" algn="ctr">
              <a:buNone/>
              <a:defRPr sz="2116"/>
            </a:lvl2pPr>
            <a:lvl3pPr marL="967344" indent="0" algn="ctr">
              <a:buNone/>
              <a:defRPr sz="1904"/>
            </a:lvl3pPr>
            <a:lvl4pPr marL="1451016" indent="0" algn="ctr">
              <a:buNone/>
              <a:defRPr sz="1693"/>
            </a:lvl4pPr>
            <a:lvl5pPr marL="1934688" indent="0" algn="ctr">
              <a:buNone/>
              <a:defRPr sz="1693"/>
            </a:lvl5pPr>
            <a:lvl6pPr marL="2418359" indent="0" algn="ctr">
              <a:buNone/>
              <a:defRPr sz="1693"/>
            </a:lvl6pPr>
            <a:lvl7pPr marL="2902031" indent="0" algn="ctr">
              <a:buNone/>
              <a:defRPr sz="1693"/>
            </a:lvl7pPr>
            <a:lvl8pPr marL="3385703" indent="0" algn="ctr">
              <a:buNone/>
              <a:defRPr sz="1693"/>
            </a:lvl8pPr>
            <a:lvl9pPr marL="3869375" indent="0" algn="ctr">
              <a:buNone/>
              <a:defRPr sz="169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8740C12-767F-476A-B3FC-5FABBF301A3D}" type="datetime1">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4"/>
          </p:nvPr>
        </p:nvSpPr>
        <p:spPr>
          <a:xfrm>
            <a:off x="6915388" y="6724196"/>
            <a:ext cx="2203133" cy="386255"/>
          </a:xfrm>
          <a:prstGeom prst="rect">
            <a:avLst/>
          </a:prstGeom>
        </p:spPr>
        <p:txBody>
          <a:bodyPr vert="horz" lIns="91440" tIns="45720" rIns="91440" bIns="45720" rtlCol="0" anchor="ctr"/>
          <a:lstStyle>
            <a:lvl1pPr algn="r">
              <a:defRPr sz="1600">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F469B781-FDFE-4E4E-92DD-F239808A4355}" type="slidenum">
              <a:rPr lang="ja-JP" altLang="en-US" smtClean="0"/>
              <a:pPr/>
              <a:t>‹#›</a:t>
            </a:fld>
            <a:endParaRPr lang="ja-JP" altLang="en-US" dirty="0"/>
          </a:p>
        </p:txBody>
      </p:sp>
    </p:spTree>
    <p:extLst>
      <p:ext uri="{BB962C8B-B14F-4D97-AF65-F5344CB8AC3E}">
        <p14:creationId xmlns:p14="http://schemas.microsoft.com/office/powerpoint/2010/main" val="109722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BAE63F-8D6E-4F9F-B2C1-9525AA4EAC5A}" type="datetime1">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4"/>
          </p:nvPr>
        </p:nvSpPr>
        <p:spPr>
          <a:xfrm>
            <a:off x="6915388" y="6724196"/>
            <a:ext cx="2203133" cy="386255"/>
          </a:xfrm>
          <a:prstGeom prst="rect">
            <a:avLst/>
          </a:prstGeom>
        </p:spPr>
        <p:txBody>
          <a:bodyPr vert="horz" lIns="91440" tIns="45720" rIns="91440" bIns="45720" rtlCol="0" anchor="ctr"/>
          <a:lstStyle>
            <a:lvl1pPr algn="r">
              <a:defRPr sz="1600">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F469B781-FDFE-4E4E-92DD-F239808A4355}" type="slidenum">
              <a:rPr lang="ja-JP" altLang="en-US" smtClean="0"/>
              <a:pPr/>
              <a:t>‹#›</a:t>
            </a:fld>
            <a:endParaRPr lang="ja-JP" altLang="en-US" dirty="0"/>
          </a:p>
        </p:txBody>
      </p:sp>
    </p:spTree>
    <p:extLst>
      <p:ext uri="{BB962C8B-B14F-4D97-AF65-F5344CB8AC3E}">
        <p14:creationId xmlns:p14="http://schemas.microsoft.com/office/powerpoint/2010/main" val="48757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5A19DC-D932-4272-B23B-52DC17D207FA}" type="datetime1">
              <a:rPr kumimoji="1" lang="ja-JP" altLang="en-US" smtClean="0"/>
              <a:t>2025/2/27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5" name="Slide Number Placeholder 5"/>
          <p:cNvSpPr>
            <a:spLocks noGrp="1"/>
          </p:cNvSpPr>
          <p:nvPr>
            <p:ph type="sldNum" sz="quarter" idx="4"/>
          </p:nvPr>
        </p:nvSpPr>
        <p:spPr>
          <a:xfrm>
            <a:off x="6915388" y="6724196"/>
            <a:ext cx="2203133" cy="386255"/>
          </a:xfrm>
          <a:prstGeom prst="rect">
            <a:avLst/>
          </a:prstGeom>
        </p:spPr>
        <p:txBody>
          <a:bodyPr vert="horz" lIns="91440" tIns="45720" rIns="91440" bIns="45720" rtlCol="0" anchor="ctr"/>
          <a:lstStyle>
            <a:lvl1pPr algn="r">
              <a:defRPr sz="1600">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F469B781-FDFE-4E4E-92DD-F239808A4355}" type="slidenum">
              <a:rPr lang="ja-JP" altLang="en-US" smtClean="0"/>
              <a:pPr/>
              <a:t>‹#›</a:t>
            </a:fld>
            <a:endParaRPr lang="ja-JP" altLang="en-US" dirty="0"/>
          </a:p>
        </p:txBody>
      </p:sp>
    </p:spTree>
    <p:extLst>
      <p:ext uri="{BB962C8B-B14F-4D97-AF65-F5344CB8AC3E}">
        <p14:creationId xmlns:p14="http://schemas.microsoft.com/office/powerpoint/2010/main" val="24035636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3180" y="386256"/>
            <a:ext cx="8445341" cy="140227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3180" y="1931274"/>
            <a:ext cx="8445341" cy="460315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73179" y="6724196"/>
            <a:ext cx="2203133" cy="386255"/>
          </a:xfrm>
          <a:prstGeom prst="rect">
            <a:avLst/>
          </a:prstGeom>
        </p:spPr>
        <p:txBody>
          <a:bodyPr vert="horz" lIns="91440" tIns="45720" rIns="91440" bIns="45720" rtlCol="0" anchor="ctr"/>
          <a:lstStyle>
            <a:lvl1pPr algn="l">
              <a:defRPr sz="1269">
                <a:solidFill>
                  <a:schemeClr val="tx1">
                    <a:tint val="75000"/>
                  </a:schemeClr>
                </a:solidFill>
              </a:defRPr>
            </a:lvl1pPr>
          </a:lstStyle>
          <a:p>
            <a:fld id="{635AEF68-E6DC-44E8-BECF-501749988D6C}" type="datetime1">
              <a:rPr kumimoji="1" lang="ja-JP" altLang="en-US" smtClean="0"/>
              <a:t>2025/2/27</a:t>
            </a:fld>
            <a:endParaRPr kumimoji="1" lang="ja-JP" altLang="en-US"/>
          </a:p>
        </p:txBody>
      </p:sp>
      <p:sp>
        <p:nvSpPr>
          <p:cNvPr id="5" name="Footer Placeholder 4"/>
          <p:cNvSpPr>
            <a:spLocks noGrp="1"/>
          </p:cNvSpPr>
          <p:nvPr>
            <p:ph type="ftr" sz="quarter" idx="3"/>
          </p:nvPr>
        </p:nvSpPr>
        <p:spPr>
          <a:xfrm>
            <a:off x="3243501" y="6724196"/>
            <a:ext cx="3304699" cy="386255"/>
          </a:xfrm>
          <a:prstGeom prst="rect">
            <a:avLst/>
          </a:prstGeom>
        </p:spPr>
        <p:txBody>
          <a:bodyPr vert="horz" lIns="91440" tIns="45720" rIns="91440" bIns="45720" rtlCol="0" anchor="ctr"/>
          <a:lstStyle>
            <a:lvl1pPr algn="ctr">
              <a:defRPr sz="126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15388" y="6724196"/>
            <a:ext cx="2203133" cy="386255"/>
          </a:xfrm>
          <a:prstGeom prst="rect">
            <a:avLst/>
          </a:prstGeom>
        </p:spPr>
        <p:txBody>
          <a:bodyPr vert="horz" lIns="91440" tIns="45720" rIns="91440" bIns="45720" rtlCol="0" anchor="ctr"/>
          <a:lstStyle>
            <a:lvl1pPr algn="r">
              <a:defRPr sz="1600">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F469B781-FDFE-4E4E-92DD-F239808A4355}" type="slidenum">
              <a:rPr lang="ja-JP" altLang="en-US" smtClean="0"/>
              <a:pPr/>
              <a:t>‹#›</a:t>
            </a:fld>
            <a:endParaRPr lang="ja-JP" altLang="en-US" dirty="0"/>
          </a:p>
        </p:txBody>
      </p:sp>
    </p:spTree>
    <p:extLst>
      <p:ext uri="{BB962C8B-B14F-4D97-AF65-F5344CB8AC3E}">
        <p14:creationId xmlns:p14="http://schemas.microsoft.com/office/powerpoint/2010/main" val="3422903734"/>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7" r:id="rId3"/>
  </p:sldLayoutIdLst>
  <p:hf hdr="0" ftr="0" dt="0"/>
  <p:txStyles>
    <p:titleStyle>
      <a:lvl1pPr algn="l" defTabSz="967344" rtl="0" eaLnBrk="1" latinLnBrk="0" hangingPunct="1">
        <a:lnSpc>
          <a:spcPct val="90000"/>
        </a:lnSpc>
        <a:spcBef>
          <a:spcPct val="0"/>
        </a:spcBef>
        <a:buNone/>
        <a:defRPr kumimoji="1" sz="4655" kern="1200">
          <a:solidFill>
            <a:schemeClr val="tx1"/>
          </a:solidFill>
          <a:latin typeface="+mj-lt"/>
          <a:ea typeface="+mj-ea"/>
          <a:cs typeface="+mj-cs"/>
        </a:defRPr>
      </a:lvl1pPr>
    </p:titleStyle>
    <p:bodyStyle>
      <a:lvl1pPr marL="241836" indent="-241836" algn="l" defTabSz="967344" rtl="0" eaLnBrk="1" latinLnBrk="0" hangingPunct="1">
        <a:lnSpc>
          <a:spcPct val="90000"/>
        </a:lnSpc>
        <a:spcBef>
          <a:spcPts val="1058"/>
        </a:spcBef>
        <a:buFont typeface="Arial" panose="020B0604020202020204" pitchFamily="34" charset="0"/>
        <a:buChar char="•"/>
        <a:defRPr kumimoji="1" sz="2962" kern="1200">
          <a:solidFill>
            <a:schemeClr val="tx1"/>
          </a:solidFill>
          <a:latin typeface="+mn-lt"/>
          <a:ea typeface="+mn-ea"/>
          <a:cs typeface="+mn-cs"/>
        </a:defRPr>
      </a:lvl1pPr>
      <a:lvl2pPr marL="725508" indent="-241836" algn="l" defTabSz="967344" rtl="0" eaLnBrk="1" latinLnBrk="0" hangingPunct="1">
        <a:lnSpc>
          <a:spcPct val="90000"/>
        </a:lnSpc>
        <a:spcBef>
          <a:spcPts val="529"/>
        </a:spcBef>
        <a:buFont typeface="Arial" panose="020B0604020202020204" pitchFamily="34" charset="0"/>
        <a:buChar char="•"/>
        <a:defRPr kumimoji="1" sz="2539" kern="1200">
          <a:solidFill>
            <a:schemeClr val="tx1"/>
          </a:solidFill>
          <a:latin typeface="+mn-lt"/>
          <a:ea typeface="+mn-ea"/>
          <a:cs typeface="+mn-cs"/>
        </a:defRPr>
      </a:lvl2pPr>
      <a:lvl3pPr marL="1209180" indent="-241836" algn="l" defTabSz="967344" rtl="0" eaLnBrk="1" latinLnBrk="0" hangingPunct="1">
        <a:lnSpc>
          <a:spcPct val="90000"/>
        </a:lnSpc>
        <a:spcBef>
          <a:spcPts val="529"/>
        </a:spcBef>
        <a:buFont typeface="Arial" panose="020B0604020202020204" pitchFamily="34" charset="0"/>
        <a:buChar char="•"/>
        <a:defRPr kumimoji="1" sz="2116" kern="1200">
          <a:solidFill>
            <a:schemeClr val="tx1"/>
          </a:solidFill>
          <a:latin typeface="+mn-lt"/>
          <a:ea typeface="+mn-ea"/>
          <a:cs typeface="+mn-cs"/>
        </a:defRPr>
      </a:lvl3pPr>
      <a:lvl4pPr marL="1692852" indent="-241836" algn="l" defTabSz="967344" rtl="0" eaLnBrk="1" latinLnBrk="0" hangingPunct="1">
        <a:lnSpc>
          <a:spcPct val="90000"/>
        </a:lnSpc>
        <a:spcBef>
          <a:spcPts val="529"/>
        </a:spcBef>
        <a:buFont typeface="Arial" panose="020B0604020202020204" pitchFamily="34" charset="0"/>
        <a:buChar char="•"/>
        <a:defRPr kumimoji="1" sz="1904" kern="1200">
          <a:solidFill>
            <a:schemeClr val="tx1"/>
          </a:solidFill>
          <a:latin typeface="+mn-lt"/>
          <a:ea typeface="+mn-ea"/>
          <a:cs typeface="+mn-cs"/>
        </a:defRPr>
      </a:lvl4pPr>
      <a:lvl5pPr marL="2176523" indent="-241836" algn="l" defTabSz="967344" rtl="0" eaLnBrk="1" latinLnBrk="0" hangingPunct="1">
        <a:lnSpc>
          <a:spcPct val="90000"/>
        </a:lnSpc>
        <a:spcBef>
          <a:spcPts val="529"/>
        </a:spcBef>
        <a:buFont typeface="Arial" panose="020B0604020202020204" pitchFamily="34" charset="0"/>
        <a:buChar char="•"/>
        <a:defRPr kumimoji="1" sz="1904" kern="1200">
          <a:solidFill>
            <a:schemeClr val="tx1"/>
          </a:solidFill>
          <a:latin typeface="+mn-lt"/>
          <a:ea typeface="+mn-ea"/>
          <a:cs typeface="+mn-cs"/>
        </a:defRPr>
      </a:lvl5pPr>
      <a:lvl6pPr marL="2660195" indent="-241836" algn="l" defTabSz="967344" rtl="0" eaLnBrk="1" latinLnBrk="0" hangingPunct="1">
        <a:lnSpc>
          <a:spcPct val="90000"/>
        </a:lnSpc>
        <a:spcBef>
          <a:spcPts val="529"/>
        </a:spcBef>
        <a:buFont typeface="Arial" panose="020B0604020202020204" pitchFamily="34" charset="0"/>
        <a:buChar char="•"/>
        <a:defRPr kumimoji="1" sz="1904" kern="1200">
          <a:solidFill>
            <a:schemeClr val="tx1"/>
          </a:solidFill>
          <a:latin typeface="+mn-lt"/>
          <a:ea typeface="+mn-ea"/>
          <a:cs typeface="+mn-cs"/>
        </a:defRPr>
      </a:lvl6pPr>
      <a:lvl7pPr marL="3143867" indent="-241836" algn="l" defTabSz="967344" rtl="0" eaLnBrk="1" latinLnBrk="0" hangingPunct="1">
        <a:lnSpc>
          <a:spcPct val="90000"/>
        </a:lnSpc>
        <a:spcBef>
          <a:spcPts val="529"/>
        </a:spcBef>
        <a:buFont typeface="Arial" panose="020B0604020202020204" pitchFamily="34" charset="0"/>
        <a:buChar char="•"/>
        <a:defRPr kumimoji="1" sz="1904" kern="1200">
          <a:solidFill>
            <a:schemeClr val="tx1"/>
          </a:solidFill>
          <a:latin typeface="+mn-lt"/>
          <a:ea typeface="+mn-ea"/>
          <a:cs typeface="+mn-cs"/>
        </a:defRPr>
      </a:lvl7pPr>
      <a:lvl8pPr marL="3627539" indent="-241836" algn="l" defTabSz="967344" rtl="0" eaLnBrk="1" latinLnBrk="0" hangingPunct="1">
        <a:lnSpc>
          <a:spcPct val="90000"/>
        </a:lnSpc>
        <a:spcBef>
          <a:spcPts val="529"/>
        </a:spcBef>
        <a:buFont typeface="Arial" panose="020B0604020202020204" pitchFamily="34" charset="0"/>
        <a:buChar char="•"/>
        <a:defRPr kumimoji="1" sz="1904" kern="1200">
          <a:solidFill>
            <a:schemeClr val="tx1"/>
          </a:solidFill>
          <a:latin typeface="+mn-lt"/>
          <a:ea typeface="+mn-ea"/>
          <a:cs typeface="+mn-cs"/>
        </a:defRPr>
      </a:lvl8pPr>
      <a:lvl9pPr marL="4111211" indent="-241836" algn="l" defTabSz="967344" rtl="0" eaLnBrk="1" latinLnBrk="0" hangingPunct="1">
        <a:lnSpc>
          <a:spcPct val="90000"/>
        </a:lnSpc>
        <a:spcBef>
          <a:spcPts val="529"/>
        </a:spcBef>
        <a:buFont typeface="Arial" panose="020B0604020202020204" pitchFamily="34" charset="0"/>
        <a:buChar char="•"/>
        <a:defRPr kumimoji="1" sz="1904" kern="1200">
          <a:solidFill>
            <a:schemeClr val="tx1"/>
          </a:solidFill>
          <a:latin typeface="+mn-lt"/>
          <a:ea typeface="+mn-ea"/>
          <a:cs typeface="+mn-cs"/>
        </a:defRPr>
      </a:lvl9pPr>
    </p:bodyStyle>
    <p:otherStyle>
      <a:defPPr>
        <a:defRPr lang="en-US"/>
      </a:defPPr>
      <a:lvl1pPr marL="0" algn="l" defTabSz="967344" rtl="0" eaLnBrk="1" latinLnBrk="0" hangingPunct="1">
        <a:defRPr kumimoji="1" sz="1904" kern="1200">
          <a:solidFill>
            <a:schemeClr val="tx1"/>
          </a:solidFill>
          <a:latin typeface="+mn-lt"/>
          <a:ea typeface="+mn-ea"/>
          <a:cs typeface="+mn-cs"/>
        </a:defRPr>
      </a:lvl1pPr>
      <a:lvl2pPr marL="483672" algn="l" defTabSz="967344" rtl="0" eaLnBrk="1" latinLnBrk="0" hangingPunct="1">
        <a:defRPr kumimoji="1" sz="1904" kern="1200">
          <a:solidFill>
            <a:schemeClr val="tx1"/>
          </a:solidFill>
          <a:latin typeface="+mn-lt"/>
          <a:ea typeface="+mn-ea"/>
          <a:cs typeface="+mn-cs"/>
        </a:defRPr>
      </a:lvl2pPr>
      <a:lvl3pPr marL="967344" algn="l" defTabSz="967344" rtl="0" eaLnBrk="1" latinLnBrk="0" hangingPunct="1">
        <a:defRPr kumimoji="1" sz="1904" kern="1200">
          <a:solidFill>
            <a:schemeClr val="tx1"/>
          </a:solidFill>
          <a:latin typeface="+mn-lt"/>
          <a:ea typeface="+mn-ea"/>
          <a:cs typeface="+mn-cs"/>
        </a:defRPr>
      </a:lvl3pPr>
      <a:lvl4pPr marL="1451016" algn="l" defTabSz="967344" rtl="0" eaLnBrk="1" latinLnBrk="0" hangingPunct="1">
        <a:defRPr kumimoji="1" sz="1904" kern="1200">
          <a:solidFill>
            <a:schemeClr val="tx1"/>
          </a:solidFill>
          <a:latin typeface="+mn-lt"/>
          <a:ea typeface="+mn-ea"/>
          <a:cs typeface="+mn-cs"/>
        </a:defRPr>
      </a:lvl4pPr>
      <a:lvl5pPr marL="1934688" algn="l" defTabSz="967344" rtl="0" eaLnBrk="1" latinLnBrk="0" hangingPunct="1">
        <a:defRPr kumimoji="1" sz="1904" kern="1200">
          <a:solidFill>
            <a:schemeClr val="tx1"/>
          </a:solidFill>
          <a:latin typeface="+mn-lt"/>
          <a:ea typeface="+mn-ea"/>
          <a:cs typeface="+mn-cs"/>
        </a:defRPr>
      </a:lvl5pPr>
      <a:lvl6pPr marL="2418359" algn="l" defTabSz="967344" rtl="0" eaLnBrk="1" latinLnBrk="0" hangingPunct="1">
        <a:defRPr kumimoji="1" sz="1904" kern="1200">
          <a:solidFill>
            <a:schemeClr val="tx1"/>
          </a:solidFill>
          <a:latin typeface="+mn-lt"/>
          <a:ea typeface="+mn-ea"/>
          <a:cs typeface="+mn-cs"/>
        </a:defRPr>
      </a:lvl6pPr>
      <a:lvl7pPr marL="2902031" algn="l" defTabSz="967344" rtl="0" eaLnBrk="1" latinLnBrk="0" hangingPunct="1">
        <a:defRPr kumimoji="1" sz="1904" kern="1200">
          <a:solidFill>
            <a:schemeClr val="tx1"/>
          </a:solidFill>
          <a:latin typeface="+mn-lt"/>
          <a:ea typeface="+mn-ea"/>
          <a:cs typeface="+mn-cs"/>
        </a:defRPr>
      </a:lvl7pPr>
      <a:lvl8pPr marL="3385703" algn="l" defTabSz="967344" rtl="0" eaLnBrk="1" latinLnBrk="0" hangingPunct="1">
        <a:defRPr kumimoji="1" sz="1904" kern="1200">
          <a:solidFill>
            <a:schemeClr val="tx1"/>
          </a:solidFill>
          <a:latin typeface="+mn-lt"/>
          <a:ea typeface="+mn-ea"/>
          <a:cs typeface="+mn-cs"/>
        </a:defRPr>
      </a:lvl8pPr>
      <a:lvl9pPr marL="3869375" algn="l" defTabSz="967344" rtl="0" eaLnBrk="1" latinLnBrk="0" hangingPunct="1">
        <a:defRPr kumimoji="1" sz="19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DE9ACD8-8142-C7BE-0DE6-8C5780C6F2FF}"/>
              </a:ext>
            </a:extLst>
          </p:cNvPr>
          <p:cNvSpPr txBox="1"/>
          <p:nvPr/>
        </p:nvSpPr>
        <p:spPr>
          <a:xfrm>
            <a:off x="285750" y="2162391"/>
            <a:ext cx="9393480" cy="2477218"/>
          </a:xfrm>
          <a:prstGeom prst="rect">
            <a:avLst/>
          </a:prstGeom>
          <a:noFill/>
          <a:ln w="3175">
            <a:solidFill>
              <a:schemeClr val="tx1"/>
            </a:solidFill>
          </a:ln>
        </p:spPr>
        <p:txBody>
          <a:bodyPr wrap="square" rtlCol="0" anchor="t">
            <a:noAutofit/>
          </a:bodyPr>
          <a:lstStyle/>
          <a:p>
            <a:pPr>
              <a:lnSpc>
                <a:spcPts val="2000"/>
              </a:lnSpc>
            </a:pPr>
            <a:r>
              <a:rPr kumimoji="1" lang="ja-JP" altLang="en-US" sz="1400" b="1" dirty="0">
                <a:latin typeface="Meiryo UI" panose="020B0604030504040204" pitchFamily="50" charset="-128"/>
                <a:ea typeface="Meiryo UI" panose="020B0604030504040204" pitchFamily="50" charset="-128"/>
              </a:rPr>
              <a:t>○ 法改正趣旨を踏まえ、年度ごとの詳細な計画・評価は廃止</a:t>
            </a:r>
          </a:p>
          <a:p>
            <a:pPr>
              <a:lnSpc>
                <a:spcPts val="2000"/>
              </a:lnSpc>
            </a:pPr>
            <a:r>
              <a:rPr kumimoji="1" lang="ja-JP" altLang="en-US" sz="1400" dirty="0">
                <a:latin typeface="Meiryo UI" panose="020B0604030504040204" pitchFamily="50" charset="-128"/>
                <a:ea typeface="Meiryo UI" panose="020B0604030504040204" pitchFamily="50" charset="-128"/>
              </a:rPr>
              <a:t>　　　⇒　法定評価は、中期目標期間の</a:t>
            </a: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年目終了時評価と中期目標期間（第２期：</a:t>
            </a:r>
            <a:r>
              <a:rPr kumimoji="1" lang="en-US" altLang="ja-JP" sz="1400" dirty="0">
                <a:latin typeface="Meiryo UI" panose="020B0604030504040204" pitchFamily="50" charset="-128"/>
                <a:ea typeface="Meiryo UI" panose="020B0604030504040204" pitchFamily="50" charset="-128"/>
              </a:rPr>
              <a:t>R7</a:t>
            </a:r>
            <a:r>
              <a:rPr kumimoji="1" lang="ja-JP" altLang="en-US" sz="1400" dirty="0">
                <a:latin typeface="Meiryo UI" panose="020B0604030504040204" pitchFamily="50" charset="-128"/>
                <a:ea typeface="Meiryo UI" panose="020B0604030504040204" pitchFamily="50" charset="-128"/>
              </a:rPr>
              <a:t>年度～</a:t>
            </a:r>
            <a:r>
              <a:rPr kumimoji="1" lang="en-US" altLang="ja-JP" sz="1400" dirty="0">
                <a:latin typeface="Meiryo UI" panose="020B0604030504040204" pitchFamily="50" charset="-128"/>
                <a:ea typeface="Meiryo UI" panose="020B0604030504040204" pitchFamily="50" charset="-128"/>
              </a:rPr>
              <a:t>R12</a:t>
            </a:r>
            <a:r>
              <a:rPr kumimoji="1" lang="ja-JP" altLang="en-US" sz="1400" dirty="0">
                <a:latin typeface="Meiryo UI" panose="020B0604030504040204" pitchFamily="50" charset="-128"/>
                <a:ea typeface="Meiryo UI" panose="020B0604030504040204" pitchFamily="50" charset="-128"/>
              </a:rPr>
              <a:t>年度）の評価。</a:t>
            </a:r>
            <a:endParaRPr kumimoji="1" lang="en-US" altLang="ja-JP" sz="1400" dirty="0">
              <a:latin typeface="Meiryo UI" panose="020B0604030504040204" pitchFamily="50" charset="-128"/>
              <a:ea typeface="Meiryo UI" panose="020B0604030504040204" pitchFamily="50" charset="-128"/>
            </a:endParaRPr>
          </a:p>
          <a:p>
            <a:pPr>
              <a:lnSpc>
                <a:spcPts val="300"/>
              </a:lnSpc>
            </a:pP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b="1" dirty="0">
                <a:latin typeface="Meiryo UI" panose="020B0604030504040204" pitchFamily="50" charset="-128"/>
                <a:ea typeface="Meiryo UI" panose="020B0604030504040204" pitchFamily="50" charset="-128"/>
              </a:rPr>
              <a:t>○ 法定評価のない年度は、法人において毎年度終了後に自己点検を実施。結果</a:t>
            </a:r>
            <a:r>
              <a:rPr lang="ja-JP" altLang="en-US" sz="1400" b="1" dirty="0">
                <a:latin typeface="Meiryo UI" panose="020B0604030504040204" pitchFamily="50" charset="-128"/>
                <a:ea typeface="Meiryo UI" panose="020B0604030504040204" pitchFamily="50" charset="-128"/>
              </a:rPr>
              <a:t>・進捗</a:t>
            </a:r>
            <a:r>
              <a:rPr kumimoji="1" lang="ja-JP" altLang="en-US" sz="1400" b="1" dirty="0">
                <a:latin typeface="Meiryo UI" panose="020B0604030504040204" pitchFamily="50" charset="-128"/>
                <a:ea typeface="Meiryo UI" panose="020B0604030504040204" pitchFamily="50" charset="-128"/>
              </a:rPr>
              <a:t>等を評価委員会に報告し、意見交換</a:t>
            </a:r>
            <a:endParaRPr kumimoji="1" lang="en-US" altLang="ja-JP" sz="1400" b="1" dirty="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　</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年目終了時評価・中期目標期間の評価に向けて、</a:t>
            </a:r>
            <a:r>
              <a:rPr lang="ja-JP" altLang="en-US" sz="1400" b="1" u="sng" dirty="0">
                <a:latin typeface="Meiryo UI" panose="020B0604030504040204" pitchFamily="50" charset="-128"/>
                <a:ea typeface="Meiryo UI" panose="020B0604030504040204" pitchFamily="50" charset="-128"/>
              </a:rPr>
              <a:t>法人と評価委員会が継続的に中期計画の進捗を共有</a:t>
            </a:r>
            <a:endParaRPr kumimoji="1" lang="ja-JP" altLang="en-US" sz="1400" b="1" u="sng"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4E54679A-3FA8-47D5-BBE9-32394C27124D}"/>
              </a:ext>
            </a:extLst>
          </p:cNvPr>
          <p:cNvSpPr txBox="1"/>
          <p:nvPr/>
        </p:nvSpPr>
        <p:spPr bwMode="gray">
          <a:xfrm>
            <a:off x="169619" y="166818"/>
            <a:ext cx="9521388" cy="324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88819" tIns="44410" rIns="88819" bIns="36000" rtlCol="0" anchor="ctr">
            <a:normAutofit/>
          </a:bodyPr>
          <a:lstStyle>
            <a:defPPr>
              <a:defRPr lang="ja-JP"/>
            </a:defPPr>
            <a:lvl1pPr defTabSz="914435">
              <a:lnSpc>
                <a:spcPct val="90000"/>
              </a:lnSpc>
              <a:spcBef>
                <a:spcPct val="0"/>
              </a:spcBef>
              <a:buNone/>
              <a:defRPr b="1">
                <a:solidFill>
                  <a:prstClr val="white"/>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地方独立行政法人法の改正に伴う評価委員会評価等の対応について（案）</a:t>
            </a:r>
            <a:endParaRPr lang="en-US" altLang="ja-JP" sz="1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003C0D9B-C574-47BA-B86E-DEFE38589454}"/>
              </a:ext>
            </a:extLst>
          </p:cNvPr>
          <p:cNvSpPr txBox="1"/>
          <p:nvPr/>
        </p:nvSpPr>
        <p:spPr>
          <a:xfrm>
            <a:off x="285750" y="782804"/>
            <a:ext cx="9393480" cy="108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88819" tIns="44410" rIns="88819" bIns="44410" rtlCol="0" anchor="ctr">
            <a:noAutofit/>
          </a:bodyPr>
          <a:lstStyle>
            <a:defPPr>
              <a:defRPr lang="ja-JP"/>
            </a:defPPr>
            <a:lvl1pPr defTabSz="914435">
              <a:lnSpc>
                <a:spcPct val="90000"/>
              </a:lnSpc>
              <a:spcBef>
                <a:spcPct val="0"/>
              </a:spcBef>
              <a:buNone/>
              <a:defRPr b="1">
                <a:solidFill>
                  <a:prstClr val="white"/>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ts val="2000"/>
              </a:lnSpc>
            </a:pP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概要</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　①公立大学法人における年度計画及び</a:t>
            </a:r>
            <a:r>
              <a:rPr lang="ja-JP" altLang="en-US" sz="1400" dirty="0">
                <a:solidFill>
                  <a:schemeClr val="tx1"/>
                </a:solidFill>
                <a:latin typeface="Meiryo UI" panose="020B0604030504040204" pitchFamily="50" charset="-128"/>
                <a:ea typeface="Meiryo UI" panose="020B0604030504040204" pitchFamily="50" charset="-128"/>
              </a:rPr>
              <a:t>年度評価を廃止</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400" b="0" dirty="0">
                <a:solidFill>
                  <a:schemeClr val="tx1"/>
                </a:solidFill>
                <a:latin typeface="Meiryo UI" panose="020B0604030504040204" pitchFamily="50" charset="-128"/>
                <a:ea typeface="Meiryo UI" panose="020B0604030504040204" pitchFamily="50" charset="-128"/>
              </a:rPr>
              <a:t>　　　　　 ②中期計画で定める事項に評価指標（中期目標達成に向けた取組の実施状況に関する指標）を追加</a:t>
            </a:r>
            <a:endParaRPr lang="en-US" altLang="ja-JP" sz="1400" b="0" dirty="0">
              <a:solidFill>
                <a:schemeClr val="tx1"/>
              </a:solidFill>
              <a:latin typeface="Meiryo UI" panose="020B0604030504040204" pitchFamily="50" charset="-128"/>
              <a:ea typeface="Meiryo UI" panose="020B0604030504040204" pitchFamily="50" charset="-128"/>
            </a:endParaRPr>
          </a:p>
          <a:p>
            <a:pPr>
              <a:lnSpc>
                <a:spcPts val="2000"/>
              </a:lnSpc>
            </a:pP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趣旨</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　計画・評価に係る事務負担の軽減により、公立大学本来の役割に資する業務に一層取り組むことを可能にする</a:t>
            </a:r>
            <a:endParaRPr lang="en-US" altLang="ja-JP" sz="1400" b="0" dirty="0">
              <a:solidFill>
                <a:schemeClr val="tx1"/>
              </a:solidFill>
              <a:latin typeface="Meiryo UI" panose="020B0604030504040204" pitchFamily="50" charset="-128"/>
              <a:ea typeface="Meiryo UI" panose="020B0604030504040204" pitchFamily="50" charset="-128"/>
            </a:endParaRPr>
          </a:p>
          <a:p>
            <a:pPr>
              <a:lnSpc>
                <a:spcPts val="2000"/>
              </a:lnSpc>
            </a:pP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適用</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　公立大学法人大阪は第</a:t>
            </a:r>
            <a:r>
              <a:rPr lang="en-US" altLang="ja-JP" sz="1400" b="0" dirty="0">
                <a:solidFill>
                  <a:schemeClr val="tx1"/>
                </a:solidFill>
                <a:latin typeface="Meiryo UI" panose="020B0604030504040204" pitchFamily="50" charset="-128"/>
                <a:ea typeface="Meiryo UI" panose="020B0604030504040204" pitchFamily="50" charset="-128"/>
              </a:rPr>
              <a:t>2</a:t>
            </a:r>
            <a:r>
              <a:rPr lang="ja-JP" altLang="en-US" sz="1400" b="0" dirty="0">
                <a:solidFill>
                  <a:schemeClr val="tx1"/>
                </a:solidFill>
                <a:latin typeface="Meiryo UI" panose="020B0604030504040204" pitchFamily="50" charset="-128"/>
                <a:ea typeface="Meiryo UI" panose="020B0604030504040204" pitchFamily="50" charset="-128"/>
              </a:rPr>
              <a:t>期中期目標期間から（</a:t>
            </a:r>
            <a:r>
              <a:rPr lang="en-US" altLang="ja-JP" sz="1400" b="0" dirty="0">
                <a:solidFill>
                  <a:schemeClr val="tx1"/>
                </a:solidFill>
                <a:latin typeface="Meiryo UI" panose="020B0604030504040204" pitchFamily="50" charset="-128"/>
                <a:ea typeface="Meiryo UI" panose="020B0604030504040204" pitchFamily="50" charset="-128"/>
              </a:rPr>
              <a:t>R7</a:t>
            </a:r>
            <a:r>
              <a:rPr lang="ja-JP" altLang="en-US" sz="1400" b="0" dirty="0">
                <a:solidFill>
                  <a:schemeClr val="tx1"/>
                </a:solidFill>
                <a:latin typeface="Meiryo UI" panose="020B0604030504040204" pitchFamily="50" charset="-128"/>
                <a:ea typeface="Meiryo UI" panose="020B0604030504040204" pitchFamily="50" charset="-128"/>
              </a:rPr>
              <a:t>年度～）適用</a:t>
            </a:r>
            <a:endParaRPr lang="en-US" altLang="ja-JP" sz="1400" b="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CF76C0EA-C316-4D1F-AABC-0BA06E38D4A2}"/>
              </a:ext>
            </a:extLst>
          </p:cNvPr>
          <p:cNvSpPr/>
          <p:nvPr/>
        </p:nvSpPr>
        <p:spPr>
          <a:xfrm>
            <a:off x="112469" y="483970"/>
            <a:ext cx="9578537" cy="324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lstStyle/>
          <a:p>
            <a:r>
              <a:rPr lang="en-US" altLang="ja-JP" sz="1400" b="1" dirty="0">
                <a:solidFill>
                  <a:schemeClr val="tx1"/>
                </a:solidFill>
                <a:latin typeface="Meiryo UI" panose="020B0604030504040204" pitchFamily="50" charset="-128"/>
                <a:ea typeface="Meiryo UI" panose="020B0604030504040204" pitchFamily="50" charset="-128"/>
              </a:rPr>
              <a:t>1. </a:t>
            </a:r>
            <a:r>
              <a:rPr lang="ja-JP" altLang="en-US" sz="1400" b="1" dirty="0">
                <a:solidFill>
                  <a:schemeClr val="tx1"/>
                </a:solidFill>
                <a:latin typeface="Meiryo UI" panose="020B0604030504040204" pitchFamily="50" charset="-128"/>
                <a:ea typeface="Meiryo UI" panose="020B0604030504040204" pitchFamily="50" charset="-128"/>
              </a:rPr>
              <a:t>法改正の概要</a:t>
            </a:r>
            <a:r>
              <a:rPr lang="ja-JP" altLang="en-US" sz="1100" b="1" dirty="0">
                <a:solidFill>
                  <a:schemeClr val="tx1"/>
                </a:solidFill>
                <a:latin typeface="Meiryo UI" panose="020B0604030504040204" pitchFamily="50" charset="-128"/>
                <a:ea typeface="Meiryo UI" panose="020B0604030504040204" pitchFamily="50" charset="-128"/>
              </a:rPr>
              <a:t>（第１３次地方分権一括法（地方独立行政法人法の一部改正）　令和５年６月１３日成立、６月１６日公布・施行）</a:t>
            </a:r>
          </a:p>
        </p:txBody>
      </p:sp>
      <p:graphicFrame>
        <p:nvGraphicFramePr>
          <p:cNvPr id="10" name="表 4">
            <a:extLst>
              <a:ext uri="{FF2B5EF4-FFF2-40B4-BE49-F238E27FC236}">
                <a16:creationId xmlns:a16="http://schemas.microsoft.com/office/drawing/2014/main" id="{C35A4C5B-1FEF-433D-9ABE-3FF87255D36A}"/>
              </a:ext>
            </a:extLst>
          </p:cNvPr>
          <p:cNvGraphicFramePr>
            <a:graphicFrameLocks noGrp="1"/>
          </p:cNvGraphicFramePr>
          <p:nvPr>
            <p:extLst>
              <p:ext uri="{D42A27DB-BD31-4B8C-83A1-F6EECF244321}">
                <p14:modId xmlns:p14="http://schemas.microsoft.com/office/powerpoint/2010/main" val="3349663087"/>
              </p:ext>
            </p:extLst>
          </p:nvPr>
        </p:nvGraphicFramePr>
        <p:xfrm>
          <a:off x="297526" y="4971206"/>
          <a:ext cx="9396000" cy="1947600"/>
        </p:xfrm>
        <a:graphic>
          <a:graphicData uri="http://schemas.openxmlformats.org/drawingml/2006/table">
            <a:tbl>
              <a:tblPr firstRow="1" bandRow="1">
                <a:tableStyleId>{5C22544A-7EE6-4342-B048-85BDC9FD1C3A}</a:tableStyleId>
              </a:tblPr>
              <a:tblGrid>
                <a:gridCol w="1224000">
                  <a:extLst>
                    <a:ext uri="{9D8B030D-6E8A-4147-A177-3AD203B41FA5}">
                      <a16:colId xmlns:a16="http://schemas.microsoft.com/office/drawing/2014/main" val="268376090"/>
                    </a:ext>
                  </a:extLst>
                </a:gridCol>
                <a:gridCol w="3780000">
                  <a:extLst>
                    <a:ext uri="{9D8B030D-6E8A-4147-A177-3AD203B41FA5}">
                      <a16:colId xmlns:a16="http://schemas.microsoft.com/office/drawing/2014/main" val="2379504636"/>
                    </a:ext>
                  </a:extLst>
                </a:gridCol>
                <a:gridCol w="4392000">
                  <a:extLst>
                    <a:ext uri="{9D8B030D-6E8A-4147-A177-3AD203B41FA5}">
                      <a16:colId xmlns:a16="http://schemas.microsoft.com/office/drawing/2014/main" val="3992955922"/>
                    </a:ext>
                  </a:extLst>
                </a:gridCol>
              </a:tblGrid>
              <a:tr h="216000">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項目</a:t>
                      </a:r>
                    </a:p>
                  </a:txBody>
                  <a:tcPr marL="72000" marR="72000" marT="18000" marB="18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現行制度</a:t>
                      </a:r>
                    </a:p>
                  </a:txBody>
                  <a:tcPr marL="72000" marR="72000" marT="18000" marB="18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改正法の適用後</a:t>
                      </a:r>
                    </a:p>
                  </a:txBody>
                  <a:tcPr marL="72000" marR="72000" marT="18000" marB="18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11456478"/>
                  </a:ext>
                </a:extLst>
              </a:tr>
              <a:tr h="288000">
                <a:tc>
                  <a:txBody>
                    <a:bodyPr/>
                    <a:lstStyle/>
                    <a:p>
                      <a:pPr algn="ctr"/>
                      <a:r>
                        <a:rPr kumimoji="1" lang="ja-JP" altLang="en-US" sz="1100" dirty="0">
                          <a:latin typeface="Meiryo UI" panose="020B0604030504040204" pitchFamily="50" charset="-128"/>
                          <a:ea typeface="Meiryo UI" panose="020B0604030504040204" pitchFamily="50" charset="-128"/>
                        </a:rPr>
                        <a:t>年度計画</a:t>
                      </a:r>
                    </a:p>
                  </a:txBody>
                  <a:tcPr marL="72000" marR="72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Wingdings" panose="05000000000000000000" pitchFamily="2" charset="2"/>
                        <a:buChar char="l"/>
                      </a:pPr>
                      <a:r>
                        <a:rPr kumimoji="1" lang="ja-JP" altLang="en-US" sz="1100" dirty="0">
                          <a:latin typeface="Meiryo UI" panose="020B0604030504040204" pitchFamily="50" charset="-128"/>
                          <a:ea typeface="Meiryo UI" panose="020B0604030504040204" pitchFamily="50" charset="-128"/>
                        </a:rPr>
                        <a:t>法人が当該年度の計画を作成し、設立団体へ届出</a:t>
                      </a:r>
                    </a:p>
                  </a:txBody>
                  <a:tcPr marL="72000" marR="72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Wingdings" panose="05000000000000000000" pitchFamily="2" charset="2"/>
                        <a:buChar char="l"/>
                      </a:pPr>
                      <a:r>
                        <a:rPr kumimoji="1" lang="ja-JP" altLang="en-US" sz="1100" dirty="0">
                          <a:latin typeface="Meiryo UI" panose="020B0604030504040204" pitchFamily="50" charset="-128"/>
                          <a:ea typeface="Meiryo UI" panose="020B0604030504040204" pitchFamily="50" charset="-128"/>
                        </a:rPr>
                        <a:t>年度計画の策定を廃止</a:t>
                      </a:r>
                      <a:endParaRPr kumimoji="1" lang="en-US" altLang="ja-JP" sz="1100" dirty="0">
                        <a:latin typeface="Meiryo UI" panose="020B0604030504040204" pitchFamily="50" charset="-128"/>
                        <a:ea typeface="Meiryo UI" panose="020B0604030504040204" pitchFamily="50" charset="-128"/>
                      </a:endParaRPr>
                    </a:p>
                  </a:txBody>
                  <a:tcPr marL="72000" marR="72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708975"/>
                  </a:ext>
                </a:extLst>
              </a:tr>
              <a:tr h="720000">
                <a:tc>
                  <a:txBody>
                    <a:bodyPr/>
                    <a:lstStyle/>
                    <a:p>
                      <a:pPr algn="ctr"/>
                      <a:r>
                        <a:rPr kumimoji="1" lang="ja-JP" altLang="en-US" sz="1100" dirty="0">
                          <a:latin typeface="Meiryo UI" panose="020B0604030504040204" pitchFamily="50" charset="-128"/>
                          <a:ea typeface="Meiryo UI" panose="020B0604030504040204" pitchFamily="50" charset="-128"/>
                        </a:rPr>
                        <a:t>年度評価</a:t>
                      </a:r>
                    </a:p>
                  </a:txBody>
                  <a:tcPr marL="72000" marR="72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Wingdings" panose="05000000000000000000" pitchFamily="2" charset="2"/>
                        <a:buChar char="l"/>
                      </a:pPr>
                      <a:r>
                        <a:rPr kumimoji="1" lang="ja-JP" altLang="en-US" sz="1100" dirty="0">
                          <a:latin typeface="Meiryo UI" panose="020B0604030504040204" pitchFamily="50" charset="-128"/>
                          <a:ea typeface="Meiryo UI" panose="020B0604030504040204" pitchFamily="50" charset="-128"/>
                        </a:rPr>
                        <a:t>法人の自己評価を踏まえ、評価委員会が年度計画の</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実施状況（業務実績）・中期計画の進捗状況を評価</a:t>
                      </a:r>
                      <a:endParaRPr kumimoji="1" lang="en-US" altLang="ja-JP" sz="1100" dirty="0">
                        <a:latin typeface="Meiryo UI" panose="020B0604030504040204" pitchFamily="50" charset="-128"/>
                        <a:ea typeface="Meiryo UI" panose="020B0604030504040204" pitchFamily="50" charset="-128"/>
                      </a:endParaRPr>
                    </a:p>
                    <a:p>
                      <a:pPr marL="285750" indent="-285750" algn="l">
                        <a:buFont typeface="Wingdings" panose="05000000000000000000" pitchFamily="2" charset="2"/>
                        <a:buChar char="l"/>
                      </a:pPr>
                      <a:r>
                        <a:rPr kumimoji="1" lang="ja-JP" altLang="en-US" sz="1100" dirty="0">
                          <a:latin typeface="Meiryo UI" panose="020B0604030504040204" pitchFamily="50" charset="-128"/>
                          <a:ea typeface="Meiryo UI" panose="020B0604030504040204" pitchFamily="50" charset="-128"/>
                        </a:rPr>
                        <a:t>評価結果を知事・市長に報告するとともに公表</a:t>
                      </a:r>
                      <a:endParaRPr kumimoji="1" lang="en-US" altLang="ja-JP" sz="1100" dirty="0">
                        <a:latin typeface="Meiryo UI" panose="020B0604030504040204" pitchFamily="50" charset="-128"/>
                        <a:ea typeface="Meiryo UI" panose="020B0604030504040204" pitchFamily="50" charset="-128"/>
                      </a:endParaRPr>
                    </a:p>
                    <a:p>
                      <a:pPr marL="285750" indent="-285750" algn="l">
                        <a:buFont typeface="Wingdings" panose="05000000000000000000" pitchFamily="2" charset="2"/>
                        <a:buChar char="l"/>
                      </a:pPr>
                      <a:r>
                        <a:rPr kumimoji="1" lang="ja-JP" altLang="en-US" sz="1100" dirty="0">
                          <a:solidFill>
                            <a:schemeClr val="tx1"/>
                          </a:solidFill>
                          <a:latin typeface="Meiryo UI" panose="020B0604030504040204" pitchFamily="50" charset="-128"/>
                          <a:ea typeface="Meiryo UI" panose="020B0604030504040204" pitchFamily="50" charset="-128"/>
                        </a:rPr>
                        <a:t>知事・市長は評価結果を議会に報告</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72000" marR="72000" marB="3600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Wingdings" panose="05000000000000000000" pitchFamily="2" charset="2"/>
                        <a:buChar char="l"/>
                      </a:pPr>
                      <a:r>
                        <a:rPr kumimoji="1" lang="ja-JP" altLang="en-US" sz="1100" b="1" dirty="0">
                          <a:latin typeface="Meiryo UI" panose="020B0604030504040204" pitchFamily="50" charset="-128"/>
                          <a:ea typeface="Meiryo UI" panose="020B0604030504040204" pitchFamily="50" charset="-128"/>
                        </a:rPr>
                        <a:t>年度評価は廃止</a:t>
                      </a:r>
                      <a:r>
                        <a:rPr kumimoji="1" lang="ja-JP" altLang="en-US" sz="1100" dirty="0">
                          <a:latin typeface="Meiryo UI" panose="020B0604030504040204" pitchFamily="50" charset="-128"/>
                          <a:ea typeface="Meiryo UI" panose="020B0604030504040204" pitchFamily="50" charset="-128"/>
                        </a:rPr>
                        <a:t>。法人において、毎年度、中期計画の</a:t>
                      </a:r>
                      <a:r>
                        <a:rPr kumimoji="1" lang="ja-JP" altLang="en-US" sz="1100" b="1" dirty="0">
                          <a:latin typeface="Meiryo UI" panose="020B0604030504040204" pitchFamily="50" charset="-128"/>
                          <a:ea typeface="Meiryo UI" panose="020B0604030504040204" pitchFamily="50" charset="-128"/>
                        </a:rPr>
                        <a:t>進捗状況・評価指標等について自己点検を行い、その結果を評価委員会に報告。</a:t>
                      </a:r>
                      <a:endParaRPr kumimoji="1" lang="en-US" altLang="ja-JP" sz="11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sz="1100" dirty="0">
                          <a:latin typeface="Meiryo UI" panose="020B0604030504040204" pitchFamily="50" charset="-128"/>
                          <a:ea typeface="Meiryo UI" panose="020B0604030504040204" pitchFamily="50" charset="-128"/>
                        </a:rPr>
                        <a:t>法人と評価委員会が</a:t>
                      </a:r>
                      <a:r>
                        <a:rPr kumimoji="1" lang="ja-JP" altLang="en-US" sz="1100" b="1" dirty="0">
                          <a:latin typeface="Meiryo UI" panose="020B0604030504040204" pitchFamily="50" charset="-128"/>
                          <a:ea typeface="Meiryo UI" panose="020B0604030504040204" pitchFamily="50" charset="-128"/>
                        </a:rPr>
                        <a:t>意見交換</a:t>
                      </a:r>
                      <a:r>
                        <a:rPr kumimoji="1" lang="ja-JP" altLang="en-US" sz="1100" dirty="0">
                          <a:latin typeface="Meiryo UI" panose="020B0604030504040204" pitchFamily="50" charset="-128"/>
                          <a:ea typeface="Meiryo UI" panose="020B0604030504040204" pitchFamily="50" charset="-128"/>
                        </a:rPr>
                        <a:t>し、結果を公表（</a:t>
                      </a:r>
                      <a:r>
                        <a:rPr kumimoji="1" lang="en-US" altLang="ja-JP" sz="1100" dirty="0">
                          <a:latin typeface="Meiryo UI" panose="020B0604030504040204" pitchFamily="50" charset="-128"/>
                          <a:ea typeface="Meiryo UI" panose="020B0604030504040204" pitchFamily="50" charset="-128"/>
                        </a:rPr>
                        <a:t>HP</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11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法定評価実施年度は意見交換は実施しない。</a:t>
                      </a:r>
                    </a:p>
                  </a:txBody>
                  <a:tcPr marL="72000" marR="72000" marB="3600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4274544"/>
                  </a:ext>
                </a:extLst>
              </a:tr>
              <a:tr h="684000">
                <a:tc>
                  <a:txBody>
                    <a:bodyPr/>
                    <a:lstStyle/>
                    <a:p>
                      <a:pPr algn="ctr"/>
                      <a:r>
                        <a:rPr kumimoji="1" lang="ja-JP" altLang="en-US" sz="1100" dirty="0">
                          <a:latin typeface="Meiryo UI" panose="020B0604030504040204" pitchFamily="50" charset="-128"/>
                          <a:ea typeface="Meiryo UI" panose="020B0604030504040204" pitchFamily="50" charset="-128"/>
                        </a:rPr>
                        <a:t>評価結果の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業務への反映</a:t>
                      </a:r>
                    </a:p>
                  </a:txBody>
                  <a:tcPr marL="72000" marR="72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Wingdings" panose="05000000000000000000" pitchFamily="2" charset="2"/>
                        <a:buChar char="l"/>
                      </a:pPr>
                      <a:r>
                        <a:rPr kumimoji="1" lang="ja-JP" altLang="en-US" sz="1100" dirty="0">
                          <a:latin typeface="Meiryo UI" panose="020B0604030504040204" pitchFamily="50" charset="-128"/>
                          <a:ea typeface="Meiryo UI" panose="020B0604030504040204" pitchFamily="50" charset="-128"/>
                        </a:rPr>
                        <a:t>評価結果を中期・年度計画・業務運営の改善に反映するとともに、その結果を業務実績報告書に記載し報告・公表</a:t>
                      </a:r>
                      <a:endParaRPr kumimoji="1" lang="en-US" altLang="ja-JP" sz="1100" dirty="0">
                        <a:latin typeface="Meiryo UI" panose="020B0604030504040204" pitchFamily="50" charset="-128"/>
                        <a:ea typeface="Meiryo UI" panose="020B0604030504040204" pitchFamily="50" charset="-128"/>
                      </a:endParaRPr>
                    </a:p>
                  </a:txBody>
                  <a:tcPr marL="72000" marR="72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Wingdings" panose="05000000000000000000" pitchFamily="2" charset="2"/>
                        <a:buChar char="l"/>
                      </a:pPr>
                      <a:r>
                        <a:rPr kumimoji="1" lang="ja-JP" altLang="en-US" sz="1100" dirty="0">
                          <a:latin typeface="Meiryo UI" panose="020B0604030504040204" pitchFamily="50" charset="-128"/>
                          <a:ea typeface="Meiryo UI" panose="020B0604030504040204" pitchFamily="50" charset="-128"/>
                        </a:rPr>
                        <a:t>法人において自己点検を行い、評価委員会との意見交換等も踏まえつつ、業務運営の改善に取り組む。</a:t>
                      </a:r>
                      <a:br>
                        <a:rPr kumimoji="1" lang="en-US" altLang="ja-JP" sz="1100" dirty="0">
                          <a:latin typeface="Meiryo UI" panose="020B0604030504040204" pitchFamily="50" charset="-128"/>
                          <a:ea typeface="Meiryo UI" panose="020B0604030504040204" pitchFamily="50" charset="-128"/>
                        </a:rPr>
                      </a:b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なお、見込評価・期間評価の結果は、法人において中期計画及び業務運営の改善</a:t>
                      </a:r>
                      <a:br>
                        <a:rPr kumimoji="1" lang="en-US" altLang="ja-JP" sz="900" dirty="0">
                          <a:latin typeface="Meiryo UI" panose="020B0604030504040204" pitchFamily="50" charset="-128"/>
                          <a:ea typeface="Meiryo UI" panose="020B0604030504040204" pitchFamily="50" charset="-128"/>
                        </a:rPr>
                      </a:br>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に適切に反映し、当該評価の結果の反映状況を公表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法第</a:t>
                      </a:r>
                      <a:r>
                        <a:rPr kumimoji="1" lang="en-US" altLang="ja-JP" sz="900" dirty="0">
                          <a:latin typeface="Meiryo UI" panose="020B0604030504040204" pitchFamily="50" charset="-128"/>
                          <a:ea typeface="Meiryo UI" panose="020B0604030504040204" pitchFamily="50" charset="-128"/>
                        </a:rPr>
                        <a:t>78</a:t>
                      </a:r>
                      <a:r>
                        <a:rPr kumimoji="1" lang="ja-JP" altLang="en-US" sz="900" dirty="0">
                          <a:latin typeface="Meiryo UI" panose="020B0604030504040204" pitchFamily="50" charset="-128"/>
                          <a:ea typeface="Meiryo UI" panose="020B0604030504040204" pitchFamily="50" charset="-128"/>
                        </a:rPr>
                        <a:t>条の</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の第</a:t>
                      </a:r>
                      <a:r>
                        <a:rPr kumimoji="1" lang="en-US" altLang="ja-JP" sz="900" dirty="0">
                          <a:latin typeface="Meiryo UI" panose="020B0604030504040204" pitchFamily="50" charset="-128"/>
                          <a:ea typeface="Meiryo UI" panose="020B0604030504040204" pitchFamily="50" charset="-128"/>
                        </a:rPr>
                        <a:t>7</a:t>
                      </a:r>
                      <a:r>
                        <a:rPr kumimoji="1" lang="ja-JP" altLang="en-US" sz="900" dirty="0">
                          <a:latin typeface="Meiryo UI" panose="020B0604030504040204" pitchFamily="50" charset="-128"/>
                          <a:ea typeface="Meiryo UI" panose="020B0604030504040204" pitchFamily="50" charset="-128"/>
                        </a:rPr>
                        <a:t>項</a:t>
                      </a:r>
                      <a:r>
                        <a:rPr kumimoji="1" lang="en-US" altLang="ja-JP" sz="900" dirty="0">
                          <a:latin typeface="Meiryo UI" panose="020B0604030504040204" pitchFamily="50" charset="-128"/>
                          <a:ea typeface="Meiryo UI" panose="020B0604030504040204" pitchFamily="50" charset="-128"/>
                        </a:rPr>
                        <a:t>)</a:t>
                      </a:r>
                    </a:p>
                  </a:txBody>
                  <a:tcPr marL="72000" marR="72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5191905"/>
                  </a:ext>
                </a:extLst>
              </a:tr>
            </a:tbl>
          </a:graphicData>
        </a:graphic>
      </p:graphicFrame>
      <p:sp>
        <p:nvSpPr>
          <p:cNvPr id="12" name="正方形/長方形 11">
            <a:extLst>
              <a:ext uri="{FF2B5EF4-FFF2-40B4-BE49-F238E27FC236}">
                <a16:creationId xmlns:a16="http://schemas.microsoft.com/office/drawing/2014/main" id="{45DAD0DB-49B4-4C0F-B0D5-A8F7A641B196}"/>
              </a:ext>
            </a:extLst>
          </p:cNvPr>
          <p:cNvSpPr/>
          <p:nvPr/>
        </p:nvSpPr>
        <p:spPr>
          <a:xfrm>
            <a:off x="112470" y="1867064"/>
            <a:ext cx="1530806" cy="324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lstStyle/>
          <a:p>
            <a:r>
              <a:rPr lang="en-US" altLang="ja-JP" sz="1400" b="1" dirty="0">
                <a:solidFill>
                  <a:schemeClr val="tx1"/>
                </a:solidFill>
                <a:latin typeface="Meiryo UI" panose="020B0604030504040204" pitchFamily="50" charset="-128"/>
                <a:ea typeface="Meiryo UI" panose="020B0604030504040204" pitchFamily="50" charset="-128"/>
              </a:rPr>
              <a:t>2.</a:t>
            </a:r>
            <a:r>
              <a:rPr lang="ja-JP" altLang="en-US" sz="1400" b="1" dirty="0">
                <a:solidFill>
                  <a:schemeClr val="tx1"/>
                </a:solidFill>
                <a:latin typeface="Meiryo UI" panose="020B0604030504040204" pitchFamily="50" charset="-128"/>
                <a:ea typeface="Meiryo UI" panose="020B0604030504040204" pitchFamily="50" charset="-128"/>
              </a:rPr>
              <a:t> 対応の考え方</a:t>
            </a:r>
          </a:p>
        </p:txBody>
      </p:sp>
      <p:sp>
        <p:nvSpPr>
          <p:cNvPr id="13" name="正方形/長方形 12">
            <a:extLst>
              <a:ext uri="{FF2B5EF4-FFF2-40B4-BE49-F238E27FC236}">
                <a16:creationId xmlns:a16="http://schemas.microsoft.com/office/drawing/2014/main" id="{1987437A-E362-4C75-B81A-3251FC890E1A}"/>
              </a:ext>
            </a:extLst>
          </p:cNvPr>
          <p:cNvSpPr/>
          <p:nvPr/>
        </p:nvSpPr>
        <p:spPr>
          <a:xfrm>
            <a:off x="112469" y="4681065"/>
            <a:ext cx="3088368" cy="324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lstStyle/>
          <a:p>
            <a:r>
              <a:rPr lang="en-US" altLang="ja-JP" sz="1400" b="1" dirty="0">
                <a:solidFill>
                  <a:schemeClr val="tx1"/>
                </a:solidFill>
                <a:latin typeface="Meiryo UI" panose="020B0604030504040204" pitchFamily="50" charset="-128"/>
                <a:ea typeface="Meiryo UI" panose="020B0604030504040204" pitchFamily="50" charset="-128"/>
              </a:rPr>
              <a:t>3.</a:t>
            </a:r>
            <a:r>
              <a:rPr lang="ja-JP" altLang="en-US" sz="1400" b="1" dirty="0">
                <a:solidFill>
                  <a:schemeClr val="tx1"/>
                </a:solidFill>
                <a:latin typeface="Meiryo UI" panose="020B0604030504040204" pitchFamily="50" charset="-128"/>
                <a:ea typeface="Meiryo UI" panose="020B0604030504040204" pitchFamily="50" charset="-128"/>
              </a:rPr>
              <a:t> 改正法適用後の対応の方向性</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7B4A8BBA-2681-4D3C-B901-4BDDACCD7C93}"/>
              </a:ext>
            </a:extLst>
          </p:cNvPr>
          <p:cNvSpPr txBox="1"/>
          <p:nvPr/>
        </p:nvSpPr>
        <p:spPr>
          <a:xfrm>
            <a:off x="2013013" y="3460225"/>
            <a:ext cx="702189" cy="352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88819" tIns="44410" rIns="88819" bIns="44410" rtlCol="0" anchor="ctr">
            <a:normAutofit/>
          </a:bodyPr>
          <a:lstStyle>
            <a:defPPr>
              <a:defRPr lang="ja-JP"/>
            </a:defPPr>
            <a:lvl1pPr defTabSz="914435">
              <a:lnSpc>
                <a:spcPct val="90000"/>
              </a:lnSpc>
              <a:spcBef>
                <a:spcPct val="0"/>
              </a:spcBef>
              <a:buNone/>
              <a:defRPr b="1">
                <a:solidFill>
                  <a:prstClr val="white"/>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sz="1000" dirty="0">
                <a:solidFill>
                  <a:schemeClr val="tx1"/>
                </a:solidFill>
                <a:latin typeface="Meiryo UI" panose="020B0604030504040204" pitchFamily="50" charset="-128"/>
                <a:ea typeface="Meiryo UI" panose="020B0604030504040204" pitchFamily="50" charset="-128"/>
              </a:rPr>
              <a:t>第</a:t>
            </a:r>
            <a:r>
              <a:rPr lang="en-US" altLang="ja-JP" sz="1000" dirty="0">
                <a:solidFill>
                  <a:schemeClr val="tx1"/>
                </a:solidFill>
                <a:latin typeface="Meiryo UI" panose="020B0604030504040204" pitchFamily="50" charset="-128"/>
                <a:ea typeface="Meiryo UI" panose="020B0604030504040204" pitchFamily="50" charset="-128"/>
              </a:rPr>
              <a:t>2</a:t>
            </a:r>
            <a:r>
              <a:rPr lang="ja-JP" altLang="en-US" sz="1000" dirty="0">
                <a:solidFill>
                  <a:schemeClr val="tx1"/>
                </a:solidFill>
                <a:latin typeface="Meiryo UI" panose="020B0604030504040204" pitchFamily="50" charset="-128"/>
                <a:ea typeface="Meiryo UI" panose="020B0604030504040204" pitchFamily="50" charset="-128"/>
              </a:rPr>
              <a:t>期</a:t>
            </a:r>
            <a:endParaRPr lang="en-US" altLang="ja-JP" sz="1000" dirty="0">
              <a:solidFill>
                <a:schemeClr val="tx1"/>
              </a:solidFill>
              <a:latin typeface="Meiryo UI" panose="020B0604030504040204" pitchFamily="50" charset="-128"/>
              <a:ea typeface="Meiryo UI" panose="020B0604030504040204" pitchFamily="50" charset="-128"/>
            </a:endParaRPr>
          </a:p>
        </p:txBody>
      </p:sp>
      <p:graphicFrame>
        <p:nvGraphicFramePr>
          <p:cNvPr id="18" name="表 12">
            <a:extLst>
              <a:ext uri="{FF2B5EF4-FFF2-40B4-BE49-F238E27FC236}">
                <a16:creationId xmlns:a16="http://schemas.microsoft.com/office/drawing/2014/main" id="{90298C86-49A2-48F6-8AD3-5CC3BF52FEB4}"/>
              </a:ext>
            </a:extLst>
          </p:cNvPr>
          <p:cNvGraphicFramePr>
            <a:graphicFrameLocks noGrp="1"/>
          </p:cNvGraphicFramePr>
          <p:nvPr>
            <p:extLst>
              <p:ext uri="{D42A27DB-BD31-4B8C-83A1-F6EECF244321}">
                <p14:modId xmlns:p14="http://schemas.microsoft.com/office/powerpoint/2010/main" val="1282129593"/>
              </p:ext>
            </p:extLst>
          </p:nvPr>
        </p:nvGraphicFramePr>
        <p:xfrm>
          <a:off x="2172539" y="3716448"/>
          <a:ext cx="5616000" cy="378000"/>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1822219439"/>
                    </a:ext>
                  </a:extLst>
                </a:gridCol>
                <a:gridCol w="936000">
                  <a:extLst>
                    <a:ext uri="{9D8B030D-6E8A-4147-A177-3AD203B41FA5}">
                      <a16:colId xmlns:a16="http://schemas.microsoft.com/office/drawing/2014/main" val="762475931"/>
                    </a:ext>
                  </a:extLst>
                </a:gridCol>
                <a:gridCol w="936000">
                  <a:extLst>
                    <a:ext uri="{9D8B030D-6E8A-4147-A177-3AD203B41FA5}">
                      <a16:colId xmlns:a16="http://schemas.microsoft.com/office/drawing/2014/main" val="3508651359"/>
                    </a:ext>
                  </a:extLst>
                </a:gridCol>
                <a:gridCol w="936000">
                  <a:extLst>
                    <a:ext uri="{9D8B030D-6E8A-4147-A177-3AD203B41FA5}">
                      <a16:colId xmlns:a16="http://schemas.microsoft.com/office/drawing/2014/main" val="2194381109"/>
                    </a:ext>
                  </a:extLst>
                </a:gridCol>
                <a:gridCol w="936000">
                  <a:extLst>
                    <a:ext uri="{9D8B030D-6E8A-4147-A177-3AD203B41FA5}">
                      <a16:colId xmlns:a16="http://schemas.microsoft.com/office/drawing/2014/main" val="4032150128"/>
                    </a:ext>
                  </a:extLst>
                </a:gridCol>
                <a:gridCol w="936000">
                  <a:extLst>
                    <a:ext uri="{9D8B030D-6E8A-4147-A177-3AD203B41FA5}">
                      <a16:colId xmlns:a16="http://schemas.microsoft.com/office/drawing/2014/main" val="2528373069"/>
                    </a:ext>
                  </a:extLst>
                </a:gridCol>
              </a:tblGrid>
              <a:tr h="378000">
                <a:tc>
                  <a:txBody>
                    <a:bodyPr/>
                    <a:lstStyle/>
                    <a:p>
                      <a:pPr algn="ctr"/>
                      <a:r>
                        <a:rPr kumimoji="1" lang="en-US" altLang="ja-JP" sz="1100" b="1" dirty="0">
                          <a:solidFill>
                            <a:schemeClr val="tx1"/>
                          </a:solidFill>
                          <a:latin typeface="Calibri" panose="020F0502020204030204" pitchFamily="34" charset="0"/>
                          <a:cs typeface="Calibri" panose="020F0502020204030204" pitchFamily="34" charset="0"/>
                        </a:rPr>
                        <a:t>R7</a:t>
                      </a:r>
                      <a:r>
                        <a:rPr kumimoji="1" lang="ja-JP" altLang="en-US" sz="1100" b="1" dirty="0">
                          <a:solidFill>
                            <a:schemeClr val="tx1"/>
                          </a:solidFill>
                          <a:latin typeface="Calibri" panose="020F0502020204030204" pitchFamily="34" charset="0"/>
                          <a:cs typeface="Calibri" panose="020F0502020204030204" pitchFamily="34" charset="0"/>
                        </a:rPr>
                        <a:t>年度</a:t>
                      </a:r>
                      <a:endParaRPr kumimoji="1" lang="en-US" altLang="ja-JP" sz="1100" b="1" dirty="0">
                        <a:solidFill>
                          <a:schemeClr val="tx1"/>
                        </a:solidFill>
                        <a:latin typeface="Calibri" panose="020F0502020204030204" pitchFamily="34" charset="0"/>
                        <a:cs typeface="Calibri" panose="020F0502020204030204" pitchFamily="34" charset="0"/>
                      </a:endParaRPr>
                    </a:p>
                    <a:p>
                      <a:pPr algn="ctr"/>
                      <a:r>
                        <a:rPr kumimoji="1" lang="ja-JP" altLang="en-US" sz="1100" b="1" dirty="0">
                          <a:solidFill>
                            <a:schemeClr val="tx1"/>
                          </a:solidFill>
                          <a:latin typeface="Calibri" panose="020F0502020204030204" pitchFamily="34" charset="0"/>
                          <a:cs typeface="Calibri" panose="020F0502020204030204" pitchFamily="34" charset="0"/>
                        </a:rPr>
                        <a:t>（</a:t>
                      </a:r>
                      <a:r>
                        <a:rPr kumimoji="1" lang="en-US" altLang="ja-JP" sz="1100" b="1" dirty="0">
                          <a:solidFill>
                            <a:schemeClr val="tx1"/>
                          </a:solidFill>
                          <a:latin typeface="Calibri" panose="020F0502020204030204" pitchFamily="34" charset="0"/>
                          <a:cs typeface="Calibri" panose="020F0502020204030204" pitchFamily="34" charset="0"/>
                        </a:rPr>
                        <a:t>2025</a:t>
                      </a:r>
                      <a:r>
                        <a:rPr kumimoji="1" lang="ja-JP" altLang="en-US" sz="1100" b="1" dirty="0">
                          <a:solidFill>
                            <a:schemeClr val="tx1"/>
                          </a:solidFill>
                          <a:latin typeface="Calibri" panose="020F0502020204030204" pitchFamily="34" charset="0"/>
                          <a:cs typeface="Calibri" panose="020F0502020204030204" pitchFamily="34" charset="0"/>
                        </a:rPr>
                        <a:t>）</a:t>
                      </a:r>
                      <a:endParaRPr kumimoji="1" lang="en-US" altLang="ja-JP" sz="1100" b="1" dirty="0">
                        <a:solidFill>
                          <a:schemeClr val="tx1"/>
                        </a:solidFill>
                        <a:latin typeface="Calibri" panose="020F0502020204030204" pitchFamily="34" charset="0"/>
                        <a:cs typeface="Calibri" panose="020F0502020204030204" pitchFamily="34" charset="0"/>
                      </a:endParaRPr>
                    </a:p>
                  </a:txBody>
                  <a:tcPr marL="72000" marR="72000" marT="10800" marB="108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r>
                        <a:rPr kumimoji="1" lang="en-US" altLang="ja-JP" sz="1100" b="0" dirty="0">
                          <a:solidFill>
                            <a:schemeClr val="tx1"/>
                          </a:solidFill>
                          <a:latin typeface="Calibri" panose="020F0502020204030204" pitchFamily="34" charset="0"/>
                          <a:cs typeface="Calibri" panose="020F0502020204030204" pitchFamily="34" charset="0"/>
                        </a:rPr>
                        <a:t>R8</a:t>
                      </a:r>
                      <a:r>
                        <a:rPr kumimoji="1" lang="ja-JP" altLang="en-US" sz="1100" b="0" dirty="0">
                          <a:solidFill>
                            <a:schemeClr val="tx1"/>
                          </a:solidFill>
                          <a:latin typeface="Calibri" panose="020F0502020204030204" pitchFamily="34" charset="0"/>
                          <a:cs typeface="Calibri" panose="020F0502020204030204" pitchFamily="34" charset="0"/>
                        </a:rPr>
                        <a:t>年度</a:t>
                      </a:r>
                      <a:endParaRPr kumimoji="1" lang="en-US" altLang="ja-JP" sz="1100" b="0" dirty="0">
                        <a:solidFill>
                          <a:schemeClr val="tx1"/>
                        </a:solidFill>
                        <a:latin typeface="Calibri" panose="020F0502020204030204" pitchFamily="34" charset="0"/>
                        <a:cs typeface="Calibri" panose="020F0502020204030204" pitchFamily="34" charset="0"/>
                      </a:endParaRPr>
                    </a:p>
                    <a:p>
                      <a:pPr algn="ctr"/>
                      <a:r>
                        <a:rPr kumimoji="1" lang="ja-JP" altLang="en-US" sz="1100" b="0" dirty="0">
                          <a:solidFill>
                            <a:schemeClr val="tx1"/>
                          </a:solidFill>
                          <a:latin typeface="Calibri" panose="020F0502020204030204" pitchFamily="34" charset="0"/>
                          <a:cs typeface="Calibri" panose="020F0502020204030204" pitchFamily="34" charset="0"/>
                        </a:rPr>
                        <a:t>（</a:t>
                      </a:r>
                      <a:r>
                        <a:rPr kumimoji="1" lang="en-US" altLang="ja-JP" sz="1100" b="0" dirty="0">
                          <a:solidFill>
                            <a:schemeClr val="tx1"/>
                          </a:solidFill>
                          <a:latin typeface="Calibri" panose="020F0502020204030204" pitchFamily="34" charset="0"/>
                          <a:cs typeface="Calibri" panose="020F0502020204030204" pitchFamily="34" charset="0"/>
                        </a:rPr>
                        <a:t>2026</a:t>
                      </a:r>
                      <a:r>
                        <a:rPr kumimoji="1" lang="ja-JP" altLang="en-US" sz="1100" b="0" dirty="0">
                          <a:solidFill>
                            <a:schemeClr val="tx1"/>
                          </a:solidFill>
                          <a:latin typeface="Calibri" panose="020F0502020204030204" pitchFamily="34" charset="0"/>
                          <a:cs typeface="Calibri" panose="020F0502020204030204" pitchFamily="34" charset="0"/>
                        </a:rPr>
                        <a:t>）</a:t>
                      </a:r>
                    </a:p>
                  </a:txBody>
                  <a:tcPr marL="72000" marR="72000" marT="10800"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kumimoji="1" lang="en-US" altLang="ja-JP" sz="1100" b="0" dirty="0">
                          <a:solidFill>
                            <a:schemeClr val="tx1"/>
                          </a:solidFill>
                          <a:latin typeface="Calibri" panose="020F0502020204030204" pitchFamily="34" charset="0"/>
                          <a:cs typeface="Calibri" panose="020F0502020204030204" pitchFamily="34" charset="0"/>
                        </a:rPr>
                        <a:t>R9</a:t>
                      </a:r>
                      <a:r>
                        <a:rPr kumimoji="1" lang="ja-JP" altLang="en-US" sz="1100" b="0" dirty="0">
                          <a:solidFill>
                            <a:schemeClr val="tx1"/>
                          </a:solidFill>
                          <a:latin typeface="Calibri" panose="020F0502020204030204" pitchFamily="34" charset="0"/>
                          <a:cs typeface="Calibri" panose="020F0502020204030204" pitchFamily="34" charset="0"/>
                        </a:rPr>
                        <a:t>年度</a:t>
                      </a:r>
                      <a:endParaRPr kumimoji="1" lang="en-US" altLang="ja-JP" sz="1100" b="0" dirty="0">
                        <a:solidFill>
                          <a:schemeClr val="tx1"/>
                        </a:solidFill>
                        <a:latin typeface="Calibri" panose="020F0502020204030204" pitchFamily="34" charset="0"/>
                        <a:cs typeface="Calibri" panose="020F0502020204030204" pitchFamily="34" charset="0"/>
                      </a:endParaRPr>
                    </a:p>
                    <a:p>
                      <a:pPr algn="ctr"/>
                      <a:r>
                        <a:rPr kumimoji="1" lang="ja-JP" altLang="en-US" sz="1100" b="0" dirty="0">
                          <a:solidFill>
                            <a:schemeClr val="tx1"/>
                          </a:solidFill>
                          <a:latin typeface="Calibri" panose="020F0502020204030204" pitchFamily="34" charset="0"/>
                          <a:cs typeface="Calibri" panose="020F0502020204030204" pitchFamily="34" charset="0"/>
                        </a:rPr>
                        <a:t>（</a:t>
                      </a:r>
                      <a:r>
                        <a:rPr kumimoji="1" lang="en-US" altLang="ja-JP" sz="1100" b="0" dirty="0">
                          <a:solidFill>
                            <a:schemeClr val="tx1"/>
                          </a:solidFill>
                          <a:latin typeface="Calibri" panose="020F0502020204030204" pitchFamily="34" charset="0"/>
                          <a:cs typeface="Calibri" panose="020F0502020204030204" pitchFamily="34" charset="0"/>
                        </a:rPr>
                        <a:t>2027</a:t>
                      </a:r>
                      <a:r>
                        <a:rPr kumimoji="1" lang="ja-JP" altLang="en-US" sz="1100" b="0" dirty="0">
                          <a:solidFill>
                            <a:schemeClr val="tx1"/>
                          </a:solidFill>
                          <a:latin typeface="Calibri" panose="020F0502020204030204" pitchFamily="34" charset="0"/>
                          <a:cs typeface="Calibri" panose="020F0502020204030204" pitchFamily="34" charset="0"/>
                        </a:rPr>
                        <a:t>）</a:t>
                      </a:r>
                    </a:p>
                  </a:txBody>
                  <a:tcPr marL="72000" marR="72000" marT="10800"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kumimoji="1" lang="en-US" altLang="ja-JP" sz="1100" b="0" dirty="0">
                          <a:solidFill>
                            <a:schemeClr val="tx1"/>
                          </a:solidFill>
                          <a:latin typeface="Calibri" panose="020F0502020204030204" pitchFamily="34" charset="0"/>
                          <a:cs typeface="Calibri" panose="020F0502020204030204" pitchFamily="34" charset="0"/>
                        </a:rPr>
                        <a:t>R10</a:t>
                      </a:r>
                      <a:r>
                        <a:rPr kumimoji="1" lang="ja-JP" altLang="en-US" sz="1100" b="0" dirty="0">
                          <a:solidFill>
                            <a:schemeClr val="tx1"/>
                          </a:solidFill>
                          <a:latin typeface="Calibri" panose="020F0502020204030204" pitchFamily="34" charset="0"/>
                          <a:cs typeface="Calibri" panose="020F0502020204030204" pitchFamily="34" charset="0"/>
                        </a:rPr>
                        <a:t>年度</a:t>
                      </a:r>
                      <a:endParaRPr kumimoji="1" lang="en-US" altLang="ja-JP" sz="1100" b="0" dirty="0">
                        <a:solidFill>
                          <a:schemeClr val="tx1"/>
                        </a:solidFill>
                        <a:latin typeface="Calibri" panose="020F0502020204030204" pitchFamily="34" charset="0"/>
                        <a:cs typeface="Calibri" panose="020F0502020204030204" pitchFamily="34" charset="0"/>
                      </a:endParaRPr>
                    </a:p>
                    <a:p>
                      <a:pPr algn="ctr"/>
                      <a:r>
                        <a:rPr kumimoji="1" lang="ja-JP" altLang="en-US" sz="1100" b="0" dirty="0">
                          <a:solidFill>
                            <a:schemeClr val="tx1"/>
                          </a:solidFill>
                          <a:latin typeface="Calibri" panose="020F0502020204030204" pitchFamily="34" charset="0"/>
                          <a:cs typeface="Calibri" panose="020F0502020204030204" pitchFamily="34" charset="0"/>
                        </a:rPr>
                        <a:t>（</a:t>
                      </a:r>
                      <a:r>
                        <a:rPr kumimoji="1" lang="en-US" altLang="ja-JP" sz="1100" b="0" dirty="0">
                          <a:solidFill>
                            <a:schemeClr val="tx1"/>
                          </a:solidFill>
                          <a:latin typeface="Calibri" panose="020F0502020204030204" pitchFamily="34" charset="0"/>
                          <a:cs typeface="Calibri" panose="020F0502020204030204" pitchFamily="34" charset="0"/>
                        </a:rPr>
                        <a:t>2028</a:t>
                      </a:r>
                      <a:r>
                        <a:rPr kumimoji="1" lang="ja-JP" altLang="en-US" sz="1100" b="0" dirty="0">
                          <a:solidFill>
                            <a:schemeClr val="tx1"/>
                          </a:solidFill>
                          <a:latin typeface="Calibri" panose="020F0502020204030204" pitchFamily="34" charset="0"/>
                          <a:cs typeface="Calibri" panose="020F0502020204030204" pitchFamily="34" charset="0"/>
                        </a:rPr>
                        <a:t>）</a:t>
                      </a:r>
                    </a:p>
                  </a:txBody>
                  <a:tcPr marL="72000" marR="72000" marT="10800"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kumimoji="1" lang="en-US" altLang="ja-JP" sz="1100" b="1" dirty="0">
                          <a:solidFill>
                            <a:schemeClr val="tx1"/>
                          </a:solidFill>
                          <a:latin typeface="Calibri" panose="020F0502020204030204" pitchFamily="34" charset="0"/>
                          <a:cs typeface="Calibri" panose="020F0502020204030204" pitchFamily="34" charset="0"/>
                        </a:rPr>
                        <a:t>R11</a:t>
                      </a:r>
                      <a:r>
                        <a:rPr kumimoji="1" lang="ja-JP" altLang="en-US" sz="1100" b="1" dirty="0">
                          <a:solidFill>
                            <a:schemeClr val="tx1"/>
                          </a:solidFill>
                          <a:latin typeface="Calibri" panose="020F0502020204030204" pitchFamily="34" charset="0"/>
                          <a:cs typeface="Calibri" panose="020F0502020204030204" pitchFamily="34" charset="0"/>
                        </a:rPr>
                        <a:t>年度</a:t>
                      </a:r>
                      <a:endParaRPr kumimoji="1" lang="en-US" altLang="ja-JP" sz="1100" b="1" dirty="0">
                        <a:solidFill>
                          <a:schemeClr val="tx1"/>
                        </a:solidFill>
                        <a:latin typeface="Calibri" panose="020F0502020204030204" pitchFamily="34" charset="0"/>
                        <a:cs typeface="Calibri" panose="020F0502020204030204" pitchFamily="34" charset="0"/>
                      </a:endParaRPr>
                    </a:p>
                    <a:p>
                      <a:pPr algn="ctr"/>
                      <a:r>
                        <a:rPr kumimoji="1" lang="ja-JP" altLang="en-US" sz="1100" b="1" dirty="0">
                          <a:solidFill>
                            <a:schemeClr val="tx1"/>
                          </a:solidFill>
                          <a:latin typeface="Calibri" panose="020F0502020204030204" pitchFamily="34" charset="0"/>
                          <a:cs typeface="Calibri" panose="020F0502020204030204" pitchFamily="34" charset="0"/>
                        </a:rPr>
                        <a:t>（</a:t>
                      </a:r>
                      <a:r>
                        <a:rPr kumimoji="1" lang="en-US" altLang="ja-JP" sz="1100" b="1" dirty="0">
                          <a:solidFill>
                            <a:schemeClr val="tx1"/>
                          </a:solidFill>
                          <a:latin typeface="Calibri" panose="020F0502020204030204" pitchFamily="34" charset="0"/>
                          <a:cs typeface="Calibri" panose="020F0502020204030204" pitchFamily="34" charset="0"/>
                        </a:rPr>
                        <a:t>2029</a:t>
                      </a:r>
                      <a:r>
                        <a:rPr kumimoji="1" lang="ja-JP" altLang="en-US" sz="1100" b="1" dirty="0">
                          <a:solidFill>
                            <a:schemeClr val="tx1"/>
                          </a:solidFill>
                          <a:latin typeface="Calibri" panose="020F0502020204030204" pitchFamily="34" charset="0"/>
                          <a:cs typeface="Calibri" panose="020F0502020204030204" pitchFamily="34" charset="0"/>
                        </a:rPr>
                        <a:t>）</a:t>
                      </a:r>
                    </a:p>
                  </a:txBody>
                  <a:tcPr marL="72000" marR="72000" marT="10800"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r>
                        <a:rPr kumimoji="1" lang="en-US" altLang="ja-JP" sz="1100" b="0" dirty="0">
                          <a:solidFill>
                            <a:schemeClr val="tx1"/>
                          </a:solidFill>
                          <a:latin typeface="Calibri" panose="020F0502020204030204" pitchFamily="34" charset="0"/>
                          <a:cs typeface="Calibri" panose="020F0502020204030204" pitchFamily="34" charset="0"/>
                        </a:rPr>
                        <a:t>R12</a:t>
                      </a:r>
                      <a:r>
                        <a:rPr kumimoji="1" lang="ja-JP" altLang="en-US" sz="1100" b="0" dirty="0">
                          <a:solidFill>
                            <a:schemeClr val="tx1"/>
                          </a:solidFill>
                          <a:latin typeface="Calibri" panose="020F0502020204030204" pitchFamily="34" charset="0"/>
                          <a:cs typeface="Calibri" panose="020F0502020204030204" pitchFamily="34" charset="0"/>
                        </a:rPr>
                        <a:t>年度</a:t>
                      </a:r>
                      <a:endParaRPr kumimoji="1" lang="en-US" altLang="ja-JP" sz="1100" b="0" dirty="0">
                        <a:solidFill>
                          <a:schemeClr val="tx1"/>
                        </a:solidFill>
                        <a:latin typeface="Calibri" panose="020F0502020204030204" pitchFamily="34" charset="0"/>
                        <a:cs typeface="Calibri" panose="020F0502020204030204" pitchFamily="34" charset="0"/>
                      </a:endParaRPr>
                    </a:p>
                    <a:p>
                      <a:pPr algn="ctr"/>
                      <a:r>
                        <a:rPr kumimoji="1" lang="ja-JP" altLang="en-US" sz="1100" b="0" dirty="0">
                          <a:solidFill>
                            <a:schemeClr val="tx1"/>
                          </a:solidFill>
                          <a:latin typeface="Calibri" panose="020F0502020204030204" pitchFamily="34" charset="0"/>
                          <a:cs typeface="Calibri" panose="020F0502020204030204" pitchFamily="34" charset="0"/>
                        </a:rPr>
                        <a:t>（</a:t>
                      </a:r>
                      <a:r>
                        <a:rPr kumimoji="1" lang="en-US" altLang="ja-JP" sz="1100" b="0" dirty="0">
                          <a:solidFill>
                            <a:schemeClr val="tx1"/>
                          </a:solidFill>
                          <a:latin typeface="Calibri" panose="020F0502020204030204" pitchFamily="34" charset="0"/>
                          <a:cs typeface="Calibri" panose="020F0502020204030204" pitchFamily="34" charset="0"/>
                        </a:rPr>
                        <a:t>2030</a:t>
                      </a:r>
                      <a:r>
                        <a:rPr kumimoji="1" lang="ja-JP" altLang="en-US" sz="1100" b="0" dirty="0">
                          <a:solidFill>
                            <a:schemeClr val="tx1"/>
                          </a:solidFill>
                          <a:latin typeface="Calibri" panose="020F0502020204030204" pitchFamily="34" charset="0"/>
                          <a:cs typeface="Calibri" panose="020F0502020204030204" pitchFamily="34" charset="0"/>
                        </a:rPr>
                        <a:t>）</a:t>
                      </a:r>
                    </a:p>
                  </a:txBody>
                  <a:tcPr marL="72000" marR="72000" marT="10800" marB="108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70251582"/>
                  </a:ext>
                </a:extLst>
              </a:tr>
            </a:tbl>
          </a:graphicData>
        </a:graphic>
      </p:graphicFrame>
      <p:sp>
        <p:nvSpPr>
          <p:cNvPr id="19" name="四角形: 角を丸くする 18">
            <a:extLst>
              <a:ext uri="{FF2B5EF4-FFF2-40B4-BE49-F238E27FC236}">
                <a16:creationId xmlns:a16="http://schemas.microsoft.com/office/drawing/2014/main" id="{A4FC7C5A-2CE8-47E5-9300-20EF2797CD9B}"/>
              </a:ext>
            </a:extLst>
          </p:cNvPr>
          <p:cNvSpPr/>
          <p:nvPr/>
        </p:nvSpPr>
        <p:spPr>
          <a:xfrm>
            <a:off x="2172539" y="4110537"/>
            <a:ext cx="832818" cy="457200"/>
          </a:xfrm>
          <a:prstGeom prst="round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kumimoji="1" lang="ja-JP" altLang="en-US" sz="1000" b="1" dirty="0">
                <a:solidFill>
                  <a:schemeClr val="tx1"/>
                </a:solidFill>
              </a:rPr>
              <a:t>期間評価</a:t>
            </a:r>
            <a:br>
              <a:rPr kumimoji="1" lang="en-US" altLang="ja-JP" sz="900" b="1" dirty="0">
                <a:solidFill>
                  <a:schemeClr val="tx1"/>
                </a:solidFill>
              </a:rPr>
            </a:br>
            <a:r>
              <a:rPr lang="ja-JP" altLang="en-US" sz="900" b="1" dirty="0">
                <a:solidFill>
                  <a:schemeClr val="tx1"/>
                </a:solidFill>
              </a:rPr>
              <a:t>第１期</a:t>
            </a:r>
            <a:r>
              <a:rPr kumimoji="1" lang="ja-JP" altLang="en-US" sz="900" b="1" dirty="0">
                <a:solidFill>
                  <a:schemeClr val="tx1"/>
                </a:solidFill>
              </a:rPr>
              <a:t>実績</a:t>
            </a:r>
            <a:endParaRPr kumimoji="1" lang="en-US" altLang="ja-JP" sz="900" b="1" dirty="0">
              <a:solidFill>
                <a:schemeClr val="tx1"/>
              </a:solidFill>
            </a:endParaRPr>
          </a:p>
          <a:p>
            <a:pPr algn="ctr">
              <a:lnSpc>
                <a:spcPts val="1100"/>
              </a:lnSpc>
            </a:pPr>
            <a:r>
              <a:rPr lang="en-US" altLang="ja-JP" sz="1000" b="1" dirty="0">
                <a:solidFill>
                  <a:schemeClr val="tx1"/>
                </a:solidFill>
              </a:rPr>
              <a:t>R1</a:t>
            </a:r>
            <a:r>
              <a:rPr lang="ja-JP" altLang="en-US" sz="1000" b="1" dirty="0">
                <a:solidFill>
                  <a:schemeClr val="tx1"/>
                </a:solidFill>
              </a:rPr>
              <a:t>～</a:t>
            </a:r>
            <a:r>
              <a:rPr lang="en-US" altLang="ja-JP" sz="1000" b="1" dirty="0">
                <a:solidFill>
                  <a:schemeClr val="tx1"/>
                </a:solidFill>
              </a:rPr>
              <a:t>R6</a:t>
            </a:r>
            <a:endParaRPr kumimoji="1" lang="en-US" altLang="ja-JP" sz="1000" b="1" dirty="0">
              <a:solidFill>
                <a:schemeClr val="tx1"/>
              </a:solidFill>
            </a:endParaRPr>
          </a:p>
        </p:txBody>
      </p:sp>
      <p:sp>
        <p:nvSpPr>
          <p:cNvPr id="20" name="四角形: 角を丸くする 19">
            <a:extLst>
              <a:ext uri="{FF2B5EF4-FFF2-40B4-BE49-F238E27FC236}">
                <a16:creationId xmlns:a16="http://schemas.microsoft.com/office/drawing/2014/main" id="{330C22BF-5C21-4437-A81A-ED3D101483EC}"/>
              </a:ext>
            </a:extLst>
          </p:cNvPr>
          <p:cNvSpPr/>
          <p:nvPr/>
        </p:nvSpPr>
        <p:spPr>
          <a:xfrm>
            <a:off x="5993424" y="4040227"/>
            <a:ext cx="831600" cy="457200"/>
          </a:xfrm>
          <a:prstGeom prst="round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100"/>
              </a:lnSpc>
            </a:pPr>
            <a:r>
              <a:rPr kumimoji="1" lang="ja-JP" altLang="en-US" sz="900" b="1" dirty="0">
                <a:solidFill>
                  <a:schemeClr val="tx1"/>
                </a:solidFill>
              </a:rPr>
              <a:t>実績見込評価</a:t>
            </a:r>
            <a:br>
              <a:rPr kumimoji="1" lang="en-US" altLang="ja-JP" sz="900" b="1" dirty="0">
                <a:solidFill>
                  <a:schemeClr val="tx1"/>
                </a:solidFill>
              </a:rPr>
            </a:br>
            <a:r>
              <a:rPr lang="en-US" altLang="ja-JP" sz="900" b="1" dirty="0">
                <a:solidFill>
                  <a:schemeClr val="tx1"/>
                </a:solidFill>
              </a:rPr>
              <a:t>4</a:t>
            </a:r>
            <a:r>
              <a:rPr lang="ja-JP" altLang="en-US" sz="900" b="1" dirty="0">
                <a:solidFill>
                  <a:schemeClr val="tx1"/>
                </a:solidFill>
              </a:rPr>
              <a:t>年目終了時</a:t>
            </a:r>
          </a:p>
        </p:txBody>
      </p:sp>
      <p:graphicFrame>
        <p:nvGraphicFramePr>
          <p:cNvPr id="21" name="表 20">
            <a:extLst>
              <a:ext uri="{FF2B5EF4-FFF2-40B4-BE49-F238E27FC236}">
                <a16:creationId xmlns:a16="http://schemas.microsoft.com/office/drawing/2014/main" id="{054466F4-3C1C-4A6F-A05A-41929CFA9E3E}"/>
              </a:ext>
            </a:extLst>
          </p:cNvPr>
          <p:cNvGraphicFramePr>
            <a:graphicFrameLocks noGrp="1"/>
          </p:cNvGraphicFramePr>
          <p:nvPr>
            <p:extLst>
              <p:ext uri="{D42A27DB-BD31-4B8C-83A1-F6EECF244321}">
                <p14:modId xmlns:p14="http://schemas.microsoft.com/office/powerpoint/2010/main" val="2718436619"/>
              </p:ext>
            </p:extLst>
          </p:nvPr>
        </p:nvGraphicFramePr>
        <p:xfrm>
          <a:off x="1120445" y="3724183"/>
          <a:ext cx="936000" cy="378000"/>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3956959095"/>
                    </a:ext>
                  </a:extLst>
                </a:gridCol>
              </a:tblGrid>
              <a:tr h="378000">
                <a:tc>
                  <a:txBody>
                    <a:bodyPr/>
                    <a:lstStyle/>
                    <a:p>
                      <a:pPr algn="ctr"/>
                      <a:r>
                        <a:rPr kumimoji="1" lang="en-US" altLang="ja-JP" sz="1100" b="0" dirty="0">
                          <a:solidFill>
                            <a:schemeClr val="tx1"/>
                          </a:solidFill>
                        </a:rPr>
                        <a:t>R1</a:t>
                      </a:r>
                      <a:r>
                        <a:rPr kumimoji="1" lang="ja-JP" altLang="en-US" sz="1100" b="0" dirty="0">
                          <a:solidFill>
                            <a:schemeClr val="tx1"/>
                          </a:solidFill>
                        </a:rPr>
                        <a:t>～</a:t>
                      </a:r>
                      <a:r>
                        <a:rPr kumimoji="1" lang="en-US" altLang="ja-JP" sz="1100" b="0" dirty="0">
                          <a:solidFill>
                            <a:schemeClr val="tx1"/>
                          </a:solidFill>
                        </a:rPr>
                        <a:t>R6</a:t>
                      </a:r>
                      <a:r>
                        <a:rPr kumimoji="1" lang="ja-JP" altLang="en-US" sz="1100" b="0" dirty="0">
                          <a:solidFill>
                            <a:schemeClr val="tx1"/>
                          </a:solidFill>
                        </a:rPr>
                        <a:t>年度</a:t>
                      </a:r>
                      <a:endParaRPr kumimoji="1" lang="en-US" altLang="ja-JP" sz="1100" b="0" dirty="0">
                        <a:solidFill>
                          <a:schemeClr val="tx1"/>
                        </a:solidFill>
                      </a:endParaRPr>
                    </a:p>
                    <a:p>
                      <a:pPr algn="ctr"/>
                      <a:r>
                        <a:rPr kumimoji="1" lang="en-US" altLang="ja-JP" sz="1100" b="0" dirty="0">
                          <a:solidFill>
                            <a:schemeClr val="tx1"/>
                          </a:solidFill>
                        </a:rPr>
                        <a:t>(2019-2024)</a:t>
                      </a:r>
                      <a:endParaRPr kumimoji="1" lang="ja-JP" altLang="en-US" sz="1100" b="0" dirty="0">
                        <a:solidFill>
                          <a:schemeClr val="tx1"/>
                        </a:solidFill>
                      </a:endParaRPr>
                    </a:p>
                  </a:txBody>
                  <a:tcPr marL="36000" marR="36000" marT="10800" marB="1080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687802300"/>
                  </a:ext>
                </a:extLst>
              </a:tr>
            </a:tbl>
          </a:graphicData>
        </a:graphic>
      </p:graphicFrame>
      <p:sp>
        <p:nvSpPr>
          <p:cNvPr id="22" name="テキスト ボックス 21">
            <a:extLst>
              <a:ext uri="{FF2B5EF4-FFF2-40B4-BE49-F238E27FC236}">
                <a16:creationId xmlns:a16="http://schemas.microsoft.com/office/drawing/2014/main" id="{EFFEEAF5-5FBA-4031-94A3-27FC27011A26}"/>
              </a:ext>
            </a:extLst>
          </p:cNvPr>
          <p:cNvSpPr txBox="1"/>
          <p:nvPr/>
        </p:nvSpPr>
        <p:spPr>
          <a:xfrm>
            <a:off x="936930" y="3459796"/>
            <a:ext cx="702189" cy="352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88819" tIns="44410" rIns="88819" bIns="44410" rtlCol="0" anchor="ctr">
            <a:normAutofit/>
          </a:bodyPr>
          <a:lstStyle>
            <a:defPPr>
              <a:defRPr lang="ja-JP"/>
            </a:defPPr>
            <a:lvl1pPr defTabSz="914435">
              <a:lnSpc>
                <a:spcPct val="90000"/>
              </a:lnSpc>
              <a:spcBef>
                <a:spcPct val="0"/>
              </a:spcBef>
              <a:buNone/>
              <a:defRPr b="1">
                <a:solidFill>
                  <a:prstClr val="white"/>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sz="1000" dirty="0">
                <a:solidFill>
                  <a:schemeClr val="tx1"/>
                </a:solidFill>
                <a:latin typeface="Meiryo UI" panose="020B0604030504040204" pitchFamily="50" charset="-128"/>
                <a:ea typeface="Meiryo UI" panose="020B0604030504040204" pitchFamily="50" charset="-128"/>
              </a:rPr>
              <a:t>第</a:t>
            </a:r>
            <a:r>
              <a:rPr lang="en-US" altLang="ja-JP" sz="1000" dirty="0">
                <a:solidFill>
                  <a:schemeClr val="tx1"/>
                </a:solidFill>
                <a:latin typeface="Meiryo UI" panose="020B0604030504040204" pitchFamily="50" charset="-128"/>
                <a:ea typeface="Meiryo UI" panose="020B0604030504040204" pitchFamily="50" charset="-128"/>
              </a:rPr>
              <a:t>1</a:t>
            </a:r>
            <a:r>
              <a:rPr lang="ja-JP" altLang="en-US" sz="1000" dirty="0">
                <a:solidFill>
                  <a:schemeClr val="tx1"/>
                </a:solidFill>
                <a:latin typeface="Meiryo UI" panose="020B0604030504040204" pitchFamily="50" charset="-128"/>
                <a:ea typeface="Meiryo UI" panose="020B0604030504040204" pitchFamily="50" charset="-128"/>
              </a:rPr>
              <a:t>期</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5" name="大かっこ 24">
            <a:extLst>
              <a:ext uri="{FF2B5EF4-FFF2-40B4-BE49-F238E27FC236}">
                <a16:creationId xmlns:a16="http://schemas.microsoft.com/office/drawing/2014/main" id="{1BC28796-F742-41D6-9435-34C0C5BB9C71}"/>
              </a:ext>
            </a:extLst>
          </p:cNvPr>
          <p:cNvSpPr/>
          <p:nvPr/>
        </p:nvSpPr>
        <p:spPr>
          <a:xfrm>
            <a:off x="856333" y="3311376"/>
            <a:ext cx="8193330" cy="1224000"/>
          </a:xfrm>
          <a:prstGeom prst="bracketPair">
            <a:avLst>
              <a:gd name="adj" fmla="val 8195"/>
            </a:avLst>
          </a:prstGeom>
        </p:spPr>
        <p:style>
          <a:lnRef idx="1">
            <a:schemeClr val="dk1"/>
          </a:lnRef>
          <a:fillRef idx="0">
            <a:schemeClr val="dk1"/>
          </a:fillRef>
          <a:effectRef idx="0">
            <a:schemeClr val="dk1"/>
          </a:effectRef>
          <a:fontRef idx="minor">
            <a:schemeClr val="tx1"/>
          </a:fontRef>
        </p:style>
        <p:txBody>
          <a:bodyPr lIns="72000" rIns="72000" rtlCol="0" anchor="ctr"/>
          <a:lstStyle/>
          <a:p>
            <a:pPr>
              <a:lnSpc>
                <a:spcPts val="1800"/>
              </a:lnSpc>
            </a:pPr>
            <a:endParaRPr lang="en-US" altLang="ja-JP" sz="1000" dirty="0">
              <a:latin typeface="Meiryo UI" panose="020B0604030504040204" pitchFamily="50" charset="-128"/>
              <a:ea typeface="Meiryo UI" panose="020B0604030504040204" pitchFamily="50" charset="-128"/>
            </a:endParaRPr>
          </a:p>
        </p:txBody>
      </p:sp>
      <p:graphicFrame>
        <p:nvGraphicFramePr>
          <p:cNvPr id="26" name="表 25">
            <a:extLst>
              <a:ext uri="{FF2B5EF4-FFF2-40B4-BE49-F238E27FC236}">
                <a16:creationId xmlns:a16="http://schemas.microsoft.com/office/drawing/2014/main" id="{C2D3D095-328C-45FA-82CB-10B2F8F14BA6}"/>
              </a:ext>
            </a:extLst>
          </p:cNvPr>
          <p:cNvGraphicFramePr>
            <a:graphicFrameLocks noGrp="1"/>
          </p:cNvGraphicFramePr>
          <p:nvPr>
            <p:extLst>
              <p:ext uri="{D42A27DB-BD31-4B8C-83A1-F6EECF244321}">
                <p14:modId xmlns:p14="http://schemas.microsoft.com/office/powerpoint/2010/main" val="1990182192"/>
              </p:ext>
            </p:extLst>
          </p:nvPr>
        </p:nvGraphicFramePr>
        <p:xfrm>
          <a:off x="7904633" y="3724183"/>
          <a:ext cx="936000" cy="378000"/>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3956959095"/>
                    </a:ext>
                  </a:extLst>
                </a:gridCol>
              </a:tblGrid>
              <a:tr h="378000">
                <a:tc>
                  <a:txBody>
                    <a:bodyPr/>
                    <a:lstStyle/>
                    <a:p>
                      <a:pPr algn="ctr"/>
                      <a:r>
                        <a:rPr kumimoji="1" lang="en-US" altLang="ja-JP" sz="1100" dirty="0">
                          <a:solidFill>
                            <a:schemeClr val="tx1"/>
                          </a:solidFill>
                        </a:rPr>
                        <a:t>R13</a:t>
                      </a:r>
                      <a:r>
                        <a:rPr kumimoji="1" lang="ja-JP" altLang="en-US" sz="1100" dirty="0">
                          <a:solidFill>
                            <a:schemeClr val="tx1"/>
                          </a:solidFill>
                        </a:rPr>
                        <a:t>年度</a:t>
                      </a:r>
                      <a:endParaRPr kumimoji="1" lang="en-US" altLang="ja-JP" sz="1100" dirty="0">
                        <a:solidFill>
                          <a:schemeClr val="tx1"/>
                        </a:solidFill>
                      </a:endParaRPr>
                    </a:p>
                    <a:p>
                      <a:pPr algn="ctr"/>
                      <a:r>
                        <a:rPr kumimoji="1" lang="en-US" altLang="ja-JP" sz="1100" dirty="0">
                          <a:solidFill>
                            <a:schemeClr val="tx1"/>
                          </a:solidFill>
                        </a:rPr>
                        <a:t>(2031)</a:t>
                      </a:r>
                      <a:endParaRPr kumimoji="1" lang="ja-JP" altLang="en-US" sz="1100" dirty="0">
                        <a:solidFill>
                          <a:schemeClr val="tx1"/>
                        </a:solidFill>
                      </a:endParaRPr>
                    </a:p>
                  </a:txBody>
                  <a:tcPr marL="36000" marR="36000" marT="10800" marB="1080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687802300"/>
                  </a:ext>
                </a:extLst>
              </a:tr>
            </a:tbl>
          </a:graphicData>
        </a:graphic>
      </p:graphicFrame>
      <p:sp>
        <p:nvSpPr>
          <p:cNvPr id="27" name="テキスト ボックス 26">
            <a:extLst>
              <a:ext uri="{FF2B5EF4-FFF2-40B4-BE49-F238E27FC236}">
                <a16:creationId xmlns:a16="http://schemas.microsoft.com/office/drawing/2014/main" id="{644C620D-6C83-451B-AF7A-1F4EF91975EF}"/>
              </a:ext>
            </a:extLst>
          </p:cNvPr>
          <p:cNvSpPr txBox="1"/>
          <p:nvPr/>
        </p:nvSpPr>
        <p:spPr>
          <a:xfrm>
            <a:off x="7721118" y="3467960"/>
            <a:ext cx="702189" cy="352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88819" tIns="44410" rIns="88819" bIns="44410" rtlCol="0" anchor="ctr">
            <a:normAutofit/>
          </a:bodyPr>
          <a:lstStyle>
            <a:defPPr>
              <a:defRPr lang="ja-JP"/>
            </a:defPPr>
            <a:lvl1pPr defTabSz="914435">
              <a:lnSpc>
                <a:spcPct val="90000"/>
              </a:lnSpc>
              <a:spcBef>
                <a:spcPct val="0"/>
              </a:spcBef>
              <a:buNone/>
              <a:defRPr b="1">
                <a:solidFill>
                  <a:prstClr val="white"/>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sz="1000" dirty="0">
                <a:solidFill>
                  <a:schemeClr val="tx1"/>
                </a:solidFill>
                <a:latin typeface="Meiryo UI" panose="020B0604030504040204" pitchFamily="50" charset="-128"/>
                <a:ea typeface="Meiryo UI" panose="020B0604030504040204" pitchFamily="50" charset="-128"/>
              </a:rPr>
              <a:t>第</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期</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8" name="四角形: 角を丸くする 27">
            <a:extLst>
              <a:ext uri="{FF2B5EF4-FFF2-40B4-BE49-F238E27FC236}">
                <a16:creationId xmlns:a16="http://schemas.microsoft.com/office/drawing/2014/main" id="{DFC4499C-CA12-4895-B4F9-459A0B03E288}"/>
              </a:ext>
            </a:extLst>
          </p:cNvPr>
          <p:cNvSpPr/>
          <p:nvPr/>
        </p:nvSpPr>
        <p:spPr>
          <a:xfrm>
            <a:off x="7956224" y="4126865"/>
            <a:ext cx="832818" cy="457200"/>
          </a:xfrm>
          <a:prstGeom prst="round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kumimoji="1" lang="ja-JP" altLang="en-US" sz="1000" b="1" dirty="0">
                <a:solidFill>
                  <a:schemeClr val="tx1"/>
                </a:solidFill>
              </a:rPr>
              <a:t>期間評価</a:t>
            </a:r>
            <a:br>
              <a:rPr kumimoji="1" lang="en-US" altLang="ja-JP" sz="900" b="1" dirty="0">
                <a:solidFill>
                  <a:schemeClr val="tx1"/>
                </a:solidFill>
              </a:rPr>
            </a:br>
            <a:r>
              <a:rPr lang="ja-JP" altLang="en-US" sz="900" b="1" dirty="0">
                <a:solidFill>
                  <a:schemeClr val="tx1"/>
                </a:solidFill>
              </a:rPr>
              <a:t>第２期</a:t>
            </a:r>
            <a:r>
              <a:rPr kumimoji="1" lang="ja-JP" altLang="en-US" sz="900" b="1" dirty="0">
                <a:solidFill>
                  <a:schemeClr val="tx1"/>
                </a:solidFill>
              </a:rPr>
              <a:t>実績</a:t>
            </a:r>
            <a:endParaRPr kumimoji="1" lang="en-US" altLang="ja-JP" sz="900" b="1" dirty="0">
              <a:solidFill>
                <a:schemeClr val="tx1"/>
              </a:solidFill>
            </a:endParaRPr>
          </a:p>
          <a:p>
            <a:pPr algn="ctr">
              <a:lnSpc>
                <a:spcPts val="1100"/>
              </a:lnSpc>
            </a:pPr>
            <a:r>
              <a:rPr lang="en-US" altLang="ja-JP" sz="1000" b="1" dirty="0">
                <a:solidFill>
                  <a:schemeClr val="tx1"/>
                </a:solidFill>
              </a:rPr>
              <a:t>R7</a:t>
            </a:r>
            <a:r>
              <a:rPr lang="ja-JP" altLang="en-US" sz="1000" b="1" dirty="0">
                <a:solidFill>
                  <a:schemeClr val="tx1"/>
                </a:solidFill>
              </a:rPr>
              <a:t>～</a:t>
            </a:r>
            <a:r>
              <a:rPr lang="en-US" altLang="ja-JP" sz="1000" b="1" dirty="0">
                <a:solidFill>
                  <a:schemeClr val="tx1"/>
                </a:solidFill>
              </a:rPr>
              <a:t>R12</a:t>
            </a:r>
            <a:endParaRPr kumimoji="1" lang="en-US" altLang="ja-JP" sz="1000" b="1" dirty="0">
              <a:solidFill>
                <a:schemeClr val="tx1"/>
              </a:solidFill>
            </a:endParaRPr>
          </a:p>
        </p:txBody>
      </p:sp>
      <p:sp>
        <p:nvSpPr>
          <p:cNvPr id="7" name="左大かっこ 6">
            <a:extLst>
              <a:ext uri="{FF2B5EF4-FFF2-40B4-BE49-F238E27FC236}">
                <a16:creationId xmlns:a16="http://schemas.microsoft.com/office/drawing/2014/main" id="{4AE1F598-1A4A-4ABC-84AF-7F17DC32BED8}"/>
              </a:ext>
            </a:extLst>
          </p:cNvPr>
          <p:cNvSpPr/>
          <p:nvPr/>
        </p:nvSpPr>
        <p:spPr>
          <a:xfrm rot="16200000">
            <a:off x="4485956" y="2794867"/>
            <a:ext cx="54000" cy="2700000"/>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0" name="左大かっこ 29">
            <a:extLst>
              <a:ext uri="{FF2B5EF4-FFF2-40B4-BE49-F238E27FC236}">
                <a16:creationId xmlns:a16="http://schemas.microsoft.com/office/drawing/2014/main" id="{AAC8EA7F-FC81-4332-8365-449FEDBA6836}"/>
              </a:ext>
            </a:extLst>
          </p:cNvPr>
          <p:cNvSpPr/>
          <p:nvPr/>
        </p:nvSpPr>
        <p:spPr>
          <a:xfrm rot="16200000">
            <a:off x="7296864" y="3712867"/>
            <a:ext cx="54000" cy="864000"/>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31" name="直線矢印コネクタ 30">
            <a:extLst>
              <a:ext uri="{FF2B5EF4-FFF2-40B4-BE49-F238E27FC236}">
                <a16:creationId xmlns:a16="http://schemas.microsoft.com/office/drawing/2014/main" id="{2D90740D-C0E4-4253-9E51-761671CD8CD0}"/>
              </a:ext>
            </a:extLst>
          </p:cNvPr>
          <p:cNvCxnSpPr>
            <a:cxnSpLocks/>
          </p:cNvCxnSpPr>
          <p:nvPr/>
        </p:nvCxnSpPr>
        <p:spPr>
          <a:xfrm>
            <a:off x="4543871" y="4176946"/>
            <a:ext cx="0" cy="151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直線矢印コネクタ 36">
            <a:extLst>
              <a:ext uri="{FF2B5EF4-FFF2-40B4-BE49-F238E27FC236}">
                <a16:creationId xmlns:a16="http://schemas.microsoft.com/office/drawing/2014/main" id="{0F9ADA61-C67C-414B-B220-D5A8C2C8F93B}"/>
              </a:ext>
            </a:extLst>
          </p:cNvPr>
          <p:cNvCxnSpPr/>
          <p:nvPr/>
        </p:nvCxnSpPr>
        <p:spPr>
          <a:xfrm>
            <a:off x="7344221" y="4178217"/>
            <a:ext cx="0" cy="255600"/>
          </a:xfrm>
          <a:prstGeom prst="straightConnector1">
            <a:avLst/>
          </a:prstGeom>
          <a:ln>
            <a:tailEnd type="none"/>
          </a:ln>
        </p:spPr>
        <p:style>
          <a:lnRef idx="1">
            <a:schemeClr val="dk1"/>
          </a:lnRef>
          <a:fillRef idx="0">
            <a:schemeClr val="dk1"/>
          </a:fillRef>
          <a:effectRef idx="0">
            <a:schemeClr val="dk1"/>
          </a:effectRef>
          <a:fontRef idx="minor">
            <a:schemeClr val="tx1"/>
          </a:fontRef>
        </p:style>
      </p:cxnSp>
      <p:cxnSp>
        <p:nvCxnSpPr>
          <p:cNvPr id="42" name="直線矢印コネクタ 41">
            <a:extLst>
              <a:ext uri="{FF2B5EF4-FFF2-40B4-BE49-F238E27FC236}">
                <a16:creationId xmlns:a16="http://schemas.microsoft.com/office/drawing/2014/main" id="{832A17B1-03C1-498E-8FE4-B43B29FD1E4A}"/>
              </a:ext>
            </a:extLst>
          </p:cNvPr>
          <p:cNvCxnSpPr>
            <a:cxnSpLocks/>
          </p:cNvCxnSpPr>
          <p:nvPr/>
        </p:nvCxnSpPr>
        <p:spPr>
          <a:xfrm flipH="1">
            <a:off x="5412551" y="4430217"/>
            <a:ext cx="193167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7" name="四角形: 角を丸くする 46">
            <a:extLst>
              <a:ext uri="{FF2B5EF4-FFF2-40B4-BE49-F238E27FC236}">
                <a16:creationId xmlns:a16="http://schemas.microsoft.com/office/drawing/2014/main" id="{59076D82-18B0-4077-811B-37907ABEB68A}"/>
              </a:ext>
            </a:extLst>
          </p:cNvPr>
          <p:cNvSpPr/>
          <p:nvPr/>
        </p:nvSpPr>
        <p:spPr>
          <a:xfrm>
            <a:off x="3200837" y="4334632"/>
            <a:ext cx="2700059" cy="304977"/>
          </a:xfrm>
          <a:prstGeom prst="round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kumimoji="1" lang="ja-JP" altLang="en-US" sz="1000" b="1" dirty="0">
                <a:solidFill>
                  <a:schemeClr val="tx1"/>
                </a:solidFill>
              </a:rPr>
              <a:t>進捗等を評価委員会に報告し、</a:t>
            </a:r>
            <a:endParaRPr kumimoji="1" lang="en-US" altLang="ja-JP" sz="1000" b="1" dirty="0">
              <a:solidFill>
                <a:schemeClr val="tx1"/>
              </a:solidFill>
            </a:endParaRPr>
          </a:p>
          <a:p>
            <a:pPr algn="ctr">
              <a:lnSpc>
                <a:spcPts val="1100"/>
              </a:lnSpc>
            </a:pPr>
            <a:r>
              <a:rPr lang="ja-JP" altLang="en-US" sz="1000" b="1" dirty="0">
                <a:solidFill>
                  <a:schemeClr val="tx1"/>
                </a:solidFill>
              </a:rPr>
              <a:t>意見交換</a:t>
            </a:r>
            <a:endParaRPr kumimoji="1" lang="en-US" altLang="ja-JP" sz="1000" b="1" dirty="0">
              <a:solidFill>
                <a:schemeClr val="tx1"/>
              </a:solidFill>
            </a:endParaRPr>
          </a:p>
        </p:txBody>
      </p:sp>
      <p:sp>
        <p:nvSpPr>
          <p:cNvPr id="51" name="テキスト ボックス 50">
            <a:extLst>
              <a:ext uri="{FF2B5EF4-FFF2-40B4-BE49-F238E27FC236}">
                <a16:creationId xmlns:a16="http://schemas.microsoft.com/office/drawing/2014/main" id="{2A4FB790-E24B-4D3B-BD7C-1AFFFAE32040}"/>
              </a:ext>
            </a:extLst>
          </p:cNvPr>
          <p:cNvSpPr txBox="1"/>
          <p:nvPr/>
        </p:nvSpPr>
        <p:spPr>
          <a:xfrm>
            <a:off x="1002242" y="3351578"/>
            <a:ext cx="4353527" cy="173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88819" tIns="44410" rIns="88819" bIns="44410" rtlCol="0" anchor="ctr">
            <a:noAutofit/>
          </a:bodyPr>
          <a:lstStyle>
            <a:defPPr>
              <a:defRPr lang="ja-JP"/>
            </a:defPPr>
            <a:lvl1pPr defTabSz="914435">
              <a:lnSpc>
                <a:spcPct val="90000"/>
              </a:lnSpc>
              <a:spcBef>
                <a:spcPct val="0"/>
              </a:spcBef>
              <a:buNone/>
              <a:defRPr b="1">
                <a:solidFill>
                  <a:prstClr val="white"/>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参考：公立大学法人大阪の中期目標期間と第</a:t>
            </a:r>
            <a:r>
              <a:rPr lang="en-US" altLang="ja-JP" sz="1050" dirty="0">
                <a:solidFill>
                  <a:schemeClr val="tx1"/>
                </a:solidFill>
                <a:latin typeface="Meiryo UI" panose="020B0604030504040204" pitchFamily="50" charset="-128"/>
                <a:ea typeface="Meiryo UI" panose="020B0604030504040204" pitchFamily="50" charset="-128"/>
              </a:rPr>
              <a:t>2</a:t>
            </a:r>
            <a:r>
              <a:rPr lang="ja-JP" altLang="en-US" sz="1050" dirty="0">
                <a:solidFill>
                  <a:schemeClr val="tx1"/>
                </a:solidFill>
                <a:latin typeface="Meiryo UI" panose="020B0604030504040204" pitchFamily="50" charset="-128"/>
                <a:ea typeface="Meiryo UI" panose="020B0604030504040204" pitchFamily="50" charset="-128"/>
              </a:rPr>
              <a:t>期の評価時期</a:t>
            </a:r>
            <a:r>
              <a:rPr lang="en-US" altLang="ja-JP" sz="1050" dirty="0">
                <a:solidFill>
                  <a:schemeClr val="tx1"/>
                </a:solidFill>
                <a:latin typeface="Meiryo UI" panose="020B0604030504040204" pitchFamily="50" charset="-128"/>
                <a:ea typeface="Meiryo UI" panose="020B0604030504040204" pitchFamily="50" charset="-128"/>
              </a:rPr>
              <a:t>】</a:t>
            </a:r>
          </a:p>
        </p:txBody>
      </p:sp>
      <p:sp>
        <p:nvSpPr>
          <p:cNvPr id="33" name="スライド番号プレースホルダー 5">
            <a:extLst>
              <a:ext uri="{FF2B5EF4-FFF2-40B4-BE49-F238E27FC236}">
                <a16:creationId xmlns:a16="http://schemas.microsoft.com/office/drawing/2014/main" id="{6343E727-0C42-4F43-A258-D716D42E5D77}"/>
              </a:ext>
            </a:extLst>
          </p:cNvPr>
          <p:cNvSpPr>
            <a:spLocks noGrp="1"/>
          </p:cNvSpPr>
          <p:nvPr>
            <p:ph type="sldNum" sz="quarter" idx="4"/>
          </p:nvPr>
        </p:nvSpPr>
        <p:spPr>
          <a:xfrm>
            <a:off x="9186628" y="6787469"/>
            <a:ext cx="583158" cy="284479"/>
          </a:xfrm>
        </p:spPr>
        <p:txBody>
          <a:bodyPr/>
          <a:lstStyle/>
          <a:p>
            <a:pPr algn="ctr"/>
            <a:fld id="{550421A8-C61C-410E-BA7B-E5598F9B6D0D}" type="slidenum">
              <a:rPr lang="ja-JP" altLang="en-US" sz="1400" b="1" smtClean="0">
                <a:solidFill>
                  <a:schemeClr val="tx1"/>
                </a:solidFill>
                <a:latin typeface="Meiryo UI" panose="020B0604030504040204" pitchFamily="50" charset="-128"/>
                <a:ea typeface="Meiryo UI" panose="020B0604030504040204" pitchFamily="50" charset="-128"/>
              </a:rPr>
              <a:pPr algn="ctr"/>
              <a:t>1</a:t>
            </a:fld>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9CB0A8EF-FC74-4D6F-8BEC-F49DC4821162}"/>
              </a:ext>
            </a:extLst>
          </p:cNvPr>
          <p:cNvSpPr txBox="1"/>
          <p:nvPr/>
        </p:nvSpPr>
        <p:spPr>
          <a:xfrm>
            <a:off x="8695864" y="189390"/>
            <a:ext cx="959773" cy="276999"/>
          </a:xfrm>
          <a:prstGeom prst="rect">
            <a:avLst/>
          </a:prstGeom>
          <a:solidFill>
            <a:schemeClr val="bg1"/>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資料２</a:t>
            </a:r>
            <a:r>
              <a:rPr lang="ja-JP" altLang="en-US" sz="1200" b="1" dirty="0">
                <a:latin typeface="Meiryo UI" panose="020B0604030504040204" pitchFamily="50" charset="-128"/>
                <a:ea typeface="Meiryo UI" panose="020B0604030504040204" pitchFamily="50" charset="-128"/>
              </a:rPr>
              <a:t>－１</a:t>
            </a:r>
            <a:endParaRPr kumimoji="1" lang="ja-JP" altLang="en-US" sz="1200" b="1" dirty="0">
              <a:latin typeface="Meiryo UI" panose="020B0604030504040204" pitchFamily="50" charset="-128"/>
              <a:ea typeface="Meiryo UI" panose="020B0604030504040204" pitchFamily="50" charset="-128"/>
            </a:endParaRPr>
          </a:p>
        </p:txBody>
      </p:sp>
      <p:sp>
        <p:nvSpPr>
          <p:cNvPr id="29" name="大かっこ 28">
            <a:extLst>
              <a:ext uri="{FF2B5EF4-FFF2-40B4-BE49-F238E27FC236}">
                <a16:creationId xmlns:a16="http://schemas.microsoft.com/office/drawing/2014/main" id="{40AD5749-B631-4B4E-BEAF-C5DF4A3E2314}"/>
              </a:ext>
            </a:extLst>
          </p:cNvPr>
          <p:cNvSpPr/>
          <p:nvPr/>
        </p:nvSpPr>
        <p:spPr>
          <a:xfrm>
            <a:off x="6872467" y="3331924"/>
            <a:ext cx="902794" cy="332594"/>
          </a:xfrm>
          <a:prstGeom prst="bracketPair">
            <a:avLst>
              <a:gd name="adj" fmla="val 10057"/>
            </a:avLst>
          </a:prstGeom>
        </p:spPr>
        <p:style>
          <a:lnRef idx="1">
            <a:schemeClr val="dk1"/>
          </a:lnRef>
          <a:fillRef idx="0">
            <a:schemeClr val="dk1"/>
          </a:fillRef>
          <a:effectRef idx="0">
            <a:schemeClr val="dk1"/>
          </a:effectRef>
          <a:fontRef idx="minor">
            <a:schemeClr val="tx1"/>
          </a:fontRef>
        </p:style>
        <p:txBody>
          <a:bodyPr lIns="36000" tIns="36000" rIns="36000" bIns="36000" rtlCol="0" anchor="ctr"/>
          <a:lstStyle/>
          <a:p>
            <a:pPr algn="ctr">
              <a:lnSpc>
                <a:spcPts val="1100"/>
              </a:lnSpc>
            </a:pPr>
            <a:r>
              <a:rPr lang="ja-JP" altLang="en-US" sz="800" b="1" dirty="0">
                <a:solidFill>
                  <a:schemeClr val="tx1"/>
                </a:solidFill>
              </a:rPr>
              <a:t>中期目標・中期計画の審議</a:t>
            </a:r>
            <a:endParaRPr kumimoji="1" lang="ja-JP" altLang="en-US" sz="800" dirty="0"/>
          </a:p>
        </p:txBody>
      </p:sp>
    </p:spTree>
    <p:extLst>
      <p:ext uri="{BB962C8B-B14F-4D97-AF65-F5344CB8AC3E}">
        <p14:creationId xmlns:p14="http://schemas.microsoft.com/office/powerpoint/2010/main" val="26400582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649</Words>
  <Application>Microsoft Office PowerPoint</Application>
  <PresentationFormat>ユーザー設定</PresentationFormat>
  <Paragraphs>60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2025-02-27T01:25:50Z</dcterms:created>
  <dcterms:modified xsi:type="dcterms:W3CDTF">2025-02-27T01:25:53Z</dcterms:modified>
</cp:coreProperties>
</file>