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3"/>
  </p:notesMasterIdLst>
  <p:sldIdLst>
    <p:sldId id="269" r:id="rId2"/>
    <p:sldId id="267" r:id="rId3"/>
    <p:sldId id="268" r:id="rId4"/>
    <p:sldId id="263" r:id="rId5"/>
    <p:sldId id="266" r:id="rId6"/>
    <p:sldId id="265" r:id="rId7"/>
    <p:sldId id="258" r:id="rId8"/>
    <p:sldId id="261" r:id="rId9"/>
    <p:sldId id="262" r:id="rId10"/>
    <p:sldId id="264" r:id="rId11"/>
    <p:sldId id="270" r:id="rId1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AA8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72" autoAdjust="0"/>
    <p:restoredTop sz="94660"/>
  </p:normalViewPr>
  <p:slideViewPr>
    <p:cSldViewPr snapToGrid="0">
      <p:cViewPr varScale="1">
        <p:scale>
          <a:sx n="100" d="100"/>
          <a:sy n="100" d="100"/>
        </p:scale>
        <p:origin x="93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449C97E-DF76-4462-99B9-9AAE5EED328D}" type="datetimeFigureOut">
              <a:rPr kumimoji="1" lang="ja-JP" altLang="en-US" smtClean="0"/>
              <a:t>2025/1/30</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8B47FABF-DB9B-4AE7-AC84-F6EC86CDA320}" type="slidenum">
              <a:rPr kumimoji="1" lang="ja-JP" altLang="en-US" smtClean="0"/>
              <a:t>‹#›</a:t>
            </a:fld>
            <a:endParaRPr kumimoji="1" lang="ja-JP" altLang="en-US"/>
          </a:p>
        </p:txBody>
      </p:sp>
    </p:spTree>
    <p:extLst>
      <p:ext uri="{BB962C8B-B14F-4D97-AF65-F5344CB8AC3E}">
        <p14:creationId xmlns:p14="http://schemas.microsoft.com/office/powerpoint/2010/main" val="30336282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86D693B-9BB0-42C8-BF4B-2BACD866E71E}" type="slidenum">
              <a:rPr kumimoji="1" lang="ja-JP" altLang="en-US" smtClean="0"/>
              <a:t>11</a:t>
            </a:fld>
            <a:endParaRPr kumimoji="1" lang="ja-JP" altLang="en-US"/>
          </a:p>
        </p:txBody>
      </p:sp>
    </p:spTree>
    <p:extLst>
      <p:ext uri="{BB962C8B-B14F-4D97-AF65-F5344CB8AC3E}">
        <p14:creationId xmlns:p14="http://schemas.microsoft.com/office/powerpoint/2010/main" val="18335785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901577C-EABB-4A52-986E-681C8371DC31}" type="datetime1">
              <a:rPr kumimoji="1" lang="ja-JP" altLang="en-US" smtClean="0"/>
              <a:t>2025/1/30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11AE0D-3B73-4B33-8A22-FB28FAC6832D}" type="slidenum">
              <a:rPr kumimoji="1" lang="ja-JP" altLang="en-US" smtClean="0"/>
              <a:t>‹#›</a:t>
            </a:fld>
            <a:endParaRPr kumimoji="1" lang="ja-JP" altLang="en-US"/>
          </a:p>
        </p:txBody>
      </p:sp>
    </p:spTree>
    <p:extLst>
      <p:ext uri="{BB962C8B-B14F-4D97-AF65-F5344CB8AC3E}">
        <p14:creationId xmlns:p14="http://schemas.microsoft.com/office/powerpoint/2010/main" val="818459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44D5A59-658D-4C72-B0FF-6BC99DEA3595}" type="datetime1">
              <a:rPr kumimoji="1" lang="ja-JP" altLang="en-US" smtClean="0"/>
              <a:t>2025/1/30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11AE0D-3B73-4B33-8A22-FB28FAC6832D}" type="slidenum">
              <a:rPr kumimoji="1" lang="ja-JP" altLang="en-US" smtClean="0"/>
              <a:t>‹#›</a:t>
            </a:fld>
            <a:endParaRPr kumimoji="1" lang="ja-JP" altLang="en-US"/>
          </a:p>
        </p:txBody>
      </p:sp>
    </p:spTree>
    <p:extLst>
      <p:ext uri="{BB962C8B-B14F-4D97-AF65-F5344CB8AC3E}">
        <p14:creationId xmlns:p14="http://schemas.microsoft.com/office/powerpoint/2010/main" val="3095177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8F97C52-EFF5-4A7A-8584-B1327F55046D}" type="datetime1">
              <a:rPr kumimoji="1" lang="ja-JP" altLang="en-US" smtClean="0"/>
              <a:t>2025/1/30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11AE0D-3B73-4B33-8A22-FB28FAC6832D}" type="slidenum">
              <a:rPr kumimoji="1" lang="ja-JP" altLang="en-US" smtClean="0"/>
              <a:t>‹#›</a:t>
            </a:fld>
            <a:endParaRPr kumimoji="1" lang="ja-JP" altLang="en-US"/>
          </a:p>
        </p:txBody>
      </p:sp>
    </p:spTree>
    <p:extLst>
      <p:ext uri="{BB962C8B-B14F-4D97-AF65-F5344CB8AC3E}">
        <p14:creationId xmlns:p14="http://schemas.microsoft.com/office/powerpoint/2010/main" val="317304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910E1CC-4F8F-429E-93C0-0A3D194D4D5B}" type="datetime1">
              <a:rPr kumimoji="1" lang="ja-JP" altLang="en-US" smtClean="0"/>
              <a:t>2025/1/30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11AE0D-3B73-4B33-8A22-FB28FAC6832D}" type="slidenum">
              <a:rPr kumimoji="1" lang="ja-JP" altLang="en-US" smtClean="0"/>
              <a:t>‹#›</a:t>
            </a:fld>
            <a:endParaRPr kumimoji="1" lang="ja-JP" altLang="en-US"/>
          </a:p>
        </p:txBody>
      </p:sp>
    </p:spTree>
    <p:extLst>
      <p:ext uri="{BB962C8B-B14F-4D97-AF65-F5344CB8AC3E}">
        <p14:creationId xmlns:p14="http://schemas.microsoft.com/office/powerpoint/2010/main" val="388489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1C9C2D8-772D-47FC-B259-22116C2DD824}" type="datetime1">
              <a:rPr kumimoji="1" lang="ja-JP" altLang="en-US" smtClean="0"/>
              <a:t>2025/1/30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11AE0D-3B73-4B33-8A22-FB28FAC6832D}" type="slidenum">
              <a:rPr kumimoji="1" lang="ja-JP" altLang="en-US" smtClean="0"/>
              <a:t>‹#›</a:t>
            </a:fld>
            <a:endParaRPr kumimoji="1" lang="ja-JP" altLang="en-US"/>
          </a:p>
        </p:txBody>
      </p:sp>
    </p:spTree>
    <p:extLst>
      <p:ext uri="{BB962C8B-B14F-4D97-AF65-F5344CB8AC3E}">
        <p14:creationId xmlns:p14="http://schemas.microsoft.com/office/powerpoint/2010/main" val="880380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D5AE33E-E524-41C0-B299-9BD74F5946D4}" type="datetime1">
              <a:rPr kumimoji="1" lang="ja-JP" altLang="en-US" smtClean="0"/>
              <a:t>2025/1/30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11AE0D-3B73-4B33-8A22-FB28FAC6832D}" type="slidenum">
              <a:rPr kumimoji="1" lang="ja-JP" altLang="en-US" smtClean="0"/>
              <a:t>‹#›</a:t>
            </a:fld>
            <a:endParaRPr kumimoji="1" lang="ja-JP" altLang="en-US"/>
          </a:p>
        </p:txBody>
      </p:sp>
    </p:spTree>
    <p:extLst>
      <p:ext uri="{BB962C8B-B14F-4D97-AF65-F5344CB8AC3E}">
        <p14:creationId xmlns:p14="http://schemas.microsoft.com/office/powerpoint/2010/main" val="4220707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867DD9A-4127-4183-BFED-7E4A702B1B07}" type="datetime1">
              <a:rPr kumimoji="1" lang="ja-JP" altLang="en-US" smtClean="0"/>
              <a:t>2025/1/30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511AE0D-3B73-4B33-8A22-FB28FAC6832D}" type="slidenum">
              <a:rPr kumimoji="1" lang="ja-JP" altLang="en-US" smtClean="0"/>
              <a:t>‹#›</a:t>
            </a:fld>
            <a:endParaRPr kumimoji="1" lang="ja-JP" altLang="en-US"/>
          </a:p>
        </p:txBody>
      </p:sp>
    </p:spTree>
    <p:extLst>
      <p:ext uri="{BB962C8B-B14F-4D97-AF65-F5344CB8AC3E}">
        <p14:creationId xmlns:p14="http://schemas.microsoft.com/office/powerpoint/2010/main" val="4235977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A7A59B4-32DD-4D12-942F-1FB242F57301}" type="datetime1">
              <a:rPr kumimoji="1" lang="ja-JP" altLang="en-US" smtClean="0"/>
              <a:t>2025/1/30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11AE0D-3B73-4B33-8A22-FB28FAC6832D}" type="slidenum">
              <a:rPr kumimoji="1" lang="ja-JP" altLang="en-US" smtClean="0"/>
              <a:t>‹#›</a:t>
            </a:fld>
            <a:endParaRPr kumimoji="1" lang="ja-JP" altLang="en-US"/>
          </a:p>
        </p:txBody>
      </p:sp>
    </p:spTree>
    <p:extLst>
      <p:ext uri="{BB962C8B-B14F-4D97-AF65-F5344CB8AC3E}">
        <p14:creationId xmlns:p14="http://schemas.microsoft.com/office/powerpoint/2010/main" val="2588013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63E100-C2E3-4020-B9A6-859801B5E82A}" type="datetime1">
              <a:rPr kumimoji="1" lang="ja-JP" altLang="en-US" smtClean="0"/>
              <a:t>2025/1/30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511AE0D-3B73-4B33-8A22-FB28FAC6832D}" type="slidenum">
              <a:rPr kumimoji="1" lang="ja-JP" altLang="en-US" smtClean="0"/>
              <a:t>‹#›</a:t>
            </a:fld>
            <a:endParaRPr kumimoji="1" lang="ja-JP" altLang="en-US"/>
          </a:p>
        </p:txBody>
      </p:sp>
    </p:spTree>
    <p:extLst>
      <p:ext uri="{BB962C8B-B14F-4D97-AF65-F5344CB8AC3E}">
        <p14:creationId xmlns:p14="http://schemas.microsoft.com/office/powerpoint/2010/main" val="1997038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016A0D6-5F53-40BC-96C4-DBDF1D57BAAB}" type="datetime1">
              <a:rPr kumimoji="1" lang="ja-JP" altLang="en-US" smtClean="0"/>
              <a:t>2025/1/30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11AE0D-3B73-4B33-8A22-FB28FAC6832D}" type="slidenum">
              <a:rPr kumimoji="1" lang="ja-JP" altLang="en-US" smtClean="0"/>
              <a:t>‹#›</a:t>
            </a:fld>
            <a:endParaRPr kumimoji="1" lang="ja-JP" altLang="en-US"/>
          </a:p>
        </p:txBody>
      </p:sp>
    </p:spTree>
    <p:extLst>
      <p:ext uri="{BB962C8B-B14F-4D97-AF65-F5344CB8AC3E}">
        <p14:creationId xmlns:p14="http://schemas.microsoft.com/office/powerpoint/2010/main" val="1509985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25C0B90-0201-4B32-861C-9A17D801AC41}" type="datetime1">
              <a:rPr kumimoji="1" lang="ja-JP" altLang="en-US" smtClean="0"/>
              <a:t>2025/1/30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11AE0D-3B73-4B33-8A22-FB28FAC6832D}" type="slidenum">
              <a:rPr kumimoji="1" lang="ja-JP" altLang="en-US" smtClean="0"/>
              <a:t>‹#›</a:t>
            </a:fld>
            <a:endParaRPr kumimoji="1" lang="ja-JP" altLang="en-US"/>
          </a:p>
        </p:txBody>
      </p:sp>
    </p:spTree>
    <p:extLst>
      <p:ext uri="{BB962C8B-B14F-4D97-AF65-F5344CB8AC3E}">
        <p14:creationId xmlns:p14="http://schemas.microsoft.com/office/powerpoint/2010/main" val="108150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37B954-18FA-4722-9188-1C1BAFE08934}" type="datetime1">
              <a:rPr kumimoji="1" lang="ja-JP" altLang="en-US" smtClean="0"/>
              <a:t>2025/1/30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11AE0D-3B73-4B33-8A22-FB28FAC6832D}" type="slidenum">
              <a:rPr kumimoji="1" lang="ja-JP" altLang="en-US" smtClean="0"/>
              <a:t>‹#›</a:t>
            </a:fld>
            <a:endParaRPr kumimoji="1" lang="ja-JP" altLang="en-US"/>
          </a:p>
        </p:txBody>
      </p:sp>
    </p:spTree>
    <p:extLst>
      <p:ext uri="{BB962C8B-B14F-4D97-AF65-F5344CB8AC3E}">
        <p14:creationId xmlns:p14="http://schemas.microsoft.com/office/powerpoint/2010/main" val="32248667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89677" y="802960"/>
            <a:ext cx="1876265" cy="421000"/>
          </a:xfrm>
          <a:prstGeom prst="rect">
            <a:avLst/>
          </a:prstGeom>
        </p:spPr>
      </p:pic>
      <p:sp>
        <p:nvSpPr>
          <p:cNvPr id="6" name="テキスト ボックス 5"/>
          <p:cNvSpPr txBox="1"/>
          <p:nvPr/>
        </p:nvSpPr>
        <p:spPr>
          <a:xfrm>
            <a:off x="756693" y="3040169"/>
            <a:ext cx="7630614" cy="1200329"/>
          </a:xfrm>
          <a:prstGeom prst="rect">
            <a:avLst/>
          </a:prstGeom>
          <a:noFill/>
        </p:spPr>
        <p:txBody>
          <a:bodyPr wrap="none" rtlCol="0">
            <a:spAutoFit/>
          </a:bodyPr>
          <a:lstStyle/>
          <a:p>
            <a:pPr algn="ctr"/>
            <a:r>
              <a:rPr kumimoji="1" lang="ja-JP" altLang="en-US" sz="3600" dirty="0"/>
              <a:t>公立大学法人大阪第２期中期計画</a:t>
            </a:r>
            <a:endParaRPr kumimoji="1" lang="en-US" altLang="ja-JP" sz="3600" dirty="0"/>
          </a:p>
          <a:p>
            <a:pPr algn="r"/>
            <a:r>
              <a:rPr kumimoji="1" lang="ja-JP" altLang="en-US" sz="3600" dirty="0"/>
              <a:t>のポイント</a:t>
            </a:r>
            <a:endParaRPr kumimoji="1" lang="en-US" altLang="ja-JP" sz="3600" dirty="0"/>
          </a:p>
        </p:txBody>
      </p:sp>
      <p:sp>
        <p:nvSpPr>
          <p:cNvPr id="3" name="テキスト ボックス 2">
            <a:extLst>
              <a:ext uri="{FF2B5EF4-FFF2-40B4-BE49-F238E27FC236}">
                <a16:creationId xmlns:a16="http://schemas.microsoft.com/office/drawing/2014/main" id="{BCF9F2DC-EC22-4A86-BEB8-E701DF1C6D1C}"/>
              </a:ext>
            </a:extLst>
          </p:cNvPr>
          <p:cNvSpPr txBox="1"/>
          <p:nvPr/>
        </p:nvSpPr>
        <p:spPr>
          <a:xfrm>
            <a:off x="7480042" y="266700"/>
            <a:ext cx="1356360" cy="369332"/>
          </a:xfrm>
          <a:prstGeom prst="rect">
            <a:avLst/>
          </a:prstGeom>
          <a:noFill/>
          <a:ln>
            <a:solidFill>
              <a:schemeClr val="tx1"/>
            </a:solidFill>
          </a:ln>
        </p:spPr>
        <p:txBody>
          <a:bodyPr wrap="square" rtlCol="0">
            <a:spAutoFit/>
          </a:bodyPr>
          <a:lstStyle/>
          <a:p>
            <a:r>
              <a:rPr kumimoji="1" lang="ja-JP" altLang="en-US" b="1" dirty="0">
                <a:latin typeface="+mn-ea"/>
              </a:rPr>
              <a:t>資料１－３</a:t>
            </a:r>
          </a:p>
        </p:txBody>
      </p:sp>
    </p:spTree>
    <p:extLst>
      <p:ext uri="{BB962C8B-B14F-4D97-AF65-F5344CB8AC3E}">
        <p14:creationId xmlns:p14="http://schemas.microsoft.com/office/powerpoint/2010/main" val="1717261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211735" y="640770"/>
            <a:ext cx="8712000" cy="0"/>
          </a:xfrm>
          <a:prstGeom prst="line">
            <a:avLst/>
          </a:prstGeom>
          <a:ln>
            <a:solidFill>
              <a:srgbClr val="497E55"/>
            </a:solidFill>
          </a:ln>
        </p:spPr>
        <p:style>
          <a:lnRef idx="1">
            <a:schemeClr val="accent1"/>
          </a:lnRef>
          <a:fillRef idx="0">
            <a:schemeClr val="accent1"/>
          </a:fillRef>
          <a:effectRef idx="0">
            <a:schemeClr val="accent1"/>
          </a:effectRef>
          <a:fontRef idx="minor">
            <a:schemeClr val="tx1"/>
          </a:fontRef>
        </p:style>
      </p:cxn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5731" y="121054"/>
            <a:ext cx="1876265" cy="421000"/>
          </a:xfrm>
          <a:prstGeom prst="rect">
            <a:avLst/>
          </a:prstGeom>
        </p:spPr>
      </p:pic>
      <p:sp>
        <p:nvSpPr>
          <p:cNvPr id="6" name="正方形/長方形 5"/>
          <p:cNvSpPr/>
          <p:nvPr/>
        </p:nvSpPr>
        <p:spPr>
          <a:xfrm>
            <a:off x="153546" y="172722"/>
            <a:ext cx="4307589" cy="369332"/>
          </a:xfrm>
          <a:prstGeom prst="rect">
            <a:avLst/>
          </a:prstGeom>
        </p:spPr>
        <p:txBody>
          <a:bodyPr wrap="none">
            <a:spAutoFit/>
          </a:bodyPr>
          <a:lstStyle/>
          <a:p>
            <a:r>
              <a:rPr lang="ja-JP" altLang="en-US" dirty="0">
                <a:latin typeface="Meiryo UI" panose="020B0604030504040204" pitchFamily="50" charset="-128"/>
                <a:ea typeface="Meiryo UI" panose="020B0604030504040204" pitchFamily="50" charset="-128"/>
              </a:rPr>
              <a:t>第２期</a:t>
            </a:r>
            <a:r>
              <a:rPr lang="ja-JP" altLang="en-US">
                <a:latin typeface="Meiryo UI" panose="020B0604030504040204" pitchFamily="50" charset="-128"/>
                <a:ea typeface="Meiryo UI" panose="020B0604030504040204" pitchFamily="50" charset="-128"/>
              </a:rPr>
              <a:t>中期計画の</a:t>
            </a:r>
            <a:r>
              <a:rPr lang="ja-JP" altLang="en-US" dirty="0">
                <a:latin typeface="Meiryo UI" panose="020B0604030504040204" pitchFamily="50" charset="-128"/>
                <a:ea typeface="Meiryo UI" panose="020B0604030504040204" pitchFamily="50" charset="-128"/>
              </a:rPr>
              <a:t>概要　～主な取り組み～</a:t>
            </a:r>
            <a:endParaRPr lang="ja-JP" altLang="en-US" dirty="0"/>
          </a:p>
        </p:txBody>
      </p:sp>
      <p:sp>
        <p:nvSpPr>
          <p:cNvPr id="7" name="テキスト ボックス 6"/>
          <p:cNvSpPr txBox="1"/>
          <p:nvPr/>
        </p:nvSpPr>
        <p:spPr>
          <a:xfrm>
            <a:off x="211733" y="1115353"/>
            <a:ext cx="4208203" cy="369332"/>
          </a:xfrm>
          <a:prstGeom prst="rect">
            <a:avLst/>
          </a:prstGeom>
          <a:noFill/>
        </p:spPr>
        <p:txBody>
          <a:bodyPr wrap="none" rtlCol="0">
            <a:spAutoFit/>
          </a:bodyPr>
          <a:lstStyle/>
          <a:p>
            <a:r>
              <a:rPr kumimoji="1" lang="en-US" altLang="ja-JP" dirty="0">
                <a:latin typeface="Meiryo UI" panose="020B0604030504040204" pitchFamily="50" charset="-128"/>
                <a:ea typeface="Meiryo UI" panose="020B0604030504040204" pitchFamily="50" charset="-128"/>
              </a:rPr>
              <a:t>【4】</a:t>
            </a:r>
            <a:r>
              <a:rPr kumimoji="1" lang="ja-JP" altLang="en-US" dirty="0">
                <a:latin typeface="Meiryo UI" panose="020B0604030504040204" pitchFamily="50" charset="-128"/>
                <a:ea typeface="Meiryo UI" panose="020B0604030504040204" pitchFamily="50" charset="-128"/>
              </a:rPr>
              <a:t>社会・時代のニーズに応じた教育の改善</a:t>
            </a:r>
            <a:endParaRPr kumimoji="1" lang="en-US" altLang="ja-JP"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211733" y="2890862"/>
            <a:ext cx="1739579" cy="369332"/>
          </a:xfrm>
          <a:prstGeom prst="rect">
            <a:avLst/>
          </a:prstGeom>
          <a:noFill/>
        </p:spPr>
        <p:txBody>
          <a:bodyPr wrap="none" rtlCol="0">
            <a:spAutoFit/>
          </a:bodyPr>
          <a:lstStyle/>
          <a:p>
            <a:r>
              <a:rPr kumimoji="1" lang="en-US" altLang="ja-JP" dirty="0">
                <a:latin typeface="Meiryo UI" panose="020B0604030504040204" pitchFamily="50" charset="-128"/>
                <a:ea typeface="Meiryo UI" panose="020B0604030504040204" pitchFamily="50" charset="-128"/>
              </a:rPr>
              <a:t>【24】</a:t>
            </a:r>
            <a:r>
              <a:rPr kumimoji="1" lang="ja-JP" altLang="en-US" dirty="0">
                <a:latin typeface="Meiryo UI" panose="020B0604030504040204" pitchFamily="50" charset="-128"/>
                <a:ea typeface="Meiryo UI" panose="020B0604030504040204" pitchFamily="50" charset="-128"/>
              </a:rPr>
              <a:t>人事・組織</a:t>
            </a:r>
            <a:endParaRPr kumimoji="1" lang="en-US" altLang="ja-JP" dirty="0">
              <a:latin typeface="Meiryo UI" panose="020B0604030504040204" pitchFamily="50" charset="-128"/>
              <a:ea typeface="Meiryo UI" panose="020B0604030504040204" pitchFamily="50" charset="-128"/>
            </a:endParaRPr>
          </a:p>
        </p:txBody>
      </p:sp>
      <p:sp>
        <p:nvSpPr>
          <p:cNvPr id="2" name="正方形/長方形 1"/>
          <p:cNvSpPr/>
          <p:nvPr/>
        </p:nvSpPr>
        <p:spPr>
          <a:xfrm>
            <a:off x="211733" y="711531"/>
            <a:ext cx="6261652" cy="369332"/>
          </a:xfrm>
          <a:prstGeom prst="rect">
            <a:avLst/>
          </a:prstGeom>
        </p:spPr>
        <p:txBody>
          <a:bodyPr wrap="square">
            <a:spAutoFit/>
          </a:bodyPr>
          <a:lstStyle/>
          <a:p>
            <a:r>
              <a:rPr kumimoji="1" lang="ja-JP" altLang="en-US" b="1" dirty="0">
                <a:latin typeface="Meiryo UI" panose="020B0604030504040204" pitchFamily="50" charset="-128"/>
                <a:ea typeface="Meiryo UI" panose="020B0604030504040204" pitchFamily="50" charset="-128"/>
              </a:rPr>
              <a:t>③府市両大学の統合効果を最大限発揮し、新たなステージへ</a:t>
            </a:r>
            <a:endParaRPr kumimoji="1" lang="en-US" altLang="ja-JP" b="1"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416785936"/>
              </p:ext>
            </p:extLst>
          </p:nvPr>
        </p:nvGraphicFramePr>
        <p:xfrm>
          <a:off x="371725" y="1569020"/>
          <a:ext cx="8392018" cy="1198880"/>
        </p:xfrm>
        <a:graphic>
          <a:graphicData uri="http://schemas.openxmlformats.org/drawingml/2006/table">
            <a:tbl>
              <a:tblPr bandRow="1">
                <a:tableStyleId>{5C22544A-7EE6-4342-B048-85BDC9FD1C3A}</a:tableStyleId>
              </a:tblPr>
              <a:tblGrid>
                <a:gridCol w="1593653">
                  <a:extLst>
                    <a:ext uri="{9D8B030D-6E8A-4147-A177-3AD203B41FA5}">
                      <a16:colId xmlns:a16="http://schemas.microsoft.com/office/drawing/2014/main" val="1529330265"/>
                    </a:ext>
                  </a:extLst>
                </a:gridCol>
                <a:gridCol w="6798365">
                  <a:extLst>
                    <a:ext uri="{9D8B030D-6E8A-4147-A177-3AD203B41FA5}">
                      <a16:colId xmlns:a16="http://schemas.microsoft.com/office/drawing/2014/main" val="3350805917"/>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本文</a:t>
                      </a:r>
                      <a:r>
                        <a:rPr kumimoji="1" lang="ja-JP" altLang="en-US" sz="1000" dirty="0"/>
                        <a:t>（要約）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2000"/>
                        </a:lnSpc>
                      </a:pPr>
                      <a:r>
                        <a:rPr kumimoji="1" lang="ja-JP" altLang="en-US" sz="1800" kern="1200" dirty="0">
                          <a:solidFill>
                            <a:schemeClr val="dk1"/>
                          </a:solidFill>
                          <a:effectLst/>
                          <a:latin typeface="+mn-lt"/>
                          <a:ea typeface="+mn-ea"/>
                          <a:cs typeface="+mn-cs"/>
                        </a:rPr>
                        <a:t>社会・時代の要請に応じた人材の育成のため、教育研究組織の設置・再編や数理・データサイエンス・</a:t>
                      </a:r>
                      <a:r>
                        <a:rPr kumimoji="1" lang="en-US" altLang="ja-JP" sz="1800" kern="1200" dirty="0">
                          <a:solidFill>
                            <a:schemeClr val="dk1"/>
                          </a:solidFill>
                          <a:effectLst/>
                          <a:latin typeface="+mn-lt"/>
                          <a:ea typeface="+mn-ea"/>
                          <a:cs typeface="+mn-cs"/>
                        </a:rPr>
                        <a:t>AI</a:t>
                      </a:r>
                      <a:r>
                        <a:rPr kumimoji="1" lang="ja-JP" altLang="en-US" sz="1800" kern="1200" dirty="0">
                          <a:solidFill>
                            <a:schemeClr val="dk1"/>
                          </a:solidFill>
                          <a:effectLst/>
                          <a:latin typeface="+mn-lt"/>
                          <a:ea typeface="+mn-ea"/>
                          <a:cs typeface="+mn-cs"/>
                        </a:rPr>
                        <a:t>教育プログラムを充実</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7123967"/>
                  </a:ext>
                </a:extLst>
              </a:tr>
              <a:tr h="370840">
                <a:tc>
                  <a:txBody>
                    <a:bodyPr/>
                    <a:lstStyle/>
                    <a:p>
                      <a:r>
                        <a:rPr kumimoji="1" lang="ja-JP" altLang="en-US" dirty="0"/>
                        <a:t>評価指標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2000"/>
                        </a:lnSpc>
                      </a:pPr>
                      <a:r>
                        <a:rPr kumimoji="1" lang="ja-JP" altLang="en-US" dirty="0"/>
                        <a:t>〇オープンバッジ発行対象教育プログラム数：</a:t>
                      </a:r>
                      <a:r>
                        <a:rPr kumimoji="1" lang="en-US" altLang="ja-JP" dirty="0"/>
                        <a:t>10</a:t>
                      </a:r>
                      <a:r>
                        <a:rPr kumimoji="1" lang="ja-JP" altLang="en-US" dirty="0"/>
                        <a:t>プログラム</a:t>
                      </a:r>
                      <a:endParaRPr kumimoji="1" lang="en-US" altLang="ja-JP" dirty="0"/>
                    </a:p>
                    <a:p>
                      <a:pPr>
                        <a:lnSpc>
                          <a:spcPts val="2000"/>
                        </a:lnSpc>
                      </a:pPr>
                      <a:r>
                        <a:rPr kumimoji="1" lang="ja-JP" altLang="en-US" dirty="0"/>
                        <a:t>〇教育研究組織の再編実施（創薬科学研究科の設置を含む）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29011772"/>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58917041"/>
              </p:ext>
            </p:extLst>
          </p:nvPr>
        </p:nvGraphicFramePr>
        <p:xfrm>
          <a:off x="371725" y="3292336"/>
          <a:ext cx="8392018" cy="1706880"/>
        </p:xfrm>
        <a:graphic>
          <a:graphicData uri="http://schemas.openxmlformats.org/drawingml/2006/table">
            <a:tbl>
              <a:tblPr bandRow="1">
                <a:tableStyleId>{5C22544A-7EE6-4342-B048-85BDC9FD1C3A}</a:tableStyleId>
              </a:tblPr>
              <a:tblGrid>
                <a:gridCol w="1593653">
                  <a:extLst>
                    <a:ext uri="{9D8B030D-6E8A-4147-A177-3AD203B41FA5}">
                      <a16:colId xmlns:a16="http://schemas.microsoft.com/office/drawing/2014/main" val="1529330265"/>
                    </a:ext>
                  </a:extLst>
                </a:gridCol>
                <a:gridCol w="6798365">
                  <a:extLst>
                    <a:ext uri="{9D8B030D-6E8A-4147-A177-3AD203B41FA5}">
                      <a16:colId xmlns:a16="http://schemas.microsoft.com/office/drawing/2014/main" val="3350805917"/>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本文</a:t>
                      </a:r>
                      <a:r>
                        <a:rPr kumimoji="1" lang="ja-JP" altLang="en-US" sz="1000" dirty="0"/>
                        <a:t>（要約）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2000"/>
                        </a:lnSpc>
                      </a:pPr>
                      <a:r>
                        <a:rPr kumimoji="1" lang="ja-JP" altLang="en-US" sz="1800" kern="1200" dirty="0">
                          <a:solidFill>
                            <a:schemeClr val="dk1"/>
                          </a:solidFill>
                          <a:effectLst/>
                          <a:latin typeface="+mn-lt"/>
                          <a:ea typeface="+mn-ea"/>
                          <a:cs typeface="+mn-cs"/>
                        </a:rPr>
                        <a:t>多様な教職員のための支援策や多様な働き方の推進などの環境整備。</a:t>
                      </a:r>
                      <a:r>
                        <a:rPr kumimoji="1" lang="ja-JP" altLang="ja-JP" sz="1800" kern="1200" dirty="0">
                          <a:solidFill>
                            <a:schemeClr val="dk1"/>
                          </a:solidFill>
                          <a:effectLst/>
                          <a:latin typeface="+mn-lt"/>
                          <a:ea typeface="+mn-ea"/>
                          <a:cs typeface="+mn-cs"/>
                        </a:rPr>
                        <a:t>教職員の意欲と能力を引き出す人事マネジメ</a:t>
                      </a:r>
                      <a:r>
                        <a:rPr kumimoji="1" lang="ja-JP" altLang="en-US" sz="1800" kern="1200" dirty="0">
                          <a:solidFill>
                            <a:schemeClr val="dk1"/>
                          </a:solidFill>
                          <a:effectLst/>
                          <a:latin typeface="+mn-lt"/>
                          <a:ea typeface="+mn-ea"/>
                          <a:cs typeface="+mn-cs"/>
                        </a:rPr>
                        <a:t>ントの実施。</a:t>
                      </a:r>
                      <a:r>
                        <a:rPr kumimoji="1" lang="ja-JP" altLang="ja-JP" sz="1800" kern="1200" dirty="0">
                          <a:solidFill>
                            <a:schemeClr val="dk1"/>
                          </a:solidFill>
                          <a:effectLst/>
                          <a:latin typeface="+mn-lt"/>
                          <a:ea typeface="+mn-ea"/>
                          <a:cs typeface="+mn-cs"/>
                        </a:rPr>
                        <a:t>全学的な業務効率化の方針に基づ</a:t>
                      </a:r>
                      <a:r>
                        <a:rPr kumimoji="1" lang="ja-JP" altLang="en-US" sz="1800" kern="1200" dirty="0">
                          <a:solidFill>
                            <a:schemeClr val="dk1"/>
                          </a:solidFill>
                          <a:effectLst/>
                          <a:latin typeface="+mn-lt"/>
                          <a:ea typeface="+mn-ea"/>
                          <a:cs typeface="+mn-cs"/>
                        </a:rPr>
                        <a:t>く</a:t>
                      </a:r>
                      <a:r>
                        <a:rPr kumimoji="1" lang="ja-JP" altLang="ja-JP" sz="1800" kern="1200" dirty="0">
                          <a:solidFill>
                            <a:schemeClr val="dk1"/>
                          </a:solidFill>
                          <a:effectLst/>
                          <a:latin typeface="+mn-lt"/>
                          <a:ea typeface="+mn-ea"/>
                          <a:cs typeface="+mn-cs"/>
                        </a:rPr>
                        <a:t>業務改善</a:t>
                      </a:r>
                      <a:r>
                        <a:rPr kumimoji="1" lang="ja-JP" altLang="en-US" sz="1800" kern="1200" dirty="0">
                          <a:solidFill>
                            <a:schemeClr val="dk1"/>
                          </a:solidFill>
                          <a:effectLst/>
                          <a:latin typeface="+mn-lt"/>
                          <a:ea typeface="+mn-ea"/>
                          <a:cs typeface="+mn-cs"/>
                        </a:rPr>
                        <a:t>、人員体制最適化</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7123967"/>
                  </a:ext>
                </a:extLst>
              </a:tr>
              <a:tr h="370840">
                <a:tc>
                  <a:txBody>
                    <a:bodyPr/>
                    <a:lstStyle/>
                    <a:p>
                      <a:r>
                        <a:rPr kumimoji="1" lang="ja-JP" altLang="en-US" dirty="0"/>
                        <a:t>評価指標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dirty="0"/>
                        <a:t>〇女性教員在籍比率：</a:t>
                      </a:r>
                      <a:r>
                        <a:rPr kumimoji="1" lang="en-US" altLang="ja-JP" dirty="0"/>
                        <a:t>25</a:t>
                      </a:r>
                      <a:r>
                        <a:rPr kumimoji="1" lang="ja-JP" altLang="en-US" dirty="0"/>
                        <a:t>％、女性教授比率：</a:t>
                      </a:r>
                      <a:r>
                        <a:rPr kumimoji="1" lang="en-US" altLang="ja-JP" dirty="0"/>
                        <a:t>20</a:t>
                      </a:r>
                      <a:r>
                        <a:rPr kumimoji="1" lang="ja-JP" altLang="en-US" dirty="0"/>
                        <a:t>％、執行部</a:t>
                      </a:r>
                      <a:r>
                        <a:rPr kumimoji="1" lang="ja-JP" altLang="en-US" sz="1400" dirty="0"/>
                        <a:t>（副学</a:t>
                      </a:r>
                      <a:endParaRPr kumimoji="1" lang="en-US" altLang="ja-JP" sz="1400" dirty="0"/>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400" dirty="0"/>
                        <a:t>　 長等）</a:t>
                      </a:r>
                      <a:r>
                        <a:rPr kumimoji="1" lang="ja-JP" altLang="en-US" dirty="0"/>
                        <a:t>女性割合：</a:t>
                      </a:r>
                      <a:r>
                        <a:rPr kumimoji="1" lang="en-US" altLang="ja-JP" dirty="0"/>
                        <a:t>25</a:t>
                      </a:r>
                      <a:r>
                        <a:rPr kumimoji="1" lang="ja-JP" altLang="en-US" dirty="0"/>
                        <a:t>％</a:t>
                      </a:r>
                      <a:r>
                        <a:rPr kumimoji="1" lang="ja-JP" altLang="en-US" sz="1400" dirty="0"/>
                        <a:t>（いずれも</a:t>
                      </a:r>
                      <a:r>
                        <a:rPr kumimoji="1" lang="en-US" altLang="ja-JP" sz="1400" dirty="0"/>
                        <a:t>2028</a:t>
                      </a:r>
                      <a:r>
                        <a:rPr kumimoji="1" lang="ja-JP" altLang="en-US" sz="1400" dirty="0"/>
                        <a:t>年度）</a:t>
                      </a:r>
                      <a:endParaRPr kumimoji="1" lang="en-US" altLang="ja-JP" sz="1400" dirty="0"/>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dirty="0"/>
                        <a:t>〇法人外組織との人事交流・人事派遣人数：</a:t>
                      </a:r>
                      <a:r>
                        <a:rPr kumimoji="1" lang="en-US" altLang="ja-JP" dirty="0"/>
                        <a:t>30</a:t>
                      </a:r>
                      <a:r>
                        <a:rPr kumimoji="1" lang="ja-JP" altLang="en-US" dirty="0"/>
                        <a:t>人</a:t>
                      </a:r>
                      <a:r>
                        <a:rPr kumimoji="1" lang="ja-JP" altLang="en-US" sz="1400" dirty="0"/>
                        <a:t>（期間内累計）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29011772"/>
                  </a:ext>
                </a:extLst>
              </a:tr>
            </a:tbl>
          </a:graphicData>
        </a:graphic>
      </p:graphicFrame>
      <p:sp>
        <p:nvSpPr>
          <p:cNvPr id="10" name="テキスト ボックス 9"/>
          <p:cNvSpPr txBox="1"/>
          <p:nvPr/>
        </p:nvSpPr>
        <p:spPr>
          <a:xfrm>
            <a:off x="211733" y="5130750"/>
            <a:ext cx="1624163" cy="369332"/>
          </a:xfrm>
          <a:prstGeom prst="rect">
            <a:avLst/>
          </a:prstGeom>
          <a:noFill/>
        </p:spPr>
        <p:txBody>
          <a:bodyPr wrap="none" rtlCol="0">
            <a:spAutoFit/>
          </a:bodyPr>
          <a:lstStyle/>
          <a:p>
            <a:r>
              <a:rPr kumimoji="1" lang="en-US" altLang="ja-JP" dirty="0">
                <a:latin typeface="Meiryo UI" panose="020B0604030504040204" pitchFamily="50" charset="-128"/>
                <a:ea typeface="Meiryo UI" panose="020B0604030504040204" pitchFamily="50" charset="-128"/>
              </a:rPr>
              <a:t>【27】</a:t>
            </a:r>
            <a:r>
              <a:rPr kumimoji="1" lang="ja-JP" altLang="en-US" dirty="0">
                <a:latin typeface="Meiryo UI" panose="020B0604030504040204" pitchFamily="50" charset="-128"/>
                <a:ea typeface="Meiryo UI" panose="020B0604030504040204" pitchFamily="50" charset="-128"/>
              </a:rPr>
              <a:t>財務戦略</a:t>
            </a:r>
            <a:endParaRPr kumimoji="1" lang="en-US" altLang="ja-JP" dirty="0">
              <a:latin typeface="Meiryo UI" panose="020B0604030504040204" pitchFamily="50" charset="-128"/>
              <a:ea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48288426"/>
              </p:ext>
            </p:extLst>
          </p:nvPr>
        </p:nvGraphicFramePr>
        <p:xfrm>
          <a:off x="371725" y="5527552"/>
          <a:ext cx="8392018" cy="1198880"/>
        </p:xfrm>
        <a:graphic>
          <a:graphicData uri="http://schemas.openxmlformats.org/drawingml/2006/table">
            <a:tbl>
              <a:tblPr bandRow="1">
                <a:tableStyleId>{5C22544A-7EE6-4342-B048-85BDC9FD1C3A}</a:tableStyleId>
              </a:tblPr>
              <a:tblGrid>
                <a:gridCol w="1593653">
                  <a:extLst>
                    <a:ext uri="{9D8B030D-6E8A-4147-A177-3AD203B41FA5}">
                      <a16:colId xmlns:a16="http://schemas.microsoft.com/office/drawing/2014/main" val="1529330265"/>
                    </a:ext>
                  </a:extLst>
                </a:gridCol>
                <a:gridCol w="6798365">
                  <a:extLst>
                    <a:ext uri="{9D8B030D-6E8A-4147-A177-3AD203B41FA5}">
                      <a16:colId xmlns:a16="http://schemas.microsoft.com/office/drawing/2014/main" val="3350805917"/>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本文</a:t>
                      </a:r>
                      <a:r>
                        <a:rPr kumimoji="1" lang="ja-JP" altLang="en-US" sz="1000" dirty="0"/>
                        <a:t>（要約）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2000"/>
                        </a:lnSpc>
                      </a:pPr>
                      <a:r>
                        <a:rPr kumimoji="1" lang="ja-JP" altLang="ja-JP" sz="1800" kern="1200" dirty="0">
                          <a:solidFill>
                            <a:schemeClr val="dk1"/>
                          </a:solidFill>
                          <a:effectLst/>
                          <a:latin typeface="+mn-lt"/>
                          <a:ea typeface="+mn-ea"/>
                          <a:cs typeface="+mn-cs"/>
                        </a:rPr>
                        <a:t>様々な資金獲得を戦略的に</a:t>
                      </a:r>
                      <a:r>
                        <a:rPr kumimoji="1" lang="ja-JP" altLang="en-US" sz="1800" kern="1200" dirty="0">
                          <a:solidFill>
                            <a:schemeClr val="dk1"/>
                          </a:solidFill>
                          <a:effectLst/>
                          <a:latin typeface="+mn-lt"/>
                          <a:ea typeface="+mn-ea"/>
                          <a:cs typeface="+mn-cs"/>
                        </a:rPr>
                        <a:t>推進。</a:t>
                      </a:r>
                      <a:r>
                        <a:rPr kumimoji="1" lang="ja-JP" altLang="ja-JP" sz="1800" kern="1200" dirty="0">
                          <a:solidFill>
                            <a:schemeClr val="dk1"/>
                          </a:solidFill>
                          <a:effectLst/>
                          <a:latin typeface="+mn-lt"/>
                          <a:ea typeface="+mn-ea"/>
                          <a:cs typeface="+mn-cs"/>
                        </a:rPr>
                        <a:t>効率的な組織運営</a:t>
                      </a:r>
                      <a:r>
                        <a:rPr kumimoji="1" lang="ja-JP" altLang="en-US" sz="1800" kern="1200" dirty="0">
                          <a:solidFill>
                            <a:schemeClr val="dk1"/>
                          </a:solidFill>
                          <a:effectLst/>
                          <a:latin typeface="+mn-lt"/>
                          <a:ea typeface="+mn-ea"/>
                          <a:cs typeface="+mn-cs"/>
                        </a:rPr>
                        <a:t>などによる自主財源の確保及び統合効果により、必要な予算財源を確保</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7123967"/>
                  </a:ext>
                </a:extLst>
              </a:tr>
              <a:tr h="370840">
                <a:tc>
                  <a:txBody>
                    <a:bodyPr/>
                    <a:lstStyle/>
                    <a:p>
                      <a:r>
                        <a:rPr kumimoji="1" lang="ja-JP" altLang="en-US" dirty="0"/>
                        <a:t>評価指標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2000"/>
                        </a:lnSpc>
                      </a:pPr>
                      <a:r>
                        <a:rPr kumimoji="1" lang="ja-JP" altLang="en-US" dirty="0"/>
                        <a:t>★</a:t>
                      </a:r>
                      <a:r>
                        <a:rPr kumimoji="1" lang="zh-TW" altLang="en-US" b="1" dirty="0">
                          <a:latin typeface="游ゴシック" panose="020B0400000000000000" pitchFamily="50" charset="-128"/>
                          <a:ea typeface="游ゴシック" panose="020B0400000000000000" pitchFamily="50" charset="-128"/>
                        </a:rPr>
                        <a:t>外部資金獲得金額</a:t>
                      </a:r>
                      <a:r>
                        <a:rPr kumimoji="1" lang="ja-JP" altLang="en-US" b="1" dirty="0"/>
                        <a:t>：</a:t>
                      </a:r>
                      <a:r>
                        <a:rPr kumimoji="1" lang="en-US" altLang="ja-JP" b="1" dirty="0"/>
                        <a:t>180</a:t>
                      </a:r>
                      <a:r>
                        <a:rPr kumimoji="1" lang="ja-JP" altLang="en-US" b="1" dirty="0"/>
                        <a:t>億円</a:t>
                      </a:r>
                      <a:r>
                        <a:rPr kumimoji="1" lang="ja-JP" altLang="en-US" sz="1400" dirty="0"/>
                        <a:t>（単年度）</a:t>
                      </a:r>
                      <a:endParaRPr kumimoji="1" lang="en-US" altLang="zh-TW" sz="1400" dirty="0"/>
                    </a:p>
                    <a:p>
                      <a:pPr>
                        <a:lnSpc>
                          <a:spcPts val="2000"/>
                        </a:lnSpc>
                      </a:pPr>
                      <a:r>
                        <a:rPr kumimoji="1" lang="ja-JP" altLang="en-US" dirty="0"/>
                        <a:t>★</a:t>
                      </a:r>
                      <a:r>
                        <a:rPr kumimoji="1" lang="ja-JP" altLang="en-US" b="1" dirty="0"/>
                        <a:t>寄附獲得額：</a:t>
                      </a:r>
                      <a:r>
                        <a:rPr kumimoji="1" lang="en-US" altLang="ja-JP" b="1" dirty="0"/>
                        <a:t>10</a:t>
                      </a:r>
                      <a:r>
                        <a:rPr kumimoji="1" lang="ja-JP" altLang="en-US" b="1" dirty="0"/>
                        <a:t>億円</a:t>
                      </a:r>
                      <a:r>
                        <a:rPr kumimoji="1" lang="ja-JP" altLang="en-US" sz="1400" dirty="0"/>
                        <a:t>（単年度）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29011772"/>
                  </a:ext>
                </a:extLst>
              </a:tr>
            </a:tbl>
          </a:graphicData>
        </a:graphic>
      </p:graphicFrame>
      <p:sp>
        <p:nvSpPr>
          <p:cNvPr id="14" name="テキスト ボックス 13"/>
          <p:cNvSpPr txBox="1"/>
          <p:nvPr/>
        </p:nvSpPr>
        <p:spPr>
          <a:xfrm>
            <a:off x="4899464" y="1037820"/>
            <a:ext cx="4406976" cy="307777"/>
          </a:xfrm>
          <a:prstGeom prst="rect">
            <a:avLst/>
          </a:prstGeom>
          <a:noFill/>
        </p:spPr>
        <p:txBody>
          <a:bodyPr wrap="none" rtlCol="0">
            <a:spAutoFit/>
          </a:bodyPr>
          <a:lstStyle/>
          <a:p>
            <a:r>
              <a:rPr kumimoji="1" lang="ja-JP" altLang="en-US" sz="1400" dirty="0">
                <a:latin typeface="Meiryo UI" panose="020B0604030504040204" pitchFamily="50" charset="-128"/>
                <a:ea typeface="Meiryo UI" panose="020B0604030504040204" pitchFamily="50" charset="-128"/>
              </a:rPr>
              <a:t>〇</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評価指標、★</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意欲ある取り組み（チャレンジ指標）</a:t>
            </a:r>
            <a:endParaRPr kumimoji="1" lang="en-US" altLang="ja-JP" sz="1400" dirty="0">
              <a:latin typeface="Meiryo UI" panose="020B0604030504040204" pitchFamily="50" charset="-128"/>
              <a:ea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C84ECB05-7F84-42A9-AF52-B17904DDFD06}"/>
              </a:ext>
            </a:extLst>
          </p:cNvPr>
          <p:cNvSpPr>
            <a:spLocks noGrp="1"/>
          </p:cNvSpPr>
          <p:nvPr>
            <p:ph type="sldNum" sz="quarter" idx="12"/>
          </p:nvPr>
        </p:nvSpPr>
        <p:spPr>
          <a:xfrm>
            <a:off x="6945630" y="6492875"/>
            <a:ext cx="2057400" cy="365125"/>
          </a:xfrm>
        </p:spPr>
        <p:txBody>
          <a:bodyPr/>
          <a:lstStyle/>
          <a:p>
            <a:r>
              <a:rPr kumimoji="1" lang="en-US" altLang="ja-JP" dirty="0"/>
              <a:t>9</a:t>
            </a:r>
            <a:endParaRPr kumimoji="1" lang="ja-JP" altLang="en-US" dirty="0"/>
          </a:p>
        </p:txBody>
      </p:sp>
    </p:spTree>
    <p:extLst>
      <p:ext uri="{BB962C8B-B14F-4D97-AF65-F5344CB8AC3E}">
        <p14:creationId xmlns:p14="http://schemas.microsoft.com/office/powerpoint/2010/main" val="1005336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E05F766C-D0FC-DCE6-D768-20ABF02CC09D}"/>
              </a:ext>
            </a:extLst>
          </p:cNvPr>
          <p:cNvSpPr/>
          <p:nvPr/>
        </p:nvSpPr>
        <p:spPr>
          <a:xfrm>
            <a:off x="0" y="857250"/>
            <a:ext cx="9144000" cy="3888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00" b="1" dirty="0">
                <a:solidFill>
                  <a:schemeClr val="bg1"/>
                </a:solidFill>
                <a:latin typeface="BIZ UDPゴシック" panose="020B0400000000000000" pitchFamily="50" charset="-128"/>
                <a:ea typeface="BIZ UDPゴシック" panose="020B0400000000000000" pitchFamily="50" charset="-128"/>
              </a:rPr>
              <a:t>第２期中期計画の概要</a:t>
            </a:r>
          </a:p>
        </p:txBody>
      </p:sp>
      <p:sp>
        <p:nvSpPr>
          <p:cNvPr id="2" name="正方形/長方形 1">
            <a:extLst>
              <a:ext uri="{FF2B5EF4-FFF2-40B4-BE49-F238E27FC236}">
                <a16:creationId xmlns:a16="http://schemas.microsoft.com/office/drawing/2014/main" id="{A486F865-FE67-DF6E-772C-3BFAFD5E027E}"/>
              </a:ext>
            </a:extLst>
          </p:cNvPr>
          <p:cNvSpPr/>
          <p:nvPr/>
        </p:nvSpPr>
        <p:spPr>
          <a:xfrm>
            <a:off x="19910" y="1339780"/>
            <a:ext cx="4676464" cy="43273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89"/>
              </a:lnSpc>
            </a:pPr>
            <a:r>
              <a:rPr lang="ja-JP" altLang="en-US" sz="950" b="1" u="heavy" dirty="0">
                <a:solidFill>
                  <a:schemeClr val="tx1"/>
                </a:solidFill>
                <a:latin typeface="Meiryo UI" panose="020B0604030504040204" pitchFamily="50" charset="-128"/>
                <a:ea typeface="Meiryo UI" panose="020B0604030504040204" pitchFamily="50" charset="-128"/>
              </a:rPr>
              <a:t>第</a:t>
            </a:r>
            <a:r>
              <a:rPr lang="en-US" altLang="ja-JP" sz="950" b="1" u="heavy" dirty="0">
                <a:solidFill>
                  <a:schemeClr val="tx1"/>
                </a:solidFill>
                <a:latin typeface="Meiryo UI" panose="020B0604030504040204" pitchFamily="50" charset="-128"/>
                <a:ea typeface="Meiryo UI" panose="020B0604030504040204" pitchFamily="50" charset="-128"/>
              </a:rPr>
              <a:t>1</a:t>
            </a:r>
            <a:r>
              <a:rPr lang="ja-JP" altLang="en-US" sz="950" b="1" u="heavy" dirty="0">
                <a:solidFill>
                  <a:schemeClr val="tx1"/>
                </a:solidFill>
                <a:latin typeface="Meiryo UI" panose="020B0604030504040204" pitchFamily="50" charset="-128"/>
                <a:ea typeface="Meiryo UI" panose="020B0604030504040204" pitchFamily="50" charset="-128"/>
              </a:rPr>
              <a:t>　教育研究等の質の向上に関する目標を達成するためにとるべき措置</a:t>
            </a:r>
            <a:endParaRPr lang="en-US" altLang="ja-JP" sz="950" b="1" u="heavy" dirty="0">
              <a:solidFill>
                <a:schemeClr val="tx1"/>
              </a:solidFill>
              <a:latin typeface="Meiryo UI" panose="020B0604030504040204" pitchFamily="50" charset="-128"/>
              <a:ea typeface="Meiryo UI" panose="020B0604030504040204" pitchFamily="50" charset="-128"/>
            </a:endParaRPr>
          </a:p>
          <a:p>
            <a:pPr>
              <a:lnSpc>
                <a:spcPts val="1089"/>
              </a:lnSpc>
            </a:pPr>
            <a:r>
              <a:rPr lang="ja-JP" altLang="en-US" sz="950" b="1" dirty="0">
                <a:solidFill>
                  <a:schemeClr val="tx1"/>
                </a:solidFill>
                <a:latin typeface="Meiryo UI" panose="020B0604030504040204" pitchFamily="50" charset="-128"/>
                <a:ea typeface="Meiryo UI" panose="020B0604030504040204" pitchFamily="50" charset="-128"/>
              </a:rPr>
              <a:t>１　社会との共創に関する目標を達成するための措置</a:t>
            </a:r>
            <a:endParaRPr lang="en-US" altLang="ja-JP" sz="950" b="1" dirty="0">
              <a:solidFill>
                <a:schemeClr val="tx1"/>
              </a:solidFill>
              <a:latin typeface="Meiryo UI" panose="020B0604030504040204" pitchFamily="50" charset="-128"/>
              <a:ea typeface="Meiryo UI" panose="020B0604030504040204" pitchFamily="50" charset="-128"/>
            </a:endParaRPr>
          </a:p>
          <a:p>
            <a:pPr>
              <a:lnSpc>
                <a:spcPts val="1089"/>
              </a:lnSpc>
            </a:pPr>
            <a:r>
              <a:rPr lang="ja-JP" altLang="en-US" sz="850" dirty="0">
                <a:solidFill>
                  <a:schemeClr val="tx1"/>
                </a:solidFill>
                <a:latin typeface="Meiryo UI" panose="020B0604030504040204" pitchFamily="50" charset="-128"/>
                <a:ea typeface="Meiryo UI" panose="020B0604030504040204" pitchFamily="50" charset="-128"/>
              </a:rPr>
              <a:t>（１）技術インキュベーション機能：運営体制の整備により技術移転を推進。</a:t>
            </a:r>
            <a:br>
              <a:rPr lang="en-US" altLang="ja-JP" sz="850" dirty="0">
                <a:solidFill>
                  <a:schemeClr val="tx1"/>
                </a:solidFill>
                <a:latin typeface="Meiryo UI" panose="020B0604030504040204" pitchFamily="50" charset="-128"/>
                <a:ea typeface="Meiryo UI" panose="020B0604030504040204" pitchFamily="50" charset="-128"/>
              </a:rPr>
            </a:br>
            <a:r>
              <a:rPr lang="ja-JP" altLang="en-US" sz="850" dirty="0">
                <a:solidFill>
                  <a:schemeClr val="tx1"/>
                </a:solidFill>
                <a:latin typeface="Meiryo UI" panose="020B0604030504040204" pitchFamily="50" charset="-128"/>
                <a:ea typeface="Meiryo UI" panose="020B0604030504040204" pitchFamily="50" charset="-128"/>
              </a:rPr>
              <a:t>　　　　 研究シーズの事業化に係る支援体制を強化し、大学発スタートアップ創出。</a:t>
            </a:r>
            <a:endParaRPr lang="en-US" altLang="ja-JP" sz="850" dirty="0">
              <a:solidFill>
                <a:schemeClr val="tx1"/>
              </a:solidFill>
              <a:latin typeface="Meiryo UI" panose="020B0604030504040204" pitchFamily="50" charset="-128"/>
              <a:ea typeface="Meiryo UI" panose="020B0604030504040204" pitchFamily="50" charset="-128"/>
            </a:endParaRPr>
          </a:p>
          <a:p>
            <a:pPr>
              <a:lnSpc>
                <a:spcPts val="1089"/>
              </a:lnSpc>
            </a:pPr>
            <a:r>
              <a:rPr lang="ja-JP" altLang="en-US" sz="850" dirty="0">
                <a:solidFill>
                  <a:schemeClr val="tx1"/>
                </a:solidFill>
                <a:latin typeface="Meiryo UI" panose="020B0604030504040204" pitchFamily="50" charset="-128"/>
                <a:ea typeface="Meiryo UI" panose="020B0604030504040204" pitchFamily="50" charset="-128"/>
              </a:rPr>
              <a:t>（２）都市シンクタンク機能：行政機関や地域住民との協議ができる大学の窓口機能を整備・強化。</a:t>
            </a:r>
            <a:br>
              <a:rPr lang="en-US" altLang="ja-JP" sz="850" dirty="0">
                <a:solidFill>
                  <a:schemeClr val="tx1"/>
                </a:solidFill>
                <a:latin typeface="Meiryo UI" panose="020B0604030504040204" pitchFamily="50" charset="-128"/>
                <a:ea typeface="Meiryo UI" panose="020B0604030504040204" pitchFamily="50" charset="-128"/>
              </a:rPr>
            </a:br>
            <a:r>
              <a:rPr lang="ja-JP" altLang="en-US" sz="850" dirty="0">
                <a:solidFill>
                  <a:schemeClr val="tx1"/>
                </a:solidFill>
                <a:latin typeface="Meiryo UI" panose="020B0604030504040204" pitchFamily="50" charset="-128"/>
                <a:ea typeface="Meiryo UI" panose="020B0604030504040204" pitchFamily="50" charset="-128"/>
              </a:rPr>
              <a:t>　　　　 大阪国際感染症研究センター等の取組推進。分野横断的な研究成果を社会実装。</a:t>
            </a:r>
          </a:p>
          <a:p>
            <a:pPr>
              <a:lnSpc>
                <a:spcPts val="1089"/>
              </a:lnSpc>
            </a:pPr>
            <a:r>
              <a:rPr lang="ja-JP" altLang="en-US" sz="850" dirty="0">
                <a:solidFill>
                  <a:schemeClr val="tx1"/>
                </a:solidFill>
                <a:latin typeface="Meiryo UI" panose="020B0604030504040204" pitchFamily="50" charset="-128"/>
                <a:ea typeface="Meiryo UI" panose="020B0604030504040204" pitchFamily="50" charset="-128"/>
              </a:rPr>
              <a:t>（３）知の社会への還元：公開講座や教育機関等との連携による教育プログラムなど、様々な学びの</a:t>
            </a:r>
            <a:br>
              <a:rPr lang="en-US" altLang="ja-JP" sz="850" dirty="0">
                <a:solidFill>
                  <a:schemeClr val="tx1"/>
                </a:solidFill>
                <a:latin typeface="Meiryo UI" panose="020B0604030504040204" pitchFamily="50" charset="-128"/>
                <a:ea typeface="Meiryo UI" panose="020B0604030504040204" pitchFamily="50" charset="-128"/>
              </a:rPr>
            </a:br>
            <a:r>
              <a:rPr lang="en-US" altLang="ja-JP" sz="850" dirty="0">
                <a:solidFill>
                  <a:schemeClr val="tx1"/>
                </a:solidFill>
                <a:latin typeface="Meiryo UI" panose="020B0604030504040204" pitchFamily="50" charset="-128"/>
                <a:ea typeface="Meiryo UI" panose="020B0604030504040204" pitchFamily="50" charset="-128"/>
              </a:rPr>
              <a:t>         </a:t>
            </a:r>
            <a:r>
              <a:rPr lang="ja-JP" altLang="en-US" sz="850" dirty="0">
                <a:solidFill>
                  <a:schemeClr val="tx1"/>
                </a:solidFill>
                <a:latin typeface="Meiryo UI" panose="020B0604030504040204" pitchFamily="50" charset="-128"/>
                <a:ea typeface="Meiryo UI" panose="020B0604030504040204" pitchFamily="50" charset="-128"/>
              </a:rPr>
              <a:t>機会を提供。社会人向け教育プログラムの充実。</a:t>
            </a:r>
            <a:endParaRPr lang="en-US" altLang="ja-JP" sz="850" dirty="0">
              <a:solidFill>
                <a:schemeClr val="tx1"/>
              </a:solidFill>
              <a:latin typeface="Meiryo UI" panose="020B0604030504040204" pitchFamily="50" charset="-128"/>
              <a:ea typeface="Meiryo UI" panose="020B0604030504040204" pitchFamily="50" charset="-128"/>
            </a:endParaRPr>
          </a:p>
          <a:p>
            <a:pPr>
              <a:lnSpc>
                <a:spcPts val="545"/>
              </a:lnSpc>
            </a:pPr>
            <a:endParaRPr lang="en-US" altLang="ja-JP" sz="825" b="1" dirty="0">
              <a:solidFill>
                <a:schemeClr val="tx1"/>
              </a:solidFill>
              <a:latin typeface="Meiryo UI" panose="020B0604030504040204" pitchFamily="50" charset="-128"/>
              <a:ea typeface="Meiryo UI" panose="020B0604030504040204" pitchFamily="50" charset="-128"/>
            </a:endParaRPr>
          </a:p>
          <a:p>
            <a:pPr>
              <a:lnSpc>
                <a:spcPts val="1089"/>
              </a:lnSpc>
            </a:pPr>
            <a:r>
              <a:rPr lang="ja-JP" altLang="en-US" sz="950" b="1" dirty="0">
                <a:solidFill>
                  <a:schemeClr val="tx1"/>
                </a:solidFill>
                <a:latin typeface="Meiryo UI" panose="020B0604030504040204" pitchFamily="50" charset="-128"/>
                <a:ea typeface="Meiryo UI" panose="020B0604030504040204" pitchFamily="50" charset="-128"/>
              </a:rPr>
              <a:t>２　教育に関する目標を達成するための措置</a:t>
            </a:r>
          </a:p>
          <a:p>
            <a:pPr>
              <a:lnSpc>
                <a:spcPts val="1089"/>
              </a:lnSpc>
            </a:pPr>
            <a:r>
              <a:rPr lang="ja-JP" altLang="en-US" sz="850" dirty="0">
                <a:solidFill>
                  <a:schemeClr val="tx1"/>
                </a:solidFill>
                <a:latin typeface="Meiryo UI" panose="020B0604030504040204" pitchFamily="50" charset="-128"/>
                <a:ea typeface="Meiryo UI" panose="020B0604030504040204" pitchFamily="50" charset="-128"/>
              </a:rPr>
              <a:t>（１）社会・時代のニーズに応じた教育の改善：新たな教育研究組織の設置・再編や数理・データサ</a:t>
            </a:r>
            <a:br>
              <a:rPr lang="en-US" altLang="ja-JP" sz="850" dirty="0">
                <a:solidFill>
                  <a:schemeClr val="tx1"/>
                </a:solidFill>
                <a:latin typeface="Meiryo UI" panose="020B0604030504040204" pitchFamily="50" charset="-128"/>
                <a:ea typeface="Meiryo UI" panose="020B0604030504040204" pitchFamily="50" charset="-128"/>
              </a:rPr>
            </a:br>
            <a:r>
              <a:rPr lang="ja-JP" altLang="en-US" sz="850" dirty="0">
                <a:solidFill>
                  <a:schemeClr val="tx1"/>
                </a:solidFill>
                <a:latin typeface="Meiryo UI" panose="020B0604030504040204" pitchFamily="50" charset="-128"/>
                <a:ea typeface="Meiryo UI" panose="020B0604030504040204" pitchFamily="50" charset="-128"/>
              </a:rPr>
              <a:t>　　　　 イエンス・</a:t>
            </a:r>
            <a:r>
              <a:rPr lang="en-US" altLang="ja-JP" sz="850" dirty="0">
                <a:solidFill>
                  <a:schemeClr val="tx1"/>
                </a:solidFill>
                <a:latin typeface="Meiryo UI" panose="020B0604030504040204" pitchFamily="50" charset="-128"/>
                <a:ea typeface="Meiryo UI" panose="020B0604030504040204" pitchFamily="50" charset="-128"/>
              </a:rPr>
              <a:t>AI</a:t>
            </a:r>
            <a:r>
              <a:rPr lang="ja-JP" altLang="en-US" sz="850" dirty="0">
                <a:solidFill>
                  <a:schemeClr val="tx1"/>
                </a:solidFill>
                <a:latin typeface="Meiryo UI" panose="020B0604030504040204" pitchFamily="50" charset="-128"/>
                <a:ea typeface="Meiryo UI" panose="020B0604030504040204" pitchFamily="50" charset="-128"/>
              </a:rPr>
              <a:t>教育プログラムのさらなる充実を図る。</a:t>
            </a:r>
          </a:p>
          <a:p>
            <a:r>
              <a:rPr lang="ja-JP" altLang="en-US" sz="850" dirty="0">
                <a:solidFill>
                  <a:schemeClr val="tx1"/>
                </a:solidFill>
                <a:latin typeface="Meiryo UI" panose="020B0604030504040204" pitchFamily="50" charset="-128"/>
                <a:ea typeface="Meiryo UI" panose="020B0604030504040204" pitchFamily="50" charset="-128"/>
              </a:rPr>
              <a:t>（２）入学者選抜：「思考力・判断力・表現力」を問う新たな入学者選抜のテスト、</a:t>
            </a:r>
            <a:br>
              <a:rPr lang="en-US" altLang="ja-JP" sz="850" dirty="0">
                <a:solidFill>
                  <a:schemeClr val="tx1"/>
                </a:solidFill>
                <a:latin typeface="Meiryo UI" panose="020B0604030504040204" pitchFamily="50" charset="-128"/>
                <a:ea typeface="Meiryo UI" panose="020B0604030504040204" pitchFamily="50" charset="-128"/>
              </a:rPr>
            </a:br>
            <a:r>
              <a:rPr lang="ja-JP" altLang="en-US" sz="850" dirty="0">
                <a:solidFill>
                  <a:schemeClr val="tx1"/>
                </a:solidFill>
                <a:latin typeface="Meiryo UI" panose="020B0604030504040204" pitchFamily="50" charset="-128"/>
                <a:ea typeface="Meiryo UI" panose="020B0604030504040204" pitchFamily="50" charset="-128"/>
              </a:rPr>
              <a:t>　　　　 一般選抜以外での入学者の割合や女子学生の増加。入試広報・入学者選抜の改善。</a:t>
            </a:r>
          </a:p>
          <a:p>
            <a:r>
              <a:rPr lang="ja-JP" altLang="en-US" sz="850" dirty="0">
                <a:solidFill>
                  <a:schemeClr val="tx1"/>
                </a:solidFill>
                <a:latin typeface="Meiryo UI" panose="020B0604030504040204" pitchFamily="50" charset="-128"/>
                <a:ea typeface="Meiryo UI" panose="020B0604030504040204" pitchFamily="50" charset="-128"/>
              </a:rPr>
              <a:t>（３）学士課程　 ：分野横断・異分野融合教育を推進。効果的な教育方法の開発、検討。</a:t>
            </a:r>
            <a:endParaRPr lang="en-US" altLang="ja-JP" sz="850" dirty="0">
              <a:solidFill>
                <a:schemeClr val="tx1"/>
              </a:solidFill>
              <a:latin typeface="Meiryo UI" panose="020B0604030504040204" pitchFamily="50" charset="-128"/>
              <a:ea typeface="Meiryo UI" panose="020B0604030504040204" pitchFamily="50" charset="-128"/>
            </a:endParaRPr>
          </a:p>
          <a:p>
            <a:r>
              <a:rPr lang="ja-JP" altLang="en-US" sz="850" dirty="0">
                <a:solidFill>
                  <a:schemeClr val="tx1"/>
                </a:solidFill>
                <a:latin typeface="Meiryo UI" panose="020B0604030504040204" pitchFamily="50" charset="-128"/>
                <a:ea typeface="Meiryo UI" panose="020B0604030504040204" pitchFamily="50" charset="-128"/>
              </a:rPr>
              <a:t>（４）大学院課程：多様な社会領域をリードしていく人材を育成。研究科の組織・カリキュラム再編</a:t>
            </a:r>
            <a:br>
              <a:rPr lang="en-US" altLang="ja-JP" sz="850" dirty="0">
                <a:solidFill>
                  <a:schemeClr val="tx1"/>
                </a:solidFill>
                <a:latin typeface="Meiryo UI" panose="020B0604030504040204" pitchFamily="50" charset="-128"/>
                <a:ea typeface="Meiryo UI" panose="020B0604030504040204" pitchFamily="50" charset="-128"/>
              </a:rPr>
            </a:br>
            <a:r>
              <a:rPr lang="ja-JP" altLang="en-US" sz="850" dirty="0">
                <a:solidFill>
                  <a:schemeClr val="tx1"/>
                </a:solidFill>
                <a:latin typeface="Meiryo UI" panose="020B0604030504040204" pitchFamily="50" charset="-128"/>
                <a:ea typeface="Meiryo UI" panose="020B0604030504040204" pitchFamily="50" charset="-128"/>
              </a:rPr>
              <a:t>（５）学修成果の可視化と教育の質保証：学修成果の可視化や教育環境の充実。</a:t>
            </a:r>
            <a:br>
              <a:rPr lang="en-US" altLang="ja-JP" sz="850" dirty="0">
                <a:solidFill>
                  <a:schemeClr val="tx1"/>
                </a:solidFill>
                <a:latin typeface="Meiryo UI" panose="020B0604030504040204" pitchFamily="50" charset="-128"/>
                <a:ea typeface="Meiryo UI" panose="020B0604030504040204" pitchFamily="50" charset="-128"/>
              </a:rPr>
            </a:br>
            <a:r>
              <a:rPr lang="ja-JP" altLang="en-US" sz="850" dirty="0">
                <a:solidFill>
                  <a:schemeClr val="tx1"/>
                </a:solidFill>
                <a:latin typeface="Meiryo UI" panose="020B0604030504040204" pitchFamily="50" charset="-128"/>
                <a:ea typeface="Meiryo UI" panose="020B0604030504040204" pitchFamily="50" charset="-128"/>
              </a:rPr>
              <a:t>　　　　 </a:t>
            </a:r>
            <a:r>
              <a:rPr lang="en-US" altLang="ja-JP" sz="850" dirty="0">
                <a:solidFill>
                  <a:schemeClr val="tx1"/>
                </a:solidFill>
                <a:latin typeface="Meiryo UI" panose="020B0604030504040204" pitchFamily="50" charset="-128"/>
                <a:ea typeface="Meiryo UI" panose="020B0604030504040204" pitchFamily="50" charset="-128"/>
              </a:rPr>
              <a:t>FD</a:t>
            </a:r>
            <a:r>
              <a:rPr lang="ja-JP" altLang="en-US" sz="850" dirty="0">
                <a:solidFill>
                  <a:schemeClr val="tx1"/>
                </a:solidFill>
                <a:latin typeface="Meiryo UI" panose="020B0604030504040204" pitchFamily="50" charset="-128"/>
                <a:ea typeface="Meiryo UI" panose="020B0604030504040204" pitchFamily="50" charset="-128"/>
              </a:rPr>
              <a:t>（ファカルティ・ディベロップメント）活動の充実。</a:t>
            </a:r>
            <a:br>
              <a:rPr lang="en-US" altLang="ja-JP" sz="850" dirty="0">
                <a:solidFill>
                  <a:schemeClr val="tx1"/>
                </a:solidFill>
                <a:latin typeface="Meiryo UI" panose="020B0604030504040204" pitchFamily="50" charset="-128"/>
                <a:ea typeface="Meiryo UI" panose="020B0604030504040204" pitchFamily="50" charset="-128"/>
              </a:rPr>
            </a:br>
            <a:r>
              <a:rPr lang="ja-JP" altLang="en-US" sz="850" dirty="0">
                <a:solidFill>
                  <a:schemeClr val="tx1"/>
                </a:solidFill>
                <a:latin typeface="Meiryo UI" panose="020B0604030504040204" pitchFamily="50" charset="-128"/>
                <a:ea typeface="Meiryo UI" panose="020B0604030504040204" pitchFamily="50" charset="-128"/>
              </a:rPr>
              <a:t>（６）学生支援　 ：経済的支援やキャリア支援、課外活動支援</a:t>
            </a:r>
          </a:p>
          <a:p>
            <a:r>
              <a:rPr lang="ja-JP" altLang="en-US" sz="850" dirty="0">
                <a:solidFill>
                  <a:schemeClr val="tx1"/>
                </a:solidFill>
                <a:latin typeface="Meiryo UI" panose="020B0604030504040204" pitchFamily="50" charset="-128"/>
                <a:ea typeface="Meiryo UI" panose="020B0604030504040204" pitchFamily="50" charset="-128"/>
              </a:rPr>
              <a:t>（７）多様な学生を包摂する取組：困難を抱える学生や外国人留学生の支援。人権教育。</a:t>
            </a:r>
          </a:p>
          <a:p>
            <a:pPr>
              <a:lnSpc>
                <a:spcPts val="545"/>
              </a:lnSpc>
            </a:pPr>
            <a:endParaRPr lang="en-US" altLang="ja-JP" sz="825" b="1" dirty="0">
              <a:solidFill>
                <a:schemeClr val="tx1"/>
              </a:solidFill>
              <a:latin typeface="Meiryo UI" panose="020B0604030504040204" pitchFamily="50" charset="-128"/>
              <a:ea typeface="Meiryo UI" panose="020B0604030504040204" pitchFamily="50" charset="-128"/>
            </a:endParaRPr>
          </a:p>
          <a:p>
            <a:r>
              <a:rPr lang="ja-JP" altLang="en-US" sz="950" b="1" dirty="0">
                <a:solidFill>
                  <a:schemeClr val="tx1"/>
                </a:solidFill>
                <a:latin typeface="Meiryo UI" panose="020B0604030504040204" pitchFamily="50" charset="-128"/>
                <a:ea typeface="Meiryo UI" panose="020B0604030504040204" pitchFamily="50" charset="-128"/>
              </a:rPr>
              <a:t>３　研究に関する目標を達成するための措置</a:t>
            </a:r>
            <a:endParaRPr lang="en-US" altLang="ja-JP" sz="950" b="1" dirty="0">
              <a:solidFill>
                <a:schemeClr val="tx1"/>
              </a:solidFill>
              <a:latin typeface="Meiryo UI" panose="020B0604030504040204" pitchFamily="50" charset="-128"/>
              <a:ea typeface="Meiryo UI" panose="020B0604030504040204" pitchFamily="50" charset="-128"/>
            </a:endParaRPr>
          </a:p>
          <a:p>
            <a:r>
              <a:rPr lang="ja-JP" altLang="en-US" sz="850" dirty="0">
                <a:solidFill>
                  <a:schemeClr val="tx1"/>
                </a:solidFill>
                <a:latin typeface="Meiryo UI" panose="020B0604030504040204" pitchFamily="50" charset="-128"/>
                <a:ea typeface="Meiryo UI" panose="020B0604030504040204" pitchFamily="50" charset="-128"/>
              </a:rPr>
              <a:t>（１）研究推進・支援体制の整備：</a:t>
            </a:r>
            <a:r>
              <a:rPr lang="en-US" altLang="ja-JP" sz="850" dirty="0">
                <a:solidFill>
                  <a:schemeClr val="tx1"/>
                </a:solidFill>
                <a:latin typeface="Meiryo UI" panose="020B0604030504040204" pitchFamily="50" charset="-128"/>
                <a:ea typeface="Meiryo UI" panose="020B0604030504040204" pitchFamily="50" charset="-128"/>
              </a:rPr>
              <a:t>URA</a:t>
            </a:r>
            <a:r>
              <a:rPr lang="ja-JP" altLang="en-US" sz="850" dirty="0">
                <a:solidFill>
                  <a:schemeClr val="tx1"/>
                </a:solidFill>
                <a:latin typeface="Meiryo UI" panose="020B0604030504040204" pitchFamily="50" charset="-128"/>
                <a:ea typeface="Meiryo UI" panose="020B0604030504040204" pitchFamily="50" charset="-128"/>
              </a:rPr>
              <a:t>の機能強化、技術支援体制の整備、先端研究機器の</a:t>
            </a:r>
            <a:br>
              <a:rPr lang="en-US" altLang="ja-JP" sz="850" dirty="0">
                <a:solidFill>
                  <a:schemeClr val="tx1"/>
                </a:solidFill>
                <a:latin typeface="Meiryo UI" panose="020B0604030504040204" pitchFamily="50" charset="-128"/>
                <a:ea typeface="Meiryo UI" panose="020B0604030504040204" pitchFamily="50" charset="-128"/>
              </a:rPr>
            </a:br>
            <a:r>
              <a:rPr lang="ja-JP" altLang="en-US" sz="850" dirty="0">
                <a:solidFill>
                  <a:schemeClr val="tx1"/>
                </a:solidFill>
                <a:latin typeface="Meiryo UI" panose="020B0604030504040204" pitchFamily="50" charset="-128"/>
                <a:ea typeface="Meiryo UI" panose="020B0604030504040204" pitchFamily="50" charset="-128"/>
              </a:rPr>
              <a:t>　　　　 高度化等、研究環境を整備</a:t>
            </a:r>
            <a:br>
              <a:rPr lang="en-US" altLang="ja-JP" sz="850" dirty="0">
                <a:solidFill>
                  <a:schemeClr val="tx1"/>
                </a:solidFill>
                <a:latin typeface="Meiryo UI" panose="020B0604030504040204" pitchFamily="50" charset="-128"/>
                <a:ea typeface="Meiryo UI" panose="020B0604030504040204" pitchFamily="50" charset="-128"/>
              </a:rPr>
            </a:br>
            <a:r>
              <a:rPr lang="ja-JP" altLang="en-US" sz="850" dirty="0">
                <a:solidFill>
                  <a:schemeClr val="tx1"/>
                </a:solidFill>
                <a:latin typeface="Meiryo UI" panose="020B0604030504040204" pitchFamily="50" charset="-128"/>
                <a:ea typeface="Meiryo UI" panose="020B0604030504040204" pitchFamily="50" charset="-128"/>
              </a:rPr>
              <a:t>（２）若手、女性、外国人研究者への支援：経済的支援や研究力向上・キャリア支援等の充実</a:t>
            </a:r>
            <a:endParaRPr lang="en-US" altLang="ja-JP" sz="850" dirty="0">
              <a:solidFill>
                <a:schemeClr val="tx1"/>
              </a:solidFill>
              <a:latin typeface="Meiryo UI" panose="020B0604030504040204" pitchFamily="50" charset="-128"/>
              <a:ea typeface="Meiryo UI" panose="020B0604030504040204" pitchFamily="50" charset="-128"/>
            </a:endParaRPr>
          </a:p>
          <a:p>
            <a:pPr>
              <a:lnSpc>
                <a:spcPts val="545"/>
              </a:lnSpc>
            </a:pPr>
            <a:endParaRPr lang="en-US" altLang="ja-JP" sz="825" b="1" dirty="0">
              <a:solidFill>
                <a:schemeClr val="tx1"/>
              </a:solidFill>
              <a:latin typeface="Meiryo UI" panose="020B0604030504040204" pitchFamily="50" charset="-128"/>
              <a:ea typeface="Meiryo UI" panose="020B0604030504040204" pitchFamily="50" charset="-128"/>
            </a:endParaRPr>
          </a:p>
          <a:p>
            <a:r>
              <a:rPr lang="ja-JP" altLang="en-US" sz="950" b="1" dirty="0">
                <a:solidFill>
                  <a:schemeClr val="tx1"/>
                </a:solidFill>
                <a:latin typeface="Meiryo UI" panose="020B0604030504040204" pitchFamily="50" charset="-128"/>
                <a:ea typeface="Meiryo UI" panose="020B0604030504040204" pitchFamily="50" charset="-128"/>
              </a:rPr>
              <a:t>４　国際力の強化に関する目標を達成するための措置</a:t>
            </a:r>
            <a:endParaRPr lang="en-US" altLang="ja-JP" sz="950" b="1" dirty="0">
              <a:solidFill>
                <a:schemeClr val="tx1"/>
              </a:solidFill>
              <a:latin typeface="Meiryo UI" panose="020B0604030504040204" pitchFamily="50" charset="-128"/>
              <a:ea typeface="Meiryo UI" panose="020B0604030504040204" pitchFamily="50" charset="-128"/>
            </a:endParaRPr>
          </a:p>
          <a:p>
            <a:pPr>
              <a:lnSpc>
                <a:spcPts val="1089"/>
              </a:lnSpc>
            </a:pPr>
            <a:r>
              <a:rPr lang="ja-JP" altLang="en-US" sz="850" dirty="0">
                <a:solidFill>
                  <a:schemeClr val="tx1"/>
                </a:solidFill>
                <a:latin typeface="Meiryo UI" panose="020B0604030504040204" pitchFamily="50" charset="-128"/>
                <a:ea typeface="Meiryo UI" panose="020B0604030504040204" pitchFamily="50" charset="-128"/>
              </a:rPr>
              <a:t>（１）グローバル人材の育成：海外大学とのオンライン授業の拡充、英語のみで修了が可能なコースの</a:t>
            </a:r>
            <a:br>
              <a:rPr lang="en-US" altLang="ja-JP" sz="850" dirty="0">
                <a:solidFill>
                  <a:schemeClr val="tx1"/>
                </a:solidFill>
                <a:latin typeface="Meiryo UI" panose="020B0604030504040204" pitchFamily="50" charset="-128"/>
                <a:ea typeface="Meiryo UI" panose="020B0604030504040204" pitchFamily="50" charset="-128"/>
              </a:rPr>
            </a:br>
            <a:r>
              <a:rPr lang="ja-JP" altLang="en-US" sz="850" dirty="0">
                <a:solidFill>
                  <a:schemeClr val="tx1"/>
                </a:solidFill>
                <a:latin typeface="Meiryo UI" panose="020B0604030504040204" pitchFamily="50" charset="-128"/>
                <a:ea typeface="Meiryo UI" panose="020B0604030504040204" pitchFamily="50" charset="-128"/>
              </a:rPr>
              <a:t>　　　　 充実、学士課程の秋入学への対応、英語による授業科目の拡充、交換留学プログラムの整備</a:t>
            </a:r>
          </a:p>
          <a:p>
            <a:pPr>
              <a:lnSpc>
                <a:spcPts val="1089"/>
              </a:lnSpc>
            </a:pPr>
            <a:r>
              <a:rPr lang="ja-JP" altLang="en-US" sz="850" dirty="0">
                <a:solidFill>
                  <a:schemeClr val="tx1"/>
                </a:solidFill>
                <a:latin typeface="Meiryo UI" panose="020B0604030504040204" pitchFamily="50" charset="-128"/>
                <a:ea typeface="Meiryo UI" panose="020B0604030504040204" pitchFamily="50" charset="-128"/>
              </a:rPr>
              <a:t>　　　　 留学生の受入や学生の海外派遣の拡充</a:t>
            </a:r>
          </a:p>
          <a:p>
            <a:pPr>
              <a:lnSpc>
                <a:spcPts val="1089"/>
              </a:lnSpc>
            </a:pPr>
            <a:r>
              <a:rPr lang="ja-JP" altLang="en-US" sz="850" dirty="0">
                <a:solidFill>
                  <a:schemeClr val="tx1"/>
                </a:solidFill>
                <a:latin typeface="Meiryo UI" panose="020B0604030504040204" pitchFamily="50" charset="-128"/>
                <a:ea typeface="Meiryo UI" panose="020B0604030504040204" pitchFamily="50" charset="-128"/>
              </a:rPr>
              <a:t>（２）国際的研究拠点の構築：国際共同研究ネットワーク強化、若手研究者の海外における研究活</a:t>
            </a:r>
            <a:br>
              <a:rPr lang="en-US" altLang="ja-JP" sz="850" dirty="0">
                <a:solidFill>
                  <a:schemeClr val="tx1"/>
                </a:solidFill>
                <a:latin typeface="Meiryo UI" panose="020B0604030504040204" pitchFamily="50" charset="-128"/>
                <a:ea typeface="Meiryo UI" panose="020B0604030504040204" pitchFamily="50" charset="-128"/>
              </a:rPr>
            </a:br>
            <a:r>
              <a:rPr lang="ja-JP" altLang="en-US" sz="850" dirty="0">
                <a:solidFill>
                  <a:schemeClr val="tx1"/>
                </a:solidFill>
                <a:latin typeface="Meiryo UI" panose="020B0604030504040204" pitchFamily="50" charset="-128"/>
                <a:ea typeface="Meiryo UI" panose="020B0604030504040204" pitchFamily="50" charset="-128"/>
              </a:rPr>
              <a:t>　　　　 動支援の充実、海外研究拠点の増加</a:t>
            </a:r>
          </a:p>
          <a:p>
            <a:r>
              <a:rPr lang="ja-JP" altLang="en-US" sz="850" dirty="0">
                <a:solidFill>
                  <a:schemeClr val="tx1"/>
                </a:solidFill>
                <a:latin typeface="Meiryo UI" panose="020B0604030504040204" pitchFamily="50" charset="-128"/>
                <a:ea typeface="Meiryo UI" panose="020B0604030504040204" pitchFamily="50" charset="-128"/>
              </a:rPr>
              <a:t>（３）キャンパスの国際化：新たな留学生宿舎の供用、学内文書等の二言語での表示</a:t>
            </a:r>
          </a:p>
          <a:p>
            <a:endParaRPr lang="ja-JP" altLang="en-US" sz="825" dirty="0">
              <a:solidFill>
                <a:schemeClr val="tx1"/>
              </a:solidFill>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C4BE0B3E-9BB7-A1C0-18EF-D6544E4911AD}"/>
              </a:ext>
            </a:extLst>
          </p:cNvPr>
          <p:cNvSpPr/>
          <p:nvPr/>
        </p:nvSpPr>
        <p:spPr>
          <a:xfrm>
            <a:off x="4515245" y="1321890"/>
            <a:ext cx="4676464" cy="48960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950" b="1" dirty="0">
                <a:solidFill>
                  <a:schemeClr val="tx1"/>
                </a:solidFill>
                <a:latin typeface="Meiryo UI" panose="020B0604030504040204" pitchFamily="50" charset="-128"/>
                <a:ea typeface="Meiryo UI" panose="020B0604030504040204" pitchFamily="50" charset="-128"/>
              </a:rPr>
              <a:t>５　医学部附属病院等に関する目標を達成するための措置</a:t>
            </a:r>
            <a:br>
              <a:rPr lang="en-US" altLang="ja-JP" sz="825" b="1" dirty="0">
                <a:solidFill>
                  <a:schemeClr val="tx1"/>
                </a:solidFill>
                <a:latin typeface="Meiryo UI" panose="020B0604030504040204" pitchFamily="50" charset="-128"/>
                <a:ea typeface="Meiryo UI" panose="020B0604030504040204" pitchFamily="50" charset="-128"/>
              </a:rPr>
            </a:br>
            <a:r>
              <a:rPr lang="ja-JP" altLang="en-US" sz="850" dirty="0">
                <a:solidFill>
                  <a:schemeClr val="tx1"/>
                </a:solidFill>
                <a:latin typeface="Meiryo UI" panose="020B0604030504040204" pitchFamily="50" charset="-128"/>
                <a:ea typeface="Meiryo UI" panose="020B0604030504040204" pitchFamily="50" charset="-128"/>
              </a:rPr>
              <a:t>（１）最先端で安全かつ良質な医療の提供：安心・良質な患者本位の医療の提供。医療教育の充実、</a:t>
            </a:r>
            <a:endParaRPr lang="en-US" altLang="ja-JP" sz="850" dirty="0">
              <a:solidFill>
                <a:schemeClr val="tx1"/>
              </a:solidFill>
              <a:latin typeface="Meiryo UI" panose="020B0604030504040204" pitchFamily="50" charset="-128"/>
              <a:ea typeface="Meiryo UI" panose="020B0604030504040204" pitchFamily="50" charset="-128"/>
            </a:endParaRPr>
          </a:p>
          <a:p>
            <a:r>
              <a:rPr lang="en-US" altLang="ja-JP" sz="850" dirty="0">
                <a:solidFill>
                  <a:schemeClr val="tx1"/>
                </a:solidFill>
                <a:latin typeface="Meiryo UI" panose="020B0604030504040204" pitchFamily="50" charset="-128"/>
                <a:ea typeface="Meiryo UI" panose="020B0604030504040204" pitchFamily="50" charset="-128"/>
              </a:rPr>
              <a:t>         </a:t>
            </a:r>
            <a:r>
              <a:rPr lang="ja-JP" altLang="en-US" sz="850" dirty="0">
                <a:solidFill>
                  <a:schemeClr val="tx1"/>
                </a:solidFill>
                <a:latin typeface="Meiryo UI" panose="020B0604030504040204" pitchFamily="50" charset="-128"/>
                <a:ea typeface="Meiryo UI" panose="020B0604030504040204" pitchFamily="50" charset="-128"/>
              </a:rPr>
              <a:t>研究支援体制の強化。附属病院の将来像の検討。コスト削減による安定的な病院運営</a:t>
            </a:r>
            <a:endParaRPr lang="en-US" altLang="ja-JP" sz="850" dirty="0">
              <a:solidFill>
                <a:schemeClr val="tx1"/>
              </a:solidFill>
              <a:latin typeface="Meiryo UI" panose="020B0604030504040204" pitchFamily="50" charset="-128"/>
              <a:ea typeface="Meiryo UI" panose="020B0604030504040204" pitchFamily="50" charset="-128"/>
            </a:endParaRPr>
          </a:p>
          <a:p>
            <a:r>
              <a:rPr lang="ja-JP" altLang="en-US" sz="850" dirty="0">
                <a:solidFill>
                  <a:schemeClr val="tx1"/>
                </a:solidFill>
                <a:latin typeface="Meiryo UI" panose="020B0604030504040204" pitchFamily="50" charset="-128"/>
                <a:ea typeface="Meiryo UI" panose="020B0604030504040204" pitchFamily="50" charset="-128"/>
              </a:rPr>
              <a:t>（２）地域連携強化を通じた医療体制の充実：特定機能病院として地域医療へ貢献、</a:t>
            </a:r>
          </a:p>
          <a:p>
            <a:r>
              <a:rPr lang="ja-JP" altLang="en-US" sz="850" dirty="0">
                <a:solidFill>
                  <a:schemeClr val="tx1"/>
                </a:solidFill>
                <a:latin typeface="Meiryo UI" panose="020B0604030504040204" pitchFamily="50" charset="-128"/>
                <a:ea typeface="Meiryo UI" panose="020B0604030504040204" pitchFamily="50" charset="-128"/>
              </a:rPr>
              <a:t>　　　　 大阪の諸課題に沿った医療体制拡充</a:t>
            </a:r>
            <a:br>
              <a:rPr lang="en-US" altLang="ja-JP" sz="850" dirty="0">
                <a:solidFill>
                  <a:schemeClr val="tx1"/>
                </a:solidFill>
                <a:latin typeface="Meiryo UI" panose="020B0604030504040204" pitchFamily="50" charset="-128"/>
                <a:ea typeface="Meiryo UI" panose="020B0604030504040204" pitchFamily="50" charset="-128"/>
              </a:rPr>
            </a:br>
            <a:r>
              <a:rPr lang="ja-JP" altLang="en-US" sz="850" dirty="0">
                <a:solidFill>
                  <a:schemeClr val="tx1"/>
                </a:solidFill>
                <a:latin typeface="Meiryo UI" panose="020B0604030504040204" pitchFamily="50" charset="-128"/>
                <a:ea typeface="Meiryo UI" panose="020B0604030504040204" pitchFamily="50" charset="-128"/>
              </a:rPr>
              <a:t>（３）国際感覚をもった高度専門医療人の育成：国際医療等を先導する高度専門医療人を育成、</a:t>
            </a:r>
          </a:p>
          <a:p>
            <a:r>
              <a:rPr lang="ja-JP" altLang="en-US" sz="850" dirty="0">
                <a:solidFill>
                  <a:schemeClr val="tx1"/>
                </a:solidFill>
                <a:latin typeface="Meiryo UI" panose="020B0604030504040204" pitchFamily="50" charset="-128"/>
                <a:ea typeface="Meiryo UI" panose="020B0604030504040204" pitchFamily="50" charset="-128"/>
              </a:rPr>
              <a:t>　　　　 外国人患者・修練医師・実習の受け入れを推進</a:t>
            </a:r>
          </a:p>
          <a:p>
            <a:pPr>
              <a:lnSpc>
                <a:spcPts val="341"/>
              </a:lnSpc>
            </a:pPr>
            <a:endParaRPr lang="ja-JP" altLang="en-US" sz="825" dirty="0">
              <a:solidFill>
                <a:schemeClr val="tx1"/>
              </a:solidFill>
              <a:latin typeface="Meiryo UI" panose="020B0604030504040204" pitchFamily="50" charset="-128"/>
              <a:ea typeface="Meiryo UI" panose="020B0604030504040204" pitchFamily="50" charset="-128"/>
            </a:endParaRPr>
          </a:p>
          <a:p>
            <a:r>
              <a:rPr lang="ja-JP" altLang="en-US" sz="950" b="1" dirty="0">
                <a:solidFill>
                  <a:schemeClr val="tx1"/>
                </a:solidFill>
                <a:latin typeface="Meiryo UI" panose="020B0604030504040204" pitchFamily="50" charset="-128"/>
                <a:ea typeface="Meiryo UI" panose="020B0604030504040204" pitchFamily="50" charset="-128"/>
              </a:rPr>
              <a:t>６　大阪公立大学工業高等専門学校に関する目標を達成するための措置</a:t>
            </a:r>
            <a:br>
              <a:rPr lang="en-US" altLang="ja-JP" sz="825" b="1" dirty="0">
                <a:solidFill>
                  <a:schemeClr val="tx1"/>
                </a:solidFill>
                <a:latin typeface="Meiryo UI" panose="020B0604030504040204" pitchFamily="50" charset="-128"/>
                <a:ea typeface="Meiryo UI" panose="020B0604030504040204" pitchFamily="50" charset="-128"/>
              </a:rPr>
            </a:br>
            <a:r>
              <a:rPr lang="ja-JP" altLang="en-US" sz="850" dirty="0">
                <a:solidFill>
                  <a:schemeClr val="tx1"/>
                </a:solidFill>
                <a:latin typeface="Meiryo UI" panose="020B0604030504040204" pitchFamily="50" charset="-128"/>
                <a:ea typeface="Meiryo UI" panose="020B0604030504040204" pitchFamily="50" charset="-128"/>
              </a:rPr>
              <a:t>（１）大阪公立大学との連携強化による取組等：大学との連携科目の単位認定、共同研究、</a:t>
            </a:r>
            <a:br>
              <a:rPr lang="en-US" altLang="ja-JP" sz="850" dirty="0">
                <a:solidFill>
                  <a:schemeClr val="tx1"/>
                </a:solidFill>
                <a:latin typeface="Meiryo UI" panose="020B0604030504040204" pitchFamily="50" charset="-128"/>
                <a:ea typeface="Meiryo UI" panose="020B0604030504040204" pitchFamily="50" charset="-128"/>
              </a:rPr>
            </a:br>
            <a:r>
              <a:rPr lang="ja-JP" altLang="en-US" sz="850" dirty="0">
                <a:solidFill>
                  <a:schemeClr val="tx1"/>
                </a:solidFill>
                <a:latin typeface="Meiryo UI" panose="020B0604030504040204" pitchFamily="50" charset="-128"/>
                <a:ea typeface="Meiryo UI" panose="020B0604030504040204" pitchFamily="50" charset="-128"/>
              </a:rPr>
              <a:t>　　　　 図書館等の施設の共同利用など、様々な連携を推進。</a:t>
            </a:r>
            <a:br>
              <a:rPr lang="en-US" altLang="ja-JP" sz="850" dirty="0">
                <a:solidFill>
                  <a:schemeClr val="tx1"/>
                </a:solidFill>
                <a:latin typeface="Meiryo UI" panose="020B0604030504040204" pitchFamily="50" charset="-128"/>
                <a:ea typeface="Meiryo UI" panose="020B0604030504040204" pitchFamily="50" charset="-128"/>
              </a:rPr>
            </a:br>
            <a:r>
              <a:rPr lang="ja-JP" altLang="en-US" sz="850" dirty="0">
                <a:solidFill>
                  <a:schemeClr val="tx1"/>
                </a:solidFill>
                <a:latin typeface="Meiryo UI" panose="020B0604030504040204" pitchFamily="50" charset="-128"/>
                <a:ea typeface="Meiryo UI" panose="020B0604030504040204" pitchFamily="50" charset="-128"/>
              </a:rPr>
              <a:t>（２）知の社会への還元：小・中学生を対象とした理数系教育プログラムや社会人等を対象とした</a:t>
            </a:r>
            <a:br>
              <a:rPr lang="en-US" altLang="ja-JP" sz="850" dirty="0">
                <a:solidFill>
                  <a:schemeClr val="tx1"/>
                </a:solidFill>
                <a:latin typeface="Meiryo UI" panose="020B0604030504040204" pitchFamily="50" charset="-128"/>
                <a:ea typeface="Meiryo UI" panose="020B0604030504040204" pitchFamily="50" charset="-128"/>
              </a:rPr>
            </a:br>
            <a:r>
              <a:rPr lang="ja-JP" altLang="en-US" sz="850" dirty="0">
                <a:solidFill>
                  <a:schemeClr val="tx1"/>
                </a:solidFill>
                <a:latin typeface="Meiryo UI" panose="020B0604030504040204" pitchFamily="50" charset="-128"/>
                <a:ea typeface="Meiryo UI" panose="020B0604030504040204" pitchFamily="50" charset="-128"/>
              </a:rPr>
              <a:t>　　　　 公開講座等の実施</a:t>
            </a:r>
          </a:p>
          <a:p>
            <a:r>
              <a:rPr lang="ja-JP" altLang="en-US" sz="850" dirty="0">
                <a:solidFill>
                  <a:schemeClr val="tx1"/>
                </a:solidFill>
                <a:latin typeface="Meiryo UI" panose="020B0604030504040204" pitchFamily="50" charset="-128"/>
                <a:ea typeface="Meiryo UI" panose="020B0604030504040204" pitchFamily="50" charset="-128"/>
              </a:rPr>
              <a:t>（３）入学者選抜：</a:t>
            </a:r>
            <a:r>
              <a:rPr lang="en-US" altLang="ja-JP" sz="850" dirty="0">
                <a:solidFill>
                  <a:schemeClr val="tx1"/>
                </a:solidFill>
                <a:latin typeface="Meiryo UI" panose="020B0604030504040204" pitchFamily="50" charset="-128"/>
                <a:ea typeface="Meiryo UI" panose="020B0604030504040204" pitchFamily="50" charset="-128"/>
              </a:rPr>
              <a:t>2028</a:t>
            </a:r>
            <a:r>
              <a:rPr lang="ja-JP" altLang="en-US" sz="850" dirty="0">
                <a:solidFill>
                  <a:schemeClr val="tx1"/>
                </a:solidFill>
                <a:latin typeface="Meiryo UI" panose="020B0604030504040204" pitchFamily="50" charset="-128"/>
                <a:ea typeface="Meiryo UI" panose="020B0604030504040204" pitchFamily="50" charset="-128"/>
              </a:rPr>
              <a:t>年度入試から女子エンジニア養成枠設置。入試広報の充実。</a:t>
            </a:r>
            <a:br>
              <a:rPr lang="en-US" altLang="ja-JP" sz="850" dirty="0">
                <a:solidFill>
                  <a:schemeClr val="tx1"/>
                </a:solidFill>
                <a:latin typeface="Meiryo UI" panose="020B0604030504040204" pitchFamily="50" charset="-128"/>
                <a:ea typeface="Meiryo UI" panose="020B0604030504040204" pitchFamily="50" charset="-128"/>
              </a:rPr>
            </a:br>
            <a:r>
              <a:rPr lang="ja-JP" altLang="en-US" sz="850" dirty="0">
                <a:solidFill>
                  <a:schemeClr val="tx1"/>
                </a:solidFill>
                <a:latin typeface="Meiryo UI" panose="020B0604030504040204" pitchFamily="50" charset="-128"/>
                <a:ea typeface="Meiryo UI" panose="020B0604030504040204" pitchFamily="50" charset="-128"/>
              </a:rPr>
              <a:t>（４）高度な実践的技術者の育成：数理・データサイエンス・</a:t>
            </a:r>
            <a:r>
              <a:rPr lang="en-US" altLang="ja-JP" sz="850" dirty="0">
                <a:solidFill>
                  <a:schemeClr val="tx1"/>
                </a:solidFill>
                <a:latin typeface="Meiryo UI" panose="020B0604030504040204" pitchFamily="50" charset="-128"/>
                <a:ea typeface="Meiryo UI" panose="020B0604030504040204" pitchFamily="50" charset="-128"/>
              </a:rPr>
              <a:t>AI</a:t>
            </a:r>
            <a:r>
              <a:rPr lang="ja-JP" altLang="en-US" sz="850" dirty="0">
                <a:solidFill>
                  <a:schemeClr val="tx1"/>
                </a:solidFill>
                <a:latin typeface="Meiryo UI" panose="020B0604030504040204" pitchFamily="50" charset="-128"/>
                <a:ea typeface="Meiryo UI" panose="020B0604030504040204" pitchFamily="50" charset="-128"/>
              </a:rPr>
              <a:t>教育プログラムの発展や学生の留学・</a:t>
            </a:r>
            <a:br>
              <a:rPr lang="en-US" altLang="ja-JP" sz="850" dirty="0">
                <a:solidFill>
                  <a:schemeClr val="tx1"/>
                </a:solidFill>
                <a:latin typeface="Meiryo UI" panose="020B0604030504040204" pitchFamily="50" charset="-128"/>
                <a:ea typeface="Meiryo UI" panose="020B0604030504040204" pitchFamily="50" charset="-128"/>
              </a:rPr>
            </a:br>
            <a:r>
              <a:rPr lang="en-US" altLang="ja-JP" sz="850" dirty="0">
                <a:solidFill>
                  <a:schemeClr val="tx1"/>
                </a:solidFill>
                <a:latin typeface="Meiryo UI" panose="020B0604030504040204" pitchFamily="50" charset="-128"/>
                <a:ea typeface="Meiryo UI" panose="020B0604030504040204" pitchFamily="50" charset="-128"/>
              </a:rPr>
              <a:t>         </a:t>
            </a:r>
            <a:r>
              <a:rPr lang="ja-JP" altLang="en-US" sz="850" dirty="0">
                <a:solidFill>
                  <a:schemeClr val="tx1"/>
                </a:solidFill>
                <a:latin typeface="Meiryo UI" panose="020B0604030504040204" pitchFamily="50" charset="-128"/>
                <a:ea typeface="Meiryo UI" panose="020B0604030504040204" pitchFamily="50" charset="-128"/>
              </a:rPr>
              <a:t>海外インターンシップの推進など、高専教育の充実に取り組む。</a:t>
            </a:r>
            <a:endParaRPr lang="en-US" altLang="ja-JP" sz="850" dirty="0">
              <a:solidFill>
                <a:schemeClr val="tx1"/>
              </a:solidFill>
              <a:latin typeface="Meiryo UI" panose="020B0604030504040204" pitchFamily="50" charset="-128"/>
              <a:ea typeface="Meiryo UI" panose="020B0604030504040204" pitchFamily="50" charset="-128"/>
            </a:endParaRPr>
          </a:p>
          <a:p>
            <a:pPr>
              <a:lnSpc>
                <a:spcPts val="476"/>
              </a:lnSpc>
            </a:pPr>
            <a:endParaRPr lang="en-US" altLang="ja-JP" sz="825" b="1" dirty="0">
              <a:solidFill>
                <a:schemeClr val="tx1"/>
              </a:solidFill>
              <a:latin typeface="Meiryo UI" panose="020B0604030504040204" pitchFamily="50" charset="-128"/>
              <a:ea typeface="Meiryo UI" panose="020B0604030504040204" pitchFamily="50" charset="-128"/>
            </a:endParaRPr>
          </a:p>
          <a:p>
            <a:r>
              <a:rPr lang="ja-JP" altLang="en-US" sz="950" b="1" u="heavy" dirty="0">
                <a:solidFill>
                  <a:schemeClr val="tx1"/>
                </a:solidFill>
                <a:latin typeface="Meiryo UI" panose="020B0604030504040204" pitchFamily="50" charset="-128"/>
                <a:ea typeface="Meiryo UI" panose="020B0604030504040204" pitchFamily="50" charset="-128"/>
              </a:rPr>
              <a:t>第２ 業務運営の改善及び効率化に関する目標を達成するためにとるべき措置</a:t>
            </a:r>
          </a:p>
          <a:p>
            <a:r>
              <a:rPr lang="ja-JP" altLang="en-US" sz="850" dirty="0">
                <a:solidFill>
                  <a:schemeClr val="tx1"/>
                </a:solidFill>
                <a:latin typeface="Meiryo UI" panose="020B0604030504040204" pitchFamily="50" charset="-128"/>
                <a:ea typeface="Meiryo UI" panose="020B0604030504040204" pitchFamily="50" charset="-128"/>
              </a:rPr>
              <a:t>１　ガバナンス：戦略的経営を実現、</a:t>
            </a:r>
            <a:r>
              <a:rPr lang="en-US" altLang="ja-JP" sz="850" dirty="0">
                <a:solidFill>
                  <a:schemeClr val="tx1"/>
                </a:solidFill>
                <a:latin typeface="Meiryo UI" panose="020B0604030504040204" pitchFamily="50" charset="-128"/>
                <a:ea typeface="Meiryo UI" panose="020B0604030504040204" pitchFamily="50" charset="-128"/>
              </a:rPr>
              <a:t>SDGs</a:t>
            </a:r>
            <a:r>
              <a:rPr lang="ja-JP" altLang="en-US" sz="850" dirty="0">
                <a:solidFill>
                  <a:schemeClr val="tx1"/>
                </a:solidFill>
                <a:latin typeface="Meiryo UI" panose="020B0604030504040204" pitchFamily="50" charset="-128"/>
                <a:ea typeface="Meiryo UI" panose="020B0604030504040204" pitchFamily="50" charset="-128"/>
              </a:rPr>
              <a:t>の達成に寄与、女性役員登用、専門的知見を有する</a:t>
            </a:r>
            <a:br>
              <a:rPr lang="en-US" altLang="ja-JP" sz="850" dirty="0">
                <a:solidFill>
                  <a:schemeClr val="tx1"/>
                </a:solidFill>
                <a:latin typeface="Meiryo UI" panose="020B0604030504040204" pitchFamily="50" charset="-128"/>
                <a:ea typeface="Meiryo UI" panose="020B0604030504040204" pitchFamily="50" charset="-128"/>
              </a:rPr>
            </a:br>
            <a:r>
              <a:rPr lang="en-US" altLang="ja-JP" sz="850" dirty="0">
                <a:solidFill>
                  <a:schemeClr val="tx1"/>
                </a:solidFill>
                <a:latin typeface="Meiryo UI" panose="020B0604030504040204" pitchFamily="50" charset="-128"/>
                <a:ea typeface="Meiryo UI" panose="020B0604030504040204" pitchFamily="50" charset="-128"/>
              </a:rPr>
              <a:t>     </a:t>
            </a:r>
            <a:r>
              <a:rPr lang="ja-JP" altLang="en-US" sz="850" dirty="0">
                <a:solidFill>
                  <a:schemeClr val="tx1"/>
                </a:solidFill>
                <a:latin typeface="Meiryo UI" panose="020B0604030504040204" pitchFamily="50" charset="-128"/>
                <a:ea typeface="Meiryo UI" panose="020B0604030504040204" pitchFamily="50" charset="-128"/>
              </a:rPr>
              <a:t>外部人材の経営への参画、牽制機能などの体制整備</a:t>
            </a:r>
            <a:endParaRPr lang="en-US" altLang="ja-JP" sz="850" dirty="0">
              <a:solidFill>
                <a:schemeClr val="tx1"/>
              </a:solidFill>
              <a:latin typeface="Meiryo UI" panose="020B0604030504040204" pitchFamily="50" charset="-128"/>
              <a:ea typeface="Meiryo UI" panose="020B0604030504040204" pitchFamily="50" charset="-128"/>
            </a:endParaRPr>
          </a:p>
          <a:p>
            <a:r>
              <a:rPr lang="ja-JP" altLang="en-US" sz="850" dirty="0">
                <a:solidFill>
                  <a:schemeClr val="tx1"/>
                </a:solidFill>
                <a:latin typeface="Meiryo UI" panose="020B0604030504040204" pitchFamily="50" charset="-128"/>
                <a:ea typeface="Meiryo UI" panose="020B0604030504040204" pitchFamily="50" charset="-128"/>
              </a:rPr>
              <a:t>２　人事・組織：執行部及び教員の女性比率向上、多様な働き方の推進、評価制度の改善や</a:t>
            </a:r>
            <a:br>
              <a:rPr lang="en-US" altLang="ja-JP" sz="850" dirty="0">
                <a:solidFill>
                  <a:schemeClr val="tx1"/>
                </a:solidFill>
                <a:latin typeface="Meiryo UI" panose="020B0604030504040204" pitchFamily="50" charset="-128"/>
                <a:ea typeface="Meiryo UI" panose="020B0604030504040204" pitchFamily="50" charset="-128"/>
              </a:rPr>
            </a:br>
            <a:r>
              <a:rPr lang="en-US" altLang="ja-JP" sz="850" dirty="0">
                <a:solidFill>
                  <a:schemeClr val="tx1"/>
                </a:solidFill>
                <a:latin typeface="Meiryo UI" panose="020B0604030504040204" pitchFamily="50" charset="-128"/>
                <a:ea typeface="Meiryo UI" panose="020B0604030504040204" pitchFamily="50" charset="-128"/>
              </a:rPr>
              <a:t>     </a:t>
            </a:r>
            <a:r>
              <a:rPr lang="ja-JP" altLang="en-US" sz="850" dirty="0">
                <a:solidFill>
                  <a:schemeClr val="tx1"/>
                </a:solidFill>
                <a:latin typeface="Meiryo UI" panose="020B0604030504040204" pitchFamily="50" charset="-128"/>
                <a:ea typeface="Meiryo UI" panose="020B0604030504040204" pitchFamily="50" charset="-128"/>
              </a:rPr>
              <a:t>キャリア制度の構築、法人外組織との人事交流、統合効果を発揮しつつ、人員体制を最適化</a:t>
            </a:r>
          </a:p>
          <a:p>
            <a:r>
              <a:rPr lang="ja-JP" altLang="en-US" sz="850" dirty="0">
                <a:solidFill>
                  <a:schemeClr val="tx1"/>
                </a:solidFill>
                <a:latin typeface="Meiryo UI" panose="020B0604030504040204" pitchFamily="50" charset="-128"/>
                <a:ea typeface="Meiryo UI" panose="020B0604030504040204" pitchFamily="50" charset="-128"/>
              </a:rPr>
              <a:t>３　計画的な施設及び設備の整備等：キャンパス整備・集約化</a:t>
            </a:r>
            <a:endParaRPr lang="en-US" altLang="ja-JP" sz="850" dirty="0">
              <a:solidFill>
                <a:schemeClr val="tx1"/>
              </a:solidFill>
              <a:latin typeface="Meiryo UI" panose="020B0604030504040204" pitchFamily="50" charset="-128"/>
              <a:ea typeface="Meiryo UI" panose="020B0604030504040204" pitchFamily="50" charset="-128"/>
            </a:endParaRPr>
          </a:p>
          <a:p>
            <a:r>
              <a:rPr lang="ja-JP" altLang="en-US" sz="850" dirty="0">
                <a:solidFill>
                  <a:schemeClr val="tx1"/>
                </a:solidFill>
                <a:latin typeface="Meiryo UI" panose="020B0604030504040204" pitchFamily="50" charset="-128"/>
                <a:ea typeface="Meiryo UI" panose="020B0604030504040204" pitchFamily="50" charset="-128"/>
              </a:rPr>
              <a:t>４　森之宮キャンパスの高機能化の検討：森之宮キャンパス高機能化検討。</a:t>
            </a:r>
          </a:p>
          <a:p>
            <a:pPr>
              <a:lnSpc>
                <a:spcPts val="600"/>
              </a:lnSpc>
            </a:pPr>
            <a:endParaRPr lang="en-US" altLang="ja-JP" sz="825" b="1" dirty="0">
              <a:solidFill>
                <a:schemeClr val="tx1"/>
              </a:solidFill>
              <a:latin typeface="Meiryo UI" panose="020B0604030504040204" pitchFamily="50" charset="-128"/>
              <a:ea typeface="Meiryo UI" panose="020B0604030504040204" pitchFamily="50" charset="-128"/>
            </a:endParaRPr>
          </a:p>
          <a:p>
            <a:r>
              <a:rPr lang="ja-JP" altLang="en-US" sz="950" b="1" u="heavy" dirty="0">
                <a:solidFill>
                  <a:schemeClr val="tx1"/>
                </a:solidFill>
                <a:latin typeface="Meiryo UI" panose="020B0604030504040204" pitchFamily="50" charset="-128"/>
                <a:ea typeface="Meiryo UI" panose="020B0604030504040204" pitchFamily="50" charset="-128"/>
              </a:rPr>
              <a:t>第３　財務内容の改善に関する目標に関する目標を達成するためにとるべき措置</a:t>
            </a:r>
          </a:p>
          <a:p>
            <a:r>
              <a:rPr lang="zh-TW" altLang="en-US" sz="850" dirty="0">
                <a:solidFill>
                  <a:schemeClr val="tx1"/>
                </a:solidFill>
                <a:latin typeface="Meiryo UI" panose="020B0604030504040204" pitchFamily="50" charset="-128"/>
                <a:ea typeface="Meiryo UI" panose="020B0604030504040204" pitchFamily="50" charset="-128"/>
              </a:rPr>
              <a:t>１ 財務戦略</a:t>
            </a:r>
            <a:r>
              <a:rPr lang="ja-JP" altLang="en-US" sz="850" dirty="0">
                <a:solidFill>
                  <a:schemeClr val="tx1"/>
                </a:solidFill>
                <a:latin typeface="Meiryo UI" panose="020B0604030504040204" pitchFamily="50" charset="-128"/>
                <a:ea typeface="Meiryo UI" panose="020B0604030504040204" pitchFamily="50" charset="-128"/>
              </a:rPr>
              <a:t>：自主財源の確保及び統合効果により必要な予算財源を確保し予算編成。</a:t>
            </a:r>
            <a:endParaRPr lang="en-US" altLang="ja-JP" sz="850" b="1" dirty="0">
              <a:solidFill>
                <a:schemeClr val="tx1"/>
              </a:solidFill>
              <a:latin typeface="Meiryo UI" panose="020B0604030504040204" pitchFamily="50" charset="-128"/>
              <a:ea typeface="Meiryo UI" panose="020B0604030504040204" pitchFamily="50" charset="-128"/>
            </a:endParaRPr>
          </a:p>
          <a:p>
            <a:pPr>
              <a:lnSpc>
                <a:spcPts val="600"/>
              </a:lnSpc>
            </a:pPr>
            <a:endParaRPr lang="en-US" altLang="ja-JP" sz="825" b="1" dirty="0">
              <a:solidFill>
                <a:schemeClr val="tx1"/>
              </a:solidFill>
              <a:latin typeface="Meiryo UI" panose="020B0604030504040204" pitchFamily="50" charset="-128"/>
              <a:ea typeface="Meiryo UI" panose="020B0604030504040204" pitchFamily="50" charset="-128"/>
            </a:endParaRPr>
          </a:p>
          <a:p>
            <a:r>
              <a:rPr lang="ja-JP" altLang="en-US" sz="950" b="1" u="heavy" dirty="0">
                <a:solidFill>
                  <a:schemeClr val="tx1"/>
                </a:solidFill>
                <a:latin typeface="Meiryo UI" panose="020B0604030504040204" pitchFamily="50" charset="-128"/>
                <a:ea typeface="Meiryo UI" panose="020B0604030504040204" pitchFamily="50" charset="-128"/>
              </a:rPr>
              <a:t>第４　自己点検・評価及び情報提供に関する目標を達成するためにとるべき措置</a:t>
            </a:r>
          </a:p>
          <a:p>
            <a:r>
              <a:rPr lang="ja-JP" altLang="en-US" sz="850" dirty="0">
                <a:solidFill>
                  <a:schemeClr val="tx1"/>
                </a:solidFill>
                <a:latin typeface="Meiryo UI" panose="020B0604030504040204" pitchFamily="50" charset="-128"/>
                <a:ea typeface="Meiryo UI" panose="020B0604030504040204" pitchFamily="50" charset="-128"/>
              </a:rPr>
              <a:t>１　自己点検・情報提供：法人の戦略的な意思決定への</a:t>
            </a:r>
            <a:r>
              <a:rPr lang="en-US" altLang="ja-JP" sz="850" dirty="0">
                <a:solidFill>
                  <a:schemeClr val="tx1"/>
                </a:solidFill>
                <a:latin typeface="Meiryo UI" panose="020B0604030504040204" pitchFamily="50" charset="-128"/>
                <a:ea typeface="Meiryo UI" panose="020B0604030504040204" pitchFamily="50" charset="-128"/>
              </a:rPr>
              <a:t>IR</a:t>
            </a:r>
            <a:r>
              <a:rPr lang="ja-JP" altLang="en-US" sz="850" dirty="0">
                <a:solidFill>
                  <a:schemeClr val="tx1"/>
                </a:solidFill>
                <a:latin typeface="Meiryo UI" panose="020B0604030504040204" pitchFamily="50" charset="-128"/>
                <a:ea typeface="Meiryo UI" panose="020B0604030504040204" pitchFamily="50" charset="-128"/>
              </a:rPr>
              <a:t>データの活用。自己点検・評価や</a:t>
            </a:r>
            <a:br>
              <a:rPr lang="en-US" altLang="ja-JP" sz="850" dirty="0">
                <a:solidFill>
                  <a:schemeClr val="tx1"/>
                </a:solidFill>
                <a:latin typeface="Meiryo UI" panose="020B0604030504040204" pitchFamily="50" charset="-128"/>
                <a:ea typeface="Meiryo UI" panose="020B0604030504040204" pitchFamily="50" charset="-128"/>
              </a:rPr>
            </a:br>
            <a:r>
              <a:rPr lang="ja-JP" altLang="en-US" sz="850" dirty="0">
                <a:solidFill>
                  <a:schemeClr val="tx1"/>
                </a:solidFill>
                <a:latin typeface="Meiryo UI" panose="020B0604030504040204" pitchFamily="50" charset="-128"/>
                <a:ea typeface="Meiryo UI" panose="020B0604030504040204" pitchFamily="50" charset="-128"/>
              </a:rPr>
              <a:t>　　 第三者評価を実施・受審</a:t>
            </a:r>
            <a:endParaRPr lang="en-US" altLang="ja-JP" sz="850" dirty="0">
              <a:solidFill>
                <a:schemeClr val="tx1"/>
              </a:solidFill>
              <a:latin typeface="Meiryo UI" panose="020B0604030504040204" pitchFamily="50" charset="-128"/>
              <a:ea typeface="Meiryo UI" panose="020B0604030504040204" pitchFamily="50" charset="-128"/>
            </a:endParaRPr>
          </a:p>
          <a:p>
            <a:r>
              <a:rPr lang="ja-JP" altLang="en-US" sz="850" dirty="0">
                <a:solidFill>
                  <a:schemeClr val="tx1"/>
                </a:solidFill>
                <a:latin typeface="Meiryo UI" panose="020B0604030504040204" pitchFamily="50" charset="-128"/>
                <a:ea typeface="Meiryo UI" panose="020B0604030504040204" pitchFamily="50" charset="-128"/>
              </a:rPr>
              <a:t>２　積極的かつ戦略的な情報発信：大学等の取組成果を積極的に発信。研究成果の英文</a:t>
            </a:r>
            <a:br>
              <a:rPr lang="en-US" altLang="ja-JP" sz="850" dirty="0">
                <a:solidFill>
                  <a:schemeClr val="tx1"/>
                </a:solidFill>
                <a:latin typeface="Meiryo UI" panose="020B0604030504040204" pitchFamily="50" charset="-128"/>
                <a:ea typeface="Meiryo UI" panose="020B0604030504040204" pitchFamily="50" charset="-128"/>
              </a:rPr>
            </a:br>
            <a:r>
              <a:rPr lang="ja-JP" altLang="en-US" sz="850" dirty="0">
                <a:solidFill>
                  <a:schemeClr val="tx1"/>
                </a:solidFill>
                <a:latin typeface="Meiryo UI" panose="020B0604030504040204" pitchFamily="50" charset="-128"/>
                <a:ea typeface="Meiryo UI" panose="020B0604030504040204" pitchFamily="50" charset="-128"/>
              </a:rPr>
              <a:t>　　 プレスリリースに関する量と質を向上</a:t>
            </a:r>
            <a:endParaRPr lang="en-US" altLang="ja-JP" sz="850" b="1" dirty="0">
              <a:solidFill>
                <a:schemeClr val="tx1"/>
              </a:solidFill>
              <a:latin typeface="Meiryo UI" panose="020B0604030504040204" pitchFamily="50" charset="-128"/>
              <a:ea typeface="Meiryo UI" panose="020B0604030504040204" pitchFamily="50" charset="-128"/>
            </a:endParaRPr>
          </a:p>
          <a:p>
            <a:pPr>
              <a:lnSpc>
                <a:spcPts val="600"/>
              </a:lnSpc>
            </a:pPr>
            <a:endParaRPr lang="en-US" altLang="ja-JP" sz="900" b="1" dirty="0">
              <a:solidFill>
                <a:schemeClr val="tx1"/>
              </a:solidFill>
              <a:latin typeface="Meiryo UI" panose="020B0604030504040204" pitchFamily="50" charset="-128"/>
              <a:ea typeface="Meiryo UI" panose="020B0604030504040204" pitchFamily="50" charset="-128"/>
            </a:endParaRPr>
          </a:p>
          <a:p>
            <a:r>
              <a:rPr lang="ja-JP" altLang="en-US" sz="950" b="1" u="heavy" dirty="0">
                <a:solidFill>
                  <a:schemeClr val="tx1"/>
                </a:solidFill>
                <a:latin typeface="Meiryo UI" panose="020B0604030504040204" pitchFamily="50" charset="-128"/>
                <a:ea typeface="Meiryo UI" panose="020B0604030504040204" pitchFamily="50" charset="-128"/>
              </a:rPr>
              <a:t>第５　その他業務運営に関する重要目標　</a:t>
            </a:r>
          </a:p>
          <a:p>
            <a:r>
              <a:rPr lang="ja-JP" altLang="en-US" sz="850" dirty="0">
                <a:solidFill>
                  <a:schemeClr val="tx1"/>
                </a:solidFill>
                <a:latin typeface="Meiryo UI" panose="020B0604030504040204" pitchFamily="50" charset="-128"/>
                <a:ea typeface="Meiryo UI" panose="020B0604030504040204" pitchFamily="50" charset="-128"/>
              </a:rPr>
              <a:t>１　コンプライアンス及びリスクマネジメント：内部統制機能の体制等整備、危機事象発生時の</a:t>
            </a:r>
            <a:br>
              <a:rPr lang="en-US" altLang="ja-JP" sz="850" dirty="0">
                <a:solidFill>
                  <a:schemeClr val="tx1"/>
                </a:solidFill>
                <a:latin typeface="Meiryo UI" panose="020B0604030504040204" pitchFamily="50" charset="-128"/>
                <a:ea typeface="Meiryo UI" panose="020B0604030504040204" pitchFamily="50" charset="-128"/>
              </a:rPr>
            </a:br>
            <a:r>
              <a:rPr lang="en-US" altLang="ja-JP" sz="850" dirty="0">
                <a:solidFill>
                  <a:schemeClr val="tx1"/>
                </a:solidFill>
                <a:latin typeface="Meiryo UI" panose="020B0604030504040204" pitchFamily="50" charset="-128"/>
                <a:ea typeface="Meiryo UI" panose="020B0604030504040204" pitchFamily="50" charset="-128"/>
              </a:rPr>
              <a:t>     </a:t>
            </a:r>
            <a:r>
              <a:rPr lang="ja-JP" altLang="en-US" sz="850" dirty="0">
                <a:solidFill>
                  <a:schemeClr val="tx1"/>
                </a:solidFill>
                <a:latin typeface="Meiryo UI" panose="020B0604030504040204" pitchFamily="50" charset="-128"/>
                <a:ea typeface="Meiryo UI" panose="020B0604030504040204" pitchFamily="50" charset="-128"/>
              </a:rPr>
              <a:t>基本的な対応フロー等を整備、サイバー攻撃等の</a:t>
            </a:r>
            <a:r>
              <a:rPr lang="en-US" altLang="ja-JP" sz="850" dirty="0">
                <a:solidFill>
                  <a:schemeClr val="tx1"/>
                </a:solidFill>
                <a:latin typeface="Meiryo UI" panose="020B0604030504040204" pitchFamily="50" charset="-128"/>
                <a:ea typeface="Meiryo UI" panose="020B0604030504040204" pitchFamily="50" charset="-128"/>
              </a:rPr>
              <a:t>IT</a:t>
            </a:r>
            <a:r>
              <a:rPr lang="ja-JP" altLang="en-US" sz="850" dirty="0">
                <a:solidFill>
                  <a:schemeClr val="tx1"/>
                </a:solidFill>
                <a:latin typeface="Meiryo UI" panose="020B0604030504040204" pitchFamily="50" charset="-128"/>
                <a:ea typeface="Meiryo UI" panose="020B0604030504040204" pitchFamily="50" charset="-128"/>
              </a:rPr>
              <a:t>リスクに備えた情報システムおよび体制を整備</a:t>
            </a:r>
            <a:endParaRPr lang="en-US" altLang="ja-JP" sz="850" dirty="0">
              <a:solidFill>
                <a:schemeClr val="tx1"/>
              </a:solidFill>
              <a:latin typeface="Meiryo UI" panose="020B0604030504040204" pitchFamily="50" charset="-128"/>
              <a:ea typeface="Meiryo UI" panose="020B0604030504040204" pitchFamily="50" charset="-128"/>
            </a:endParaRPr>
          </a:p>
          <a:p>
            <a:r>
              <a:rPr lang="ja-JP" altLang="en-US" sz="850" dirty="0">
                <a:solidFill>
                  <a:schemeClr val="tx1"/>
                </a:solidFill>
                <a:latin typeface="Meiryo UI" panose="020B0604030504040204" pitchFamily="50" charset="-128"/>
                <a:ea typeface="Meiryo UI" panose="020B0604030504040204" pitchFamily="50" charset="-128"/>
              </a:rPr>
              <a:t>２　</a:t>
            </a:r>
            <a:r>
              <a:rPr lang="en-US" altLang="ja-JP" sz="850" dirty="0">
                <a:solidFill>
                  <a:schemeClr val="tx1"/>
                </a:solidFill>
                <a:latin typeface="Meiryo UI" panose="020B0604030504040204" pitchFamily="50" charset="-128"/>
                <a:ea typeface="Meiryo UI" panose="020B0604030504040204" pitchFamily="50" charset="-128"/>
              </a:rPr>
              <a:t>DX</a:t>
            </a:r>
            <a:r>
              <a:rPr lang="ja-JP" altLang="en-US" sz="850" dirty="0">
                <a:solidFill>
                  <a:schemeClr val="tx1"/>
                </a:solidFill>
                <a:latin typeface="Meiryo UI" panose="020B0604030504040204" pitchFamily="50" charset="-128"/>
                <a:ea typeface="Meiryo UI" panose="020B0604030504040204" pitchFamily="50" charset="-128"/>
              </a:rPr>
              <a:t>の推進：デジタルツールを活用し、業務の効率化・平準化、第二期基盤システム整備。</a:t>
            </a:r>
            <a:endParaRPr lang="en-US" altLang="ja-JP" sz="850" dirty="0">
              <a:solidFill>
                <a:schemeClr val="tx1"/>
              </a:solidFill>
              <a:latin typeface="Meiryo UI" panose="020B0604030504040204" pitchFamily="50" charset="-128"/>
              <a:ea typeface="Meiryo UI" panose="020B0604030504040204" pitchFamily="50" charset="-128"/>
            </a:endParaRPr>
          </a:p>
          <a:p>
            <a:r>
              <a:rPr lang="ja-JP" altLang="en-US" sz="850" dirty="0">
                <a:solidFill>
                  <a:schemeClr val="tx1"/>
                </a:solidFill>
                <a:latin typeface="Meiryo UI" panose="020B0604030504040204" pitchFamily="50" charset="-128"/>
                <a:ea typeface="Meiryo UI" panose="020B0604030504040204" pitchFamily="50" charset="-128"/>
              </a:rPr>
              <a:t>３　キャンパスマネジメント：複数キャンパスにおいて教育研究等を円滑に実施するための環境整備</a:t>
            </a:r>
          </a:p>
          <a:p>
            <a:endParaRPr lang="ja-JP" altLang="en-US" sz="825" dirty="0">
              <a:solidFill>
                <a:schemeClr val="tx1"/>
              </a:solidFill>
              <a:latin typeface="Meiryo UI" panose="020B0604030504040204" pitchFamily="50" charset="-128"/>
              <a:ea typeface="Meiryo UI" panose="020B0604030504040204" pitchFamily="50" charset="-128"/>
            </a:endParaRPr>
          </a:p>
          <a:p>
            <a:endParaRPr lang="ja-JP" altLang="en-US" sz="825" dirty="0">
              <a:solidFill>
                <a:schemeClr val="tx1"/>
              </a:solidFill>
              <a:latin typeface="Meiryo UI" panose="020B0604030504040204" pitchFamily="50" charset="-128"/>
              <a:ea typeface="Meiryo UI" panose="020B0604030504040204" pitchFamily="50" charset="-128"/>
            </a:endParaRPr>
          </a:p>
          <a:p>
            <a:endParaRPr lang="ja-JP" altLang="en-US" sz="825" dirty="0">
              <a:solidFill>
                <a:schemeClr val="tx1"/>
              </a:solidFill>
              <a:latin typeface="Meiryo UI" panose="020B0604030504040204" pitchFamily="50" charset="-128"/>
              <a:ea typeface="Meiryo UI" panose="020B0604030504040204" pitchFamily="50" charset="-128"/>
            </a:endParaRPr>
          </a:p>
        </p:txBody>
      </p:sp>
      <p:grpSp>
        <p:nvGrpSpPr>
          <p:cNvPr id="8" name="グループ化 7">
            <a:extLst>
              <a:ext uri="{FF2B5EF4-FFF2-40B4-BE49-F238E27FC236}">
                <a16:creationId xmlns:a16="http://schemas.microsoft.com/office/drawing/2014/main" id="{D56A26A8-243E-40CF-B206-E30E6E443E59}"/>
              </a:ext>
            </a:extLst>
          </p:cNvPr>
          <p:cNvGrpSpPr/>
          <p:nvPr/>
        </p:nvGrpSpPr>
        <p:grpSpPr>
          <a:xfrm>
            <a:off x="-63911" y="5763756"/>
            <a:ext cx="3832001" cy="223450"/>
            <a:chOff x="26546" y="6491207"/>
            <a:chExt cx="5109334" cy="297933"/>
          </a:xfrm>
        </p:grpSpPr>
        <p:sp>
          <p:nvSpPr>
            <p:cNvPr id="5" name="正方形/長方形 4">
              <a:extLst>
                <a:ext uri="{FF2B5EF4-FFF2-40B4-BE49-F238E27FC236}">
                  <a16:creationId xmlns:a16="http://schemas.microsoft.com/office/drawing/2014/main" id="{78825C19-98EB-4F0B-8FF9-B529D6242FE9}"/>
                </a:ext>
              </a:extLst>
            </p:cNvPr>
            <p:cNvSpPr/>
            <p:nvPr/>
          </p:nvSpPr>
          <p:spPr>
            <a:xfrm>
              <a:off x="26546" y="6491207"/>
              <a:ext cx="5109334" cy="2979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900" b="1" dirty="0">
                  <a:solidFill>
                    <a:schemeClr val="tx1"/>
                  </a:solidFill>
                  <a:latin typeface="Meiryo UI" panose="020B0604030504040204" pitchFamily="50" charset="-128"/>
                  <a:ea typeface="Meiryo UI" panose="020B0604030504040204" pitchFamily="50" charset="-128"/>
                </a:rPr>
                <a:t>（注）第６　予算、収支計画及び資金計画」以降の計画については、調整中</a:t>
              </a:r>
            </a:p>
          </p:txBody>
        </p:sp>
        <p:cxnSp>
          <p:nvCxnSpPr>
            <p:cNvPr id="7" name="直線コネクタ 6">
              <a:extLst>
                <a:ext uri="{FF2B5EF4-FFF2-40B4-BE49-F238E27FC236}">
                  <a16:creationId xmlns:a16="http://schemas.microsoft.com/office/drawing/2014/main" id="{2AF46F28-A237-45E0-8654-FDC86386C3BC}"/>
                </a:ext>
              </a:extLst>
            </p:cNvPr>
            <p:cNvCxnSpPr>
              <a:cxnSpLocks/>
            </p:cNvCxnSpPr>
            <p:nvPr/>
          </p:nvCxnSpPr>
          <p:spPr>
            <a:xfrm>
              <a:off x="210821" y="6733481"/>
              <a:ext cx="4788341"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3" name="スライド番号プレースホルダー 2">
            <a:extLst>
              <a:ext uri="{FF2B5EF4-FFF2-40B4-BE49-F238E27FC236}">
                <a16:creationId xmlns:a16="http://schemas.microsoft.com/office/drawing/2014/main" id="{45729343-539A-4D32-972E-DCDA15615209}"/>
              </a:ext>
            </a:extLst>
          </p:cNvPr>
          <p:cNvSpPr>
            <a:spLocks noGrp="1"/>
          </p:cNvSpPr>
          <p:nvPr>
            <p:ph type="sldNum" sz="quarter" idx="12"/>
          </p:nvPr>
        </p:nvSpPr>
        <p:spPr>
          <a:xfrm>
            <a:off x="6785610" y="6371591"/>
            <a:ext cx="2057400" cy="365125"/>
          </a:xfrm>
        </p:spPr>
        <p:txBody>
          <a:bodyPr/>
          <a:lstStyle/>
          <a:p>
            <a:r>
              <a:rPr kumimoji="1" lang="en-US" altLang="ja-JP" dirty="0"/>
              <a:t>10</a:t>
            </a:r>
            <a:endParaRPr kumimoji="1" lang="ja-JP" altLang="en-US" dirty="0"/>
          </a:p>
        </p:txBody>
      </p:sp>
    </p:spTree>
    <p:extLst>
      <p:ext uri="{BB962C8B-B14F-4D97-AF65-F5344CB8AC3E}">
        <p14:creationId xmlns:p14="http://schemas.microsoft.com/office/powerpoint/2010/main" val="122628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211735" y="640770"/>
            <a:ext cx="8712000" cy="0"/>
          </a:xfrm>
          <a:prstGeom prst="line">
            <a:avLst/>
          </a:prstGeom>
          <a:ln>
            <a:solidFill>
              <a:srgbClr val="497E55"/>
            </a:solidFill>
          </a:ln>
        </p:spPr>
        <p:style>
          <a:lnRef idx="1">
            <a:schemeClr val="accent1"/>
          </a:lnRef>
          <a:fillRef idx="0">
            <a:schemeClr val="accent1"/>
          </a:fillRef>
          <a:effectRef idx="0">
            <a:schemeClr val="accent1"/>
          </a:effectRef>
          <a:fontRef idx="minor">
            <a:schemeClr val="tx1"/>
          </a:fontRef>
        </p:style>
      </p:cxn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5731" y="121054"/>
            <a:ext cx="1876265" cy="421000"/>
          </a:xfrm>
          <a:prstGeom prst="rect">
            <a:avLst/>
          </a:prstGeom>
        </p:spPr>
      </p:pic>
      <p:sp>
        <p:nvSpPr>
          <p:cNvPr id="6" name="タイトル 1">
            <a:extLst>
              <a:ext uri="{FF2B5EF4-FFF2-40B4-BE49-F238E27FC236}">
                <a16:creationId xmlns:a16="http://schemas.microsoft.com/office/drawing/2014/main" id="{C1A1FE7B-6F89-4555-ACE0-C242BD3A69BF}"/>
              </a:ext>
            </a:extLst>
          </p:cNvPr>
          <p:cNvSpPr>
            <a:spLocks noGrp="1"/>
          </p:cNvSpPr>
          <p:nvPr>
            <p:ph type="title"/>
          </p:nvPr>
        </p:nvSpPr>
        <p:spPr>
          <a:xfrm>
            <a:off x="150595" y="121054"/>
            <a:ext cx="3392687" cy="508918"/>
          </a:xfrm>
        </p:spPr>
        <p:txBody>
          <a:bodyPr>
            <a:normAutofit/>
          </a:bodyPr>
          <a:lstStyle/>
          <a:p>
            <a:r>
              <a:rPr lang="ja-JP" altLang="en-US" sz="1800" dirty="0">
                <a:latin typeface="Meiryo UI" panose="020B0604030504040204" pitchFamily="50" charset="-128"/>
                <a:ea typeface="Meiryo UI" panose="020B0604030504040204" pitchFamily="50" charset="-128"/>
              </a:rPr>
              <a:t>第２期中期計画</a:t>
            </a:r>
            <a:endParaRPr kumimoji="1" lang="ja-JP" altLang="en-US" sz="1800"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796246569"/>
              </p:ext>
            </p:extLst>
          </p:nvPr>
        </p:nvGraphicFramePr>
        <p:xfrm>
          <a:off x="435606" y="1250976"/>
          <a:ext cx="8264258" cy="2536952"/>
        </p:xfrm>
        <a:graphic>
          <a:graphicData uri="http://schemas.openxmlformats.org/drawingml/2006/table">
            <a:tbl>
              <a:tblPr firstRow="1" bandRow="1">
                <a:tableStyleId>{073A0DAA-6AF3-43AB-8588-CEC1D06C72B9}</a:tableStyleId>
              </a:tblPr>
              <a:tblGrid>
                <a:gridCol w="1227512">
                  <a:extLst>
                    <a:ext uri="{9D8B030D-6E8A-4147-A177-3AD203B41FA5}">
                      <a16:colId xmlns:a16="http://schemas.microsoft.com/office/drawing/2014/main" val="1673964910"/>
                    </a:ext>
                  </a:extLst>
                </a:gridCol>
                <a:gridCol w="3518373">
                  <a:extLst>
                    <a:ext uri="{9D8B030D-6E8A-4147-A177-3AD203B41FA5}">
                      <a16:colId xmlns:a16="http://schemas.microsoft.com/office/drawing/2014/main" val="425413491"/>
                    </a:ext>
                  </a:extLst>
                </a:gridCol>
                <a:gridCol w="3518373">
                  <a:extLst>
                    <a:ext uri="{9D8B030D-6E8A-4147-A177-3AD203B41FA5}">
                      <a16:colId xmlns:a16="http://schemas.microsoft.com/office/drawing/2014/main" val="1318874678"/>
                    </a:ext>
                  </a:extLst>
                </a:gridCol>
              </a:tblGrid>
              <a:tr h="370840">
                <a:tc>
                  <a:txBody>
                    <a:bodyPr/>
                    <a:lstStyle/>
                    <a:p>
                      <a:pPr algn="ctr">
                        <a:lnSpc>
                          <a:spcPts val="1800"/>
                        </a:lnSpc>
                      </a:pP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lnSpc>
                          <a:spcPts val="1800"/>
                        </a:lnSpc>
                      </a:pPr>
                      <a:r>
                        <a:rPr kumimoji="1" lang="ja-JP" altLang="en-US" sz="1400" b="0" dirty="0">
                          <a:solidFill>
                            <a:schemeClr val="tx1"/>
                          </a:solidFill>
                          <a:latin typeface="Meiryo UI" panose="020B0604030504040204" pitchFamily="50" charset="-128"/>
                          <a:ea typeface="Meiryo UI" panose="020B0604030504040204" pitchFamily="50" charset="-128"/>
                        </a:rPr>
                        <a:t>第</a:t>
                      </a:r>
                      <a:r>
                        <a:rPr kumimoji="1" lang="en-US" altLang="ja-JP" sz="1400" b="0" dirty="0">
                          <a:solidFill>
                            <a:schemeClr val="tx1"/>
                          </a:solidFill>
                          <a:latin typeface="Meiryo UI" panose="020B0604030504040204" pitchFamily="50" charset="-128"/>
                          <a:ea typeface="Meiryo UI" panose="020B0604030504040204" pitchFamily="50" charset="-128"/>
                        </a:rPr>
                        <a:t>2</a:t>
                      </a:r>
                      <a:r>
                        <a:rPr kumimoji="1" lang="ja-JP" altLang="en-US" sz="1400" b="0" dirty="0">
                          <a:solidFill>
                            <a:schemeClr val="tx1"/>
                          </a:solidFill>
                          <a:latin typeface="Meiryo UI" panose="020B0604030504040204" pitchFamily="50" charset="-128"/>
                          <a:ea typeface="Meiryo UI" panose="020B0604030504040204" pitchFamily="50" charset="-128"/>
                        </a:rPr>
                        <a:t>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lnSpc>
                          <a:spcPts val="1800"/>
                        </a:lnSpc>
                      </a:pPr>
                      <a:r>
                        <a:rPr kumimoji="1" lang="ja-JP" altLang="en-US" sz="1400" b="0" dirty="0">
                          <a:solidFill>
                            <a:schemeClr val="tx1"/>
                          </a:solidFill>
                          <a:latin typeface="Meiryo UI" panose="020B0604030504040204" pitchFamily="50" charset="-128"/>
                          <a:ea typeface="Meiryo UI" panose="020B0604030504040204" pitchFamily="50" charset="-128"/>
                        </a:rPr>
                        <a:t>第</a:t>
                      </a:r>
                      <a:r>
                        <a:rPr kumimoji="1" lang="en-US" altLang="ja-JP" sz="1400" b="0" dirty="0">
                          <a:solidFill>
                            <a:schemeClr val="tx1"/>
                          </a:solidFill>
                          <a:latin typeface="Meiryo UI" panose="020B0604030504040204" pitchFamily="50" charset="-128"/>
                          <a:ea typeface="Meiryo UI" panose="020B0604030504040204" pitchFamily="50" charset="-128"/>
                        </a:rPr>
                        <a:t>1</a:t>
                      </a:r>
                      <a:r>
                        <a:rPr kumimoji="1" lang="ja-JP" altLang="en-US" sz="1400" b="0" dirty="0">
                          <a:solidFill>
                            <a:schemeClr val="tx1"/>
                          </a:solidFill>
                          <a:latin typeface="Meiryo UI" panose="020B0604030504040204" pitchFamily="50" charset="-128"/>
                          <a:ea typeface="Meiryo UI" panose="020B0604030504040204" pitchFamily="50" charset="-128"/>
                        </a:rPr>
                        <a:t>期（現行）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525718349"/>
                  </a:ext>
                </a:extLst>
              </a:tr>
              <a:tr h="370840">
                <a:tc>
                  <a:txBody>
                    <a:bodyPr/>
                    <a:lstStyle/>
                    <a:p>
                      <a:pPr algn="ctr">
                        <a:lnSpc>
                          <a:spcPts val="1800"/>
                        </a:lnSpc>
                      </a:pPr>
                      <a:r>
                        <a:rPr kumimoji="1" lang="ja-JP" altLang="en-US" sz="1400" dirty="0">
                          <a:latin typeface="Meiryo UI" panose="020B0604030504040204" pitchFamily="50" charset="-128"/>
                          <a:ea typeface="Meiryo UI" panose="020B0604030504040204" pitchFamily="50" charset="-128"/>
                        </a:rPr>
                        <a:t>期間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800"/>
                        </a:lnSpc>
                      </a:pPr>
                      <a:r>
                        <a:rPr kumimoji="1" lang="en-US" altLang="ja-JP" sz="1400" dirty="0">
                          <a:latin typeface="Meiryo UI" panose="020B0604030504040204" pitchFamily="50" charset="-128"/>
                          <a:ea typeface="Meiryo UI" panose="020B0604030504040204" pitchFamily="50" charset="-128"/>
                        </a:rPr>
                        <a:t>2025</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2030</a:t>
                      </a:r>
                      <a:r>
                        <a:rPr kumimoji="1" lang="ja-JP" altLang="en-US" sz="1400" dirty="0">
                          <a:latin typeface="Meiryo UI" panose="020B0604030504040204" pitchFamily="50" charset="-128"/>
                          <a:ea typeface="Meiryo UI"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800"/>
                        </a:lnSpc>
                      </a:pPr>
                      <a:r>
                        <a:rPr kumimoji="1" lang="en-US" altLang="ja-JP" sz="1400" dirty="0">
                          <a:latin typeface="Meiryo UI" panose="020B0604030504040204" pitchFamily="50" charset="-128"/>
                          <a:ea typeface="Meiryo UI" panose="020B0604030504040204" pitchFamily="50" charset="-128"/>
                        </a:rPr>
                        <a:t>2019</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2024</a:t>
                      </a:r>
                      <a:r>
                        <a:rPr kumimoji="1" lang="ja-JP" altLang="en-US" sz="1400" dirty="0">
                          <a:latin typeface="Meiryo UI" panose="020B0604030504040204" pitchFamily="50" charset="-128"/>
                          <a:ea typeface="Meiryo UI"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920466"/>
                  </a:ext>
                </a:extLst>
              </a:tr>
              <a:tr h="370840">
                <a:tc>
                  <a:txBody>
                    <a:bodyPr/>
                    <a:lstStyle/>
                    <a:p>
                      <a:pPr algn="ctr">
                        <a:lnSpc>
                          <a:spcPts val="1800"/>
                        </a:lnSpc>
                      </a:pPr>
                      <a:r>
                        <a:rPr kumimoji="1" lang="ja-JP" altLang="en-US" sz="1400" dirty="0">
                          <a:latin typeface="Meiryo UI" panose="020B0604030504040204" pitchFamily="50" charset="-128"/>
                          <a:ea typeface="Meiryo UI" panose="020B0604030504040204" pitchFamily="50" charset="-128"/>
                        </a:rPr>
                        <a:t>年度計画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800"/>
                        </a:lnSpc>
                      </a:pPr>
                      <a:r>
                        <a:rPr kumimoji="1" lang="ja-JP" altLang="en-US" sz="1400" b="1" dirty="0">
                          <a:latin typeface="Meiryo UI" panose="020B0604030504040204" pitchFamily="50" charset="-128"/>
                          <a:ea typeface="Meiryo UI" panose="020B0604030504040204" pitchFamily="50" charset="-128"/>
                        </a:rPr>
                        <a:t>廃止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800"/>
                        </a:lnSpc>
                      </a:pPr>
                      <a:r>
                        <a:rPr kumimoji="1" lang="ja-JP" altLang="en-US" sz="1400" dirty="0">
                          <a:latin typeface="Meiryo UI" panose="020B0604030504040204" pitchFamily="50" charset="-128"/>
                          <a:ea typeface="Meiryo UI" panose="020B0604030504040204" pitchFamily="50" charset="-128"/>
                        </a:rPr>
                        <a:t>作成を要する</a:t>
                      </a:r>
                      <a:endParaRPr kumimoji="1" lang="en-US" altLang="ja-JP"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72803745"/>
                  </a:ext>
                </a:extLst>
              </a:tr>
              <a:tr h="370840">
                <a:tc>
                  <a:txBody>
                    <a:bodyPr/>
                    <a:lstStyle/>
                    <a:p>
                      <a:pPr algn="ctr">
                        <a:lnSpc>
                          <a:spcPts val="1800"/>
                        </a:lnSpc>
                      </a:pPr>
                      <a:r>
                        <a:rPr kumimoji="1" lang="ja-JP" altLang="en-US" sz="1400" dirty="0">
                          <a:latin typeface="Meiryo UI" panose="020B0604030504040204" pitchFamily="50" charset="-128"/>
                          <a:ea typeface="Meiryo UI" panose="020B0604030504040204" pitchFamily="50" charset="-128"/>
                        </a:rPr>
                        <a:t>年度評価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800"/>
                        </a:lnSpc>
                      </a:pPr>
                      <a:r>
                        <a:rPr kumimoji="1" lang="ja-JP" altLang="en-US" sz="1400" b="1" dirty="0">
                          <a:latin typeface="Meiryo UI" panose="020B0604030504040204" pitchFamily="50" charset="-128"/>
                          <a:ea typeface="Meiryo UI" panose="020B0604030504040204" pitchFamily="50" charset="-128"/>
                        </a:rPr>
                        <a:t>廃止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800"/>
                        </a:lnSpc>
                      </a:pPr>
                      <a:r>
                        <a:rPr kumimoji="1" lang="ja-JP" altLang="en-US" sz="1400" dirty="0">
                          <a:latin typeface="Meiryo UI" panose="020B0604030504040204" pitchFamily="50" charset="-128"/>
                          <a:ea typeface="Meiryo UI" panose="020B0604030504040204" pitchFamily="50" charset="-128"/>
                        </a:rPr>
                        <a:t>法人評価委員会の評価を要する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7429101"/>
                  </a:ext>
                </a:extLst>
              </a:tr>
              <a:tr h="370840">
                <a:tc>
                  <a:txBody>
                    <a:bodyPr/>
                    <a:lstStyle/>
                    <a:p>
                      <a:pPr algn="ctr">
                        <a:lnSpc>
                          <a:spcPts val="1800"/>
                        </a:lnSpc>
                      </a:pPr>
                      <a:r>
                        <a:rPr kumimoji="1" lang="en-US" altLang="ja-JP" sz="1400" dirty="0">
                          <a:latin typeface="Meiryo UI" panose="020B0604030504040204" pitchFamily="50" charset="-128"/>
                          <a:ea typeface="Meiryo UI" panose="020B0604030504040204" pitchFamily="50" charset="-128"/>
                        </a:rPr>
                        <a:t>4</a:t>
                      </a:r>
                      <a:r>
                        <a:rPr kumimoji="1" lang="ja-JP" altLang="en-US" sz="1400" dirty="0">
                          <a:latin typeface="Meiryo UI" panose="020B0604030504040204" pitchFamily="50" charset="-128"/>
                          <a:ea typeface="Meiryo UI" panose="020B0604030504040204" pitchFamily="50" charset="-128"/>
                        </a:rPr>
                        <a:t>年目評価</a:t>
                      </a:r>
                      <a:endParaRPr kumimoji="1" lang="en-US" altLang="ja-JP" sz="1400" dirty="0">
                        <a:latin typeface="Meiryo UI" panose="020B0604030504040204" pitchFamily="50" charset="-128"/>
                        <a:ea typeface="Meiryo UI" panose="020B0604030504040204" pitchFamily="50" charset="-128"/>
                      </a:endParaRPr>
                    </a:p>
                    <a:p>
                      <a:pPr algn="ctr">
                        <a:lnSpc>
                          <a:spcPts val="1800"/>
                        </a:lnSpc>
                      </a:pPr>
                      <a:r>
                        <a:rPr kumimoji="1" lang="en-US" altLang="ja-JP" sz="1400" dirty="0">
                          <a:latin typeface="Meiryo UI" panose="020B0604030504040204" pitchFamily="50" charset="-128"/>
                          <a:ea typeface="Meiryo UI" panose="020B0604030504040204" pitchFamily="50" charset="-128"/>
                        </a:rPr>
                        <a:t>6</a:t>
                      </a:r>
                      <a:r>
                        <a:rPr kumimoji="1" lang="ja-JP" altLang="en-US" sz="1400" dirty="0">
                          <a:latin typeface="Meiryo UI" panose="020B0604030504040204" pitchFamily="50" charset="-128"/>
                          <a:ea typeface="Meiryo UI" panose="020B0604030504040204" pitchFamily="50" charset="-128"/>
                        </a:rPr>
                        <a:t>年目評価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800"/>
                        </a:lnSpc>
                      </a:pPr>
                      <a:r>
                        <a:rPr kumimoji="1" lang="ja-JP" altLang="en-US" sz="1400" dirty="0">
                          <a:latin typeface="Meiryo UI" panose="020B0604030504040204" pitchFamily="50" charset="-128"/>
                          <a:ea typeface="Meiryo UI" panose="020B0604030504040204" pitchFamily="50" charset="-128"/>
                        </a:rPr>
                        <a:t>法人評価委員会の評価を要する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800"/>
                        </a:lnSpc>
                      </a:pPr>
                      <a:r>
                        <a:rPr kumimoji="1" lang="ja-JP" altLang="en-US" sz="1400" dirty="0">
                          <a:latin typeface="Meiryo UI" panose="020B0604030504040204" pitchFamily="50" charset="-128"/>
                          <a:ea typeface="Meiryo UI" panose="020B0604030504040204" pitchFamily="50" charset="-128"/>
                        </a:rPr>
                        <a:t>法人評価委員会の評価を要する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47194816"/>
                  </a:ext>
                </a:extLst>
              </a:tr>
              <a:tr h="370840">
                <a:tc>
                  <a:txBody>
                    <a:bodyPr/>
                    <a:lstStyle/>
                    <a:p>
                      <a:pPr algn="ctr">
                        <a:lnSpc>
                          <a:spcPts val="1800"/>
                        </a:lnSpc>
                      </a:pPr>
                      <a:r>
                        <a:rPr kumimoji="1" lang="ja-JP" altLang="en-US" sz="1400" dirty="0">
                          <a:latin typeface="Meiryo UI" panose="020B0604030504040204" pitchFamily="50" charset="-128"/>
                          <a:ea typeface="Meiryo UI" panose="020B0604030504040204" pitchFamily="50" charset="-128"/>
                        </a:rPr>
                        <a:t>評価指標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800"/>
                        </a:lnSpc>
                      </a:pPr>
                      <a:r>
                        <a:rPr kumimoji="1" lang="ja-JP" altLang="en-US" sz="1400" dirty="0">
                          <a:latin typeface="Meiryo UI" panose="020B0604030504040204" pitchFamily="50" charset="-128"/>
                          <a:ea typeface="Meiryo UI" panose="020B0604030504040204" pitchFamily="50" charset="-128"/>
                        </a:rPr>
                        <a:t>中期目標達成のための取り組みに係る</a:t>
                      </a:r>
                      <a:endParaRPr kumimoji="1" lang="en-US" altLang="ja-JP" sz="1400" dirty="0">
                        <a:latin typeface="Meiryo UI" panose="020B0604030504040204" pitchFamily="50" charset="-128"/>
                        <a:ea typeface="Meiryo UI" panose="020B0604030504040204" pitchFamily="50" charset="-128"/>
                      </a:endParaRPr>
                    </a:p>
                    <a:p>
                      <a:pPr algn="ctr">
                        <a:lnSpc>
                          <a:spcPts val="1800"/>
                        </a:lnSpc>
                      </a:pPr>
                      <a:r>
                        <a:rPr kumimoji="1" lang="ja-JP" altLang="en-US" sz="1400" b="1" dirty="0">
                          <a:latin typeface="Meiryo UI" panose="020B0604030504040204" pitchFamily="50" charset="-128"/>
                          <a:ea typeface="Meiryo UI" panose="020B0604030504040204" pitchFamily="50" charset="-128"/>
                        </a:rPr>
                        <a:t>評価指標を定めること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800"/>
                        </a:lnSpc>
                      </a:pP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1349400"/>
                  </a:ext>
                </a:extLst>
              </a:tr>
            </a:tbl>
          </a:graphicData>
        </a:graphic>
      </p:graphicFrame>
      <p:sp>
        <p:nvSpPr>
          <p:cNvPr id="10" name="テキスト ボックス 9"/>
          <p:cNvSpPr txBox="1"/>
          <p:nvPr/>
        </p:nvSpPr>
        <p:spPr>
          <a:xfrm>
            <a:off x="211735" y="4253861"/>
            <a:ext cx="8941871" cy="2339102"/>
          </a:xfrm>
          <a:prstGeom prst="rect">
            <a:avLst/>
          </a:prstGeom>
          <a:noFill/>
        </p:spPr>
        <p:txBody>
          <a:bodyPr wrap="none" rtlCol="0">
            <a:spAutoFit/>
          </a:bodyPr>
          <a:lstStyle/>
          <a:p>
            <a:r>
              <a:rPr lang="ja-JP" altLang="en-US" dirty="0">
                <a:latin typeface="Meiryo UI" panose="020B0604030504040204" pitchFamily="50" charset="-128"/>
                <a:ea typeface="Meiryo UI" panose="020B0604030504040204" pitchFamily="50" charset="-128"/>
              </a:rPr>
              <a:t>■第</a:t>
            </a:r>
            <a:r>
              <a:rPr lang="en-US" altLang="ja-JP" dirty="0">
                <a:latin typeface="Meiryo UI" panose="020B0604030504040204" pitchFamily="50" charset="-128"/>
                <a:ea typeface="Meiryo UI" panose="020B0604030504040204" pitchFamily="50" charset="-128"/>
              </a:rPr>
              <a:t>2</a:t>
            </a:r>
            <a:r>
              <a:rPr lang="ja-JP" altLang="en-US" dirty="0">
                <a:latin typeface="Meiryo UI" panose="020B0604030504040204" pitchFamily="50" charset="-128"/>
                <a:ea typeface="Meiryo UI" panose="020B0604030504040204" pitchFamily="50" charset="-128"/>
              </a:rPr>
              <a:t>期中期計画作成の考え方</a:t>
            </a:r>
            <a:endParaRPr lang="en-US" altLang="ja-JP"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・中期目標で指示された目標を達成するための具体的な取り組みとして、法人の強みや特色を活かし、</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戦略的に注力していくものを取り入れる。</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・「評価指標」は中期目標の達成度合いを示すものであり、客観的評価が可能で、計画達成に向けて</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特に重要な取組みに係る指標を精査・抽出して設定する。</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・評価指標のうち、</a:t>
            </a:r>
            <a:r>
              <a:rPr lang="ja-JP" altLang="en-US" sz="1600" b="1" dirty="0">
                <a:latin typeface="Meiryo UI" panose="020B0604030504040204" pitchFamily="50" charset="-128"/>
                <a:ea typeface="Meiryo UI" panose="020B0604030504040204" pitchFamily="50" charset="-128"/>
              </a:rPr>
              <a:t>特に意欲的に取り組むものを「意欲ある取り組み（チャレンジ指標）」として設定する</a:t>
            </a:r>
            <a:r>
              <a:rPr lang="ja-JP" altLang="en-US" sz="1600"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211735" y="815338"/>
            <a:ext cx="5963492" cy="369332"/>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■法改正に伴う変更点</a:t>
            </a:r>
            <a:r>
              <a:rPr kumimoji="1" lang="ja-JP" altLang="en-US" sz="1400" dirty="0">
                <a:latin typeface="Meiryo UI" panose="020B0604030504040204" pitchFamily="50" charset="-128"/>
                <a:ea typeface="Meiryo UI" panose="020B0604030504040204" pitchFamily="50" charset="-128"/>
              </a:rPr>
              <a:t>（地方独立行政法人法改正</a:t>
            </a:r>
            <a:r>
              <a:rPr kumimoji="1" lang="en-US" altLang="ja-JP" sz="1400" dirty="0">
                <a:latin typeface="Meiryo UI" panose="020B0604030504040204" pitchFamily="50" charset="-128"/>
                <a:ea typeface="Meiryo UI" panose="020B0604030504040204" pitchFamily="50" charset="-128"/>
              </a:rPr>
              <a:t>2023.6.16</a:t>
            </a:r>
            <a:r>
              <a:rPr kumimoji="1" lang="ja-JP" altLang="en-US" sz="1400" dirty="0">
                <a:latin typeface="Meiryo UI" panose="020B0604030504040204" pitchFamily="50" charset="-128"/>
                <a:ea typeface="Meiryo UI" panose="020B0604030504040204" pitchFamily="50" charset="-128"/>
              </a:rPr>
              <a:t>施行）</a:t>
            </a:r>
          </a:p>
        </p:txBody>
      </p:sp>
      <p:sp>
        <p:nvSpPr>
          <p:cNvPr id="7" name="正方形/長方形 6"/>
          <p:cNvSpPr/>
          <p:nvPr/>
        </p:nvSpPr>
        <p:spPr>
          <a:xfrm>
            <a:off x="1781094" y="3305095"/>
            <a:ext cx="222636" cy="24147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新</a:t>
            </a:r>
          </a:p>
        </p:txBody>
      </p:sp>
      <p:sp>
        <p:nvSpPr>
          <p:cNvPr id="9" name="スライド番号プレースホルダー 8">
            <a:extLst>
              <a:ext uri="{FF2B5EF4-FFF2-40B4-BE49-F238E27FC236}">
                <a16:creationId xmlns:a16="http://schemas.microsoft.com/office/drawing/2014/main" id="{424E1B6A-1FA1-4CD5-BBDE-59D8E6EE0023}"/>
              </a:ext>
            </a:extLst>
          </p:cNvPr>
          <p:cNvSpPr>
            <a:spLocks noGrp="1"/>
          </p:cNvSpPr>
          <p:nvPr>
            <p:ph type="sldNum" sz="quarter" idx="12"/>
          </p:nvPr>
        </p:nvSpPr>
        <p:spPr>
          <a:xfrm>
            <a:off x="6518910" y="6410400"/>
            <a:ext cx="2057400" cy="365125"/>
          </a:xfrm>
        </p:spPr>
        <p:txBody>
          <a:bodyPr/>
          <a:lstStyle/>
          <a:p>
            <a:r>
              <a:rPr kumimoji="1" lang="en-US" altLang="ja-JP" dirty="0"/>
              <a:t>1</a:t>
            </a:r>
            <a:endParaRPr kumimoji="1" lang="ja-JP" altLang="en-US" dirty="0"/>
          </a:p>
        </p:txBody>
      </p:sp>
    </p:spTree>
    <p:extLst>
      <p:ext uri="{BB962C8B-B14F-4D97-AF65-F5344CB8AC3E}">
        <p14:creationId xmlns:p14="http://schemas.microsoft.com/office/powerpoint/2010/main" val="538055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211735" y="640770"/>
            <a:ext cx="8712000" cy="0"/>
          </a:xfrm>
          <a:prstGeom prst="line">
            <a:avLst/>
          </a:prstGeom>
          <a:ln>
            <a:solidFill>
              <a:srgbClr val="497E55"/>
            </a:solidFill>
          </a:ln>
        </p:spPr>
        <p:style>
          <a:lnRef idx="1">
            <a:schemeClr val="accent1"/>
          </a:lnRef>
          <a:fillRef idx="0">
            <a:schemeClr val="accent1"/>
          </a:fillRef>
          <a:effectRef idx="0">
            <a:schemeClr val="accent1"/>
          </a:effectRef>
          <a:fontRef idx="minor">
            <a:schemeClr val="tx1"/>
          </a:fontRef>
        </p:style>
      </p:cxn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5731" y="121054"/>
            <a:ext cx="1876265" cy="421000"/>
          </a:xfrm>
          <a:prstGeom prst="rect">
            <a:avLst/>
          </a:prstGeom>
        </p:spPr>
      </p:pic>
      <p:sp>
        <p:nvSpPr>
          <p:cNvPr id="9" name="タイトル 1">
            <a:extLst>
              <a:ext uri="{FF2B5EF4-FFF2-40B4-BE49-F238E27FC236}">
                <a16:creationId xmlns:a16="http://schemas.microsoft.com/office/drawing/2014/main" id="{C1A1FE7B-6F89-4555-ACE0-C242BD3A69BF}"/>
              </a:ext>
            </a:extLst>
          </p:cNvPr>
          <p:cNvSpPr>
            <a:spLocks noGrp="1"/>
          </p:cNvSpPr>
          <p:nvPr>
            <p:ph type="title"/>
          </p:nvPr>
        </p:nvSpPr>
        <p:spPr>
          <a:xfrm>
            <a:off x="211735" y="121054"/>
            <a:ext cx="5748490" cy="508918"/>
          </a:xfrm>
        </p:spPr>
        <p:txBody>
          <a:bodyPr>
            <a:normAutofit/>
          </a:bodyPr>
          <a:lstStyle/>
          <a:p>
            <a:r>
              <a:rPr lang="ja-JP" altLang="en-US" sz="1800" dirty="0">
                <a:latin typeface="Meiryo UI" panose="020B0604030504040204" pitchFamily="50" charset="-128"/>
                <a:ea typeface="Meiryo UI" panose="020B0604030504040204" pitchFamily="50" charset="-128"/>
              </a:rPr>
              <a:t>第２期中期計画の構成</a:t>
            </a:r>
            <a:endParaRPr kumimoji="1" lang="ja-JP" altLang="en-US" sz="1800"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211735" y="930536"/>
            <a:ext cx="7295587" cy="369332"/>
          </a:xfrm>
          <a:prstGeom prst="rect">
            <a:avLst/>
          </a:prstGeom>
          <a:noFill/>
        </p:spPr>
        <p:txBody>
          <a:bodyPr wrap="none" rtlCol="0">
            <a:spAutoFit/>
          </a:bodyPr>
          <a:lstStyle/>
          <a:p>
            <a:r>
              <a:rPr lang="ja-JP" altLang="en-US" dirty="0">
                <a:latin typeface="Meiryo UI" panose="020B0604030504040204" pitchFamily="50" charset="-128"/>
                <a:ea typeface="Meiryo UI" panose="020B0604030504040204" pitchFamily="50" charset="-128"/>
              </a:rPr>
              <a:t>■概況</a:t>
            </a:r>
            <a:r>
              <a:rPr lang="ja-JP" altLang="en-US" sz="1400" dirty="0">
                <a:latin typeface="Meiryo UI" panose="020B0604030504040204" pitchFamily="50" charset="-128"/>
                <a:ea typeface="Meiryo UI" panose="020B0604030504040204" pitchFamily="50" charset="-128"/>
              </a:rPr>
              <a:t>（項目数</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目標達成に向け特に重要な取り組みを精査し、意欲ある取り組みに挑戦へ）</a:t>
            </a:r>
            <a:endParaRPr kumimoji="1" lang="ja-JP" altLang="en-US" sz="1400"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64631331"/>
              </p:ext>
            </p:extLst>
          </p:nvPr>
        </p:nvGraphicFramePr>
        <p:xfrm>
          <a:off x="439862" y="1544505"/>
          <a:ext cx="7704001" cy="3410078"/>
        </p:xfrm>
        <a:graphic>
          <a:graphicData uri="http://schemas.openxmlformats.org/drawingml/2006/table">
            <a:tbl>
              <a:tblPr firstRow="1" firstCol="1" bandRow="1">
                <a:tableStyleId>{5C22544A-7EE6-4342-B048-85BDC9FD1C3A}</a:tableStyleId>
              </a:tblPr>
              <a:tblGrid>
                <a:gridCol w="1375195">
                  <a:extLst>
                    <a:ext uri="{9D8B030D-6E8A-4147-A177-3AD203B41FA5}">
                      <a16:colId xmlns:a16="http://schemas.microsoft.com/office/drawing/2014/main" val="513442199"/>
                    </a:ext>
                  </a:extLst>
                </a:gridCol>
                <a:gridCol w="2232001">
                  <a:extLst>
                    <a:ext uri="{9D8B030D-6E8A-4147-A177-3AD203B41FA5}">
                      <a16:colId xmlns:a16="http://schemas.microsoft.com/office/drawing/2014/main" val="1780466277"/>
                    </a:ext>
                  </a:extLst>
                </a:gridCol>
                <a:gridCol w="819361">
                  <a:extLst>
                    <a:ext uri="{9D8B030D-6E8A-4147-A177-3AD203B41FA5}">
                      <a16:colId xmlns:a16="http://schemas.microsoft.com/office/drawing/2014/main" val="1439986690"/>
                    </a:ext>
                  </a:extLst>
                </a:gridCol>
                <a:gridCol w="819361">
                  <a:extLst>
                    <a:ext uri="{9D8B030D-6E8A-4147-A177-3AD203B41FA5}">
                      <a16:colId xmlns:a16="http://schemas.microsoft.com/office/drawing/2014/main" val="3833322881"/>
                    </a:ext>
                  </a:extLst>
                </a:gridCol>
                <a:gridCol w="819361">
                  <a:extLst>
                    <a:ext uri="{9D8B030D-6E8A-4147-A177-3AD203B41FA5}">
                      <a16:colId xmlns:a16="http://schemas.microsoft.com/office/drawing/2014/main" val="614955931"/>
                    </a:ext>
                  </a:extLst>
                </a:gridCol>
                <a:gridCol w="819361">
                  <a:extLst>
                    <a:ext uri="{9D8B030D-6E8A-4147-A177-3AD203B41FA5}">
                      <a16:colId xmlns:a16="http://schemas.microsoft.com/office/drawing/2014/main" val="4110997078"/>
                    </a:ext>
                  </a:extLst>
                </a:gridCol>
                <a:gridCol w="819361">
                  <a:extLst>
                    <a:ext uri="{9D8B030D-6E8A-4147-A177-3AD203B41FA5}">
                      <a16:colId xmlns:a16="http://schemas.microsoft.com/office/drawing/2014/main" val="116249275"/>
                    </a:ext>
                  </a:extLst>
                </a:gridCol>
              </a:tblGrid>
              <a:tr h="242082">
                <a:tc rowSpan="2" gridSpan="2">
                  <a:txBody>
                    <a:bodyPr/>
                    <a:lstStyle/>
                    <a:p>
                      <a:pPr algn="ctr">
                        <a:spcAft>
                          <a:spcPts val="0"/>
                        </a:spcAft>
                      </a:pPr>
                      <a:r>
                        <a:rPr lang="ja-JP" sz="1000" b="0" kern="100" dirty="0">
                          <a:effectLst/>
                          <a:latin typeface="Meiryo UI" panose="020B0604030504040204" pitchFamily="50" charset="-128"/>
                          <a:ea typeface="Meiryo UI" panose="020B0604030504040204" pitchFamily="50" charset="-128"/>
                        </a:rPr>
                        <a:t>中期目標の構成</a:t>
                      </a:r>
                      <a:endParaRPr lang="ja-JP" sz="105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rowSpan="2" hMerge="1">
                  <a:txBody>
                    <a:bodyPr/>
                    <a:lstStyle/>
                    <a:p>
                      <a:endParaRPr kumimoji="1" lang="ja-JP" altLang="en-US"/>
                    </a:p>
                  </a:txBody>
                  <a:tcPr/>
                </a:tc>
                <a:tc rowSpan="2">
                  <a:txBody>
                    <a:bodyPr/>
                    <a:lstStyle/>
                    <a:p>
                      <a:pPr algn="ctr">
                        <a:spcAft>
                          <a:spcPts val="0"/>
                        </a:spcAft>
                      </a:pPr>
                      <a:r>
                        <a:rPr lang="ja-JP" sz="1000" b="0" kern="100" dirty="0">
                          <a:effectLst/>
                          <a:latin typeface="Meiryo UI" panose="020B0604030504040204" pitchFamily="50" charset="-128"/>
                          <a:ea typeface="Meiryo UI" panose="020B0604030504040204" pitchFamily="50" charset="-128"/>
                        </a:rPr>
                        <a:t>中期</a:t>
                      </a:r>
                      <a:endParaRPr lang="ja-JP" sz="1050" b="0" kern="100" dirty="0">
                        <a:effectLst/>
                        <a:latin typeface="Meiryo UI" panose="020B0604030504040204" pitchFamily="50" charset="-128"/>
                        <a:ea typeface="Meiryo UI" panose="020B0604030504040204" pitchFamily="50" charset="-128"/>
                      </a:endParaRPr>
                    </a:p>
                    <a:p>
                      <a:pPr algn="ctr">
                        <a:spcAft>
                          <a:spcPts val="0"/>
                        </a:spcAft>
                      </a:pPr>
                      <a:r>
                        <a:rPr lang="ja-JP" sz="1000" b="0" kern="100" dirty="0">
                          <a:effectLst/>
                          <a:latin typeface="Meiryo UI" panose="020B0604030504040204" pitchFamily="50" charset="-128"/>
                          <a:ea typeface="Meiryo UI" panose="020B0604030504040204" pitchFamily="50" charset="-128"/>
                        </a:rPr>
                        <a:t>目標</a:t>
                      </a:r>
                      <a:endParaRPr lang="ja-JP" sz="105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rowSpan="2">
                  <a:txBody>
                    <a:bodyPr/>
                    <a:lstStyle/>
                    <a:p>
                      <a:pPr algn="ctr">
                        <a:spcAft>
                          <a:spcPts val="0"/>
                        </a:spcAft>
                      </a:pPr>
                      <a:r>
                        <a:rPr lang="ja-JP" sz="1000" b="0" kern="100" dirty="0">
                          <a:effectLst/>
                          <a:latin typeface="Meiryo UI" panose="020B0604030504040204" pitchFamily="50" charset="-128"/>
                          <a:ea typeface="Meiryo UI" panose="020B0604030504040204" pitchFamily="50" charset="-128"/>
                        </a:rPr>
                        <a:t>中期</a:t>
                      </a:r>
                      <a:endParaRPr lang="ja-JP" sz="1050" b="0" kern="100" dirty="0">
                        <a:effectLst/>
                        <a:latin typeface="Meiryo UI" panose="020B0604030504040204" pitchFamily="50" charset="-128"/>
                        <a:ea typeface="Meiryo UI" panose="020B0604030504040204" pitchFamily="50" charset="-128"/>
                      </a:endParaRPr>
                    </a:p>
                    <a:p>
                      <a:pPr algn="ctr">
                        <a:spcAft>
                          <a:spcPts val="0"/>
                        </a:spcAft>
                      </a:pPr>
                      <a:r>
                        <a:rPr lang="ja-JP" sz="1000" b="0" kern="100" dirty="0">
                          <a:effectLst/>
                          <a:latin typeface="Meiryo UI" panose="020B0604030504040204" pitchFamily="50" charset="-128"/>
                          <a:ea typeface="Meiryo UI" panose="020B0604030504040204" pitchFamily="50" charset="-128"/>
                        </a:rPr>
                        <a:t>計画</a:t>
                      </a:r>
                      <a:endParaRPr lang="ja-JP" sz="105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gridSpan="3">
                  <a:txBody>
                    <a:bodyPr/>
                    <a:lstStyle/>
                    <a:p>
                      <a:pPr algn="ctr">
                        <a:spcAft>
                          <a:spcPts val="0"/>
                        </a:spcAft>
                      </a:pPr>
                      <a:r>
                        <a:rPr lang="ja-JP" sz="1000" b="0" kern="100" dirty="0">
                          <a:effectLst/>
                          <a:latin typeface="Meiryo UI" panose="020B0604030504040204" pitchFamily="50" charset="-128"/>
                          <a:ea typeface="Meiryo UI" panose="020B0604030504040204" pitchFamily="50" charset="-128"/>
                        </a:rPr>
                        <a:t>評価指標</a:t>
                      </a:r>
                      <a:endParaRPr lang="ja-JP" sz="105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65868356"/>
                  </a:ext>
                </a:extLst>
              </a:tr>
              <a:tr h="242082">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1000" kern="100" dirty="0">
                          <a:solidFill>
                            <a:schemeClr val="bg1"/>
                          </a:solidFill>
                          <a:effectLst/>
                          <a:latin typeface="Meiryo UI" panose="020B0604030504040204" pitchFamily="50" charset="-128"/>
                          <a:ea typeface="Meiryo UI" panose="020B0604030504040204" pitchFamily="50" charset="-128"/>
                        </a:rPr>
                        <a:t> </a:t>
                      </a:r>
                      <a:endParaRPr lang="ja-JP" sz="10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solidFill>
                      <a:schemeClr val="accent1"/>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rPr>
                        <a:t>定量的</a:t>
                      </a:r>
                      <a:endParaRPr lang="ja-JP" sz="10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solidFill>
                      <a:schemeClr val="accent1"/>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rPr>
                        <a:t>定性的</a:t>
                      </a:r>
                      <a:endParaRPr lang="ja-JP" sz="10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solidFill>
                      <a:schemeClr val="accent1"/>
                    </a:solidFill>
                  </a:tcPr>
                </a:tc>
                <a:extLst>
                  <a:ext uri="{0D108BD9-81ED-4DB2-BD59-A6C34878D82A}">
                    <a16:rowId xmlns:a16="http://schemas.microsoft.com/office/drawing/2014/main" val="458649903"/>
                  </a:ext>
                </a:extLst>
              </a:tr>
              <a:tr h="242082">
                <a:tc rowSpan="6">
                  <a:txBody>
                    <a:bodyPr/>
                    <a:lstStyle/>
                    <a:p>
                      <a:pPr marL="373380" indent="-373380" algn="just">
                        <a:spcAft>
                          <a:spcPts val="0"/>
                        </a:spcAft>
                      </a:pPr>
                      <a:r>
                        <a:rPr lang="ja-JP" sz="1000" b="0" kern="100" dirty="0">
                          <a:effectLst/>
                          <a:latin typeface="Meiryo UI" panose="020B0604030504040204" pitchFamily="50" charset="-128"/>
                          <a:ea typeface="Meiryo UI" panose="020B0604030504040204" pitchFamily="50" charset="-128"/>
                        </a:rPr>
                        <a:t>第</a:t>
                      </a:r>
                      <a:r>
                        <a:rPr lang="ja-JP" altLang="en-US" sz="1000" b="0" kern="100" dirty="0">
                          <a:effectLst/>
                          <a:latin typeface="Meiryo UI" panose="020B0604030504040204" pitchFamily="50" charset="-128"/>
                          <a:ea typeface="Meiryo UI" panose="020B0604030504040204" pitchFamily="50" charset="-128"/>
                        </a:rPr>
                        <a:t>１</a:t>
                      </a:r>
                      <a:r>
                        <a:rPr lang="ja-JP" sz="1000" b="0" kern="100" dirty="0">
                          <a:effectLst/>
                          <a:latin typeface="Meiryo UI" panose="020B0604030504040204" pitchFamily="50" charset="-128"/>
                          <a:ea typeface="Meiryo UI" panose="020B0604030504040204" pitchFamily="50" charset="-128"/>
                        </a:rPr>
                        <a:t> 教育研究等の</a:t>
                      </a:r>
                      <a:endParaRPr lang="en-US" altLang="ja-JP" sz="1000" b="0" kern="100" dirty="0">
                        <a:effectLst/>
                        <a:latin typeface="Meiryo UI" panose="020B0604030504040204" pitchFamily="50" charset="-128"/>
                        <a:ea typeface="Meiryo UI" panose="020B0604030504040204" pitchFamily="50" charset="-128"/>
                      </a:endParaRPr>
                    </a:p>
                    <a:p>
                      <a:pPr marL="373380" indent="-373380"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ja-JP" sz="1000" b="0" kern="100" dirty="0">
                          <a:effectLst/>
                          <a:latin typeface="Meiryo UI" panose="020B0604030504040204" pitchFamily="50" charset="-128"/>
                          <a:ea typeface="Meiryo UI" panose="020B0604030504040204" pitchFamily="50" charset="-128"/>
                        </a:rPr>
                        <a:t>質の向上</a:t>
                      </a:r>
                      <a:endParaRPr lang="ja-JP" sz="105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en-US" sz="1000" kern="100" dirty="0">
                          <a:effectLst/>
                          <a:latin typeface="Meiryo UI" panose="020B0604030504040204" pitchFamily="50" charset="-128"/>
                          <a:ea typeface="Meiryo UI" panose="020B0604030504040204" pitchFamily="50" charset="-128"/>
                        </a:rPr>
                        <a:t>1</a:t>
                      </a:r>
                      <a:r>
                        <a:rPr lang="ja-JP" sz="1000" kern="100" dirty="0">
                          <a:effectLst/>
                          <a:latin typeface="Meiryo UI" panose="020B0604030504040204" pitchFamily="50" charset="-128"/>
                          <a:ea typeface="Meiryo UI" panose="020B0604030504040204" pitchFamily="50" charset="-128"/>
                        </a:rPr>
                        <a:t>　社会との共創</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Meiryo UI" panose="020B0604030504040204" pitchFamily="50" charset="-128"/>
                          <a:ea typeface="Meiryo UI" panose="020B0604030504040204" pitchFamily="50" charset="-128"/>
                        </a:rPr>
                        <a:t>2</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Meiryo UI" panose="020B0604030504040204" pitchFamily="50" charset="-128"/>
                          <a:ea typeface="Meiryo UI" panose="020B0604030504040204" pitchFamily="50" charset="-128"/>
                        </a:rPr>
                        <a:t> </a:t>
                      </a:r>
                      <a:r>
                        <a:rPr lang="en-US" altLang="ja-JP" sz="1000" kern="100" dirty="0">
                          <a:effectLst/>
                          <a:latin typeface="Meiryo UI" panose="020B0604030504040204" pitchFamily="50" charset="-128"/>
                          <a:ea typeface="Meiryo UI" panose="020B0604030504040204" pitchFamily="50" charset="-128"/>
                        </a:rPr>
                        <a:t>3</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rPr>
                        <a:t>7</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4</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3</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491401510"/>
                  </a:ext>
                </a:extLst>
              </a:tr>
              <a:tr h="242082">
                <a:tc vMerge="1">
                  <a:txBody>
                    <a:bodyPr/>
                    <a:lstStyle/>
                    <a:p>
                      <a:endParaRPr kumimoji="1" lang="ja-JP" altLang="en-US"/>
                    </a:p>
                  </a:txBody>
                  <a:tcPr/>
                </a:tc>
                <a:tc>
                  <a:txBody>
                    <a:bodyPr/>
                    <a:lstStyle/>
                    <a:p>
                      <a:pPr algn="just">
                        <a:spcAft>
                          <a:spcPts val="0"/>
                        </a:spcAft>
                      </a:pPr>
                      <a:r>
                        <a:rPr lang="en-US" sz="1000" kern="100">
                          <a:effectLst/>
                          <a:latin typeface="Meiryo UI" panose="020B0604030504040204" pitchFamily="50" charset="-128"/>
                          <a:ea typeface="Meiryo UI" panose="020B0604030504040204" pitchFamily="50" charset="-128"/>
                        </a:rPr>
                        <a:t>2</a:t>
                      </a:r>
                      <a:r>
                        <a:rPr lang="ja-JP" sz="1000" kern="100">
                          <a:effectLst/>
                          <a:latin typeface="Meiryo UI" panose="020B0604030504040204" pitchFamily="50" charset="-128"/>
                          <a:ea typeface="Meiryo UI" panose="020B0604030504040204" pitchFamily="50" charset="-128"/>
                        </a:rPr>
                        <a:t>　教育</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a:effectLst/>
                          <a:latin typeface="Meiryo UI" panose="020B0604030504040204" pitchFamily="50" charset="-128"/>
                          <a:ea typeface="Meiryo UI" panose="020B0604030504040204" pitchFamily="50" charset="-128"/>
                        </a:rPr>
                        <a:t>7</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Meiryo UI" panose="020B0604030504040204" pitchFamily="50" charset="-128"/>
                          <a:ea typeface="Meiryo UI" panose="020B0604030504040204" pitchFamily="50" charset="-128"/>
                        </a:rPr>
                        <a:t> </a:t>
                      </a:r>
                      <a:r>
                        <a:rPr lang="en-US" altLang="ja-JP" sz="1000" kern="100" dirty="0">
                          <a:effectLst/>
                          <a:latin typeface="Meiryo UI" panose="020B0604030504040204" pitchFamily="50" charset="-128"/>
                          <a:ea typeface="Meiryo UI" panose="020B0604030504040204" pitchFamily="50" charset="-128"/>
                        </a:rPr>
                        <a:t>7</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13</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7</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6</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707856616"/>
                  </a:ext>
                </a:extLst>
              </a:tr>
              <a:tr h="242082">
                <a:tc vMerge="1">
                  <a:txBody>
                    <a:bodyPr/>
                    <a:lstStyle/>
                    <a:p>
                      <a:endParaRPr kumimoji="1" lang="ja-JP" altLang="en-US"/>
                    </a:p>
                  </a:txBody>
                  <a:tcPr/>
                </a:tc>
                <a:tc>
                  <a:txBody>
                    <a:bodyPr/>
                    <a:lstStyle/>
                    <a:p>
                      <a:pPr algn="just">
                        <a:spcAft>
                          <a:spcPts val="0"/>
                        </a:spcAft>
                      </a:pPr>
                      <a:r>
                        <a:rPr lang="en-US" sz="1000" kern="100" dirty="0">
                          <a:effectLst/>
                          <a:latin typeface="Meiryo UI" panose="020B0604030504040204" pitchFamily="50" charset="-128"/>
                          <a:ea typeface="Meiryo UI" panose="020B0604030504040204" pitchFamily="50" charset="-128"/>
                        </a:rPr>
                        <a:t>3</a:t>
                      </a:r>
                      <a:r>
                        <a:rPr lang="ja-JP" sz="1000" kern="100" dirty="0">
                          <a:effectLst/>
                          <a:latin typeface="Meiryo UI" panose="020B0604030504040204" pitchFamily="50" charset="-128"/>
                          <a:ea typeface="Meiryo UI" panose="020B0604030504040204" pitchFamily="50" charset="-128"/>
                        </a:rPr>
                        <a:t>　研究</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a:effectLst/>
                          <a:latin typeface="Meiryo UI" panose="020B0604030504040204" pitchFamily="50" charset="-128"/>
                          <a:ea typeface="Meiryo UI" panose="020B0604030504040204" pitchFamily="50" charset="-128"/>
                        </a:rPr>
                        <a:t>2</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Meiryo UI" panose="020B0604030504040204" pitchFamily="50" charset="-128"/>
                          <a:ea typeface="Meiryo UI" panose="020B0604030504040204" pitchFamily="50" charset="-128"/>
                        </a:rPr>
                        <a:t> </a:t>
                      </a:r>
                      <a:r>
                        <a:rPr lang="en-US" altLang="ja-JP" sz="1000" kern="100" dirty="0">
                          <a:effectLst/>
                          <a:latin typeface="Meiryo UI" panose="020B0604030504040204" pitchFamily="50" charset="-128"/>
                          <a:ea typeface="Meiryo UI" panose="020B0604030504040204" pitchFamily="50" charset="-128"/>
                        </a:rPr>
                        <a:t>2</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5</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4</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1</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218252835"/>
                  </a:ext>
                </a:extLst>
              </a:tr>
              <a:tr h="242082">
                <a:tc vMerge="1">
                  <a:txBody>
                    <a:bodyPr/>
                    <a:lstStyle/>
                    <a:p>
                      <a:endParaRPr kumimoji="1" lang="ja-JP" altLang="en-US"/>
                    </a:p>
                  </a:txBody>
                  <a:tcPr/>
                </a:tc>
                <a:tc>
                  <a:txBody>
                    <a:bodyPr/>
                    <a:lstStyle/>
                    <a:p>
                      <a:pPr algn="just">
                        <a:spcAft>
                          <a:spcPts val="0"/>
                        </a:spcAft>
                      </a:pPr>
                      <a:r>
                        <a:rPr lang="en-US" sz="1000" kern="100" dirty="0">
                          <a:effectLst/>
                          <a:latin typeface="Meiryo UI" panose="020B0604030504040204" pitchFamily="50" charset="-128"/>
                          <a:ea typeface="Meiryo UI" panose="020B0604030504040204" pitchFamily="50" charset="-128"/>
                        </a:rPr>
                        <a:t>4</a:t>
                      </a:r>
                      <a:r>
                        <a:rPr lang="ja-JP" sz="1000" kern="100" dirty="0">
                          <a:effectLst/>
                          <a:latin typeface="Meiryo UI" panose="020B0604030504040204" pitchFamily="50" charset="-128"/>
                          <a:ea typeface="Meiryo UI" panose="020B0604030504040204" pitchFamily="50" charset="-128"/>
                        </a:rPr>
                        <a:t>　国際力の強化</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a:effectLst/>
                          <a:latin typeface="Meiryo UI" panose="020B0604030504040204" pitchFamily="50" charset="-128"/>
                          <a:ea typeface="Meiryo UI" panose="020B0604030504040204" pitchFamily="50" charset="-128"/>
                        </a:rPr>
                        <a:t>3</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Meiryo UI" panose="020B0604030504040204" pitchFamily="50" charset="-128"/>
                          <a:ea typeface="Meiryo UI" panose="020B0604030504040204" pitchFamily="50" charset="-128"/>
                        </a:rPr>
                        <a:t> </a:t>
                      </a:r>
                      <a:r>
                        <a:rPr lang="en-US" altLang="ja-JP" sz="1000" kern="100" dirty="0">
                          <a:effectLst/>
                          <a:latin typeface="Meiryo UI" panose="020B0604030504040204" pitchFamily="50" charset="-128"/>
                          <a:ea typeface="Meiryo UI" panose="020B0604030504040204" pitchFamily="50" charset="-128"/>
                        </a:rPr>
                        <a:t>3</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9</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5</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4</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065463768"/>
                  </a:ext>
                </a:extLst>
              </a:tr>
              <a:tr h="242082">
                <a:tc vMerge="1">
                  <a:txBody>
                    <a:bodyPr/>
                    <a:lstStyle/>
                    <a:p>
                      <a:endParaRPr kumimoji="1" lang="ja-JP" altLang="en-US"/>
                    </a:p>
                  </a:txBody>
                  <a:tcPr/>
                </a:tc>
                <a:tc>
                  <a:txBody>
                    <a:bodyPr/>
                    <a:lstStyle/>
                    <a:p>
                      <a:pPr algn="just">
                        <a:spcAft>
                          <a:spcPts val="0"/>
                        </a:spcAft>
                      </a:pPr>
                      <a:r>
                        <a:rPr lang="en-US" sz="1000" kern="100" dirty="0">
                          <a:effectLst/>
                          <a:latin typeface="Meiryo UI" panose="020B0604030504040204" pitchFamily="50" charset="-128"/>
                          <a:ea typeface="Meiryo UI" panose="020B0604030504040204" pitchFamily="50" charset="-128"/>
                        </a:rPr>
                        <a:t>5</a:t>
                      </a:r>
                      <a:r>
                        <a:rPr lang="ja-JP" sz="1000" kern="100" dirty="0">
                          <a:effectLst/>
                          <a:latin typeface="Meiryo UI" panose="020B0604030504040204" pitchFamily="50" charset="-128"/>
                          <a:ea typeface="Meiryo UI" panose="020B0604030504040204" pitchFamily="50" charset="-128"/>
                        </a:rPr>
                        <a:t>　医学部附属病院等</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a:effectLst/>
                          <a:latin typeface="Meiryo UI" panose="020B0604030504040204" pitchFamily="50" charset="-128"/>
                          <a:ea typeface="Meiryo UI" panose="020B0604030504040204" pitchFamily="50" charset="-128"/>
                        </a:rPr>
                        <a:t>3</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Meiryo UI" panose="020B0604030504040204" pitchFamily="50" charset="-128"/>
                          <a:ea typeface="Meiryo UI" panose="020B0604030504040204" pitchFamily="50" charset="-128"/>
                        </a:rPr>
                        <a:t> </a:t>
                      </a:r>
                      <a:r>
                        <a:rPr lang="en-US" altLang="ja-JP" sz="1000" kern="100" dirty="0">
                          <a:effectLst/>
                          <a:latin typeface="Meiryo UI" panose="020B0604030504040204" pitchFamily="50" charset="-128"/>
                          <a:ea typeface="Meiryo UI" panose="020B0604030504040204" pitchFamily="50" charset="-128"/>
                        </a:rPr>
                        <a:t>3</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5</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3</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2</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896590932"/>
                  </a:ext>
                </a:extLst>
              </a:tr>
              <a:tr h="263012">
                <a:tc vMerge="1">
                  <a:txBody>
                    <a:bodyPr/>
                    <a:lstStyle/>
                    <a:p>
                      <a:endParaRPr kumimoji="1" lang="ja-JP" altLang="en-US"/>
                    </a:p>
                  </a:txBody>
                  <a:tcPr/>
                </a:tc>
                <a:tc>
                  <a:txBody>
                    <a:bodyPr/>
                    <a:lstStyle/>
                    <a:p>
                      <a:pPr algn="just">
                        <a:spcAft>
                          <a:spcPts val="0"/>
                        </a:spcAft>
                      </a:pPr>
                      <a:r>
                        <a:rPr lang="en-US" sz="1000" kern="100" dirty="0">
                          <a:effectLst/>
                          <a:latin typeface="Meiryo UI" panose="020B0604030504040204" pitchFamily="50" charset="-128"/>
                          <a:ea typeface="Meiryo UI" panose="020B0604030504040204" pitchFamily="50" charset="-128"/>
                        </a:rPr>
                        <a:t>6</a:t>
                      </a:r>
                      <a:r>
                        <a:rPr lang="ja-JP" sz="1000" kern="100" dirty="0">
                          <a:effectLst/>
                          <a:latin typeface="Meiryo UI" panose="020B0604030504040204" pitchFamily="50" charset="-128"/>
                          <a:ea typeface="Meiryo UI" panose="020B0604030504040204" pitchFamily="50" charset="-128"/>
                        </a:rPr>
                        <a:t>　⼤阪公⽴</a:t>
                      </a:r>
                      <a:r>
                        <a:rPr lang="ja-JP" altLang="en-US" sz="1000" kern="100" dirty="0">
                          <a:effectLst/>
                          <a:latin typeface="Meiryo UI" panose="020B0604030504040204" pitchFamily="50" charset="-128"/>
                          <a:ea typeface="Meiryo UI" panose="020B0604030504040204" pitchFamily="50" charset="-128"/>
                        </a:rPr>
                        <a:t>大学</a:t>
                      </a:r>
                      <a:r>
                        <a:rPr lang="ja-JP" sz="1000" kern="100" dirty="0">
                          <a:effectLst/>
                          <a:latin typeface="Meiryo UI" panose="020B0604030504040204" pitchFamily="50" charset="-128"/>
                          <a:ea typeface="Meiryo UI" panose="020B0604030504040204" pitchFamily="50" charset="-128"/>
                        </a:rPr>
                        <a:t>⼯業⾼等専⾨学校</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Meiryo UI" panose="020B0604030504040204" pitchFamily="50" charset="-128"/>
                          <a:ea typeface="Meiryo UI" panose="020B0604030504040204" pitchFamily="50" charset="-128"/>
                        </a:rPr>
                        <a:t>2</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Meiryo UI" panose="020B0604030504040204" pitchFamily="50" charset="-128"/>
                          <a:ea typeface="Meiryo UI" panose="020B0604030504040204" pitchFamily="50" charset="-128"/>
                        </a:rPr>
                        <a:t> </a:t>
                      </a:r>
                      <a:r>
                        <a:rPr lang="en-US" altLang="ja-JP" sz="1000" kern="100" dirty="0">
                          <a:effectLst/>
                          <a:latin typeface="Meiryo UI" panose="020B0604030504040204" pitchFamily="50" charset="-128"/>
                          <a:ea typeface="Meiryo UI" panose="020B0604030504040204" pitchFamily="50" charset="-128"/>
                        </a:rPr>
                        <a:t>4</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6</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4</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2</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102440359"/>
                  </a:ext>
                </a:extLst>
              </a:tr>
              <a:tr h="242082">
                <a:tc gridSpan="2">
                  <a:txBody>
                    <a:bodyPr/>
                    <a:lstStyle/>
                    <a:p>
                      <a:pPr algn="just">
                        <a:spcAft>
                          <a:spcPts val="0"/>
                        </a:spcAft>
                      </a:pPr>
                      <a:r>
                        <a:rPr lang="ja-JP" sz="1000" b="0" kern="100" dirty="0">
                          <a:effectLst/>
                          <a:latin typeface="Meiryo UI" panose="020B0604030504040204" pitchFamily="50" charset="-128"/>
                          <a:ea typeface="Meiryo UI" panose="020B0604030504040204" pitchFamily="50" charset="-128"/>
                        </a:rPr>
                        <a:t>第</a:t>
                      </a:r>
                      <a:r>
                        <a:rPr lang="ja-JP" altLang="en-US" sz="1000" b="0" kern="100" dirty="0">
                          <a:effectLst/>
                          <a:latin typeface="Meiryo UI" panose="020B0604030504040204" pitchFamily="50" charset="-128"/>
                          <a:ea typeface="Meiryo UI" panose="020B0604030504040204" pitchFamily="50" charset="-128"/>
                        </a:rPr>
                        <a:t>２</a:t>
                      </a:r>
                      <a:r>
                        <a:rPr lang="ja-JP" sz="1000" b="0" kern="100" dirty="0">
                          <a:effectLst/>
                          <a:latin typeface="Meiryo UI" panose="020B0604030504040204" pitchFamily="50" charset="-128"/>
                          <a:ea typeface="Meiryo UI" panose="020B0604030504040204" pitchFamily="50" charset="-128"/>
                        </a:rPr>
                        <a:t> 業務運営の改善及び効率化</a:t>
                      </a:r>
                      <a:endParaRPr lang="ja-JP" sz="105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ctr">
                        <a:spcAft>
                          <a:spcPts val="0"/>
                        </a:spcAft>
                      </a:pPr>
                      <a:r>
                        <a:rPr lang="en-US" sz="1000" kern="100">
                          <a:effectLst/>
                          <a:latin typeface="Meiryo UI" panose="020B0604030504040204" pitchFamily="50" charset="-128"/>
                          <a:ea typeface="Meiryo UI" panose="020B0604030504040204" pitchFamily="50" charset="-128"/>
                        </a:rPr>
                        <a:t>3</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Meiryo UI" panose="020B0604030504040204" pitchFamily="50" charset="-128"/>
                          <a:ea typeface="Meiryo UI" panose="020B0604030504040204" pitchFamily="50" charset="-128"/>
                        </a:rPr>
                        <a:t> </a:t>
                      </a:r>
                      <a:r>
                        <a:rPr lang="en-US" altLang="ja-JP" sz="1000" kern="100" dirty="0">
                          <a:effectLst/>
                          <a:latin typeface="Meiryo UI" panose="020B0604030504040204" pitchFamily="50" charset="-128"/>
                          <a:ea typeface="Meiryo UI" panose="020B0604030504040204" pitchFamily="50" charset="-128"/>
                        </a:rPr>
                        <a:t>4</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6</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3</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a:effectLst/>
                          <a:latin typeface="メイリオ" panose="020B0604030504040204" pitchFamily="50" charset="-128"/>
                          <a:ea typeface="メイリオ" panose="020B0604030504040204" pitchFamily="50" charset="-128"/>
                          <a:cs typeface="Times New Roman" panose="02020603050405020304" pitchFamily="18" charset="0"/>
                        </a:rPr>
                        <a:t>3</a:t>
                      </a:r>
                      <a:endParaRPr lang="ja-JP" sz="105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747634343"/>
                  </a:ext>
                </a:extLst>
              </a:tr>
              <a:tr h="242082">
                <a:tc gridSpan="2">
                  <a:txBody>
                    <a:bodyPr/>
                    <a:lstStyle/>
                    <a:p>
                      <a:pPr algn="just">
                        <a:spcAft>
                          <a:spcPts val="0"/>
                        </a:spcAft>
                      </a:pPr>
                      <a:r>
                        <a:rPr lang="ja-JP" sz="1000" b="0" kern="100" dirty="0">
                          <a:effectLst/>
                          <a:latin typeface="Meiryo UI" panose="020B0604030504040204" pitchFamily="50" charset="-128"/>
                          <a:ea typeface="Meiryo UI" panose="020B0604030504040204" pitchFamily="50" charset="-128"/>
                        </a:rPr>
                        <a:t>第</a:t>
                      </a:r>
                      <a:r>
                        <a:rPr lang="ja-JP" altLang="en-US" sz="1000" b="0" kern="100" dirty="0">
                          <a:effectLst/>
                          <a:latin typeface="Meiryo UI" panose="020B0604030504040204" pitchFamily="50" charset="-128"/>
                          <a:ea typeface="Meiryo UI" panose="020B0604030504040204" pitchFamily="50" charset="-128"/>
                        </a:rPr>
                        <a:t>３</a:t>
                      </a:r>
                      <a:r>
                        <a:rPr lang="ja-JP" sz="1000" b="0" kern="100" dirty="0">
                          <a:effectLst/>
                          <a:latin typeface="Meiryo UI" panose="020B0604030504040204" pitchFamily="50" charset="-128"/>
                          <a:ea typeface="Meiryo UI" panose="020B0604030504040204" pitchFamily="50" charset="-128"/>
                        </a:rPr>
                        <a:t> 財務内容の改善</a:t>
                      </a:r>
                      <a:endParaRPr lang="ja-JP" sz="105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ctr">
                        <a:spcAft>
                          <a:spcPts val="0"/>
                        </a:spcAft>
                      </a:pPr>
                      <a:r>
                        <a:rPr lang="en-US" sz="1000" kern="100">
                          <a:effectLst/>
                          <a:latin typeface="Meiryo UI" panose="020B0604030504040204" pitchFamily="50" charset="-128"/>
                          <a:ea typeface="Meiryo UI" panose="020B0604030504040204" pitchFamily="50" charset="-128"/>
                        </a:rPr>
                        <a:t>1</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Meiryo UI" panose="020B0604030504040204" pitchFamily="50" charset="-128"/>
                          <a:ea typeface="Meiryo UI" panose="020B0604030504040204" pitchFamily="50" charset="-128"/>
                        </a:rPr>
                        <a:t> </a:t>
                      </a:r>
                      <a:r>
                        <a:rPr lang="en-US" altLang="ja-JP" sz="1000" kern="100" dirty="0">
                          <a:effectLst/>
                          <a:latin typeface="Meiryo UI" panose="020B0604030504040204" pitchFamily="50" charset="-128"/>
                          <a:ea typeface="Meiryo UI" panose="020B0604030504040204" pitchFamily="50" charset="-128"/>
                        </a:rPr>
                        <a:t>1</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2</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2</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0</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646917327"/>
                  </a:ext>
                </a:extLst>
              </a:tr>
              <a:tr h="242082">
                <a:tc gridSpan="2">
                  <a:txBody>
                    <a:bodyPr/>
                    <a:lstStyle/>
                    <a:p>
                      <a:pPr algn="just">
                        <a:spcAft>
                          <a:spcPts val="0"/>
                        </a:spcAft>
                      </a:pPr>
                      <a:r>
                        <a:rPr lang="ja-JP" sz="1000" b="0" kern="100" dirty="0">
                          <a:effectLst/>
                          <a:latin typeface="Meiryo UI" panose="020B0604030504040204" pitchFamily="50" charset="-128"/>
                          <a:ea typeface="Meiryo UI" panose="020B0604030504040204" pitchFamily="50" charset="-128"/>
                        </a:rPr>
                        <a:t>第</a:t>
                      </a:r>
                      <a:r>
                        <a:rPr lang="ja-JP" altLang="en-US" sz="1000" b="0" kern="100" dirty="0">
                          <a:effectLst/>
                          <a:latin typeface="Meiryo UI" panose="020B0604030504040204" pitchFamily="50" charset="-128"/>
                          <a:ea typeface="Meiryo UI" panose="020B0604030504040204" pitchFamily="50" charset="-128"/>
                        </a:rPr>
                        <a:t>４ </a:t>
                      </a:r>
                      <a:r>
                        <a:rPr lang="ja-JP" sz="1000" b="0" kern="100" dirty="0">
                          <a:effectLst/>
                          <a:latin typeface="Meiryo UI" panose="020B0604030504040204" pitchFamily="50" charset="-128"/>
                          <a:ea typeface="Meiryo UI" panose="020B0604030504040204" pitchFamily="50" charset="-128"/>
                        </a:rPr>
                        <a:t>自己点検・評価及び情報提供</a:t>
                      </a:r>
                      <a:endParaRPr lang="ja-JP" sz="105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ctr">
                        <a:spcAft>
                          <a:spcPts val="0"/>
                        </a:spcAft>
                      </a:pPr>
                      <a:r>
                        <a:rPr lang="en-US" sz="1000" kern="100">
                          <a:effectLst/>
                          <a:latin typeface="Meiryo UI" panose="020B0604030504040204" pitchFamily="50" charset="-128"/>
                          <a:ea typeface="Meiryo UI" panose="020B0604030504040204" pitchFamily="50" charset="-128"/>
                        </a:rPr>
                        <a:t>1</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Meiryo UI" panose="020B0604030504040204" pitchFamily="50" charset="-128"/>
                          <a:ea typeface="Meiryo UI" panose="020B0604030504040204" pitchFamily="50" charset="-128"/>
                        </a:rPr>
                        <a:t> </a:t>
                      </a:r>
                      <a:r>
                        <a:rPr lang="en-US" altLang="ja-JP" sz="1000" kern="100" dirty="0">
                          <a:effectLst/>
                          <a:latin typeface="Meiryo UI" panose="020B0604030504040204" pitchFamily="50" charset="-128"/>
                          <a:ea typeface="Meiryo UI" panose="020B0604030504040204" pitchFamily="50" charset="-128"/>
                        </a:rPr>
                        <a:t>2</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6</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4</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2</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791862226"/>
                  </a:ext>
                </a:extLst>
              </a:tr>
              <a:tr h="242082">
                <a:tc gridSpan="2">
                  <a:txBody>
                    <a:bodyPr/>
                    <a:lstStyle/>
                    <a:p>
                      <a:pPr algn="just">
                        <a:spcAft>
                          <a:spcPts val="0"/>
                        </a:spcAft>
                      </a:pPr>
                      <a:r>
                        <a:rPr lang="ja-JP" sz="1000" b="0" kern="100" dirty="0">
                          <a:effectLst/>
                          <a:latin typeface="Meiryo UI" panose="020B0604030504040204" pitchFamily="50" charset="-128"/>
                          <a:ea typeface="Meiryo UI" panose="020B0604030504040204" pitchFamily="50" charset="-128"/>
                        </a:rPr>
                        <a:t>第</a:t>
                      </a:r>
                      <a:r>
                        <a:rPr lang="ja-JP" altLang="en-US" sz="1000" b="0" kern="100" dirty="0">
                          <a:effectLst/>
                          <a:latin typeface="Meiryo UI" panose="020B0604030504040204" pitchFamily="50" charset="-128"/>
                          <a:ea typeface="Meiryo UI" panose="020B0604030504040204" pitchFamily="50" charset="-128"/>
                        </a:rPr>
                        <a:t>５</a:t>
                      </a:r>
                      <a:r>
                        <a:rPr lang="en-US" sz="1000" b="0" kern="100" dirty="0">
                          <a:effectLst/>
                          <a:latin typeface="Meiryo UI" panose="020B0604030504040204" pitchFamily="50" charset="-128"/>
                          <a:ea typeface="Meiryo UI" panose="020B0604030504040204" pitchFamily="50" charset="-128"/>
                        </a:rPr>
                        <a:t> </a:t>
                      </a:r>
                      <a:r>
                        <a:rPr lang="ja-JP" sz="1000" b="0" kern="100" dirty="0">
                          <a:effectLst/>
                          <a:latin typeface="Meiryo UI" panose="020B0604030504040204" pitchFamily="50" charset="-128"/>
                          <a:ea typeface="Meiryo UI" panose="020B0604030504040204" pitchFamily="50" charset="-128"/>
                        </a:rPr>
                        <a:t>その他業務運営に関する重要⽬標</a:t>
                      </a:r>
                      <a:endParaRPr lang="ja-JP" sz="105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r>
                        <a:rPr lang="en-US" sz="1000" kern="100" dirty="0">
                          <a:effectLst/>
                          <a:latin typeface="Meiryo UI" panose="020B0604030504040204" pitchFamily="50" charset="-128"/>
                          <a:ea typeface="Meiryo UI" panose="020B0604030504040204" pitchFamily="50" charset="-128"/>
                        </a:rPr>
                        <a:t>3</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ctr">
                        <a:spcAft>
                          <a:spcPts val="0"/>
                        </a:spcAft>
                      </a:pPr>
                      <a:r>
                        <a:rPr lang="en-US" sz="1000" kern="100" dirty="0">
                          <a:effectLst/>
                          <a:latin typeface="Meiryo UI" panose="020B0604030504040204" pitchFamily="50" charset="-128"/>
                          <a:ea typeface="Meiryo UI" panose="020B0604030504040204" pitchFamily="50" charset="-128"/>
                        </a:rPr>
                        <a:t> </a:t>
                      </a:r>
                      <a:r>
                        <a:rPr lang="en-US" altLang="ja-JP" sz="1000" kern="100" dirty="0">
                          <a:effectLst/>
                          <a:latin typeface="Meiryo UI" panose="020B0604030504040204" pitchFamily="50" charset="-128"/>
                          <a:ea typeface="Meiryo UI" panose="020B0604030504040204" pitchFamily="50" charset="-128"/>
                        </a:rPr>
                        <a:t>3</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ctr">
                        <a:spcAft>
                          <a:spcPts val="0"/>
                        </a:spcAft>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6</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ctr">
                        <a:spcAft>
                          <a:spcPts val="0"/>
                        </a:spcAft>
                      </a:pPr>
                      <a:r>
                        <a:rPr lang="en-US" alt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1</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ctr">
                        <a:spcAft>
                          <a:spcPts val="0"/>
                        </a:spcAft>
                      </a:pPr>
                      <a:r>
                        <a:rPr lang="en-US" alt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5</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30030501"/>
                  </a:ext>
                </a:extLst>
              </a:tr>
              <a:tr h="242082">
                <a:tc gridSpan="2">
                  <a:txBody>
                    <a:bodyPr/>
                    <a:lstStyle/>
                    <a:p>
                      <a:pPr algn="ctr">
                        <a:spcAft>
                          <a:spcPts val="0"/>
                        </a:spcAft>
                      </a:pPr>
                      <a:r>
                        <a:rPr lang="ja-JP" sz="1000" b="0" kern="100" dirty="0">
                          <a:effectLst/>
                          <a:latin typeface="Meiryo UI" panose="020B0604030504040204" pitchFamily="50" charset="-128"/>
                          <a:ea typeface="Meiryo UI" panose="020B0604030504040204" pitchFamily="50" charset="-128"/>
                        </a:rPr>
                        <a:t>計</a:t>
                      </a:r>
                      <a:endParaRPr lang="ja-JP" sz="105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r>
                        <a:rPr lang="en-US" sz="1000" kern="100" dirty="0">
                          <a:effectLst/>
                          <a:latin typeface="Meiryo UI" panose="020B0604030504040204" pitchFamily="50" charset="-128"/>
                          <a:ea typeface="Meiryo UI" panose="020B0604030504040204" pitchFamily="50" charset="-128"/>
                        </a:rPr>
                        <a:t>27</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000" kern="100" dirty="0">
                          <a:effectLst/>
                          <a:latin typeface="Meiryo UI" panose="020B0604030504040204" pitchFamily="50" charset="-128"/>
                          <a:ea typeface="Meiryo UI" panose="020B0604030504040204" pitchFamily="50" charset="-128"/>
                        </a:rPr>
                        <a:t> </a:t>
                      </a:r>
                      <a:r>
                        <a:rPr lang="en-US" altLang="ja-JP" sz="1000" kern="100" dirty="0">
                          <a:effectLst/>
                          <a:latin typeface="Meiryo UI" panose="020B0604030504040204" pitchFamily="50" charset="-128"/>
                          <a:ea typeface="Meiryo UI" panose="020B0604030504040204" pitchFamily="50" charset="-128"/>
                        </a:rPr>
                        <a:t>32</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6</a:t>
                      </a:r>
                      <a:r>
                        <a:rPr lang="en-US" alt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5</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000" kern="100" dirty="0">
                          <a:effectLst/>
                          <a:latin typeface="メイリオ" panose="020B0604030504040204" pitchFamily="50" charset="-128"/>
                          <a:ea typeface="メイリオ" panose="020B0604030504040204" pitchFamily="50" charset="-128"/>
                          <a:cs typeface="Times New Roman" panose="02020603050405020304" pitchFamily="18" charset="0"/>
                        </a:rPr>
                        <a:t>3</a:t>
                      </a:r>
                      <a:r>
                        <a:rPr lang="en-US" alt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7</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alt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28</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9192857"/>
                  </a:ext>
                </a:extLst>
              </a:tr>
              <a:tr h="242082">
                <a:tc gridSpan="2">
                  <a:txBody>
                    <a:bodyPr/>
                    <a:lstStyle/>
                    <a:p>
                      <a:pPr algn="r">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参考：第</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1</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期中期目標・計画</a:t>
                      </a:r>
                      <a:endParaRPr 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noFill/>
                  </a:tcPr>
                </a:tc>
                <a:tc hMerge="1">
                  <a:txBody>
                    <a:bodyPr/>
                    <a:lstStyle/>
                    <a:p>
                      <a:endParaRPr kumimoji="1" lang="ja-JP" altLang="en-US"/>
                    </a:p>
                  </a:txBody>
                  <a:tcPr/>
                </a:tc>
                <a:tc>
                  <a:txBody>
                    <a:bodyPr/>
                    <a:lstStyle/>
                    <a:p>
                      <a:pPr algn="ctr">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0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39</a:t>
                      </a:r>
                      <a:r>
                        <a:rPr lang="ja-JP" altLang="en-US" sz="10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10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0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65</a:t>
                      </a:r>
                      <a:r>
                        <a:rPr lang="ja-JP" altLang="en-US" sz="10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10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ja-JP" alt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187</a:t>
                      </a:r>
                      <a:r>
                        <a:rPr lang="ja-JP" alt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noFill/>
                  </a:tcPr>
                </a:tc>
                <a:tc>
                  <a:txBody>
                    <a:bodyPr/>
                    <a:lstStyle/>
                    <a:p>
                      <a:pPr algn="ctr">
                        <a:spcAft>
                          <a:spcPts val="0"/>
                        </a:spcAft>
                      </a:pP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noFill/>
                  </a:tcPr>
                </a:tc>
                <a:tc>
                  <a:txBody>
                    <a:bodyPr/>
                    <a:lstStyle/>
                    <a:p>
                      <a:pPr algn="ctr">
                        <a:spcAft>
                          <a:spcPts val="0"/>
                        </a:spcAft>
                      </a:pP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827584984"/>
                  </a:ext>
                </a:extLst>
              </a:tr>
            </a:tbl>
          </a:graphicData>
        </a:graphic>
      </p:graphicFrame>
      <p:sp>
        <p:nvSpPr>
          <p:cNvPr id="8" name="テキスト ボックス 7"/>
          <p:cNvSpPr txBox="1"/>
          <p:nvPr/>
        </p:nvSpPr>
        <p:spPr>
          <a:xfrm>
            <a:off x="7342040" y="4708362"/>
            <a:ext cx="801823" cy="246221"/>
          </a:xfrm>
          <a:prstGeom prst="rect">
            <a:avLst/>
          </a:prstGeom>
          <a:noFill/>
        </p:spPr>
        <p:txBody>
          <a:bodyPr wrap="none" rtlCol="0">
            <a:spAutoFit/>
          </a:bodyPr>
          <a:lstStyle/>
          <a:p>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再掲含む</a:t>
            </a:r>
            <a:endParaRPr kumimoji="1" lang="ja-JP" altLang="en-US" sz="10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7072281" y="1315614"/>
            <a:ext cx="1210588" cy="246221"/>
          </a:xfrm>
          <a:prstGeom prst="rect">
            <a:avLst/>
          </a:prstGeom>
          <a:noFill/>
        </p:spPr>
        <p:txBody>
          <a:bodyPr wrap="none" rtlCol="0">
            <a:spAutoFit/>
          </a:bodyPr>
          <a:lstStyle/>
          <a:p>
            <a:r>
              <a:rPr lang="ja-JP" altLang="en-US" sz="1000" dirty="0">
                <a:latin typeface="Meiryo UI" panose="020B0604030504040204" pitchFamily="50" charset="-128"/>
                <a:ea typeface="Meiryo UI" panose="020B0604030504040204" pitchFamily="50" charset="-128"/>
              </a:rPr>
              <a:t>（単位：項目数）</a:t>
            </a:r>
            <a:endParaRPr kumimoji="1" lang="ja-JP" altLang="en-US" sz="1000" dirty="0">
              <a:latin typeface="Meiryo UI" panose="020B0604030504040204" pitchFamily="50" charset="-128"/>
              <a:ea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0D775AF4-585B-4EC3-B697-C8207EF7755E}"/>
              </a:ext>
            </a:extLst>
          </p:cNvPr>
          <p:cNvSpPr>
            <a:spLocks noGrp="1"/>
          </p:cNvSpPr>
          <p:nvPr>
            <p:ph type="sldNum" sz="quarter" idx="12"/>
          </p:nvPr>
        </p:nvSpPr>
        <p:spPr/>
        <p:txBody>
          <a:bodyPr/>
          <a:lstStyle/>
          <a:p>
            <a:r>
              <a:rPr kumimoji="1" lang="en-US" altLang="ja-JP" dirty="0"/>
              <a:t>2</a:t>
            </a:r>
            <a:endParaRPr kumimoji="1" lang="ja-JP" altLang="en-US" dirty="0"/>
          </a:p>
        </p:txBody>
      </p:sp>
    </p:spTree>
    <p:extLst>
      <p:ext uri="{BB962C8B-B14F-4D97-AF65-F5344CB8AC3E}">
        <p14:creationId xmlns:p14="http://schemas.microsoft.com/office/powerpoint/2010/main" val="2221011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211735" y="640770"/>
            <a:ext cx="8712000" cy="0"/>
          </a:xfrm>
          <a:prstGeom prst="line">
            <a:avLst/>
          </a:prstGeom>
          <a:ln>
            <a:solidFill>
              <a:srgbClr val="497E55"/>
            </a:solidFill>
          </a:ln>
        </p:spPr>
        <p:style>
          <a:lnRef idx="1">
            <a:schemeClr val="accent1"/>
          </a:lnRef>
          <a:fillRef idx="0">
            <a:schemeClr val="accent1"/>
          </a:fillRef>
          <a:effectRef idx="0">
            <a:schemeClr val="accent1"/>
          </a:effectRef>
          <a:fontRef idx="minor">
            <a:schemeClr val="tx1"/>
          </a:fontRef>
        </p:style>
      </p:cxn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5731" y="121054"/>
            <a:ext cx="1876265" cy="421000"/>
          </a:xfrm>
          <a:prstGeom prst="rect">
            <a:avLst/>
          </a:prstGeom>
        </p:spPr>
      </p:pic>
      <p:sp>
        <p:nvSpPr>
          <p:cNvPr id="6" name="タイトル 1">
            <a:extLst>
              <a:ext uri="{FF2B5EF4-FFF2-40B4-BE49-F238E27FC236}">
                <a16:creationId xmlns:a16="http://schemas.microsoft.com/office/drawing/2014/main" id="{C1A1FE7B-6F89-4555-ACE0-C242BD3A69BF}"/>
              </a:ext>
            </a:extLst>
          </p:cNvPr>
          <p:cNvSpPr>
            <a:spLocks noGrp="1"/>
          </p:cNvSpPr>
          <p:nvPr>
            <p:ph type="title"/>
          </p:nvPr>
        </p:nvSpPr>
        <p:spPr>
          <a:xfrm>
            <a:off x="150595" y="121054"/>
            <a:ext cx="4709640" cy="508918"/>
          </a:xfrm>
        </p:spPr>
        <p:txBody>
          <a:bodyPr>
            <a:normAutofit/>
          </a:bodyPr>
          <a:lstStyle/>
          <a:p>
            <a:r>
              <a:rPr lang="ja-JP" altLang="en-US" sz="1800" dirty="0">
                <a:latin typeface="Meiryo UI" panose="020B0604030504040204" pitchFamily="50" charset="-128"/>
                <a:ea typeface="Meiryo UI" panose="020B0604030504040204" pitchFamily="50" charset="-128"/>
              </a:rPr>
              <a:t>意欲ある取り組み（チャレンジ指標）について　①</a:t>
            </a:r>
            <a:endParaRPr kumimoji="1" lang="ja-JP" altLang="en-US" sz="1800"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211735" y="811825"/>
            <a:ext cx="8311891" cy="1759456"/>
          </a:xfrm>
          <a:prstGeom prst="rect">
            <a:avLst/>
          </a:prstGeom>
          <a:noFill/>
        </p:spPr>
        <p:txBody>
          <a:bodyPr wrap="none" rtlCol="0">
            <a:spAutoFit/>
          </a:bodyPr>
          <a:lstStyle/>
          <a:p>
            <a:pPr>
              <a:lnSpc>
                <a:spcPts val="2300"/>
              </a:lnSpc>
            </a:pPr>
            <a:r>
              <a:rPr lang="ja-JP" altLang="en-US" dirty="0">
                <a:latin typeface="Meiryo UI" panose="020B0604030504040204" pitchFamily="50" charset="-128"/>
                <a:ea typeface="Meiryo UI" panose="020B0604030504040204" pitchFamily="50" charset="-128"/>
              </a:rPr>
              <a:t>■チャレンジ指標設定の考え方</a:t>
            </a:r>
            <a:endParaRPr lang="en-US" altLang="ja-JP" dirty="0">
              <a:latin typeface="Meiryo UI" panose="020B0604030504040204" pitchFamily="50" charset="-128"/>
              <a:ea typeface="Meiryo UI" panose="020B0604030504040204" pitchFamily="50" charset="-128"/>
            </a:endParaRPr>
          </a:p>
          <a:p>
            <a:pPr>
              <a:lnSpc>
                <a:spcPts val="2300"/>
              </a:lnSpc>
            </a:pPr>
            <a:endParaRPr lang="ja-JP" altLang="en-US" sz="1600" dirty="0">
              <a:latin typeface="Meiryo UI" panose="020B0604030504040204" pitchFamily="50" charset="-128"/>
              <a:ea typeface="Meiryo UI" panose="020B0604030504040204" pitchFamily="50" charset="-128"/>
            </a:endParaRPr>
          </a:p>
          <a:p>
            <a:pPr>
              <a:lnSpc>
                <a:spcPts val="2300"/>
              </a:lnSpc>
            </a:pPr>
            <a:r>
              <a:rPr lang="ja-JP" altLang="en-US" sz="1600" dirty="0">
                <a:latin typeface="Meiryo UI" panose="020B0604030504040204" pitchFamily="50" charset="-128"/>
                <a:ea typeface="Meiryo UI" panose="020B0604030504040204" pitchFamily="50" charset="-128"/>
              </a:rPr>
              <a:t>　・評価指標のうち “</a:t>
            </a:r>
            <a:r>
              <a:rPr lang="ja-JP" altLang="en-US" sz="1600" b="1" dirty="0">
                <a:latin typeface="Meiryo UI" panose="020B0604030504040204" pitchFamily="50" charset="-128"/>
                <a:ea typeface="Meiryo UI" panose="020B0604030504040204" pitchFamily="50" charset="-128"/>
              </a:rPr>
              <a:t>特に意欲的に取り組むもの</a:t>
            </a:r>
            <a:r>
              <a:rPr lang="ja-JP" altLang="en-US" sz="1600" dirty="0">
                <a:latin typeface="Meiryo UI" panose="020B0604030504040204" pitchFamily="50" charset="-128"/>
                <a:ea typeface="Meiryo UI" panose="020B0604030504040204" pitchFamily="50" charset="-128"/>
              </a:rPr>
              <a:t>” を </a:t>
            </a:r>
            <a:r>
              <a:rPr lang="ja-JP" altLang="en-US" sz="1600" b="1" dirty="0">
                <a:latin typeface="Meiryo UI" panose="020B0604030504040204" pitchFamily="50" charset="-128"/>
                <a:ea typeface="Meiryo UI" panose="020B0604030504040204" pitchFamily="50" charset="-128"/>
              </a:rPr>
              <a:t>「チャレンジ指標」 </a:t>
            </a:r>
            <a:r>
              <a:rPr lang="ja-JP" altLang="en-US" sz="1600" dirty="0">
                <a:latin typeface="Meiryo UI" panose="020B0604030504040204" pitchFamily="50" charset="-128"/>
                <a:ea typeface="Meiryo UI" panose="020B0604030504040204" pitchFamily="50" charset="-128"/>
              </a:rPr>
              <a:t>として設定し、挑戦する。</a:t>
            </a:r>
            <a:endParaRPr lang="en-US" altLang="ja-JP" sz="1600" dirty="0">
              <a:latin typeface="Meiryo UI" panose="020B0604030504040204" pitchFamily="50" charset="-128"/>
              <a:ea typeface="Meiryo UI" panose="020B0604030504040204" pitchFamily="50" charset="-128"/>
            </a:endParaRPr>
          </a:p>
          <a:p>
            <a:pPr>
              <a:lnSpc>
                <a:spcPts val="1500"/>
              </a:lnSpc>
            </a:pPr>
            <a:endParaRPr lang="ja-JP" altLang="en-US" sz="1600" dirty="0">
              <a:latin typeface="Meiryo UI" panose="020B0604030504040204" pitchFamily="50" charset="-128"/>
              <a:ea typeface="Meiryo UI" panose="020B0604030504040204" pitchFamily="50" charset="-128"/>
            </a:endParaRPr>
          </a:p>
          <a:p>
            <a:pPr>
              <a:lnSpc>
                <a:spcPts val="2300"/>
              </a:lnSpc>
            </a:pPr>
            <a:r>
              <a:rPr lang="ja-JP" altLang="en-US" sz="1600" dirty="0">
                <a:latin typeface="Meiryo UI" panose="020B0604030504040204" pitchFamily="50" charset="-128"/>
                <a:ea typeface="Meiryo UI" panose="020B0604030504040204" pitchFamily="50" charset="-128"/>
              </a:rPr>
              <a:t>　・第</a:t>
            </a:r>
            <a:r>
              <a:rPr lang="en-US" altLang="ja-JP" sz="1600" dirty="0">
                <a:latin typeface="Meiryo UI" panose="020B0604030504040204" pitchFamily="50" charset="-128"/>
                <a:ea typeface="Meiryo UI" panose="020B0604030504040204" pitchFamily="50" charset="-128"/>
              </a:rPr>
              <a:t>2</a:t>
            </a:r>
            <a:r>
              <a:rPr lang="ja-JP" altLang="en-US" sz="1600" dirty="0">
                <a:latin typeface="Meiryo UI" panose="020B0604030504040204" pitchFamily="50" charset="-128"/>
                <a:ea typeface="Meiryo UI" panose="020B0604030504040204" pitchFamily="50" charset="-128"/>
              </a:rPr>
              <a:t>期中期目標で示される重点事項や社会・ステークホルダーから求められることを踏まえつつ、</a:t>
            </a:r>
            <a:endParaRPr lang="en-US" altLang="ja-JP" sz="1600" dirty="0">
              <a:latin typeface="Meiryo UI" panose="020B0604030504040204" pitchFamily="50" charset="-128"/>
              <a:ea typeface="Meiryo UI" panose="020B0604030504040204" pitchFamily="50" charset="-128"/>
            </a:endParaRPr>
          </a:p>
          <a:p>
            <a:pPr>
              <a:lnSpc>
                <a:spcPts val="2300"/>
              </a:lnSpc>
            </a:pPr>
            <a:r>
              <a:rPr lang="ja-JP" altLang="en-US" sz="1600" dirty="0">
                <a:latin typeface="Meiryo UI" panose="020B0604030504040204" pitchFamily="50" charset="-128"/>
                <a:ea typeface="Meiryo UI" panose="020B0604030504040204" pitchFamily="50" charset="-128"/>
              </a:rPr>
              <a:t>　 大学の国際化などの</a:t>
            </a:r>
            <a:r>
              <a:rPr lang="ja-JP" altLang="en-US" sz="1600" b="1" dirty="0">
                <a:latin typeface="Meiryo UI" panose="020B0604030504040204" pitchFamily="50" charset="-128"/>
                <a:ea typeface="Meiryo UI" panose="020B0604030504040204" pitchFamily="50" charset="-128"/>
              </a:rPr>
              <a:t>課題（弱点）の克服や長所を一層伸長させるべく意欲的に取り組んでいく</a:t>
            </a:r>
            <a:r>
              <a:rPr lang="ja-JP" altLang="en-US" sz="1600"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566799" y="2843708"/>
            <a:ext cx="7580921" cy="1272143"/>
          </a:xfrm>
          <a:prstGeom prst="rect">
            <a:avLst/>
          </a:prstGeom>
          <a:noFill/>
          <a:ln>
            <a:solidFill>
              <a:schemeClr val="tx1"/>
            </a:solidFill>
          </a:ln>
        </p:spPr>
        <p:txBody>
          <a:bodyPr wrap="none" rtlCol="0">
            <a:spAutoFit/>
          </a:bodyPr>
          <a:lstStyle/>
          <a:p>
            <a:pPr>
              <a:lnSpc>
                <a:spcPts val="2300"/>
              </a:lnSpc>
            </a:pPr>
            <a:r>
              <a:rPr lang="ja-JP" altLang="en-US" sz="1600" dirty="0">
                <a:latin typeface="Meiryo UI" panose="020B0604030504040204" pitchFamily="50" charset="-128"/>
                <a:ea typeface="Meiryo UI" panose="020B0604030504040204" pitchFamily="50" charset="-128"/>
              </a:rPr>
              <a:t>＜設定の要件＞</a:t>
            </a:r>
          </a:p>
          <a:p>
            <a:pPr>
              <a:lnSpc>
                <a:spcPts val="2300"/>
              </a:lnSpc>
            </a:pPr>
            <a:r>
              <a:rPr lang="ja-JP" altLang="en-US" sz="1600" dirty="0">
                <a:latin typeface="Meiryo UI" panose="020B0604030504040204" pitchFamily="50" charset="-128"/>
                <a:ea typeface="Meiryo UI" panose="020B0604030504040204" pitchFamily="50" charset="-128"/>
              </a:rPr>
              <a:t>意欲的・挑戦的な取り組みとなるもの</a:t>
            </a:r>
            <a:r>
              <a:rPr lang="ja-JP" altLang="en-US" sz="1000" dirty="0">
                <a:latin typeface="Meiryo UI" panose="020B0604030504040204" pitchFamily="50" charset="-128"/>
                <a:ea typeface="Meiryo UI" panose="020B0604030504040204" pitchFamily="50" charset="-128"/>
              </a:rPr>
              <a:t>（①もしくは②に該当）</a:t>
            </a:r>
          </a:p>
          <a:p>
            <a:pPr>
              <a:lnSpc>
                <a:spcPts val="2300"/>
              </a:lnSpc>
            </a:pPr>
            <a:r>
              <a:rPr lang="ja-JP" altLang="en-US" sz="1600" dirty="0">
                <a:latin typeface="Meiryo UI" panose="020B0604030504040204" pitchFamily="50" charset="-128"/>
                <a:ea typeface="Meiryo UI" panose="020B0604030504040204" pitchFamily="50" charset="-128"/>
              </a:rPr>
              <a:t>①	</a:t>
            </a:r>
            <a:r>
              <a:rPr lang="ja-JP" altLang="en-US" sz="1600" b="1" dirty="0">
                <a:latin typeface="Meiryo UI" panose="020B0604030504040204" pitchFamily="50" charset="-128"/>
                <a:ea typeface="Meiryo UI" panose="020B0604030504040204" pitchFamily="50" charset="-128"/>
              </a:rPr>
              <a:t>過去の実績や成果等を考慮して、特に高い達成水準であるもの</a:t>
            </a:r>
          </a:p>
          <a:p>
            <a:pPr>
              <a:lnSpc>
                <a:spcPts val="2300"/>
              </a:lnSpc>
            </a:pPr>
            <a:r>
              <a:rPr lang="ja-JP" altLang="en-US" sz="1600" dirty="0">
                <a:latin typeface="Meiryo UI" panose="020B0604030504040204" pitchFamily="50" charset="-128"/>
                <a:ea typeface="Meiryo UI" panose="020B0604030504040204" pitchFamily="50" charset="-128"/>
              </a:rPr>
              <a:t>②	</a:t>
            </a:r>
            <a:r>
              <a:rPr lang="ja-JP" altLang="en-US" sz="1600" b="1" dirty="0">
                <a:latin typeface="Meiryo UI" panose="020B0604030504040204" pitchFamily="50" charset="-128"/>
                <a:ea typeface="Meiryo UI" panose="020B0604030504040204" pitchFamily="50" charset="-128"/>
              </a:rPr>
              <a:t>新たな、とりわけ先駆的な取り組みで、通常の取り組み方では実現に困難を伴うもの</a:t>
            </a:r>
          </a:p>
        </p:txBody>
      </p:sp>
      <p:sp>
        <p:nvSpPr>
          <p:cNvPr id="2" name="スライド番号プレースホルダー 1">
            <a:extLst>
              <a:ext uri="{FF2B5EF4-FFF2-40B4-BE49-F238E27FC236}">
                <a16:creationId xmlns:a16="http://schemas.microsoft.com/office/drawing/2014/main" id="{1BE7019A-7184-4059-9F73-37BCCF73B10D}"/>
              </a:ext>
            </a:extLst>
          </p:cNvPr>
          <p:cNvSpPr>
            <a:spLocks noGrp="1"/>
          </p:cNvSpPr>
          <p:nvPr>
            <p:ph type="sldNum" sz="quarter" idx="12"/>
          </p:nvPr>
        </p:nvSpPr>
        <p:spPr/>
        <p:txBody>
          <a:bodyPr/>
          <a:lstStyle/>
          <a:p>
            <a:r>
              <a:rPr kumimoji="1" lang="en-US" altLang="ja-JP" dirty="0"/>
              <a:t>3</a:t>
            </a:r>
            <a:endParaRPr kumimoji="1" lang="ja-JP" altLang="en-US" dirty="0"/>
          </a:p>
        </p:txBody>
      </p:sp>
    </p:spTree>
    <p:extLst>
      <p:ext uri="{BB962C8B-B14F-4D97-AF65-F5344CB8AC3E}">
        <p14:creationId xmlns:p14="http://schemas.microsoft.com/office/powerpoint/2010/main" val="2808718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211735" y="640770"/>
            <a:ext cx="8712000" cy="0"/>
          </a:xfrm>
          <a:prstGeom prst="line">
            <a:avLst/>
          </a:prstGeom>
          <a:ln>
            <a:solidFill>
              <a:srgbClr val="497E55"/>
            </a:solidFill>
          </a:ln>
        </p:spPr>
        <p:style>
          <a:lnRef idx="1">
            <a:schemeClr val="accent1"/>
          </a:lnRef>
          <a:fillRef idx="0">
            <a:schemeClr val="accent1"/>
          </a:fillRef>
          <a:effectRef idx="0">
            <a:schemeClr val="accent1"/>
          </a:effectRef>
          <a:fontRef idx="minor">
            <a:schemeClr val="tx1"/>
          </a:fontRef>
        </p:style>
      </p:cxn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5731" y="121054"/>
            <a:ext cx="1876265" cy="421000"/>
          </a:xfrm>
          <a:prstGeom prst="rect">
            <a:avLst/>
          </a:prstGeom>
        </p:spPr>
      </p:pic>
      <p:sp>
        <p:nvSpPr>
          <p:cNvPr id="9" name="テキスト ボックス 8"/>
          <p:cNvSpPr txBox="1"/>
          <p:nvPr/>
        </p:nvSpPr>
        <p:spPr>
          <a:xfrm>
            <a:off x="150595" y="773150"/>
            <a:ext cx="3858749" cy="338554"/>
          </a:xfrm>
          <a:prstGeom prst="rect">
            <a:avLst/>
          </a:prstGeom>
          <a:noFill/>
        </p:spPr>
        <p:txBody>
          <a:bodyPr wrap="none" rtlCol="0">
            <a:spAutoFit/>
          </a:bodyPr>
          <a:lstStyle/>
          <a:p>
            <a:r>
              <a:rPr lang="ja-JP" altLang="en-US" sz="1600" dirty="0">
                <a:latin typeface="Meiryo UI" panose="020B0604030504040204" pitchFamily="50" charset="-128"/>
                <a:ea typeface="Meiryo UI" panose="020B0604030504040204" pitchFamily="50" charset="-128"/>
              </a:rPr>
              <a:t>●意欲ある取り組み（チャレンジ指標一覧）</a:t>
            </a:r>
            <a:endParaRPr lang="en-US" altLang="ja-JP" sz="1600"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964042551"/>
              </p:ext>
            </p:extLst>
          </p:nvPr>
        </p:nvGraphicFramePr>
        <p:xfrm>
          <a:off x="258251" y="1244084"/>
          <a:ext cx="8618967" cy="5096103"/>
        </p:xfrm>
        <a:graphic>
          <a:graphicData uri="http://schemas.openxmlformats.org/drawingml/2006/table">
            <a:tbl>
              <a:tblPr bandRow="1">
                <a:tableStyleId>{5C22544A-7EE6-4342-B048-85BDC9FD1C3A}</a:tableStyleId>
              </a:tblPr>
              <a:tblGrid>
                <a:gridCol w="1502687">
                  <a:extLst>
                    <a:ext uri="{9D8B030D-6E8A-4147-A177-3AD203B41FA5}">
                      <a16:colId xmlns:a16="http://schemas.microsoft.com/office/drawing/2014/main" val="708222521"/>
                    </a:ext>
                  </a:extLst>
                </a:gridCol>
                <a:gridCol w="4880931">
                  <a:extLst>
                    <a:ext uri="{9D8B030D-6E8A-4147-A177-3AD203B41FA5}">
                      <a16:colId xmlns:a16="http://schemas.microsoft.com/office/drawing/2014/main" val="1822650265"/>
                    </a:ext>
                  </a:extLst>
                </a:gridCol>
                <a:gridCol w="2235349">
                  <a:extLst>
                    <a:ext uri="{9D8B030D-6E8A-4147-A177-3AD203B41FA5}">
                      <a16:colId xmlns:a16="http://schemas.microsoft.com/office/drawing/2014/main" val="3220154553"/>
                    </a:ext>
                  </a:extLst>
                </a:gridCol>
              </a:tblGrid>
              <a:tr h="0">
                <a:tc>
                  <a:txBody>
                    <a:bodyPr/>
                    <a:lstStyle/>
                    <a:p>
                      <a:pPr algn="ctr">
                        <a:lnSpc>
                          <a:spcPts val="2000"/>
                        </a:lnSpc>
                      </a:pPr>
                      <a:r>
                        <a:rPr kumimoji="1" lang="ja-JP" altLang="en-US" sz="1400" dirty="0">
                          <a:latin typeface="Meiryo UI" panose="020B0604030504040204" pitchFamily="50" charset="-128"/>
                          <a:ea typeface="Meiryo UI" panose="020B0604030504040204" pitchFamily="50" charset="-128"/>
                        </a:rPr>
                        <a:t>計画</a:t>
                      </a:r>
                      <a:endParaRPr kumimoji="1" lang="en-US" altLang="ja-JP"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2000"/>
                        </a:lnSpc>
                      </a:pPr>
                      <a:r>
                        <a:rPr kumimoji="1" lang="ja-JP" altLang="en-US" sz="1400" dirty="0">
                          <a:latin typeface="Meiryo UI" panose="020B0604030504040204" pitchFamily="50" charset="-128"/>
                          <a:ea typeface="Meiryo UI" panose="020B0604030504040204" pitchFamily="50" charset="-128"/>
                        </a:rPr>
                        <a:t>指標</a:t>
                      </a:r>
                      <a:endParaRPr kumimoji="1" lang="en-US" altLang="ja-JP"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2000"/>
                        </a:lnSpc>
                      </a:pPr>
                      <a:r>
                        <a:rPr kumimoji="1" lang="ja-JP" altLang="en-US" sz="1400">
                          <a:latin typeface="Meiryo UI" panose="020B0604030504040204" pitchFamily="50" charset="-128"/>
                          <a:ea typeface="Meiryo UI" panose="020B0604030504040204" pitchFamily="50" charset="-128"/>
                        </a:rPr>
                        <a:t>現行実績</a:t>
                      </a:r>
                      <a:endParaRPr kumimoji="1" lang="en-US" altLang="ja-JP"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809010060"/>
                  </a:ext>
                </a:extLst>
              </a:tr>
              <a:tr h="825246">
                <a:tc>
                  <a:txBody>
                    <a:bodyPr/>
                    <a:lstStyle/>
                    <a:p>
                      <a:pPr>
                        <a:lnSpc>
                          <a:spcPts val="2000"/>
                        </a:lnSpc>
                      </a:pPr>
                      <a:r>
                        <a:rPr kumimoji="1" lang="en-US" altLang="ja-JP" sz="1400" dirty="0">
                          <a:latin typeface="Meiryo UI" panose="020B0604030504040204" pitchFamily="50" charset="-128"/>
                          <a:ea typeface="Meiryo UI" panose="020B0604030504040204" pitchFamily="50" charset="-128"/>
                        </a:rPr>
                        <a:t>【1】</a:t>
                      </a:r>
                      <a:r>
                        <a:rPr kumimoji="1" lang="ja-JP" altLang="en-US" sz="1400" dirty="0">
                          <a:latin typeface="Meiryo UI" panose="020B0604030504040204" pitchFamily="50" charset="-128"/>
                          <a:ea typeface="Meiryo UI" panose="020B0604030504040204" pitchFamily="50" charset="-128"/>
                        </a:rPr>
                        <a:t>技術インキュ</a:t>
                      </a:r>
                      <a:endParaRPr kumimoji="1" lang="en-US" altLang="ja-JP" sz="1400" dirty="0">
                        <a:latin typeface="Meiryo UI" panose="020B0604030504040204" pitchFamily="50" charset="-128"/>
                        <a:ea typeface="Meiryo UI" panose="020B0604030504040204" pitchFamily="50" charset="-128"/>
                      </a:endParaRPr>
                    </a:p>
                    <a:p>
                      <a:pPr>
                        <a:lnSpc>
                          <a:spcPts val="2000"/>
                        </a:lnSpc>
                      </a:pPr>
                      <a:r>
                        <a:rPr kumimoji="1" lang="en-US" altLang="ja-JP" sz="1400"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ベーション機能</a:t>
                      </a:r>
                      <a:endParaRPr kumimoji="1" lang="en-US" altLang="ja-JP"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2000"/>
                        </a:lnSpc>
                      </a:pPr>
                      <a:r>
                        <a:rPr kumimoji="1" lang="ja-JP" altLang="en-US" sz="1400" dirty="0">
                          <a:latin typeface="Meiryo UI" panose="020B0604030504040204" pitchFamily="50" charset="-128"/>
                          <a:ea typeface="Meiryo UI" panose="020B0604030504040204" pitchFamily="50" charset="-128"/>
                        </a:rPr>
                        <a:t>・大学発スタートアップ創出数：</a:t>
                      </a:r>
                      <a:r>
                        <a:rPr kumimoji="1" lang="en-US" altLang="ja-JP" sz="1400" dirty="0">
                          <a:latin typeface="Meiryo UI" panose="020B0604030504040204" pitchFamily="50" charset="-128"/>
                          <a:ea typeface="Meiryo UI" panose="020B0604030504040204" pitchFamily="50" charset="-128"/>
                        </a:rPr>
                        <a:t>50</a:t>
                      </a:r>
                      <a:r>
                        <a:rPr kumimoji="1" lang="ja-JP" altLang="en-US" sz="1400" dirty="0">
                          <a:latin typeface="Meiryo UI" panose="020B0604030504040204" pitchFamily="50" charset="-128"/>
                          <a:ea typeface="Meiryo UI" panose="020B0604030504040204" pitchFamily="50" charset="-128"/>
                        </a:rPr>
                        <a:t>社</a:t>
                      </a:r>
                      <a:endParaRPr kumimoji="1" lang="en-US" altLang="ja-JP" sz="1400" dirty="0">
                        <a:latin typeface="Meiryo UI" panose="020B0604030504040204" pitchFamily="50" charset="-128"/>
                        <a:ea typeface="Meiryo UI" panose="020B0604030504040204" pitchFamily="50" charset="-128"/>
                      </a:endParaRPr>
                    </a:p>
                    <a:p>
                      <a:pPr>
                        <a:lnSpc>
                          <a:spcPts val="2000"/>
                        </a:lnSpc>
                      </a:pPr>
                      <a:r>
                        <a:rPr kumimoji="1" lang="ja-JP" altLang="en-US" sz="1400" dirty="0">
                          <a:latin typeface="Meiryo UI" panose="020B0604030504040204" pitchFamily="50" charset="-128"/>
                          <a:ea typeface="Meiryo UI" panose="020B0604030504040204" pitchFamily="50" charset="-128"/>
                        </a:rPr>
                        <a:t>                                  </a:t>
                      </a:r>
                      <a:r>
                        <a:rPr kumimoji="1" lang="ja-JP" altLang="en-US" sz="1400" baseline="0"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2022</a:t>
                      </a:r>
                      <a:r>
                        <a:rPr kumimoji="1" lang="ja-JP" altLang="en-US" sz="1400" dirty="0">
                          <a:latin typeface="Meiryo UI" panose="020B0604030504040204" pitchFamily="50" charset="-128"/>
                          <a:ea typeface="Meiryo UI" panose="020B0604030504040204" pitchFamily="50" charset="-128"/>
                        </a:rPr>
                        <a:t>年度以降累計）</a:t>
                      </a:r>
                      <a:endParaRPr kumimoji="1" lang="en-US" altLang="ja-JP"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2000"/>
                        </a:lnSpc>
                      </a:pP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7</a:t>
                      </a:r>
                      <a:r>
                        <a:rPr kumimoji="1" lang="ja-JP" altLang="en-US" sz="1400" dirty="0">
                          <a:latin typeface="Meiryo UI" panose="020B0604030504040204" pitchFamily="50" charset="-128"/>
                          <a:ea typeface="Meiryo UI" panose="020B0604030504040204" pitchFamily="50" charset="-128"/>
                        </a:rPr>
                        <a:t>社</a:t>
                      </a:r>
                      <a:endParaRPr kumimoji="1" lang="en-US" altLang="ja-JP" sz="1400" dirty="0">
                        <a:latin typeface="Meiryo UI" panose="020B0604030504040204" pitchFamily="50" charset="-128"/>
                        <a:ea typeface="Meiryo UI" panose="020B0604030504040204" pitchFamily="50" charset="-128"/>
                      </a:endParaRPr>
                    </a:p>
                    <a:p>
                      <a:pPr>
                        <a:lnSpc>
                          <a:spcPts val="2000"/>
                        </a:lnSpc>
                      </a:pP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2022</a:t>
                      </a:r>
                      <a:r>
                        <a:rPr kumimoji="1" lang="ja-JP" altLang="en-US" sz="1400" dirty="0">
                          <a:latin typeface="Meiryo UI" panose="020B0604030504040204" pitchFamily="50" charset="-128"/>
                          <a:ea typeface="Meiryo UI" panose="020B0604030504040204" pitchFamily="50" charset="-128"/>
                        </a:rPr>
                        <a:t>年度以降実績）</a:t>
                      </a:r>
                      <a:endParaRPr kumimoji="1" lang="en-US" altLang="ja-JP"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48945566"/>
                  </a:ext>
                </a:extLst>
              </a:tr>
              <a:tr h="652627">
                <a:tc>
                  <a:txBody>
                    <a:bodyPr/>
                    <a:lstStyle/>
                    <a:p>
                      <a:pPr>
                        <a:lnSpc>
                          <a:spcPts val="2000"/>
                        </a:lnSpc>
                      </a:pPr>
                      <a:r>
                        <a:rPr kumimoji="1" lang="en-US" altLang="ja-JP" sz="1400" dirty="0">
                          <a:latin typeface="Meiryo UI" panose="020B0604030504040204" pitchFamily="50" charset="-128"/>
                          <a:ea typeface="Meiryo UI" panose="020B0604030504040204" pitchFamily="50" charset="-128"/>
                        </a:rPr>
                        <a:t>【5】</a:t>
                      </a:r>
                      <a:r>
                        <a:rPr kumimoji="1" lang="ja-JP" altLang="en-US" sz="1400" dirty="0">
                          <a:latin typeface="Meiryo UI" panose="020B0604030504040204" pitchFamily="50" charset="-128"/>
                          <a:ea typeface="Meiryo UI" panose="020B0604030504040204" pitchFamily="50" charset="-128"/>
                        </a:rPr>
                        <a:t>入学者選抜</a:t>
                      </a:r>
                      <a:endParaRPr kumimoji="1" lang="en-US" altLang="ja-JP"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2000"/>
                        </a:lnSpc>
                      </a:pPr>
                      <a:r>
                        <a:rPr kumimoji="1" lang="ja-JP" altLang="en-US" sz="1400" dirty="0">
                          <a:latin typeface="Meiryo UI" panose="020B0604030504040204" pitchFamily="50" charset="-128"/>
                          <a:ea typeface="Meiryo UI" panose="020B0604030504040204" pitchFamily="50" charset="-128"/>
                        </a:rPr>
                        <a:t>・一般選抜以外の入学者比率：</a:t>
                      </a:r>
                      <a:r>
                        <a:rPr kumimoji="1" lang="en-US" altLang="ja-JP" sz="1400" dirty="0">
                          <a:latin typeface="Meiryo UI" panose="020B0604030504040204" pitchFamily="50" charset="-128"/>
                          <a:ea typeface="Meiryo UI" panose="020B0604030504040204" pitchFamily="50" charset="-128"/>
                        </a:rPr>
                        <a:t>30</a:t>
                      </a:r>
                      <a:r>
                        <a:rPr kumimoji="1" lang="ja-JP" altLang="en-US" sz="1400" dirty="0">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2000"/>
                        </a:lnSpc>
                      </a:pP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14</a:t>
                      </a:r>
                      <a:r>
                        <a:rPr kumimoji="1" lang="ja-JP" altLang="en-US" sz="1400" dirty="0">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noFill/>
                  </a:tcPr>
                </a:tc>
                <a:extLst>
                  <a:ext uri="{0D108BD9-81ED-4DB2-BD59-A6C34878D82A}">
                    <a16:rowId xmlns:a16="http://schemas.microsoft.com/office/drawing/2014/main" val="1748628296"/>
                  </a:ext>
                </a:extLst>
              </a:tr>
              <a:tr h="825246">
                <a:tc>
                  <a:txBody>
                    <a:bodyPr/>
                    <a:lstStyle/>
                    <a:p>
                      <a:pPr>
                        <a:lnSpc>
                          <a:spcPts val="2000"/>
                        </a:lnSpc>
                      </a:pPr>
                      <a:r>
                        <a:rPr kumimoji="1" lang="en-US" altLang="ja-JP" sz="1400" dirty="0">
                          <a:latin typeface="Meiryo UI" panose="020B0604030504040204" pitchFamily="50" charset="-128"/>
                          <a:ea typeface="Meiryo UI" panose="020B0604030504040204" pitchFamily="50" charset="-128"/>
                        </a:rPr>
                        <a:t>【7】</a:t>
                      </a:r>
                      <a:r>
                        <a:rPr kumimoji="1" lang="ja-JP" altLang="en-US" sz="1400" dirty="0">
                          <a:latin typeface="Meiryo UI" panose="020B0604030504040204" pitchFamily="50" charset="-128"/>
                          <a:ea typeface="Meiryo UI" panose="020B0604030504040204" pitchFamily="50" charset="-128"/>
                        </a:rPr>
                        <a:t>大学院課程</a:t>
                      </a:r>
                      <a:endParaRPr kumimoji="1" lang="en-US" altLang="ja-JP"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2000"/>
                        </a:lnSpc>
                      </a:pPr>
                      <a:r>
                        <a:rPr kumimoji="1" lang="ja-JP" altLang="en-US" sz="1400" dirty="0">
                          <a:latin typeface="Meiryo UI" panose="020B0604030504040204" pitchFamily="50" charset="-128"/>
                          <a:ea typeface="Meiryo UI" panose="020B0604030504040204" pitchFamily="50" charset="-128"/>
                        </a:rPr>
                        <a:t>・組織再編及び全研究科での英語で学位が取得できるコースの</a:t>
                      </a:r>
                      <a:endParaRPr kumimoji="1" lang="en-US" altLang="ja-JP" sz="1400" dirty="0">
                        <a:latin typeface="Meiryo UI" panose="020B0604030504040204" pitchFamily="50" charset="-128"/>
                        <a:ea typeface="Meiryo UI" panose="020B0604030504040204" pitchFamily="50" charset="-128"/>
                      </a:endParaRPr>
                    </a:p>
                    <a:p>
                      <a:pPr>
                        <a:lnSpc>
                          <a:spcPts val="2000"/>
                        </a:lnSpc>
                      </a:pPr>
                      <a:r>
                        <a:rPr kumimoji="1" lang="ja-JP" altLang="en-US" sz="1400" dirty="0">
                          <a:latin typeface="Meiryo UI" panose="020B0604030504040204" pitchFamily="50" charset="-128"/>
                          <a:ea typeface="Meiryo UI" panose="020B0604030504040204" pitchFamily="50" charset="-128"/>
                        </a:rPr>
                        <a:t>　設置（秋入学の導入）などのカリキュラム再編等を実施</a:t>
                      </a:r>
                      <a:endParaRPr kumimoji="1" lang="en-US" altLang="ja-JP"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4</a:t>
                      </a:r>
                      <a:r>
                        <a:rPr kumimoji="1" lang="ja-JP" altLang="en-US" sz="1400" dirty="0">
                          <a:latin typeface="Meiryo UI" panose="020B0604030504040204" pitchFamily="50" charset="-128"/>
                          <a:ea typeface="Meiryo UI" panose="020B0604030504040204" pitchFamily="50" charset="-128"/>
                        </a:rPr>
                        <a:t>研究科（英語で学位が取得できるコース）</a:t>
                      </a:r>
                      <a:endParaRPr kumimoji="1" lang="en-US" altLang="ja-JP"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noFill/>
                  </a:tcPr>
                </a:tc>
                <a:extLst>
                  <a:ext uri="{0D108BD9-81ED-4DB2-BD59-A6C34878D82A}">
                    <a16:rowId xmlns:a16="http://schemas.microsoft.com/office/drawing/2014/main" val="1836905035"/>
                  </a:ext>
                </a:extLst>
              </a:tr>
              <a:tr h="825246">
                <a:tc>
                  <a:txBody>
                    <a:bodyPr/>
                    <a:lstStyle/>
                    <a:p>
                      <a:pPr>
                        <a:lnSpc>
                          <a:spcPts val="2000"/>
                        </a:lnSpc>
                      </a:pPr>
                      <a:r>
                        <a:rPr kumimoji="1" lang="en-US" altLang="ja-JP" sz="1400" dirty="0">
                          <a:latin typeface="Meiryo UI" panose="020B0604030504040204" pitchFamily="50" charset="-128"/>
                          <a:ea typeface="Meiryo UI" panose="020B0604030504040204" pitchFamily="50" charset="-128"/>
                        </a:rPr>
                        <a:t>【13】</a:t>
                      </a:r>
                      <a:r>
                        <a:rPr kumimoji="1" lang="ja-JP" altLang="en-US" sz="1400" dirty="0">
                          <a:latin typeface="Meiryo UI" panose="020B0604030504040204" pitchFamily="50" charset="-128"/>
                          <a:ea typeface="Meiryo UI" panose="020B0604030504040204" pitchFamily="50" charset="-128"/>
                        </a:rPr>
                        <a:t>グローバル</a:t>
                      </a:r>
                      <a:endParaRPr kumimoji="1" lang="en-US" altLang="ja-JP" sz="1400" dirty="0">
                        <a:latin typeface="Meiryo UI" panose="020B0604030504040204" pitchFamily="50" charset="-128"/>
                        <a:ea typeface="Meiryo UI" panose="020B0604030504040204" pitchFamily="50" charset="-128"/>
                      </a:endParaRPr>
                    </a:p>
                    <a:p>
                      <a:pPr>
                        <a:lnSpc>
                          <a:spcPts val="2000"/>
                        </a:lnSpc>
                      </a:pPr>
                      <a:r>
                        <a:rPr kumimoji="1" lang="ja-JP" altLang="en-US" sz="1400" dirty="0">
                          <a:latin typeface="Meiryo UI" panose="020B0604030504040204" pitchFamily="50" charset="-128"/>
                          <a:ea typeface="Meiryo UI" panose="020B0604030504040204" pitchFamily="50" charset="-128"/>
                        </a:rPr>
                        <a:t>　　　人材の育成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・秋入学に対応した新たな教育組織の設置</a:t>
                      </a:r>
                      <a:endParaRPr kumimoji="1" lang="en-US" altLang="ja-JP" sz="14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・受入留学生数　　　　</a:t>
                      </a:r>
                      <a:r>
                        <a:rPr kumimoji="1" lang="ja-JP" altLang="en-US" sz="1400" baseline="0"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1,600</a:t>
                      </a:r>
                      <a:r>
                        <a:rPr kumimoji="1" lang="ja-JP" altLang="en-US" sz="1400" dirty="0">
                          <a:latin typeface="Meiryo UI" panose="020B0604030504040204" pitchFamily="50" charset="-128"/>
                          <a:ea typeface="Meiryo UI" panose="020B0604030504040204" pitchFamily="50" charset="-128"/>
                        </a:rPr>
                        <a:t>人</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年（</a:t>
                      </a:r>
                      <a:r>
                        <a:rPr kumimoji="1" lang="en-US" altLang="ja-JP" sz="1400" dirty="0">
                          <a:latin typeface="Meiryo UI" panose="020B0604030504040204" pitchFamily="50" charset="-128"/>
                          <a:ea typeface="Meiryo UI" panose="020B0604030504040204" pitchFamily="50" charset="-128"/>
                        </a:rPr>
                        <a:t>2029</a:t>
                      </a:r>
                      <a:r>
                        <a:rPr kumimoji="1" lang="ja-JP" altLang="en-US" sz="1400" dirty="0">
                          <a:latin typeface="Meiryo UI" panose="020B0604030504040204" pitchFamily="50" charset="-128"/>
                          <a:ea typeface="Meiryo UI" panose="020B0604030504040204" pitchFamily="50" charset="-128"/>
                        </a:rPr>
                        <a:t>年度）</a:t>
                      </a:r>
                      <a:endParaRPr kumimoji="1" lang="en-US" altLang="ja-JP" sz="14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　海外派遣の参加者数：   </a:t>
                      </a:r>
                      <a:r>
                        <a:rPr kumimoji="1" lang="en-US" altLang="ja-JP" sz="1400" dirty="0">
                          <a:latin typeface="Meiryo UI" panose="020B0604030504040204" pitchFamily="50" charset="-128"/>
                          <a:ea typeface="Meiryo UI" panose="020B0604030504040204" pitchFamily="50" charset="-128"/>
                        </a:rPr>
                        <a:t>750</a:t>
                      </a:r>
                      <a:r>
                        <a:rPr kumimoji="1" lang="ja-JP" altLang="en-US" sz="1400" dirty="0">
                          <a:latin typeface="Meiryo UI" panose="020B0604030504040204" pitchFamily="50" charset="-128"/>
                          <a:ea typeface="Meiryo UI" panose="020B0604030504040204" pitchFamily="50" charset="-128"/>
                        </a:rPr>
                        <a:t>人</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年（</a:t>
                      </a:r>
                      <a:r>
                        <a:rPr kumimoji="1" lang="en-US" altLang="ja-JP" sz="1400" dirty="0">
                          <a:latin typeface="Meiryo UI" panose="020B0604030504040204" pitchFamily="50" charset="-128"/>
                          <a:ea typeface="Meiryo UI" panose="020B0604030504040204" pitchFamily="50" charset="-128"/>
                        </a:rPr>
                        <a:t>2029</a:t>
                      </a:r>
                      <a:r>
                        <a:rPr kumimoji="1" lang="ja-JP" altLang="en-US" sz="1400" dirty="0">
                          <a:latin typeface="Meiryo UI" panose="020B0604030504040204" pitchFamily="50" charset="-128"/>
                          <a:ea typeface="Meiryo UI" panose="020B0604030504040204" pitchFamily="50" charset="-128"/>
                        </a:rPr>
                        <a:t>年度）</a:t>
                      </a:r>
                      <a:endParaRPr kumimoji="1" lang="en-US" altLang="ja-JP"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2000"/>
                        </a:lnSpc>
                        <a:spcBef>
                          <a:spcPts val="0"/>
                        </a:spcBef>
                        <a:spcAft>
                          <a:spcPts val="0"/>
                        </a:spcAft>
                        <a:buClrTx/>
                        <a:buSzTx/>
                        <a:buFontTx/>
                        <a:buNone/>
                        <a:tabLst/>
                        <a:defRPr/>
                      </a:pPr>
                      <a:endParaRPr kumimoji="1" lang="en-US" altLang="ja-JP" sz="14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・受入留学生：</a:t>
                      </a:r>
                      <a:r>
                        <a:rPr kumimoji="1" lang="en-US" altLang="ja-JP" sz="1400" dirty="0">
                          <a:latin typeface="Meiryo UI" panose="020B0604030504040204" pitchFamily="50" charset="-128"/>
                          <a:ea typeface="Meiryo UI" panose="020B0604030504040204" pitchFamily="50" charset="-128"/>
                        </a:rPr>
                        <a:t>609</a:t>
                      </a:r>
                      <a:r>
                        <a:rPr kumimoji="1" lang="ja-JP" altLang="en-US" sz="1400" dirty="0">
                          <a:latin typeface="Meiryo UI" panose="020B0604030504040204" pitchFamily="50" charset="-128"/>
                          <a:ea typeface="Meiryo UI" panose="020B0604030504040204" pitchFamily="50" charset="-128"/>
                        </a:rPr>
                        <a:t>人</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年</a:t>
                      </a:r>
                      <a:endParaRPr kumimoji="1" lang="en-US" altLang="ja-JP" sz="14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・海外派遣   ：</a:t>
                      </a:r>
                      <a:r>
                        <a:rPr kumimoji="1" lang="en-US" altLang="ja-JP" sz="1400" dirty="0">
                          <a:latin typeface="Meiryo UI" panose="020B0604030504040204" pitchFamily="50" charset="-128"/>
                          <a:ea typeface="Meiryo UI" panose="020B0604030504040204" pitchFamily="50" charset="-128"/>
                        </a:rPr>
                        <a:t>356</a:t>
                      </a:r>
                      <a:r>
                        <a:rPr kumimoji="1" lang="ja-JP" altLang="en-US" sz="1400" dirty="0">
                          <a:latin typeface="Meiryo UI" panose="020B0604030504040204" pitchFamily="50" charset="-128"/>
                          <a:ea typeface="Meiryo UI" panose="020B0604030504040204" pitchFamily="50" charset="-128"/>
                        </a:rPr>
                        <a:t>人</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年</a:t>
                      </a:r>
                      <a:endParaRPr kumimoji="1" lang="en-US" altLang="ja-JP"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64524383"/>
                  </a:ext>
                </a:extLst>
              </a:tr>
              <a:tr h="825246">
                <a:tc>
                  <a:txBody>
                    <a:bodyPr/>
                    <a:lstStyle/>
                    <a:p>
                      <a:pPr>
                        <a:lnSpc>
                          <a:spcPts val="2000"/>
                        </a:lnSpc>
                      </a:pPr>
                      <a:r>
                        <a:rPr lang="ja-JP" altLang="ja-JP" sz="14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14</a:t>
                      </a:r>
                      <a:r>
                        <a:rPr lang="ja-JP" altLang="ja-JP" sz="14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】国際的研究</a:t>
                      </a:r>
                      <a:endParaRPr lang="en-US" altLang="ja-JP" sz="14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nSpc>
                          <a:spcPts val="2000"/>
                        </a:lnSpc>
                      </a:pPr>
                      <a:r>
                        <a:rPr lang="ja-JP" altLang="en-US" sz="14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ja-JP" sz="14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拠点構築</a:t>
                      </a:r>
                      <a:endParaRPr lang="en-US" altLang="ja-JP" sz="14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nSpc>
                          <a:spcPts val="2000"/>
                        </a:lnSpc>
                      </a:pPr>
                      <a:r>
                        <a:rPr lang="en-US" altLang="ja-JP" sz="14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ja-JP" sz="14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に向けた取組</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2000"/>
                        </a:lnSpc>
                      </a:pPr>
                      <a:r>
                        <a:rPr kumimoji="1" lang="ja-JP" altLang="en-US" sz="1400" dirty="0">
                          <a:latin typeface="Meiryo UI" panose="020B0604030504040204" pitchFamily="50" charset="-128"/>
                          <a:ea typeface="Meiryo UI" panose="020B0604030504040204" pitchFamily="50" charset="-128"/>
                        </a:rPr>
                        <a:t>・</a:t>
                      </a:r>
                      <a:r>
                        <a:rPr kumimoji="1" lang="zh-TW" altLang="en-US" sz="1400" dirty="0">
                          <a:latin typeface="Meiryo UI" panose="020B0604030504040204" pitchFamily="50" charset="-128"/>
                          <a:ea typeface="Meiryo UI" panose="020B0604030504040204" pitchFamily="50" charset="-128"/>
                        </a:rPr>
                        <a:t>国際共著論文比率     </a:t>
                      </a:r>
                      <a:r>
                        <a:rPr kumimoji="1" lang="ja-JP" altLang="en-US" sz="1400" dirty="0">
                          <a:latin typeface="Meiryo UI" panose="020B0604030504040204" pitchFamily="50" charset="-128"/>
                          <a:ea typeface="Meiryo UI" panose="020B0604030504040204" pitchFamily="50" charset="-128"/>
                        </a:rPr>
                        <a:t>： </a:t>
                      </a:r>
                      <a:r>
                        <a:rPr kumimoji="1" lang="en-US" altLang="ja-JP" sz="1400" dirty="0">
                          <a:latin typeface="Meiryo UI" panose="020B0604030504040204" pitchFamily="50" charset="-128"/>
                          <a:ea typeface="Meiryo UI" panose="020B0604030504040204" pitchFamily="50" charset="-128"/>
                        </a:rPr>
                        <a:t>30</a:t>
                      </a:r>
                      <a:r>
                        <a:rPr kumimoji="1" lang="ja-JP" altLang="en-US" sz="1400" dirty="0">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a:p>
                      <a:pPr>
                        <a:lnSpc>
                          <a:spcPts val="2000"/>
                        </a:lnSpc>
                      </a:pPr>
                      <a:r>
                        <a:rPr kumimoji="1" lang="ja-JP" altLang="en-US" sz="1400" dirty="0">
                          <a:latin typeface="Meiryo UI" panose="020B0604030504040204" pitchFamily="50" charset="-128"/>
                          <a:ea typeface="Meiryo UI" panose="020B0604030504040204" pitchFamily="50" charset="-128"/>
                        </a:rPr>
                        <a:t>・世界大学ランキング順位：</a:t>
                      </a:r>
                      <a:r>
                        <a:rPr kumimoji="1" lang="en-US" altLang="ja-JP" sz="1400" dirty="0">
                          <a:latin typeface="Meiryo UI" panose="020B0604030504040204" pitchFamily="50" charset="-128"/>
                          <a:ea typeface="Meiryo UI" panose="020B0604030504040204" pitchFamily="50" charset="-128"/>
                        </a:rPr>
                        <a:t>500</a:t>
                      </a:r>
                      <a:r>
                        <a:rPr kumimoji="1" lang="ja-JP" altLang="en-US" sz="1400" dirty="0">
                          <a:latin typeface="Meiryo UI" panose="020B0604030504040204" pitchFamily="50" charset="-128"/>
                          <a:ea typeface="Meiryo UI" panose="020B0604030504040204" pitchFamily="50" charset="-128"/>
                        </a:rPr>
                        <a:t>位</a:t>
                      </a:r>
                      <a:endParaRPr kumimoji="1" lang="en-US" altLang="ja-JP"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2000"/>
                        </a:lnSpc>
                      </a:pP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23.2</a:t>
                      </a:r>
                      <a:r>
                        <a:rPr kumimoji="1" lang="ja-JP" altLang="en-US" sz="1400" dirty="0">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a:p>
                      <a:pPr algn="l">
                        <a:lnSpc>
                          <a:spcPts val="2000"/>
                        </a:lnSpc>
                      </a:pP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THE</a:t>
                      </a:r>
                      <a:r>
                        <a:rPr kumimoji="1" lang="ja-JP" altLang="en-US" sz="1400" baseline="0" dirty="0">
                          <a:latin typeface="Meiryo UI" panose="020B0604030504040204" pitchFamily="50" charset="-128"/>
                          <a:ea typeface="Meiryo UI" panose="020B0604030504040204" pitchFamily="50" charset="-128"/>
                        </a:rPr>
                        <a:t> </a:t>
                      </a:r>
                      <a:r>
                        <a:rPr kumimoji="1" lang="en-US" altLang="ja-JP" sz="1400" dirty="0">
                          <a:latin typeface="Meiryo UI" panose="020B0604030504040204" pitchFamily="50" charset="-128"/>
                          <a:ea typeface="Meiryo UI" panose="020B0604030504040204" pitchFamily="50" charset="-128"/>
                        </a:rPr>
                        <a:t>1201-1500</a:t>
                      </a:r>
                      <a:r>
                        <a:rPr kumimoji="1" lang="ja-JP" altLang="en-US" sz="1400" dirty="0">
                          <a:latin typeface="Meiryo UI" panose="020B0604030504040204" pitchFamily="50" charset="-128"/>
                          <a:ea typeface="Meiryo UI" panose="020B0604030504040204" pitchFamily="50" charset="-128"/>
                        </a:rPr>
                        <a:t>位 など</a:t>
                      </a:r>
                      <a:endParaRPr kumimoji="1" lang="en-US" altLang="ja-JP"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16941888"/>
                  </a:ext>
                </a:extLst>
              </a:tr>
              <a:tr h="825246">
                <a:tc>
                  <a:txBody>
                    <a:bodyPr/>
                    <a:lstStyle/>
                    <a:p>
                      <a:pPr>
                        <a:lnSpc>
                          <a:spcPts val="2000"/>
                        </a:lnSpc>
                      </a:pPr>
                      <a:r>
                        <a:rPr kumimoji="1" lang="en-US" altLang="ja-JP" sz="1400" dirty="0">
                          <a:latin typeface="Meiryo UI" panose="020B0604030504040204" pitchFamily="50" charset="-128"/>
                          <a:ea typeface="Meiryo UI" panose="020B0604030504040204" pitchFamily="50" charset="-128"/>
                        </a:rPr>
                        <a:t>【27】</a:t>
                      </a:r>
                      <a:r>
                        <a:rPr kumimoji="1" lang="ja-JP" altLang="en-US" sz="1400" dirty="0">
                          <a:latin typeface="Meiryo UI" panose="020B0604030504040204" pitchFamily="50" charset="-128"/>
                          <a:ea typeface="Meiryo UI" panose="020B0604030504040204" pitchFamily="50" charset="-128"/>
                        </a:rPr>
                        <a:t>財務戦略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2000"/>
                        </a:lnSpc>
                      </a:pPr>
                      <a:r>
                        <a:rPr kumimoji="1" lang="ja-JP" altLang="en-US" sz="1400" dirty="0">
                          <a:latin typeface="Meiryo UI" panose="020B0604030504040204" pitchFamily="50" charset="-128"/>
                          <a:ea typeface="Meiryo UI" panose="020B0604030504040204" pitchFamily="50" charset="-128"/>
                        </a:rPr>
                        <a:t>・</a:t>
                      </a:r>
                      <a:r>
                        <a:rPr kumimoji="1" lang="zh-TW" altLang="en-US" sz="1400" dirty="0">
                          <a:latin typeface="Meiryo UI" panose="020B0604030504040204" pitchFamily="50" charset="-128"/>
                          <a:ea typeface="Meiryo UI" panose="020B0604030504040204" pitchFamily="50" charset="-128"/>
                        </a:rPr>
                        <a:t>外部資金獲得金額</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180</a:t>
                      </a:r>
                      <a:r>
                        <a:rPr kumimoji="1" lang="ja-JP" altLang="en-US" sz="1400" dirty="0">
                          <a:latin typeface="Meiryo UI" panose="020B0604030504040204" pitchFamily="50" charset="-128"/>
                          <a:ea typeface="Meiryo UI" panose="020B0604030504040204" pitchFamily="50" charset="-128"/>
                        </a:rPr>
                        <a:t>億円（単年度）</a:t>
                      </a:r>
                      <a:endParaRPr kumimoji="1" lang="en-US" altLang="zh-TW" sz="1400" dirty="0">
                        <a:latin typeface="Meiryo UI" panose="020B0604030504040204" pitchFamily="50" charset="-128"/>
                        <a:ea typeface="Meiryo UI" panose="020B0604030504040204" pitchFamily="50" charset="-128"/>
                      </a:endParaRPr>
                    </a:p>
                    <a:p>
                      <a:pPr>
                        <a:lnSpc>
                          <a:spcPts val="2000"/>
                        </a:lnSpc>
                      </a:pPr>
                      <a:r>
                        <a:rPr kumimoji="1" lang="ja-JP" altLang="en-US" sz="1400" dirty="0">
                          <a:latin typeface="Meiryo UI" panose="020B0604030504040204" pitchFamily="50" charset="-128"/>
                          <a:ea typeface="Meiryo UI" panose="020B0604030504040204" pitchFamily="50" charset="-128"/>
                        </a:rPr>
                        <a:t>・寄附獲得額         ：  </a:t>
                      </a:r>
                      <a:r>
                        <a:rPr kumimoji="1" lang="en-US" altLang="ja-JP" sz="1400" dirty="0">
                          <a:latin typeface="Meiryo UI" panose="020B0604030504040204" pitchFamily="50" charset="-128"/>
                          <a:ea typeface="Meiryo UI" panose="020B0604030504040204" pitchFamily="50" charset="-128"/>
                        </a:rPr>
                        <a:t>10</a:t>
                      </a:r>
                      <a:r>
                        <a:rPr kumimoji="1" lang="ja-JP" altLang="en-US" sz="1400" dirty="0">
                          <a:latin typeface="Meiryo UI" panose="020B0604030504040204" pitchFamily="50" charset="-128"/>
                          <a:ea typeface="Meiryo UI" panose="020B0604030504040204" pitchFamily="50" charset="-128"/>
                        </a:rPr>
                        <a:t>億円（単年度）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2000"/>
                        </a:lnSpc>
                      </a:pP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117</a:t>
                      </a:r>
                      <a:r>
                        <a:rPr kumimoji="1" lang="ja-JP" altLang="en-US" sz="1400" dirty="0">
                          <a:latin typeface="Meiryo UI" panose="020B0604030504040204" pitchFamily="50" charset="-128"/>
                          <a:ea typeface="Meiryo UI" panose="020B0604030504040204" pitchFamily="50" charset="-128"/>
                        </a:rPr>
                        <a:t>億円</a:t>
                      </a:r>
                      <a:endParaRPr kumimoji="1" lang="en-US" altLang="ja-JP" sz="1400" dirty="0">
                        <a:latin typeface="Meiryo UI" panose="020B0604030504040204" pitchFamily="50" charset="-128"/>
                        <a:ea typeface="Meiryo UI" panose="020B0604030504040204" pitchFamily="50" charset="-128"/>
                      </a:endParaRPr>
                    </a:p>
                    <a:p>
                      <a:pPr algn="l">
                        <a:lnSpc>
                          <a:spcPts val="2000"/>
                        </a:lnSpc>
                      </a:pPr>
                      <a:r>
                        <a:rPr kumimoji="1" lang="ja-JP" altLang="en-US" sz="1400" dirty="0">
                          <a:latin typeface="Meiryo UI" panose="020B0604030504040204" pitchFamily="50" charset="-128"/>
                          <a:ea typeface="Meiryo UI" panose="020B0604030504040204" pitchFamily="50" charset="-128"/>
                        </a:rPr>
                        <a:t>・ </a:t>
                      </a:r>
                      <a:r>
                        <a:rPr kumimoji="1" lang="en-US" altLang="ja-JP" sz="1400" dirty="0">
                          <a:latin typeface="Meiryo UI" panose="020B0604030504040204" pitchFamily="50" charset="-128"/>
                          <a:ea typeface="Meiryo UI" panose="020B0604030504040204" pitchFamily="50" charset="-128"/>
                        </a:rPr>
                        <a:t>1.2</a:t>
                      </a:r>
                      <a:r>
                        <a:rPr kumimoji="1" lang="ja-JP" altLang="en-US" sz="1400" dirty="0">
                          <a:latin typeface="Meiryo UI" panose="020B0604030504040204" pitchFamily="50" charset="-128"/>
                          <a:ea typeface="Meiryo UI" panose="020B0604030504040204" pitchFamily="50" charset="-128"/>
                        </a:rPr>
                        <a:t>億円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39455991"/>
                  </a:ext>
                </a:extLst>
              </a:tr>
            </a:tbl>
          </a:graphicData>
        </a:graphic>
      </p:graphicFrame>
      <p:sp>
        <p:nvSpPr>
          <p:cNvPr id="11" name="タイトル 1">
            <a:extLst>
              <a:ext uri="{FF2B5EF4-FFF2-40B4-BE49-F238E27FC236}">
                <a16:creationId xmlns:a16="http://schemas.microsoft.com/office/drawing/2014/main" id="{C1A1FE7B-6F89-4555-ACE0-C242BD3A69BF}"/>
              </a:ext>
            </a:extLst>
          </p:cNvPr>
          <p:cNvSpPr txBox="1">
            <a:spLocks/>
          </p:cNvSpPr>
          <p:nvPr/>
        </p:nvSpPr>
        <p:spPr>
          <a:xfrm>
            <a:off x="150595" y="121054"/>
            <a:ext cx="4709640" cy="5089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dirty="0">
                <a:latin typeface="Meiryo UI" panose="020B0604030504040204" pitchFamily="50" charset="-128"/>
                <a:ea typeface="Meiryo UI" panose="020B0604030504040204" pitchFamily="50" charset="-128"/>
              </a:rPr>
              <a:t>意欲ある取り組み（チャレンジ指標）について　②</a:t>
            </a:r>
          </a:p>
        </p:txBody>
      </p:sp>
      <p:sp>
        <p:nvSpPr>
          <p:cNvPr id="3" name="スライド番号プレースホルダー 2">
            <a:extLst>
              <a:ext uri="{FF2B5EF4-FFF2-40B4-BE49-F238E27FC236}">
                <a16:creationId xmlns:a16="http://schemas.microsoft.com/office/drawing/2014/main" id="{3BAD1488-1265-4B2A-9EDB-4A00B3C47DCE}"/>
              </a:ext>
            </a:extLst>
          </p:cNvPr>
          <p:cNvSpPr>
            <a:spLocks noGrp="1"/>
          </p:cNvSpPr>
          <p:nvPr>
            <p:ph type="sldNum" sz="quarter" idx="12"/>
          </p:nvPr>
        </p:nvSpPr>
        <p:spPr/>
        <p:txBody>
          <a:bodyPr/>
          <a:lstStyle/>
          <a:p>
            <a:r>
              <a:rPr kumimoji="1" lang="en-US" altLang="ja-JP" dirty="0"/>
              <a:t>4</a:t>
            </a:r>
            <a:endParaRPr kumimoji="1" lang="ja-JP" altLang="en-US" dirty="0"/>
          </a:p>
        </p:txBody>
      </p:sp>
    </p:spTree>
    <p:extLst>
      <p:ext uri="{BB962C8B-B14F-4D97-AF65-F5344CB8AC3E}">
        <p14:creationId xmlns:p14="http://schemas.microsoft.com/office/powerpoint/2010/main" val="9505870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211735" y="640770"/>
            <a:ext cx="8712000" cy="0"/>
          </a:xfrm>
          <a:prstGeom prst="line">
            <a:avLst/>
          </a:prstGeom>
          <a:ln>
            <a:solidFill>
              <a:srgbClr val="497E55"/>
            </a:solidFill>
          </a:ln>
        </p:spPr>
        <p:style>
          <a:lnRef idx="1">
            <a:schemeClr val="accent1"/>
          </a:lnRef>
          <a:fillRef idx="0">
            <a:schemeClr val="accent1"/>
          </a:fillRef>
          <a:effectRef idx="0">
            <a:schemeClr val="accent1"/>
          </a:effectRef>
          <a:fontRef idx="minor">
            <a:schemeClr val="tx1"/>
          </a:fontRef>
        </p:style>
      </p:cxn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5731" y="121054"/>
            <a:ext cx="1876265" cy="421000"/>
          </a:xfrm>
          <a:prstGeom prst="rect">
            <a:avLst/>
          </a:prstGeom>
        </p:spPr>
      </p:pic>
      <p:sp>
        <p:nvSpPr>
          <p:cNvPr id="6" name="タイトル 1">
            <a:extLst>
              <a:ext uri="{FF2B5EF4-FFF2-40B4-BE49-F238E27FC236}">
                <a16:creationId xmlns:a16="http://schemas.microsoft.com/office/drawing/2014/main" id="{C1A1FE7B-6F89-4555-ACE0-C242BD3A69BF}"/>
              </a:ext>
            </a:extLst>
          </p:cNvPr>
          <p:cNvSpPr>
            <a:spLocks noGrp="1"/>
          </p:cNvSpPr>
          <p:nvPr>
            <p:ph type="title"/>
          </p:nvPr>
        </p:nvSpPr>
        <p:spPr>
          <a:xfrm>
            <a:off x="150595" y="121054"/>
            <a:ext cx="3392687" cy="508918"/>
          </a:xfrm>
        </p:spPr>
        <p:txBody>
          <a:bodyPr>
            <a:normAutofit/>
          </a:bodyPr>
          <a:lstStyle/>
          <a:p>
            <a:r>
              <a:rPr lang="ja-JP" altLang="en-US" sz="1800" dirty="0">
                <a:latin typeface="Meiryo UI" panose="020B0604030504040204" pitchFamily="50" charset="-128"/>
                <a:ea typeface="Meiryo UI" panose="020B0604030504040204" pitchFamily="50" charset="-128"/>
              </a:rPr>
              <a:t>第</a:t>
            </a:r>
            <a:r>
              <a:rPr lang="en-US" altLang="ja-JP" sz="1800" dirty="0">
                <a:latin typeface="Meiryo UI" panose="020B0604030504040204" pitchFamily="50" charset="-128"/>
                <a:ea typeface="Meiryo UI" panose="020B0604030504040204" pitchFamily="50" charset="-128"/>
              </a:rPr>
              <a:t>1</a:t>
            </a:r>
            <a:r>
              <a:rPr lang="ja-JP" altLang="en-US" sz="1800" dirty="0">
                <a:latin typeface="Meiryo UI" panose="020B0604030504040204" pitchFamily="50" charset="-128"/>
                <a:ea typeface="Meiryo UI" panose="020B0604030504040204" pitchFamily="50" charset="-128"/>
              </a:rPr>
              <a:t>期中期目標期間の主な成果</a:t>
            </a:r>
            <a:endParaRPr kumimoji="1" lang="ja-JP" altLang="en-US" sz="1800" dirty="0">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230887" y="1249954"/>
            <a:ext cx="8673695" cy="5542543"/>
          </a:xfrm>
          <a:prstGeom prst="rect">
            <a:avLst/>
          </a:prstGeom>
          <a:noFill/>
        </p:spPr>
        <p:txBody>
          <a:bodyPr wrap="square" rtlCol="0">
            <a:spAutoFit/>
          </a:bodyPr>
          <a:lstStyle/>
          <a:p>
            <a:pPr>
              <a:lnSpc>
                <a:spcPts val="2500"/>
              </a:lnSpc>
            </a:pPr>
            <a:r>
              <a:rPr kumimoji="1" lang="ja-JP" altLang="en-US" sz="1600" dirty="0">
                <a:latin typeface="Meiryo UI" panose="020B0604030504040204" pitchFamily="50" charset="-128"/>
                <a:ea typeface="Meiryo UI" panose="020B0604030504040204" pitchFamily="50" charset="-128"/>
              </a:rPr>
              <a:t>○大学統合</a:t>
            </a:r>
            <a:endParaRPr kumimoji="1" lang="en-US" altLang="ja-JP" sz="1600" dirty="0">
              <a:latin typeface="Meiryo UI" panose="020B0604030504040204" pitchFamily="50" charset="-128"/>
              <a:ea typeface="Meiryo UI" panose="020B0604030504040204" pitchFamily="50" charset="-128"/>
            </a:endParaRPr>
          </a:p>
          <a:p>
            <a:pPr>
              <a:lnSpc>
                <a:spcPts val="2500"/>
              </a:lnSpc>
            </a:pPr>
            <a:r>
              <a:rPr kumimoji="1" lang="ja-JP" altLang="en-US" sz="1600" dirty="0">
                <a:latin typeface="Meiryo UI" panose="020B0604030504040204" pitchFamily="50" charset="-128"/>
                <a:ea typeface="Meiryo UI" panose="020B0604030504040204" pitchFamily="50" charset="-128"/>
              </a:rPr>
              <a:t>　・時代のニーズに応える</a:t>
            </a:r>
            <a:r>
              <a:rPr kumimoji="1" lang="ja-JP" altLang="en-US" sz="1600" b="1" dirty="0">
                <a:latin typeface="Meiryo UI" panose="020B0604030504040204" pitchFamily="50" charset="-128"/>
                <a:ea typeface="Meiryo UI" panose="020B0604030504040204" pitchFamily="50" charset="-128"/>
              </a:rPr>
              <a:t>多彩な学部・学域・研究科を設置</a:t>
            </a:r>
            <a:r>
              <a:rPr kumimoji="1" lang="ja-JP" altLang="en-US" sz="1600" dirty="0">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11</a:t>
            </a:r>
            <a:r>
              <a:rPr kumimoji="1" lang="ja-JP" altLang="en-US" sz="1600" dirty="0">
                <a:latin typeface="Meiryo UI" panose="020B0604030504040204" pitchFamily="50" charset="-128"/>
                <a:ea typeface="Meiryo UI" panose="020B0604030504040204" pitchFamily="50" charset="-128"/>
              </a:rPr>
              <a:t>学部 </a:t>
            </a:r>
            <a:r>
              <a:rPr kumimoji="1" lang="en-US" altLang="ja-JP" sz="1600" dirty="0">
                <a:latin typeface="Meiryo UI" panose="020B0604030504040204" pitchFamily="50" charset="-128"/>
                <a:ea typeface="Meiryo UI" panose="020B0604030504040204" pitchFamily="50" charset="-128"/>
              </a:rPr>
              <a:t>1</a:t>
            </a:r>
            <a:r>
              <a:rPr kumimoji="1" lang="ja-JP" altLang="en-US" sz="1600" dirty="0">
                <a:latin typeface="Meiryo UI" panose="020B0604030504040204" pitchFamily="50" charset="-128"/>
                <a:ea typeface="Meiryo UI" panose="020B0604030504040204" pitchFamily="50" charset="-128"/>
              </a:rPr>
              <a:t>学域 </a:t>
            </a:r>
            <a:r>
              <a:rPr kumimoji="1" lang="en-US" altLang="ja-JP" sz="1600" dirty="0">
                <a:latin typeface="Meiryo UI" panose="020B0604030504040204" pitchFamily="50" charset="-128"/>
                <a:ea typeface="Meiryo UI" panose="020B0604030504040204" pitchFamily="50" charset="-128"/>
              </a:rPr>
              <a:t>15</a:t>
            </a:r>
            <a:r>
              <a:rPr kumimoji="1" lang="ja-JP" altLang="en-US" sz="1600" dirty="0">
                <a:latin typeface="Meiryo UI" panose="020B0604030504040204" pitchFamily="50" charset="-128"/>
                <a:ea typeface="Meiryo UI" panose="020B0604030504040204" pitchFamily="50" charset="-128"/>
              </a:rPr>
              <a:t>研究科）</a:t>
            </a:r>
          </a:p>
          <a:p>
            <a:pPr>
              <a:lnSpc>
                <a:spcPts val="2500"/>
              </a:lnSpc>
            </a:pPr>
            <a:r>
              <a:rPr kumimoji="1" lang="ja-JP" altLang="en-US" sz="1600" dirty="0">
                <a:latin typeface="Meiryo UI" panose="020B0604030504040204" pitchFamily="50" charset="-128"/>
                <a:ea typeface="Meiryo UI" panose="020B0604030504040204" pitchFamily="50" charset="-128"/>
              </a:rPr>
              <a:t>　・</a:t>
            </a:r>
            <a:r>
              <a:rPr kumimoji="1" lang="ja-JP" altLang="en-US" sz="1600" b="1" dirty="0">
                <a:latin typeface="Meiryo UI" panose="020B0604030504040204" pitchFamily="50" charset="-128"/>
                <a:ea typeface="Meiryo UI" panose="020B0604030504040204" pitchFamily="50" charset="-128"/>
              </a:rPr>
              <a:t>入学定員</a:t>
            </a:r>
            <a:r>
              <a:rPr kumimoji="1" lang="ja-JP" altLang="en-US" sz="1600" dirty="0">
                <a:latin typeface="Meiryo UI" panose="020B0604030504040204" pitchFamily="50" charset="-128"/>
                <a:ea typeface="Meiryo UI" panose="020B0604030504040204" pitchFamily="50" charset="-128"/>
              </a:rPr>
              <a:t>（学士課程）は阪大、東大に次いで </a:t>
            </a:r>
            <a:r>
              <a:rPr kumimoji="1" lang="ja-JP" altLang="en-US" sz="1600" b="1" dirty="0">
                <a:latin typeface="Meiryo UI" panose="020B0604030504040204" pitchFamily="50" charset="-128"/>
                <a:ea typeface="Meiryo UI" panose="020B0604030504040204" pitchFamily="50" charset="-128"/>
              </a:rPr>
              <a:t>国公立大学 第</a:t>
            </a:r>
            <a:r>
              <a:rPr kumimoji="1" lang="en-US" altLang="ja-JP" sz="1600" b="1" dirty="0">
                <a:latin typeface="Meiryo UI" panose="020B0604030504040204" pitchFamily="50" charset="-128"/>
                <a:ea typeface="Meiryo UI" panose="020B0604030504040204" pitchFamily="50" charset="-128"/>
              </a:rPr>
              <a:t>3</a:t>
            </a:r>
            <a:r>
              <a:rPr kumimoji="1" lang="ja-JP" altLang="en-US" sz="1600" b="1" dirty="0">
                <a:latin typeface="Meiryo UI" panose="020B0604030504040204" pitchFamily="50" charset="-128"/>
                <a:ea typeface="Meiryo UI" panose="020B0604030504040204" pitchFamily="50" charset="-128"/>
              </a:rPr>
              <a:t>位</a:t>
            </a:r>
          </a:p>
          <a:p>
            <a:pPr>
              <a:lnSpc>
                <a:spcPts val="2500"/>
              </a:lnSpc>
            </a:pPr>
            <a:r>
              <a:rPr kumimoji="1" lang="ja-JP" altLang="en-US" sz="1600" dirty="0">
                <a:latin typeface="Meiryo UI" panose="020B0604030504040204" pitchFamily="50" charset="-128"/>
                <a:ea typeface="Meiryo UI" panose="020B0604030504040204" pitchFamily="50" charset="-128"/>
              </a:rPr>
              <a:t>　・入試における学部・学域の一般選抜</a:t>
            </a:r>
            <a:r>
              <a:rPr kumimoji="1" lang="ja-JP" altLang="en-US" sz="1600" b="1" dirty="0">
                <a:latin typeface="Meiryo UI" panose="020B0604030504040204" pitchFamily="50" charset="-128"/>
                <a:ea typeface="Meiryo UI" panose="020B0604030504040204" pitchFamily="50" charset="-128"/>
              </a:rPr>
              <a:t>志願者数</a:t>
            </a:r>
            <a:r>
              <a:rPr kumimoji="1" lang="ja-JP" altLang="en-US" sz="1600" dirty="0">
                <a:latin typeface="Meiryo UI" panose="020B0604030504040204" pitchFamily="50" charset="-128"/>
                <a:ea typeface="Meiryo UI" panose="020B0604030504040204" pitchFamily="50" charset="-128"/>
              </a:rPr>
              <a:t>は、</a:t>
            </a:r>
            <a:r>
              <a:rPr kumimoji="1" lang="en-US" altLang="ja-JP" sz="1600" dirty="0">
                <a:latin typeface="Meiryo UI" panose="020B0604030504040204" pitchFamily="50" charset="-128"/>
                <a:ea typeface="Meiryo UI" panose="020B0604030504040204" pitchFamily="50" charset="-128"/>
              </a:rPr>
              <a:t>2023</a:t>
            </a:r>
            <a:r>
              <a:rPr kumimoji="1" lang="ja-JP" altLang="en-US" sz="1600" dirty="0" err="1">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2024</a:t>
            </a:r>
            <a:r>
              <a:rPr kumimoji="1" lang="ja-JP" altLang="en-US" sz="1600" dirty="0">
                <a:latin typeface="Meiryo UI" panose="020B0604030504040204" pitchFamily="50" charset="-128"/>
                <a:ea typeface="Meiryo UI" panose="020B0604030504040204" pitchFamily="50" charset="-128"/>
              </a:rPr>
              <a:t>年度の</a:t>
            </a:r>
            <a:r>
              <a:rPr kumimoji="1" lang="en-US" altLang="ja-JP" sz="1600" b="1" dirty="0">
                <a:latin typeface="Meiryo UI" panose="020B0604030504040204" pitchFamily="50" charset="-128"/>
                <a:ea typeface="Meiryo UI" panose="020B0604030504040204" pitchFamily="50" charset="-128"/>
              </a:rPr>
              <a:t>2</a:t>
            </a:r>
            <a:r>
              <a:rPr kumimoji="1" lang="ja-JP" altLang="en-US" sz="1600" b="1" dirty="0">
                <a:latin typeface="Meiryo UI" panose="020B0604030504040204" pitchFamily="50" charset="-128"/>
                <a:ea typeface="Meiryo UI" panose="020B0604030504040204" pitchFamily="50" charset="-128"/>
              </a:rPr>
              <a:t>年連続で 国公立大学 最大</a:t>
            </a:r>
            <a:endParaRPr kumimoji="1" lang="en-US" altLang="ja-JP" sz="1600" b="1" dirty="0">
              <a:latin typeface="Meiryo UI" panose="020B0604030504040204" pitchFamily="50" charset="-128"/>
              <a:ea typeface="Meiryo UI" panose="020B0604030504040204" pitchFamily="50" charset="-128"/>
            </a:endParaRPr>
          </a:p>
          <a:p>
            <a:pPr>
              <a:lnSpc>
                <a:spcPts val="2500"/>
              </a:lnSpc>
            </a:pPr>
            <a:endParaRPr kumimoji="1" lang="en-US" altLang="ja-JP" sz="1600" dirty="0">
              <a:latin typeface="Meiryo UI" panose="020B0604030504040204" pitchFamily="50" charset="-128"/>
              <a:ea typeface="Meiryo UI" panose="020B0604030504040204" pitchFamily="50" charset="-128"/>
            </a:endParaRPr>
          </a:p>
          <a:p>
            <a:pPr>
              <a:lnSpc>
                <a:spcPts val="2500"/>
              </a:lnSpc>
            </a:pPr>
            <a:r>
              <a:rPr kumimoji="1" lang="ja-JP" altLang="en-US" sz="1600" dirty="0">
                <a:latin typeface="Meiryo UI" panose="020B0604030504040204" pitchFamily="50" charset="-128"/>
                <a:ea typeface="Meiryo UI" panose="020B0604030504040204" pitchFamily="50" charset="-128"/>
              </a:rPr>
              <a:t>○外部資金の獲得</a:t>
            </a:r>
            <a:endParaRPr kumimoji="1" lang="en-US" altLang="ja-JP" sz="1600" dirty="0">
              <a:latin typeface="Meiryo UI" panose="020B0604030504040204" pitchFamily="50" charset="-128"/>
              <a:ea typeface="Meiryo UI" panose="020B0604030504040204" pitchFamily="50" charset="-128"/>
            </a:endParaRPr>
          </a:p>
          <a:p>
            <a:pPr>
              <a:lnSpc>
                <a:spcPts val="2500"/>
              </a:lnSpc>
            </a:pPr>
            <a:r>
              <a:rPr kumimoji="1" lang="ja-JP" altLang="en-US" sz="1600" dirty="0">
                <a:latin typeface="Meiryo UI" panose="020B0604030504040204" pitchFamily="50" charset="-128"/>
                <a:ea typeface="Meiryo UI" panose="020B0604030504040204" pitchFamily="50" charset="-128"/>
              </a:rPr>
              <a:t>　・</a:t>
            </a:r>
            <a:r>
              <a:rPr kumimoji="1" lang="ja-JP" altLang="en-US" sz="1600" b="1" dirty="0">
                <a:latin typeface="Meiryo UI" panose="020B0604030504040204" pitchFamily="50" charset="-128"/>
                <a:ea typeface="Meiryo UI" panose="020B0604030504040204" pitchFamily="50" charset="-128"/>
              </a:rPr>
              <a:t>外部資金獲得金額の増加</a:t>
            </a:r>
            <a:r>
              <a:rPr kumimoji="1" lang="ja-JP" altLang="en-US" sz="1600" dirty="0">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2022</a:t>
            </a:r>
            <a:r>
              <a:rPr kumimoji="1" lang="ja-JP" altLang="en-US" sz="1600" dirty="0">
                <a:latin typeface="Meiryo UI" panose="020B0604030504040204" pitchFamily="50" charset="-128"/>
                <a:ea typeface="Meiryo UI" panose="020B0604030504040204" pitchFamily="50" charset="-128"/>
              </a:rPr>
              <a:t>年度：約</a:t>
            </a:r>
            <a:r>
              <a:rPr kumimoji="1" lang="en-US" altLang="ja-JP" sz="1600" dirty="0">
                <a:latin typeface="Meiryo UI" panose="020B0604030504040204" pitchFamily="50" charset="-128"/>
                <a:ea typeface="Meiryo UI" panose="020B0604030504040204" pitchFamily="50" charset="-128"/>
              </a:rPr>
              <a:t>94</a:t>
            </a:r>
            <a:r>
              <a:rPr kumimoji="1" lang="ja-JP" altLang="en-US" sz="1600" dirty="0">
                <a:latin typeface="Meiryo UI" panose="020B0604030504040204" pitchFamily="50" charset="-128"/>
                <a:ea typeface="Meiryo UI" panose="020B0604030504040204" pitchFamily="50" charset="-128"/>
              </a:rPr>
              <a:t>億円、</a:t>
            </a:r>
            <a:r>
              <a:rPr kumimoji="1" lang="en-US" altLang="ja-JP" sz="1600" dirty="0">
                <a:latin typeface="Meiryo UI" panose="020B0604030504040204" pitchFamily="50" charset="-128"/>
                <a:ea typeface="Meiryo UI" panose="020B0604030504040204" pitchFamily="50" charset="-128"/>
              </a:rPr>
              <a:t>2023</a:t>
            </a:r>
            <a:r>
              <a:rPr kumimoji="1" lang="ja-JP" altLang="en-US" sz="1600" dirty="0">
                <a:latin typeface="Meiryo UI" panose="020B0604030504040204" pitchFamily="50" charset="-128"/>
                <a:ea typeface="Meiryo UI" panose="020B0604030504040204" pitchFamily="50" charset="-128"/>
              </a:rPr>
              <a:t>年度：約</a:t>
            </a:r>
            <a:r>
              <a:rPr kumimoji="1" lang="en-US" altLang="ja-JP" sz="1600" dirty="0">
                <a:latin typeface="Meiryo UI" panose="020B0604030504040204" pitchFamily="50" charset="-128"/>
                <a:ea typeface="Meiryo UI" panose="020B0604030504040204" pitchFamily="50" charset="-128"/>
              </a:rPr>
              <a:t>117</a:t>
            </a:r>
            <a:r>
              <a:rPr kumimoji="1" lang="ja-JP" altLang="en-US" sz="1600" dirty="0">
                <a:latin typeface="Meiryo UI" panose="020B0604030504040204" pitchFamily="50" charset="-128"/>
                <a:ea typeface="Meiryo UI" panose="020B0604030504040204" pitchFamily="50" charset="-128"/>
              </a:rPr>
              <a:t>億円）</a:t>
            </a:r>
            <a:endParaRPr kumimoji="1" lang="en-US" altLang="ja-JP" sz="1600" dirty="0">
              <a:latin typeface="Meiryo UI" panose="020B0604030504040204" pitchFamily="50" charset="-128"/>
              <a:ea typeface="Meiryo UI" panose="020B0604030504040204" pitchFamily="50" charset="-128"/>
            </a:endParaRPr>
          </a:p>
          <a:p>
            <a:pPr>
              <a:lnSpc>
                <a:spcPts val="2500"/>
              </a:lnSpc>
            </a:pPr>
            <a:r>
              <a:rPr kumimoji="1" lang="ja-JP" altLang="en-US" sz="1600" dirty="0">
                <a:latin typeface="Meiryo UI" panose="020B0604030504040204" pitchFamily="50" charset="-128"/>
                <a:ea typeface="Meiryo UI" panose="020B0604030504040204" pitchFamily="50" charset="-128"/>
              </a:rPr>
              <a:t>　　▶獲得した主な大型外部資金</a:t>
            </a:r>
            <a:endParaRPr kumimoji="1" lang="en-US" altLang="ja-JP" sz="1600" dirty="0">
              <a:latin typeface="Meiryo UI" panose="020B0604030504040204" pitchFamily="50" charset="-128"/>
              <a:ea typeface="Meiryo UI" panose="020B0604030504040204" pitchFamily="50" charset="-128"/>
            </a:endParaRPr>
          </a:p>
          <a:p>
            <a:pPr>
              <a:lnSpc>
                <a:spcPts val="2500"/>
              </a:lnSpc>
            </a:pPr>
            <a:r>
              <a:rPr kumimoji="1" lang="ja-JP" altLang="en-US" sz="1600" dirty="0">
                <a:latin typeface="Meiryo UI" panose="020B0604030504040204" pitchFamily="50" charset="-128"/>
                <a:ea typeface="Meiryo UI" panose="020B0604030504040204" pitchFamily="50" charset="-128"/>
              </a:rPr>
              <a:t>　　　・地域中核・特色ある研究大学強化促進事業（</a:t>
            </a:r>
            <a:r>
              <a:rPr kumimoji="1" lang="en-US" altLang="ja-JP" sz="1600" dirty="0">
                <a:latin typeface="Meiryo UI" panose="020B0604030504040204" pitchFamily="50" charset="-128"/>
                <a:ea typeface="Meiryo UI" panose="020B0604030504040204" pitchFamily="50" charset="-128"/>
              </a:rPr>
              <a:t>J-PEAKS</a:t>
            </a:r>
            <a:r>
              <a:rPr kumimoji="1" lang="ja-JP" altLang="en-US" sz="1600" dirty="0">
                <a:latin typeface="Meiryo UI" panose="020B0604030504040204" pitchFamily="50" charset="-128"/>
                <a:ea typeface="Meiryo UI" panose="020B0604030504040204" pitchFamily="50" charset="-128"/>
              </a:rPr>
              <a:t>）：約</a:t>
            </a:r>
            <a:r>
              <a:rPr kumimoji="1" lang="en-US" altLang="ja-JP" sz="1600" dirty="0">
                <a:latin typeface="Meiryo UI" panose="020B0604030504040204" pitchFamily="50" charset="-128"/>
                <a:ea typeface="Meiryo UI" panose="020B0604030504040204" pitchFamily="50" charset="-128"/>
              </a:rPr>
              <a:t>55</a:t>
            </a:r>
            <a:r>
              <a:rPr kumimoji="1" lang="ja-JP" altLang="en-US" sz="1600" dirty="0">
                <a:latin typeface="Meiryo UI" panose="020B0604030504040204" pitchFamily="50" charset="-128"/>
                <a:ea typeface="Meiryo UI" panose="020B0604030504040204" pitchFamily="50" charset="-128"/>
              </a:rPr>
              <a:t>億円／</a:t>
            </a:r>
            <a:r>
              <a:rPr kumimoji="1" lang="en-US" altLang="ja-JP" sz="1600" dirty="0">
                <a:latin typeface="Meiryo UI" panose="020B0604030504040204" pitchFamily="50" charset="-128"/>
                <a:ea typeface="Meiryo UI" panose="020B0604030504040204" pitchFamily="50" charset="-128"/>
              </a:rPr>
              <a:t>5</a:t>
            </a:r>
            <a:r>
              <a:rPr kumimoji="1" lang="ja-JP" altLang="en-US" sz="1600" dirty="0">
                <a:latin typeface="Meiryo UI" panose="020B0604030504040204" pitchFamily="50" charset="-128"/>
                <a:ea typeface="Meiryo UI" panose="020B0604030504040204" pitchFamily="50" charset="-128"/>
              </a:rPr>
              <a:t>年</a:t>
            </a:r>
            <a:endParaRPr kumimoji="1" lang="en-US" altLang="ja-JP" sz="1600" dirty="0">
              <a:latin typeface="Meiryo UI" panose="020B0604030504040204" pitchFamily="50" charset="-128"/>
              <a:ea typeface="Meiryo UI" panose="020B0604030504040204" pitchFamily="50" charset="-128"/>
            </a:endParaRPr>
          </a:p>
          <a:p>
            <a:pPr>
              <a:lnSpc>
                <a:spcPts val="2500"/>
              </a:lnSpc>
            </a:pPr>
            <a:r>
              <a:rPr kumimoji="1" lang="ja-JP" altLang="en-US" sz="1600" dirty="0">
                <a:latin typeface="Meiryo UI" panose="020B0604030504040204" pitchFamily="50" charset="-128"/>
                <a:ea typeface="Meiryo UI" panose="020B0604030504040204" pitchFamily="50" charset="-128"/>
              </a:rPr>
              <a:t>　　　・地域中核・特色ある研究大学の連携による</a:t>
            </a:r>
            <a:endParaRPr kumimoji="1" lang="en-US" altLang="ja-JP" sz="1600" dirty="0">
              <a:latin typeface="Meiryo UI" panose="020B0604030504040204" pitchFamily="50" charset="-128"/>
              <a:ea typeface="Meiryo UI" panose="020B0604030504040204" pitchFamily="50" charset="-128"/>
            </a:endParaRPr>
          </a:p>
          <a:p>
            <a:pPr>
              <a:lnSpc>
                <a:spcPts val="2500"/>
              </a:lnSpc>
            </a:pPr>
            <a:r>
              <a:rPr kumimoji="1" lang="ja-JP" altLang="en-US" sz="1600" dirty="0">
                <a:latin typeface="Meiryo UI" panose="020B0604030504040204" pitchFamily="50" charset="-128"/>
                <a:ea typeface="Meiryo UI" panose="020B0604030504040204" pitchFamily="50" charset="-128"/>
              </a:rPr>
              <a:t>　　 　産学官連携・共同研究の施設整備事業：</a:t>
            </a:r>
            <a:r>
              <a:rPr kumimoji="1" lang="en-US" altLang="ja-JP" sz="1600" dirty="0">
                <a:latin typeface="Meiryo UI" panose="020B0604030504040204" pitchFamily="50" charset="-128"/>
                <a:ea typeface="Meiryo UI" panose="020B0604030504040204" pitchFamily="50" charset="-128"/>
              </a:rPr>
              <a:t>20</a:t>
            </a:r>
            <a:r>
              <a:rPr kumimoji="1" lang="ja-JP" altLang="en-US" sz="1600" dirty="0">
                <a:latin typeface="Meiryo UI" panose="020B0604030504040204" pitchFamily="50" charset="-128"/>
                <a:ea typeface="Meiryo UI" panose="020B0604030504040204" pitchFamily="50" charset="-128"/>
              </a:rPr>
              <a:t>億円／単年</a:t>
            </a:r>
            <a:endParaRPr kumimoji="1" lang="en-US" altLang="ja-JP" sz="1600" dirty="0">
              <a:latin typeface="Meiryo UI" panose="020B0604030504040204" pitchFamily="50" charset="-128"/>
              <a:ea typeface="Meiryo UI" panose="020B0604030504040204" pitchFamily="50" charset="-128"/>
            </a:endParaRPr>
          </a:p>
          <a:p>
            <a:pPr>
              <a:lnSpc>
                <a:spcPts val="2500"/>
              </a:lnSpc>
            </a:pPr>
            <a:endParaRPr kumimoji="1" lang="en-US" altLang="ja-JP" sz="1600" dirty="0">
              <a:latin typeface="Meiryo UI" panose="020B0604030504040204" pitchFamily="50" charset="-128"/>
              <a:ea typeface="Meiryo UI" panose="020B0604030504040204" pitchFamily="50" charset="-128"/>
            </a:endParaRPr>
          </a:p>
          <a:p>
            <a:pPr>
              <a:lnSpc>
                <a:spcPts val="2500"/>
              </a:lnSpc>
            </a:pPr>
            <a:r>
              <a:rPr kumimoji="1" lang="ja-JP" altLang="en-US" sz="1600" dirty="0">
                <a:latin typeface="Meiryo UI" panose="020B0604030504040204" pitchFamily="50" charset="-128"/>
                <a:ea typeface="Meiryo UI" panose="020B0604030504040204" pitchFamily="50" charset="-128"/>
              </a:rPr>
              <a:t>○キャンパス整備の進展</a:t>
            </a:r>
            <a:endParaRPr kumimoji="1" lang="en-US" altLang="ja-JP" sz="1600" dirty="0">
              <a:latin typeface="Meiryo UI" panose="020B0604030504040204" pitchFamily="50" charset="-128"/>
              <a:ea typeface="Meiryo UI" panose="020B0604030504040204" pitchFamily="50" charset="-128"/>
            </a:endParaRPr>
          </a:p>
          <a:p>
            <a:pPr>
              <a:lnSpc>
                <a:spcPts val="2500"/>
              </a:lnSpc>
            </a:pPr>
            <a:r>
              <a:rPr kumimoji="1" lang="ja-JP" altLang="en-US" sz="1600" dirty="0">
                <a:latin typeface="Meiryo UI" panose="020B0604030504040204" pitchFamily="50" charset="-128"/>
                <a:ea typeface="Meiryo UI" panose="020B0604030504040204" pitchFamily="50" charset="-128"/>
              </a:rPr>
              <a:t>　・</a:t>
            </a:r>
            <a:r>
              <a:rPr kumimoji="1" lang="en-US" altLang="ja-JP" sz="1600" dirty="0">
                <a:latin typeface="Meiryo UI" panose="020B0604030504040204" pitchFamily="50" charset="-128"/>
                <a:ea typeface="Meiryo UI" panose="020B0604030504040204" pitchFamily="50" charset="-128"/>
              </a:rPr>
              <a:t>2024</a:t>
            </a:r>
            <a:r>
              <a:rPr kumimoji="1" lang="ja-JP" altLang="en-US" sz="1600" dirty="0">
                <a:latin typeface="Meiryo UI" panose="020B0604030504040204" pitchFamily="50" charset="-128"/>
                <a:ea typeface="Meiryo UI" panose="020B0604030504040204" pitchFamily="50" charset="-128"/>
              </a:rPr>
              <a:t>年</a:t>
            </a:r>
            <a:r>
              <a:rPr kumimoji="1" lang="en-US" altLang="ja-JP" sz="1600" dirty="0">
                <a:latin typeface="Meiryo UI" panose="020B0604030504040204" pitchFamily="50" charset="-128"/>
                <a:ea typeface="Meiryo UI" panose="020B0604030504040204" pitchFamily="50" charset="-128"/>
              </a:rPr>
              <a:t>4</a:t>
            </a:r>
            <a:r>
              <a:rPr kumimoji="1" lang="ja-JP" altLang="en-US" sz="1600" dirty="0">
                <a:latin typeface="Meiryo UI" panose="020B0604030504040204" pitchFamily="50" charset="-128"/>
                <a:ea typeface="Meiryo UI" panose="020B0604030504040204" pitchFamily="50" charset="-128"/>
              </a:rPr>
              <a:t>月　</a:t>
            </a:r>
            <a:r>
              <a:rPr kumimoji="1" lang="ja-JP" altLang="en-US" sz="1600" b="1" dirty="0">
                <a:latin typeface="Meiryo UI" panose="020B0604030504040204" pitchFamily="50" charset="-128"/>
                <a:ea typeface="Meiryo UI" panose="020B0604030504040204" pitchFamily="50" charset="-128"/>
              </a:rPr>
              <a:t>工学新棟・新センター棟</a:t>
            </a:r>
            <a:r>
              <a:rPr kumimoji="1" lang="ja-JP" altLang="en-US" sz="1600" dirty="0">
                <a:latin typeface="Meiryo UI" panose="020B0604030504040204" pitchFamily="50" charset="-128"/>
                <a:ea typeface="Meiryo UI" panose="020B0604030504040204" pitchFamily="50" charset="-128"/>
              </a:rPr>
              <a:t>　開設（中百舌鳥キャンパス）</a:t>
            </a:r>
            <a:endParaRPr kumimoji="1" lang="en-US" altLang="ja-JP" sz="1600" dirty="0">
              <a:latin typeface="Meiryo UI" panose="020B0604030504040204" pitchFamily="50" charset="-128"/>
              <a:ea typeface="Meiryo UI" panose="020B0604030504040204" pitchFamily="50" charset="-128"/>
            </a:endParaRPr>
          </a:p>
          <a:p>
            <a:pPr>
              <a:lnSpc>
                <a:spcPts val="2500"/>
              </a:lnSpc>
            </a:pPr>
            <a:r>
              <a:rPr kumimoji="1" lang="ja-JP" altLang="en-US" sz="1600" dirty="0">
                <a:latin typeface="Meiryo UI" panose="020B0604030504040204" pitchFamily="50" charset="-128"/>
                <a:ea typeface="Meiryo UI" panose="020B0604030504040204" pitchFamily="50" charset="-128"/>
              </a:rPr>
              <a:t>　　　　　　　　　   </a:t>
            </a:r>
            <a:r>
              <a:rPr kumimoji="1" lang="ja-JP" altLang="en-US" sz="1600" b="1" dirty="0">
                <a:latin typeface="Meiryo UI" panose="020B0604030504040204" pitchFamily="50" charset="-128"/>
                <a:ea typeface="Meiryo UI" panose="020B0604030504040204" pitchFamily="50" charset="-128"/>
              </a:rPr>
              <a:t>理学部新棟</a:t>
            </a:r>
            <a:r>
              <a:rPr kumimoji="1" lang="ja-JP" altLang="en-US" sz="1600" dirty="0">
                <a:latin typeface="Meiryo UI" panose="020B0604030504040204" pitchFamily="50" charset="-128"/>
                <a:ea typeface="Meiryo UI" panose="020B0604030504040204" pitchFamily="50" charset="-128"/>
              </a:rPr>
              <a:t>　開設（杉本キャンパス）</a:t>
            </a:r>
            <a:endParaRPr kumimoji="1" lang="en-US" altLang="ja-JP" sz="1600" dirty="0">
              <a:latin typeface="Meiryo UI" panose="020B0604030504040204" pitchFamily="50" charset="-128"/>
              <a:ea typeface="Meiryo UI" panose="020B0604030504040204" pitchFamily="50" charset="-128"/>
            </a:endParaRPr>
          </a:p>
          <a:p>
            <a:pPr>
              <a:lnSpc>
                <a:spcPts val="2500"/>
              </a:lnSpc>
            </a:pPr>
            <a:r>
              <a:rPr kumimoji="1" lang="ja-JP" altLang="en-US" sz="1600" dirty="0">
                <a:latin typeface="Meiryo UI" panose="020B0604030504040204" pitchFamily="50" charset="-128"/>
                <a:ea typeface="Meiryo UI" panose="020B0604030504040204" pitchFamily="50" charset="-128"/>
              </a:rPr>
              <a:t>　・</a:t>
            </a:r>
            <a:r>
              <a:rPr kumimoji="1" lang="en-US" altLang="ja-JP" sz="1600" dirty="0">
                <a:latin typeface="Meiryo UI" panose="020B0604030504040204" pitchFamily="50" charset="-128"/>
                <a:ea typeface="Meiryo UI" panose="020B0604030504040204" pitchFamily="50" charset="-128"/>
              </a:rPr>
              <a:t>2025</a:t>
            </a:r>
            <a:r>
              <a:rPr kumimoji="1" lang="ja-JP" altLang="en-US" sz="1600" dirty="0">
                <a:latin typeface="Meiryo UI" panose="020B0604030504040204" pitchFamily="50" charset="-128"/>
                <a:ea typeface="Meiryo UI" panose="020B0604030504040204" pitchFamily="50" charset="-128"/>
              </a:rPr>
              <a:t>年</a:t>
            </a:r>
            <a:r>
              <a:rPr kumimoji="1" lang="en-US" altLang="ja-JP" sz="1600" dirty="0">
                <a:latin typeface="Meiryo UI" panose="020B0604030504040204" pitchFamily="50" charset="-128"/>
                <a:ea typeface="Meiryo UI" panose="020B0604030504040204" pitchFamily="50" charset="-128"/>
              </a:rPr>
              <a:t>4</a:t>
            </a:r>
            <a:r>
              <a:rPr kumimoji="1" lang="ja-JP" altLang="en-US" sz="1600" dirty="0">
                <a:latin typeface="Meiryo UI" panose="020B0604030504040204" pitchFamily="50" charset="-128"/>
                <a:ea typeface="Meiryo UI" panose="020B0604030504040204" pitchFamily="50" charset="-128"/>
              </a:rPr>
              <a:t>月　</a:t>
            </a:r>
            <a:r>
              <a:rPr kumimoji="1" lang="ja-JP" altLang="en-US" sz="1600" b="1" dirty="0">
                <a:latin typeface="Meiryo UI" panose="020B0604030504040204" pitchFamily="50" charset="-128"/>
                <a:ea typeface="Meiryo UI" panose="020B0604030504040204" pitchFamily="50" charset="-128"/>
              </a:rPr>
              <a:t>看護新棟</a:t>
            </a:r>
            <a:r>
              <a:rPr kumimoji="1" lang="ja-JP" altLang="en-US" sz="1600" dirty="0">
                <a:latin typeface="Meiryo UI" panose="020B0604030504040204" pitchFamily="50" charset="-128"/>
                <a:ea typeface="Meiryo UI" panose="020B0604030504040204" pitchFamily="50" charset="-128"/>
              </a:rPr>
              <a:t>　開設（阿倍野キャンパス）　</a:t>
            </a:r>
            <a:endParaRPr kumimoji="1" lang="en-US" altLang="ja-JP" sz="1600" dirty="0">
              <a:latin typeface="Meiryo UI" panose="020B0604030504040204" pitchFamily="50" charset="-128"/>
              <a:ea typeface="Meiryo UI" panose="020B0604030504040204" pitchFamily="50" charset="-128"/>
            </a:endParaRPr>
          </a:p>
          <a:p>
            <a:pPr>
              <a:lnSpc>
                <a:spcPts val="2500"/>
              </a:lnSpc>
            </a:pPr>
            <a:r>
              <a:rPr kumimoji="1" lang="ja-JP" altLang="en-US" sz="1600" dirty="0">
                <a:latin typeface="Meiryo UI" panose="020B0604030504040204" pitchFamily="50" charset="-128"/>
                <a:ea typeface="Meiryo UI" panose="020B0604030504040204" pitchFamily="50" charset="-128"/>
              </a:rPr>
              <a:t>　・</a:t>
            </a:r>
            <a:r>
              <a:rPr kumimoji="1" lang="en-US" altLang="ja-JP" sz="1600" dirty="0">
                <a:latin typeface="Meiryo UI" panose="020B0604030504040204" pitchFamily="50" charset="-128"/>
                <a:ea typeface="Meiryo UI" panose="020B0604030504040204" pitchFamily="50" charset="-128"/>
              </a:rPr>
              <a:t>2025</a:t>
            </a:r>
            <a:r>
              <a:rPr kumimoji="1" lang="ja-JP" altLang="en-US" sz="1600" dirty="0">
                <a:latin typeface="Meiryo UI" panose="020B0604030504040204" pitchFamily="50" charset="-128"/>
                <a:ea typeface="Meiryo UI" panose="020B0604030504040204" pitchFamily="50" charset="-128"/>
              </a:rPr>
              <a:t>年</a:t>
            </a:r>
            <a:r>
              <a:rPr kumimoji="1" lang="en-US" altLang="ja-JP" sz="1600" dirty="0">
                <a:latin typeface="Meiryo UI" panose="020B0604030504040204" pitchFamily="50" charset="-128"/>
                <a:ea typeface="Meiryo UI" panose="020B0604030504040204" pitchFamily="50" charset="-128"/>
              </a:rPr>
              <a:t>9</a:t>
            </a:r>
            <a:r>
              <a:rPr kumimoji="1" lang="ja-JP" altLang="en-US" sz="1600" dirty="0">
                <a:latin typeface="Meiryo UI" panose="020B0604030504040204" pitchFamily="50" charset="-128"/>
                <a:ea typeface="Meiryo UI" panose="020B0604030504040204" pitchFamily="50" charset="-128"/>
              </a:rPr>
              <a:t>月　</a:t>
            </a:r>
            <a:r>
              <a:rPr kumimoji="1" lang="ja-JP" altLang="en-US" sz="1600" b="1" dirty="0">
                <a:latin typeface="Meiryo UI" panose="020B0604030504040204" pitchFamily="50" charset="-128"/>
                <a:ea typeface="Meiryo UI" panose="020B0604030504040204" pitchFamily="50" charset="-128"/>
              </a:rPr>
              <a:t>森之宮キャンパス　</a:t>
            </a:r>
            <a:r>
              <a:rPr kumimoji="1" lang="ja-JP" altLang="en-US" sz="1600" dirty="0">
                <a:latin typeface="Meiryo UI" panose="020B0604030504040204" pitchFamily="50" charset="-128"/>
                <a:ea typeface="Meiryo UI" panose="020B0604030504040204" pitchFamily="50" charset="-128"/>
              </a:rPr>
              <a:t>開設</a:t>
            </a:r>
            <a:endParaRPr kumimoji="1" lang="en-US" altLang="ja-JP" sz="160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752432" y="819053"/>
            <a:ext cx="7569463" cy="369332"/>
          </a:xfrm>
          <a:prstGeom prst="rect">
            <a:avLst/>
          </a:prstGeom>
          <a:solidFill>
            <a:srgbClr val="CAA82B"/>
          </a:solidFill>
          <a:ln w="12700">
            <a:solidFill>
              <a:schemeClr val="tx1"/>
            </a:solidFill>
          </a:ln>
        </p:spPr>
        <p:txBody>
          <a:bodyPr wrap="square" rtlCol="0">
            <a:spAutoFit/>
          </a:bodyPr>
          <a:lstStyle/>
          <a:p>
            <a:r>
              <a:rPr kumimoji="1" lang="en-US" altLang="ja-JP" b="1" dirty="0">
                <a:solidFill>
                  <a:schemeClr val="bg1"/>
                </a:solidFill>
                <a:latin typeface="Meiryo UI" panose="020B0604030504040204" pitchFamily="50" charset="-128"/>
                <a:ea typeface="Meiryo UI" panose="020B0604030504040204" pitchFamily="50" charset="-128"/>
              </a:rPr>
              <a:t>2022</a:t>
            </a:r>
            <a:r>
              <a:rPr kumimoji="1" lang="ja-JP" altLang="en-US" b="1" dirty="0">
                <a:solidFill>
                  <a:schemeClr val="bg1"/>
                </a:solidFill>
                <a:latin typeface="Meiryo UI" panose="020B0604030504040204" pitchFamily="50" charset="-128"/>
                <a:ea typeface="Meiryo UI" panose="020B0604030504040204" pitchFamily="50" charset="-128"/>
              </a:rPr>
              <a:t>年</a:t>
            </a:r>
            <a:r>
              <a:rPr kumimoji="1" lang="en-US" altLang="ja-JP" b="1" dirty="0">
                <a:solidFill>
                  <a:schemeClr val="bg1"/>
                </a:solidFill>
                <a:latin typeface="Meiryo UI" panose="020B0604030504040204" pitchFamily="50" charset="-128"/>
                <a:ea typeface="Meiryo UI" panose="020B0604030504040204" pitchFamily="50" charset="-128"/>
              </a:rPr>
              <a:t>4</a:t>
            </a:r>
            <a:r>
              <a:rPr kumimoji="1" lang="ja-JP" altLang="en-US" b="1" dirty="0">
                <a:solidFill>
                  <a:schemeClr val="bg1"/>
                </a:solidFill>
                <a:latin typeface="Meiryo UI" panose="020B0604030504040204" pitchFamily="50" charset="-128"/>
                <a:ea typeface="Meiryo UI" panose="020B0604030504040204" pitchFamily="50" charset="-128"/>
              </a:rPr>
              <a:t>月　大阪府立大学と大阪市立大学が統合し、大阪公立大学が開学</a:t>
            </a:r>
          </a:p>
        </p:txBody>
      </p:sp>
      <p:pic>
        <p:nvPicPr>
          <p:cNvPr id="12" name="図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1468" y="4638725"/>
            <a:ext cx="2715397" cy="1855486"/>
          </a:xfrm>
          <a:prstGeom prst="rect">
            <a:avLst/>
          </a:prstGeom>
        </p:spPr>
      </p:pic>
      <p:sp>
        <p:nvSpPr>
          <p:cNvPr id="13" name="テキスト ボックス 12"/>
          <p:cNvSpPr txBox="1"/>
          <p:nvPr/>
        </p:nvSpPr>
        <p:spPr>
          <a:xfrm>
            <a:off x="6241364" y="4300157"/>
            <a:ext cx="2765501"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・森之宮キャンパス建物全景（イメージ）</a:t>
            </a:r>
            <a:endParaRPr lang="en-US" altLang="ja-JP" sz="1200" dirty="0">
              <a:latin typeface="Meiryo UI" panose="020B0604030504040204" pitchFamily="50" charset="-128"/>
              <a:ea typeface="Meiryo UI" panose="020B0604030504040204" pitchFamily="50" charset="-128"/>
            </a:endParaRPr>
          </a:p>
        </p:txBody>
      </p:sp>
      <p:sp>
        <p:nvSpPr>
          <p:cNvPr id="7" name="スライド番号プレースホルダー 6">
            <a:extLst>
              <a:ext uri="{FF2B5EF4-FFF2-40B4-BE49-F238E27FC236}">
                <a16:creationId xmlns:a16="http://schemas.microsoft.com/office/drawing/2014/main" id="{36EBBB34-3423-4DBF-B09E-45AD7827F42A}"/>
              </a:ext>
            </a:extLst>
          </p:cNvPr>
          <p:cNvSpPr>
            <a:spLocks noGrp="1"/>
          </p:cNvSpPr>
          <p:nvPr>
            <p:ph type="sldNum" sz="quarter" idx="12"/>
          </p:nvPr>
        </p:nvSpPr>
        <p:spPr>
          <a:xfrm>
            <a:off x="6564642" y="6427372"/>
            <a:ext cx="2057400" cy="365125"/>
          </a:xfrm>
        </p:spPr>
        <p:txBody>
          <a:bodyPr/>
          <a:lstStyle/>
          <a:p>
            <a:r>
              <a:rPr kumimoji="1" lang="en-US" altLang="ja-JP" dirty="0"/>
              <a:t>5</a:t>
            </a:r>
            <a:endParaRPr kumimoji="1" lang="ja-JP" altLang="en-US" dirty="0"/>
          </a:p>
        </p:txBody>
      </p:sp>
    </p:spTree>
    <p:extLst>
      <p:ext uri="{BB962C8B-B14F-4D97-AF65-F5344CB8AC3E}">
        <p14:creationId xmlns:p14="http://schemas.microsoft.com/office/powerpoint/2010/main" val="2668069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211735" y="640770"/>
            <a:ext cx="8712000" cy="0"/>
          </a:xfrm>
          <a:prstGeom prst="line">
            <a:avLst/>
          </a:prstGeom>
          <a:ln>
            <a:solidFill>
              <a:srgbClr val="497E55"/>
            </a:solidFill>
          </a:ln>
        </p:spPr>
        <p:style>
          <a:lnRef idx="1">
            <a:schemeClr val="accent1"/>
          </a:lnRef>
          <a:fillRef idx="0">
            <a:schemeClr val="accent1"/>
          </a:fillRef>
          <a:effectRef idx="0">
            <a:schemeClr val="accent1"/>
          </a:effectRef>
          <a:fontRef idx="minor">
            <a:schemeClr val="tx1"/>
          </a:fontRef>
        </p:style>
      </p:cxn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5731" y="121054"/>
            <a:ext cx="1876265" cy="421000"/>
          </a:xfrm>
          <a:prstGeom prst="rect">
            <a:avLst/>
          </a:prstGeom>
        </p:spPr>
      </p:pic>
      <p:sp>
        <p:nvSpPr>
          <p:cNvPr id="6" name="タイトル 1">
            <a:extLst>
              <a:ext uri="{FF2B5EF4-FFF2-40B4-BE49-F238E27FC236}">
                <a16:creationId xmlns:a16="http://schemas.microsoft.com/office/drawing/2014/main" id="{C1A1FE7B-6F89-4555-ACE0-C242BD3A69BF}"/>
              </a:ext>
            </a:extLst>
          </p:cNvPr>
          <p:cNvSpPr>
            <a:spLocks noGrp="1"/>
          </p:cNvSpPr>
          <p:nvPr>
            <p:ph type="title"/>
          </p:nvPr>
        </p:nvSpPr>
        <p:spPr>
          <a:xfrm>
            <a:off x="211734" y="121054"/>
            <a:ext cx="4775901" cy="508918"/>
          </a:xfrm>
        </p:spPr>
        <p:txBody>
          <a:bodyPr>
            <a:noAutofit/>
          </a:bodyPr>
          <a:lstStyle/>
          <a:p>
            <a:r>
              <a:rPr kumimoji="1" lang="ja-JP" altLang="en-US" sz="1800" dirty="0">
                <a:latin typeface="Meiryo UI" panose="020B0604030504040204" pitchFamily="50" charset="-128"/>
                <a:ea typeface="Meiryo UI" panose="020B0604030504040204" pitchFamily="50" charset="-128"/>
              </a:rPr>
              <a:t>第</a:t>
            </a:r>
            <a:r>
              <a:rPr lang="ja-JP" altLang="en-US" sz="1800" dirty="0">
                <a:latin typeface="Meiryo UI" panose="020B0604030504040204" pitchFamily="50" charset="-128"/>
                <a:ea typeface="Meiryo UI" panose="020B0604030504040204" pitchFamily="50" charset="-128"/>
              </a:rPr>
              <a:t>２</a:t>
            </a:r>
            <a:r>
              <a:rPr kumimoji="1" lang="ja-JP" altLang="en-US" sz="1800" dirty="0">
                <a:latin typeface="Meiryo UI" panose="020B0604030504040204" pitchFamily="50" charset="-128"/>
                <a:ea typeface="Meiryo UI" panose="020B0604030504040204" pitchFamily="50" charset="-128"/>
              </a:rPr>
              <a:t>期中期目標における</a:t>
            </a:r>
            <a:r>
              <a:rPr lang="ja-JP" altLang="en-US" sz="1800" dirty="0">
                <a:latin typeface="Meiryo UI" panose="020B0604030504040204" pitchFamily="50" charset="-128"/>
                <a:ea typeface="Meiryo UI" panose="020B0604030504040204" pitchFamily="50" charset="-128"/>
              </a:rPr>
              <a:t>重点方針への対応</a:t>
            </a:r>
            <a:endParaRPr kumimoji="1" lang="ja-JP" altLang="en-US" sz="1800" dirty="0">
              <a:latin typeface="Meiryo UI" panose="020B0604030504040204" pitchFamily="50" charset="-128"/>
              <a:ea typeface="Meiryo UI" panose="020B0604030504040204" pitchFamily="50" charset="-128"/>
            </a:endParaRPr>
          </a:p>
        </p:txBody>
      </p:sp>
      <p:sp>
        <p:nvSpPr>
          <p:cNvPr id="7" name="四角形: 角を丸くする 16">
            <a:extLst>
              <a:ext uri="{FF2B5EF4-FFF2-40B4-BE49-F238E27FC236}">
                <a16:creationId xmlns:a16="http://schemas.microsoft.com/office/drawing/2014/main" id="{39855115-86C2-3817-A50A-93E4856D361D}"/>
              </a:ext>
            </a:extLst>
          </p:cNvPr>
          <p:cNvSpPr/>
          <p:nvPr/>
        </p:nvSpPr>
        <p:spPr>
          <a:xfrm>
            <a:off x="412162" y="1157181"/>
            <a:ext cx="2869551" cy="1387343"/>
          </a:xfrm>
          <a:prstGeom prst="roundRect">
            <a:avLst/>
          </a:prstGeom>
          <a:solidFill>
            <a:schemeClr val="bg1"/>
          </a:solidFill>
          <a:ln w="381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chemeClr val="tx1"/>
                </a:solidFill>
                <a:latin typeface="BIZ UDPゴシック" panose="020B0400000000000000" pitchFamily="50" charset="-128"/>
                <a:ea typeface="BIZ UDPゴシック" panose="020B0400000000000000" pitchFamily="50" charset="-128"/>
              </a:rPr>
              <a:t>「総合知」</a:t>
            </a:r>
            <a:r>
              <a:rPr lang="en-US" altLang="ja-JP" sz="1100" b="1" dirty="0">
                <a:solidFill>
                  <a:schemeClr val="tx1"/>
                </a:solidFill>
                <a:latin typeface="BIZ UDPゴシック" panose="020B0400000000000000" pitchFamily="50" charset="-128"/>
                <a:ea typeface="BIZ UDPゴシック" panose="020B0400000000000000" pitchFamily="50" charset="-128"/>
              </a:rPr>
              <a:t>×</a:t>
            </a:r>
            <a:r>
              <a:rPr lang="ja-JP" altLang="en-US" sz="1100" b="1" dirty="0">
                <a:solidFill>
                  <a:schemeClr val="tx1"/>
                </a:solidFill>
                <a:latin typeface="BIZ UDPゴシック" panose="020B0400000000000000" pitchFamily="50" charset="-128"/>
                <a:ea typeface="BIZ UDPゴシック" panose="020B0400000000000000" pitchFamily="50" charset="-128"/>
              </a:rPr>
              <a:t>「共創」により、大阪の成長・発展に貢献</a:t>
            </a: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r>
              <a:rPr lang="ja-JP" altLang="en-US" sz="800" dirty="0">
                <a:solidFill>
                  <a:schemeClr val="tx1"/>
                </a:solidFill>
                <a:latin typeface="BIZ UDPゴシック" panose="020B0400000000000000" pitchFamily="50" charset="-128"/>
                <a:ea typeface="BIZ UDPゴシック" panose="020B0400000000000000" pitchFamily="50" charset="-128"/>
              </a:rPr>
              <a:t>　２０２５年大阪・関西万博の「未来社会の実験場」のコンセプトを引き継ぎ、産学官民共創により、「総合知」を活用しながら、次世代技術の実用化や大阪発スタートアップの創出など産業競争力の強化に貢献。また、府市の政策形成に参画し、大阪の都市課題の解決をはかる</a:t>
            </a:r>
          </a:p>
        </p:txBody>
      </p:sp>
      <p:sp>
        <p:nvSpPr>
          <p:cNvPr id="8" name="楕円 7">
            <a:extLst>
              <a:ext uri="{FF2B5EF4-FFF2-40B4-BE49-F238E27FC236}">
                <a16:creationId xmlns:a16="http://schemas.microsoft.com/office/drawing/2014/main" id="{B0897241-9ED9-59A4-ED89-AB67E070F444}"/>
              </a:ext>
            </a:extLst>
          </p:cNvPr>
          <p:cNvSpPr/>
          <p:nvPr/>
        </p:nvSpPr>
        <p:spPr>
          <a:xfrm>
            <a:off x="142160" y="951840"/>
            <a:ext cx="408167" cy="432000"/>
          </a:xfrm>
          <a:prstGeom prst="ellipse">
            <a:avLst/>
          </a:prstGeom>
          <a:solidFill>
            <a:srgbClr val="FF990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bg1"/>
                </a:solidFill>
                <a:latin typeface="BIZ UDPゴシック" panose="020B0400000000000000" pitchFamily="50" charset="-128"/>
                <a:ea typeface="BIZ UDPゴシック" panose="020B0400000000000000" pitchFamily="50" charset="-128"/>
              </a:rPr>
              <a:t>１</a:t>
            </a:r>
            <a:endParaRPr kumimoji="1" lang="ja-JP" altLang="en-US" sz="1200" b="1" dirty="0">
              <a:solidFill>
                <a:schemeClr val="bg1"/>
              </a:solidFill>
              <a:latin typeface="BIZ UDPゴシック" panose="020B0400000000000000" pitchFamily="50" charset="-128"/>
              <a:ea typeface="BIZ UDPゴシック" panose="020B0400000000000000" pitchFamily="50" charset="-128"/>
            </a:endParaRPr>
          </a:p>
        </p:txBody>
      </p:sp>
      <p:sp>
        <p:nvSpPr>
          <p:cNvPr id="9" name="四角形: 角を丸くする 11">
            <a:extLst>
              <a:ext uri="{FF2B5EF4-FFF2-40B4-BE49-F238E27FC236}">
                <a16:creationId xmlns:a16="http://schemas.microsoft.com/office/drawing/2014/main" id="{7EC4542D-A6EB-060F-6976-ED9DD8B046CA}"/>
              </a:ext>
            </a:extLst>
          </p:cNvPr>
          <p:cNvSpPr/>
          <p:nvPr/>
        </p:nvSpPr>
        <p:spPr>
          <a:xfrm>
            <a:off x="410325" y="3031767"/>
            <a:ext cx="2854985" cy="1338787"/>
          </a:xfrm>
          <a:prstGeom prst="roundRect">
            <a:avLst/>
          </a:prstGeom>
          <a:solidFill>
            <a:schemeClr val="bg1"/>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b="1" dirty="0">
                <a:solidFill>
                  <a:schemeClr val="tx1"/>
                </a:solidFill>
                <a:latin typeface="BIZ UDPゴシック" panose="020B0400000000000000" pitchFamily="50" charset="-128"/>
                <a:ea typeface="BIZ UDPゴシック" panose="020B0400000000000000" pitchFamily="50" charset="-128"/>
              </a:rPr>
              <a:t>世界水準の大学に向け、国内外の研究者・学生から選ばれる大学を実現</a:t>
            </a:r>
            <a:endParaRPr kumimoji="1" lang="en-US" altLang="ja-JP" sz="1100" b="1"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1100" b="1" dirty="0">
              <a:solidFill>
                <a:schemeClr val="tx1"/>
              </a:solidFill>
              <a:latin typeface="BIZ UDPゴシック" panose="020B0400000000000000" pitchFamily="50" charset="-128"/>
              <a:ea typeface="BIZ UDPゴシック" panose="020B0400000000000000" pitchFamily="50" charset="-128"/>
            </a:endParaRPr>
          </a:p>
          <a:p>
            <a:r>
              <a:rPr lang="ja-JP" altLang="en-US" sz="800" dirty="0">
                <a:solidFill>
                  <a:schemeClr val="tx1"/>
                </a:solidFill>
                <a:latin typeface="BIZ UDPゴシック" panose="020B0400000000000000" pitchFamily="50" charset="-128"/>
                <a:ea typeface="BIZ UDPゴシック" panose="020B0400000000000000" pitchFamily="50" charset="-128"/>
              </a:rPr>
              <a:t>　大阪が国際都市を目指す中、欧米で主流な秋入学の学士課程での導入や、将来の英語公用語化も視野に入れた取組など、国際力強化に取り組み、世界の研究者や学生から選ばれる大学を実現</a:t>
            </a:r>
            <a:endParaRPr kumimoji="1" lang="ja-JP" altLang="en-US" sz="800" dirty="0">
              <a:solidFill>
                <a:schemeClr val="tx1"/>
              </a:solidFill>
              <a:latin typeface="BIZ UDPゴシック" panose="020B0400000000000000" pitchFamily="50" charset="-128"/>
              <a:ea typeface="BIZ UDPゴシック" panose="020B0400000000000000" pitchFamily="50" charset="-128"/>
            </a:endParaRPr>
          </a:p>
        </p:txBody>
      </p:sp>
      <p:sp>
        <p:nvSpPr>
          <p:cNvPr id="10" name="楕円 9">
            <a:extLst>
              <a:ext uri="{FF2B5EF4-FFF2-40B4-BE49-F238E27FC236}">
                <a16:creationId xmlns:a16="http://schemas.microsoft.com/office/drawing/2014/main" id="{B7F435DD-ADD1-14F2-60D3-160D1ADE21B8}"/>
              </a:ext>
            </a:extLst>
          </p:cNvPr>
          <p:cNvSpPr>
            <a:spLocks noChangeAspect="1"/>
          </p:cNvSpPr>
          <p:nvPr/>
        </p:nvSpPr>
        <p:spPr>
          <a:xfrm>
            <a:off x="140324" y="2829646"/>
            <a:ext cx="432000" cy="432000"/>
          </a:xfrm>
          <a:prstGeom prst="ellipse">
            <a:avLst/>
          </a:prstGeom>
          <a:solidFill>
            <a:srgbClr val="00B05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bg1"/>
                </a:solidFill>
                <a:latin typeface="BIZ UDPゴシック" panose="020B0400000000000000" pitchFamily="50" charset="-128"/>
                <a:ea typeface="BIZ UDPゴシック" panose="020B0400000000000000" pitchFamily="50" charset="-128"/>
              </a:rPr>
              <a:t>２</a:t>
            </a:r>
            <a:endParaRPr kumimoji="1" lang="ja-JP" altLang="en-US" sz="1200" b="1" dirty="0">
              <a:solidFill>
                <a:schemeClr val="bg1"/>
              </a:solidFill>
              <a:latin typeface="BIZ UDPゴシック" panose="020B0400000000000000" pitchFamily="50" charset="-128"/>
              <a:ea typeface="BIZ UDPゴシック" panose="020B0400000000000000" pitchFamily="50" charset="-128"/>
            </a:endParaRPr>
          </a:p>
        </p:txBody>
      </p:sp>
      <p:sp>
        <p:nvSpPr>
          <p:cNvPr id="11" name="四角形: 角を丸くする 6">
            <a:extLst>
              <a:ext uri="{FF2B5EF4-FFF2-40B4-BE49-F238E27FC236}">
                <a16:creationId xmlns:a16="http://schemas.microsoft.com/office/drawing/2014/main" id="{9EB2DA58-FEED-5DAD-337B-049BDD458A20}"/>
              </a:ext>
            </a:extLst>
          </p:cNvPr>
          <p:cNvSpPr/>
          <p:nvPr/>
        </p:nvSpPr>
        <p:spPr>
          <a:xfrm>
            <a:off x="446817" y="5124505"/>
            <a:ext cx="2869551" cy="1492566"/>
          </a:xfrm>
          <a:prstGeom prst="round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b="1" dirty="0">
                <a:solidFill>
                  <a:schemeClr val="tx1"/>
                </a:solidFill>
                <a:latin typeface="BIZ UDPゴシック" panose="020B0400000000000000" pitchFamily="50" charset="-128"/>
                <a:ea typeface="BIZ UDPゴシック" panose="020B0400000000000000" pitchFamily="50" charset="-128"/>
              </a:rPr>
              <a:t>府市両大学の統合効果を最大限発揮し、新たなステージへ</a:t>
            </a:r>
            <a:endParaRPr kumimoji="1" lang="en-US" altLang="ja-JP" sz="1100" b="1"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1100" b="1" dirty="0">
              <a:solidFill>
                <a:schemeClr val="tx1"/>
              </a:solidFill>
              <a:latin typeface="BIZ UDPゴシック" panose="020B0400000000000000" pitchFamily="50" charset="-128"/>
              <a:ea typeface="BIZ UDPゴシック" panose="020B0400000000000000" pitchFamily="50" charset="-128"/>
            </a:endParaRPr>
          </a:p>
          <a:p>
            <a:r>
              <a:rPr lang="ja-JP" altLang="en-US" sz="800" dirty="0">
                <a:solidFill>
                  <a:schemeClr val="tx1"/>
                </a:solidFill>
                <a:latin typeface="BIZ UDPゴシック" panose="020B0400000000000000" pitchFamily="50" charset="-128"/>
                <a:ea typeface="BIZ UDPゴシック" panose="020B0400000000000000" pitchFamily="50" charset="-128"/>
              </a:rPr>
              <a:t>　令和７年度以降に、新大学の完成年度を迎えるとともに、同年秋には森之宮キャンパスが開設し、同種分野の学部のキャンパス集約化が進展。これを機に、時代の要請に応じた教育研究組織の再編整備や、効率的な事務局組織を実現</a:t>
            </a:r>
          </a:p>
        </p:txBody>
      </p:sp>
      <p:sp>
        <p:nvSpPr>
          <p:cNvPr id="12" name="楕円 11">
            <a:extLst>
              <a:ext uri="{FF2B5EF4-FFF2-40B4-BE49-F238E27FC236}">
                <a16:creationId xmlns:a16="http://schemas.microsoft.com/office/drawing/2014/main" id="{51585B8B-3934-A44E-3704-644916A522E0}"/>
              </a:ext>
            </a:extLst>
          </p:cNvPr>
          <p:cNvSpPr>
            <a:spLocks noChangeAspect="1"/>
          </p:cNvSpPr>
          <p:nvPr/>
        </p:nvSpPr>
        <p:spPr>
          <a:xfrm>
            <a:off x="176816" y="4922383"/>
            <a:ext cx="432000" cy="432000"/>
          </a:xfrm>
          <a:prstGeom prst="ellipse">
            <a:avLst/>
          </a:prstGeom>
          <a:solidFill>
            <a:schemeClr val="accent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bg1"/>
                </a:solidFill>
                <a:latin typeface="BIZ UDPゴシック" panose="020B0400000000000000" pitchFamily="50" charset="-128"/>
                <a:ea typeface="BIZ UDPゴシック" panose="020B0400000000000000" pitchFamily="50" charset="-128"/>
              </a:rPr>
              <a:t>３</a:t>
            </a:r>
            <a:endParaRPr kumimoji="1" lang="ja-JP" altLang="en-US" sz="1200" b="1" dirty="0">
              <a:solidFill>
                <a:schemeClr val="bg1"/>
              </a:solidFill>
              <a:latin typeface="BIZ UDPゴシック" panose="020B0400000000000000" pitchFamily="50" charset="-128"/>
              <a:ea typeface="BIZ UDPゴシック" panose="020B0400000000000000" pitchFamily="50" charset="-128"/>
            </a:endParaRPr>
          </a:p>
        </p:txBody>
      </p:sp>
      <p:sp>
        <p:nvSpPr>
          <p:cNvPr id="13" name="テキスト ボックス 12"/>
          <p:cNvSpPr txBox="1"/>
          <p:nvPr/>
        </p:nvSpPr>
        <p:spPr>
          <a:xfrm>
            <a:off x="248748" y="647718"/>
            <a:ext cx="3185487" cy="338554"/>
          </a:xfrm>
          <a:prstGeom prst="rect">
            <a:avLst/>
          </a:prstGeom>
          <a:noFill/>
        </p:spPr>
        <p:txBody>
          <a:bodyPr wrap="none" rtlCol="0">
            <a:spAutoFit/>
          </a:bodyPr>
          <a:lstStyle/>
          <a:p>
            <a:r>
              <a:rPr kumimoji="1" lang="ja-JP" altLang="en-US" sz="1600" dirty="0">
                <a:latin typeface="BIZ UDPゴシック" panose="020B0400000000000000" pitchFamily="50" charset="-128"/>
                <a:ea typeface="BIZ UDPゴシック" panose="020B0400000000000000" pitchFamily="50" charset="-128"/>
              </a:rPr>
              <a:t>第</a:t>
            </a:r>
            <a:r>
              <a:rPr kumimoji="1" lang="en-US" altLang="ja-JP" sz="1600" dirty="0">
                <a:latin typeface="BIZ UDPゴシック" panose="020B0400000000000000" pitchFamily="50" charset="-128"/>
                <a:ea typeface="BIZ UDPゴシック" panose="020B0400000000000000" pitchFamily="50" charset="-128"/>
              </a:rPr>
              <a:t>2</a:t>
            </a:r>
            <a:r>
              <a:rPr kumimoji="1" lang="ja-JP" altLang="en-US" sz="1600" dirty="0">
                <a:latin typeface="BIZ UDPゴシック" panose="020B0400000000000000" pitchFamily="50" charset="-128"/>
                <a:ea typeface="BIZ UDPゴシック" panose="020B0400000000000000" pitchFamily="50" charset="-128"/>
              </a:rPr>
              <a:t>期中期目標における重点方針</a:t>
            </a:r>
          </a:p>
        </p:txBody>
      </p:sp>
      <p:sp>
        <p:nvSpPr>
          <p:cNvPr id="14" name="テキスト ボックス 13"/>
          <p:cNvSpPr txBox="1"/>
          <p:nvPr/>
        </p:nvSpPr>
        <p:spPr>
          <a:xfrm>
            <a:off x="3976058" y="665690"/>
            <a:ext cx="2991525" cy="338554"/>
          </a:xfrm>
          <a:prstGeom prst="rect">
            <a:avLst/>
          </a:prstGeom>
          <a:noFill/>
        </p:spPr>
        <p:txBody>
          <a:bodyPr wrap="none" rtlCol="0">
            <a:spAutoFit/>
          </a:bodyPr>
          <a:lstStyle/>
          <a:p>
            <a:r>
              <a:rPr kumimoji="1" lang="ja-JP" altLang="en-US" sz="1600" dirty="0">
                <a:latin typeface="Meiryo UI" panose="020B0604030504040204" pitchFamily="50" charset="-128"/>
                <a:ea typeface="Meiryo UI" panose="020B0604030504040204" pitchFamily="50" charset="-128"/>
              </a:rPr>
              <a:t>第</a:t>
            </a:r>
            <a:r>
              <a:rPr kumimoji="1" lang="en-US" altLang="ja-JP" sz="1600" dirty="0">
                <a:latin typeface="Meiryo UI" panose="020B0604030504040204" pitchFamily="50" charset="-128"/>
                <a:ea typeface="Meiryo UI" panose="020B0604030504040204" pitchFamily="50" charset="-128"/>
              </a:rPr>
              <a:t>2</a:t>
            </a:r>
            <a:r>
              <a:rPr kumimoji="1" lang="ja-JP" altLang="en-US" sz="1600" dirty="0">
                <a:latin typeface="Meiryo UI" panose="020B0604030504040204" pitchFamily="50" charset="-128"/>
                <a:ea typeface="Meiryo UI" panose="020B0604030504040204" pitchFamily="50" charset="-128"/>
              </a:rPr>
              <a:t>期中期計画における主な取組</a:t>
            </a:r>
          </a:p>
        </p:txBody>
      </p:sp>
      <p:cxnSp>
        <p:nvCxnSpPr>
          <p:cNvPr id="15" name="直線コネクタ 14"/>
          <p:cNvCxnSpPr/>
          <p:nvPr/>
        </p:nvCxnSpPr>
        <p:spPr>
          <a:xfrm rot="5400000">
            <a:off x="4567735" y="-1749655"/>
            <a:ext cx="0" cy="8856000"/>
          </a:xfrm>
          <a:prstGeom prst="line">
            <a:avLst/>
          </a:prstGeom>
          <a:ln w="28575">
            <a:solidFill>
              <a:srgbClr val="CAA82B"/>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rot="5400000">
            <a:off x="4604283" y="227253"/>
            <a:ext cx="0" cy="8856000"/>
          </a:xfrm>
          <a:prstGeom prst="line">
            <a:avLst/>
          </a:prstGeom>
          <a:ln w="28575">
            <a:solidFill>
              <a:srgbClr val="CAA82B"/>
            </a:solidFill>
          </a:ln>
        </p:spPr>
        <p:style>
          <a:lnRef idx="1">
            <a:schemeClr val="accent1"/>
          </a:lnRef>
          <a:fillRef idx="0">
            <a:schemeClr val="accent1"/>
          </a:fillRef>
          <a:effectRef idx="0">
            <a:schemeClr val="accent1"/>
          </a:effectRef>
          <a:fontRef idx="minor">
            <a:schemeClr val="tx1"/>
          </a:fontRef>
        </p:style>
      </p:cxnSp>
      <p:sp>
        <p:nvSpPr>
          <p:cNvPr id="17" name="右矢印 16"/>
          <p:cNvSpPr/>
          <p:nvPr/>
        </p:nvSpPr>
        <p:spPr>
          <a:xfrm>
            <a:off x="3551715" y="1607339"/>
            <a:ext cx="266386" cy="484632"/>
          </a:xfrm>
          <a:prstGeom prst="rightArrow">
            <a:avLst/>
          </a:prstGeom>
          <a:solidFill>
            <a:schemeClr val="bg1"/>
          </a:solidFill>
          <a:ln>
            <a:solidFill>
              <a:srgbClr val="CAA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右矢印 17"/>
          <p:cNvSpPr/>
          <p:nvPr/>
        </p:nvSpPr>
        <p:spPr>
          <a:xfrm>
            <a:off x="3551715" y="3454772"/>
            <a:ext cx="266386" cy="484632"/>
          </a:xfrm>
          <a:prstGeom prst="rightArrow">
            <a:avLst/>
          </a:prstGeom>
          <a:solidFill>
            <a:schemeClr val="bg1"/>
          </a:solidFill>
          <a:ln>
            <a:solidFill>
              <a:srgbClr val="CAA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右矢印 18"/>
          <p:cNvSpPr/>
          <p:nvPr/>
        </p:nvSpPr>
        <p:spPr>
          <a:xfrm>
            <a:off x="3554085" y="5555655"/>
            <a:ext cx="266386" cy="484632"/>
          </a:xfrm>
          <a:prstGeom prst="rightArrow">
            <a:avLst/>
          </a:prstGeom>
          <a:solidFill>
            <a:schemeClr val="bg1"/>
          </a:solidFill>
          <a:ln>
            <a:solidFill>
              <a:srgbClr val="CAA8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3976058" y="1030425"/>
            <a:ext cx="4637808" cy="1569660"/>
          </a:xfrm>
          <a:prstGeom prst="rect">
            <a:avLst/>
          </a:prstGeom>
          <a:noFill/>
        </p:spPr>
        <p:txBody>
          <a:bodyPr wrap="none" rtlCol="0">
            <a:spAutoFit/>
          </a:bodyPr>
          <a:lstStyle/>
          <a:p>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技術インキュベーション機能</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知財戦略の立案・権利化の推進、技術移転に係る運営体制整備、</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大学発スタートアップ創出の支援</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都市シンクタンク機能</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行政機関や地域住民と協議する大学の窓口機能を整備・強化し、</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社会課題の解決や未来社会の創成に貢献</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分野横断的な研究成果を社会実装する仕組みの構築</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（大阪国際感染症研究センター、大阪健康長寿医科学センターなど）</a:t>
            </a:r>
            <a:endParaRPr kumimoji="1" lang="en-US" altLang="ja-JP" sz="1200"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3976058" y="2696928"/>
            <a:ext cx="5210081" cy="1938992"/>
          </a:xfrm>
          <a:prstGeom prst="rect">
            <a:avLst/>
          </a:prstGeom>
          <a:noFill/>
        </p:spPr>
        <p:txBody>
          <a:bodyPr wrap="none" rtlCol="0">
            <a:spAutoFit/>
          </a:bodyPr>
          <a:lstStyle/>
          <a:p>
            <a:r>
              <a:rPr kumimoji="1" lang="en-US" altLang="ja-JP" sz="1200" dirty="0">
                <a:latin typeface="Meiryo UI" panose="020B0604030504040204" pitchFamily="50" charset="-128"/>
                <a:ea typeface="Meiryo UI" panose="020B0604030504040204" pitchFamily="50" charset="-128"/>
              </a:rPr>
              <a:t>【7】</a:t>
            </a:r>
            <a:r>
              <a:rPr kumimoji="1" lang="ja-JP" altLang="en-US" sz="1200" dirty="0">
                <a:latin typeface="Meiryo UI" panose="020B0604030504040204" pitchFamily="50" charset="-128"/>
                <a:ea typeface="Meiryo UI" panose="020B0604030504040204" pitchFamily="50" charset="-128"/>
              </a:rPr>
              <a:t>大学院課程</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学際性・国際性を育成する大学院共通のプログラムの充実</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全研究科への英語コース設置を含むカリキュラム再編の実施</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【13】</a:t>
            </a:r>
            <a:r>
              <a:rPr kumimoji="1" lang="ja-JP" altLang="en-US" sz="1200" dirty="0">
                <a:latin typeface="Meiryo UI" panose="020B0604030504040204" pitchFamily="50" charset="-128"/>
                <a:ea typeface="Meiryo UI" panose="020B0604030504040204" pitchFamily="50" charset="-128"/>
              </a:rPr>
              <a:t>グローバル人材の育成</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海外大学とのオンライン授業の拡充、秋入学に対応した新たな教育組織の設置</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 　留学生受け入れや学生の海外派遣の拡充</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【14】</a:t>
            </a:r>
            <a:r>
              <a:rPr kumimoji="1" lang="ja-JP" altLang="en-US" sz="1200" dirty="0">
                <a:latin typeface="Meiryo UI" panose="020B0604030504040204" pitchFamily="50" charset="-128"/>
                <a:ea typeface="Meiryo UI" panose="020B0604030504040204" pitchFamily="50" charset="-128"/>
              </a:rPr>
              <a:t>国際的研究拠点構築に向けた取組</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研究者の海外派遣や招へいの増加</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【15】</a:t>
            </a:r>
            <a:r>
              <a:rPr kumimoji="1" lang="ja-JP" altLang="en-US" sz="1200" dirty="0">
                <a:latin typeface="Meiryo UI" panose="020B0604030504040204" pitchFamily="50" charset="-128"/>
                <a:ea typeface="Meiryo UI" panose="020B0604030504040204" pitchFamily="50" charset="-128"/>
              </a:rPr>
              <a:t>キャンパスの国際化</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外国人学生や教職員に対する支援体制や環境の整備</a:t>
            </a:r>
            <a:endParaRPr kumimoji="1" lang="en-US" altLang="ja-JP" sz="1200" dirty="0">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3972243" y="4654502"/>
            <a:ext cx="5206875" cy="2246769"/>
          </a:xfrm>
          <a:prstGeom prst="rect">
            <a:avLst/>
          </a:prstGeom>
          <a:noFill/>
        </p:spPr>
        <p:txBody>
          <a:bodyPr wrap="none" rtlCol="0">
            <a:spAutoFit/>
          </a:bodyPr>
          <a:lstStyle/>
          <a:p>
            <a:pPr>
              <a:lnSpc>
                <a:spcPts val="1400"/>
              </a:lnSpc>
            </a:pPr>
            <a:r>
              <a:rPr kumimoji="1" lang="en-US" altLang="ja-JP" sz="1200" dirty="0">
                <a:latin typeface="Meiryo UI" panose="020B0604030504040204" pitchFamily="50" charset="-128"/>
                <a:ea typeface="Meiryo UI" panose="020B0604030504040204" pitchFamily="50" charset="-128"/>
              </a:rPr>
              <a:t>【4】</a:t>
            </a:r>
            <a:r>
              <a:rPr kumimoji="1" lang="ja-JP" altLang="en-US" sz="1200" dirty="0">
                <a:latin typeface="Meiryo UI" panose="020B0604030504040204" pitchFamily="50" charset="-128"/>
                <a:ea typeface="Meiryo UI" panose="020B0604030504040204" pitchFamily="50" charset="-128"/>
              </a:rPr>
              <a:t>社会・時代のニーズに応じた教育の改善</a:t>
            </a:r>
            <a:endParaRPr kumimoji="1" lang="en-US" altLang="ja-JP" sz="1200" dirty="0">
              <a:latin typeface="Meiryo UI" panose="020B0604030504040204" pitchFamily="50" charset="-128"/>
              <a:ea typeface="Meiryo UI" panose="020B0604030504040204" pitchFamily="50" charset="-128"/>
            </a:endParaRPr>
          </a:p>
          <a:p>
            <a:pPr>
              <a:lnSpc>
                <a:spcPts val="1400"/>
              </a:lnSpc>
            </a:pPr>
            <a:r>
              <a:rPr kumimoji="1" lang="ja-JP" altLang="en-US" sz="1200" dirty="0">
                <a:latin typeface="Meiryo UI" panose="020B0604030504040204" pitchFamily="50" charset="-128"/>
                <a:ea typeface="Meiryo UI" panose="020B0604030504040204" pitchFamily="50" charset="-128"/>
              </a:rPr>
              <a:t>　　創薬科学研究科の設置を含む教育研究組織の再編</a:t>
            </a:r>
            <a:endParaRPr kumimoji="1" lang="en-US" altLang="ja-JP" sz="1200" dirty="0">
              <a:latin typeface="Meiryo UI" panose="020B0604030504040204" pitchFamily="50" charset="-128"/>
              <a:ea typeface="Meiryo UI" panose="020B0604030504040204" pitchFamily="50" charset="-128"/>
            </a:endParaRPr>
          </a:p>
          <a:p>
            <a:pPr>
              <a:lnSpc>
                <a:spcPts val="1400"/>
              </a:lnSpc>
            </a:pPr>
            <a:r>
              <a:rPr kumimoji="1" lang="en-US" altLang="ja-JP" sz="1200" dirty="0">
                <a:latin typeface="Meiryo UI" panose="020B0604030504040204" pitchFamily="50" charset="-128"/>
                <a:ea typeface="Meiryo UI" panose="020B0604030504040204" pitchFamily="50" charset="-128"/>
              </a:rPr>
              <a:t>【24】</a:t>
            </a:r>
            <a:r>
              <a:rPr kumimoji="1" lang="ja-JP" altLang="en-US" sz="1200" dirty="0">
                <a:latin typeface="Meiryo UI" panose="020B0604030504040204" pitchFamily="50" charset="-128"/>
                <a:ea typeface="Meiryo UI" panose="020B0604030504040204" pitchFamily="50" charset="-128"/>
              </a:rPr>
              <a:t>人事・組織</a:t>
            </a:r>
            <a:endParaRPr kumimoji="1" lang="en-US" altLang="ja-JP" sz="1200" dirty="0">
              <a:latin typeface="Meiryo UI" panose="020B0604030504040204" pitchFamily="50" charset="-128"/>
              <a:ea typeface="Meiryo UI" panose="020B0604030504040204" pitchFamily="50" charset="-128"/>
            </a:endParaRPr>
          </a:p>
          <a:p>
            <a:pPr>
              <a:lnSpc>
                <a:spcPts val="1400"/>
              </a:lnSpc>
            </a:pPr>
            <a:r>
              <a:rPr kumimoji="1" lang="ja-JP" altLang="en-US" sz="1200" dirty="0">
                <a:latin typeface="Meiryo UI" panose="020B0604030504040204" pitchFamily="50" charset="-128"/>
                <a:ea typeface="Meiryo UI" panose="020B0604030504040204" pitchFamily="50" charset="-128"/>
              </a:rPr>
              <a:t>　　業務改善の促進と</a:t>
            </a:r>
            <a:r>
              <a:rPr kumimoji="1" lang="en-US" altLang="ja-JP" sz="1200" dirty="0">
                <a:latin typeface="Meiryo UI" panose="020B0604030504040204" pitchFamily="50" charset="-128"/>
                <a:ea typeface="Meiryo UI" panose="020B0604030504040204" pitchFamily="50" charset="-128"/>
              </a:rPr>
              <a:t>DX</a:t>
            </a:r>
            <a:r>
              <a:rPr kumimoji="1" lang="ja-JP" altLang="en-US" sz="1200" dirty="0">
                <a:latin typeface="Meiryo UI" panose="020B0604030504040204" pitchFamily="50" charset="-128"/>
                <a:ea typeface="Meiryo UI" panose="020B0604030504040204" pitchFamily="50" charset="-128"/>
              </a:rPr>
              <a:t>やアウトソーシング等を活用した業務効率化</a:t>
            </a:r>
            <a:endParaRPr kumimoji="1" lang="en-US" altLang="ja-JP" sz="1200" dirty="0">
              <a:latin typeface="Meiryo UI" panose="020B0604030504040204" pitchFamily="50" charset="-128"/>
              <a:ea typeface="Meiryo UI" panose="020B0604030504040204" pitchFamily="50" charset="-128"/>
            </a:endParaRPr>
          </a:p>
          <a:p>
            <a:pPr>
              <a:lnSpc>
                <a:spcPts val="1400"/>
              </a:lnSpc>
            </a:pPr>
            <a:r>
              <a:rPr kumimoji="1" lang="en-US" altLang="ja-JP" sz="1200" dirty="0">
                <a:latin typeface="Meiryo UI" panose="020B0604030504040204" pitchFamily="50" charset="-128"/>
                <a:ea typeface="Meiryo UI" panose="020B0604030504040204" pitchFamily="50" charset="-128"/>
              </a:rPr>
              <a:t>【25】</a:t>
            </a:r>
            <a:r>
              <a:rPr kumimoji="1" lang="ja-JP" altLang="en-US" sz="1200" dirty="0">
                <a:latin typeface="Meiryo UI" panose="020B0604030504040204" pitchFamily="50" charset="-128"/>
                <a:ea typeface="Meiryo UI" panose="020B0604030504040204" pitchFamily="50" charset="-128"/>
              </a:rPr>
              <a:t>計画的な施設及び設備の整備等</a:t>
            </a:r>
            <a:endParaRPr kumimoji="1" lang="en-US" altLang="ja-JP" sz="1200" dirty="0">
              <a:latin typeface="Meiryo UI" panose="020B0604030504040204" pitchFamily="50" charset="-128"/>
              <a:ea typeface="Meiryo UI" panose="020B0604030504040204" pitchFamily="50" charset="-128"/>
            </a:endParaRPr>
          </a:p>
          <a:p>
            <a:pPr>
              <a:lnSpc>
                <a:spcPts val="1400"/>
              </a:lnSpc>
            </a:pPr>
            <a:r>
              <a:rPr kumimoji="1" lang="ja-JP" altLang="en-US" sz="1200" dirty="0">
                <a:latin typeface="Meiryo UI" panose="020B0604030504040204" pitchFamily="50" charset="-128"/>
                <a:ea typeface="Meiryo UI" panose="020B0604030504040204" pitchFamily="50" charset="-128"/>
              </a:rPr>
              <a:t>　　工学系の中百舌鳥</a:t>
            </a:r>
            <a:r>
              <a:rPr kumimoji="1" lang="en-US" altLang="ja-JP" sz="1200" dirty="0">
                <a:latin typeface="Meiryo UI" panose="020B0604030504040204" pitchFamily="50" charset="-128"/>
                <a:ea typeface="Meiryo UI" panose="020B0604030504040204" pitchFamily="50" charset="-128"/>
              </a:rPr>
              <a:t>C</a:t>
            </a:r>
            <a:r>
              <a:rPr kumimoji="1" lang="ja-JP" altLang="en-US" sz="1200" dirty="0">
                <a:latin typeface="Meiryo UI" panose="020B0604030504040204" pitchFamily="50" charset="-128"/>
                <a:ea typeface="Meiryo UI" panose="020B0604030504040204" pitchFamily="50" charset="-128"/>
              </a:rPr>
              <a:t>及び理学系の杉本</a:t>
            </a:r>
            <a:r>
              <a:rPr kumimoji="1" lang="en-US" altLang="ja-JP" sz="1200" dirty="0">
                <a:latin typeface="Meiryo UI" panose="020B0604030504040204" pitchFamily="50" charset="-128"/>
                <a:ea typeface="Meiryo UI" panose="020B0604030504040204" pitchFamily="50" charset="-128"/>
              </a:rPr>
              <a:t>C</a:t>
            </a:r>
            <a:r>
              <a:rPr kumimoji="1" lang="ja-JP" altLang="en-US" sz="1200" dirty="0" err="1">
                <a:latin typeface="Meiryo UI" panose="020B0604030504040204" pitchFamily="50" charset="-128"/>
                <a:ea typeface="Meiryo UI" panose="020B0604030504040204" pitchFamily="50" charset="-128"/>
              </a:rPr>
              <a:t>への</a:t>
            </a:r>
            <a:r>
              <a:rPr kumimoji="1" lang="ja-JP" altLang="en-US" sz="1200" dirty="0">
                <a:latin typeface="Meiryo UI" panose="020B0604030504040204" pitchFamily="50" charset="-128"/>
                <a:ea typeface="Meiryo UI" panose="020B0604030504040204" pitchFamily="50" charset="-128"/>
              </a:rPr>
              <a:t>集約、高専の中百舌鳥</a:t>
            </a:r>
            <a:r>
              <a:rPr kumimoji="1" lang="en-US" altLang="ja-JP" sz="1200" dirty="0">
                <a:latin typeface="Meiryo UI" panose="020B0604030504040204" pitchFamily="50" charset="-128"/>
                <a:ea typeface="Meiryo UI" panose="020B0604030504040204" pitchFamily="50" charset="-128"/>
              </a:rPr>
              <a:t>C</a:t>
            </a:r>
            <a:r>
              <a:rPr kumimoji="1" lang="ja-JP" altLang="en-US" sz="1200" dirty="0">
                <a:latin typeface="Meiryo UI" panose="020B0604030504040204" pitchFamily="50" charset="-128"/>
                <a:ea typeface="Meiryo UI" panose="020B0604030504040204" pitchFamily="50" charset="-128"/>
              </a:rPr>
              <a:t>移転</a:t>
            </a:r>
            <a:endParaRPr kumimoji="1" lang="en-US" altLang="ja-JP" sz="1200" dirty="0">
              <a:latin typeface="Meiryo UI" panose="020B0604030504040204" pitchFamily="50" charset="-128"/>
              <a:ea typeface="Meiryo UI" panose="020B0604030504040204" pitchFamily="50" charset="-128"/>
            </a:endParaRPr>
          </a:p>
          <a:p>
            <a:pPr>
              <a:lnSpc>
                <a:spcPts val="1400"/>
              </a:lnSpc>
            </a:pPr>
            <a:r>
              <a:rPr kumimoji="1" lang="en-US" altLang="ja-JP" sz="1200" dirty="0">
                <a:latin typeface="Meiryo UI" panose="020B0604030504040204" pitchFamily="50" charset="-128"/>
                <a:ea typeface="Meiryo UI" panose="020B0604030504040204" pitchFamily="50" charset="-128"/>
              </a:rPr>
              <a:t>【26】</a:t>
            </a:r>
            <a:r>
              <a:rPr kumimoji="1" lang="ja-JP" altLang="en-US" sz="1200" dirty="0">
                <a:latin typeface="Meiryo UI" panose="020B0604030504040204" pitchFamily="50" charset="-128"/>
                <a:ea typeface="Meiryo UI" panose="020B0604030504040204" pitchFamily="50" charset="-128"/>
              </a:rPr>
              <a:t>森之宮キャンパスの高機能化の検討</a:t>
            </a:r>
            <a:endParaRPr kumimoji="1" lang="en-US" altLang="ja-JP" sz="1200" dirty="0">
              <a:latin typeface="Meiryo UI" panose="020B0604030504040204" pitchFamily="50" charset="-128"/>
              <a:ea typeface="Meiryo UI" panose="020B0604030504040204" pitchFamily="50" charset="-128"/>
            </a:endParaRPr>
          </a:p>
          <a:p>
            <a:pPr>
              <a:lnSpc>
                <a:spcPts val="1400"/>
              </a:lnSpc>
            </a:pPr>
            <a:r>
              <a:rPr kumimoji="1" lang="ja-JP" altLang="en-US" sz="1200" dirty="0">
                <a:latin typeface="Meiryo UI" panose="020B0604030504040204" pitchFamily="50" charset="-128"/>
                <a:ea typeface="Meiryo UI" panose="020B0604030504040204" pitchFamily="50" charset="-128"/>
              </a:rPr>
              <a:t>　　森之宮キャンパスにおけるさらなる機能実装の検討及び推進</a:t>
            </a:r>
            <a:endParaRPr kumimoji="1" lang="en-US" altLang="ja-JP" sz="1200" dirty="0">
              <a:latin typeface="Meiryo UI" panose="020B0604030504040204" pitchFamily="50" charset="-128"/>
              <a:ea typeface="Meiryo UI" panose="020B0604030504040204" pitchFamily="50" charset="-128"/>
            </a:endParaRPr>
          </a:p>
          <a:p>
            <a:pPr>
              <a:lnSpc>
                <a:spcPts val="1400"/>
              </a:lnSpc>
            </a:pPr>
            <a:r>
              <a:rPr kumimoji="1" lang="en-US" altLang="ja-JP" sz="1200" dirty="0">
                <a:latin typeface="Meiryo UI" panose="020B0604030504040204" pitchFamily="50" charset="-128"/>
                <a:ea typeface="Meiryo UI" panose="020B0604030504040204" pitchFamily="50" charset="-128"/>
              </a:rPr>
              <a:t>【27】</a:t>
            </a:r>
            <a:r>
              <a:rPr kumimoji="1" lang="ja-JP" altLang="en-US" sz="1200" dirty="0">
                <a:latin typeface="Meiryo UI" panose="020B0604030504040204" pitchFamily="50" charset="-128"/>
                <a:ea typeface="Meiryo UI" panose="020B0604030504040204" pitchFamily="50" charset="-128"/>
              </a:rPr>
              <a:t>財務戦略</a:t>
            </a:r>
            <a:endParaRPr kumimoji="1" lang="en-US" altLang="ja-JP" sz="1200" dirty="0">
              <a:latin typeface="Meiryo UI" panose="020B0604030504040204" pitchFamily="50" charset="-128"/>
              <a:ea typeface="Meiryo UI" panose="020B0604030504040204" pitchFamily="50" charset="-128"/>
            </a:endParaRPr>
          </a:p>
          <a:p>
            <a:pPr>
              <a:lnSpc>
                <a:spcPts val="1400"/>
              </a:lnSpc>
            </a:pPr>
            <a:r>
              <a:rPr kumimoji="1" lang="ja-JP" altLang="en-US" sz="1200" dirty="0">
                <a:latin typeface="Meiryo UI" panose="020B0604030504040204" pitchFamily="50" charset="-128"/>
                <a:ea typeface="Meiryo UI" panose="020B0604030504040204" pitchFamily="50" charset="-128"/>
              </a:rPr>
              <a:t>　　 戦略的な資金獲得の推進、効率的な組織運営などによる予算財源確保</a:t>
            </a:r>
            <a:endParaRPr kumimoji="1" lang="en-US" altLang="ja-JP" sz="1200" dirty="0">
              <a:latin typeface="Meiryo UI" panose="020B0604030504040204" pitchFamily="50" charset="-128"/>
              <a:ea typeface="Meiryo UI" panose="020B0604030504040204" pitchFamily="50" charset="-128"/>
            </a:endParaRPr>
          </a:p>
          <a:p>
            <a:pPr>
              <a:lnSpc>
                <a:spcPts val="1400"/>
              </a:lnSpc>
            </a:pPr>
            <a:r>
              <a:rPr kumimoji="1" lang="en-US" altLang="ja-JP" sz="1200" dirty="0">
                <a:latin typeface="Meiryo UI" panose="020B0604030504040204" pitchFamily="50" charset="-128"/>
                <a:ea typeface="Meiryo UI" panose="020B0604030504040204" pitchFamily="50" charset="-128"/>
              </a:rPr>
              <a:t>【32】</a:t>
            </a:r>
            <a:r>
              <a:rPr kumimoji="1" lang="ja-JP" altLang="en-US" sz="1200" dirty="0">
                <a:latin typeface="Meiryo UI" panose="020B0604030504040204" pitchFamily="50" charset="-128"/>
                <a:ea typeface="Meiryo UI" panose="020B0604030504040204" pitchFamily="50" charset="-128"/>
              </a:rPr>
              <a:t>キャンパスマネジメント</a:t>
            </a:r>
            <a:endParaRPr kumimoji="1" lang="en-US" altLang="ja-JP" sz="1200" dirty="0">
              <a:latin typeface="Meiryo UI" panose="020B0604030504040204" pitchFamily="50" charset="-128"/>
              <a:ea typeface="Meiryo UI" panose="020B0604030504040204" pitchFamily="50" charset="-128"/>
            </a:endParaRPr>
          </a:p>
          <a:p>
            <a:pPr>
              <a:lnSpc>
                <a:spcPts val="1400"/>
              </a:lnSpc>
            </a:pPr>
            <a:r>
              <a:rPr kumimoji="1" lang="ja-JP" altLang="en-US" sz="1200" dirty="0">
                <a:latin typeface="Meiryo UI" panose="020B0604030504040204" pitchFamily="50" charset="-128"/>
                <a:ea typeface="Meiryo UI" panose="020B0604030504040204" pitchFamily="50" charset="-128"/>
              </a:rPr>
              <a:t>　　勤務するキャンパスに依らず効率的な業務が可能な環境の整備</a:t>
            </a:r>
            <a:endParaRPr kumimoji="1" lang="en-US" altLang="ja-JP" sz="1200" dirty="0">
              <a:latin typeface="Meiryo UI" panose="020B0604030504040204" pitchFamily="50" charset="-128"/>
              <a:ea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28AE0F11-46C4-4E44-9646-13F2BF5F71AC}"/>
              </a:ext>
            </a:extLst>
          </p:cNvPr>
          <p:cNvSpPr>
            <a:spLocks noGrp="1"/>
          </p:cNvSpPr>
          <p:nvPr>
            <p:ph type="sldNum" sz="quarter" idx="12"/>
          </p:nvPr>
        </p:nvSpPr>
        <p:spPr>
          <a:xfrm>
            <a:off x="6866335" y="6425669"/>
            <a:ext cx="2057400" cy="365125"/>
          </a:xfrm>
        </p:spPr>
        <p:txBody>
          <a:bodyPr/>
          <a:lstStyle/>
          <a:p>
            <a:r>
              <a:rPr kumimoji="1" lang="en-US" altLang="ja-JP" dirty="0"/>
              <a:t>6</a:t>
            </a:r>
            <a:endParaRPr kumimoji="1" lang="ja-JP" altLang="en-US" dirty="0"/>
          </a:p>
        </p:txBody>
      </p:sp>
    </p:spTree>
    <p:extLst>
      <p:ext uri="{BB962C8B-B14F-4D97-AF65-F5344CB8AC3E}">
        <p14:creationId xmlns:p14="http://schemas.microsoft.com/office/powerpoint/2010/main" val="1865396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211735" y="640770"/>
            <a:ext cx="8712000" cy="0"/>
          </a:xfrm>
          <a:prstGeom prst="line">
            <a:avLst/>
          </a:prstGeom>
          <a:ln>
            <a:solidFill>
              <a:srgbClr val="497E55"/>
            </a:solidFill>
          </a:ln>
        </p:spPr>
        <p:style>
          <a:lnRef idx="1">
            <a:schemeClr val="accent1"/>
          </a:lnRef>
          <a:fillRef idx="0">
            <a:schemeClr val="accent1"/>
          </a:fillRef>
          <a:effectRef idx="0">
            <a:schemeClr val="accent1"/>
          </a:effectRef>
          <a:fontRef idx="minor">
            <a:schemeClr val="tx1"/>
          </a:fontRef>
        </p:style>
      </p:cxn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5731" y="121054"/>
            <a:ext cx="1876265" cy="421000"/>
          </a:xfrm>
          <a:prstGeom prst="rect">
            <a:avLst/>
          </a:prstGeom>
        </p:spPr>
      </p:pic>
      <p:sp>
        <p:nvSpPr>
          <p:cNvPr id="6" name="正方形/長方形 5"/>
          <p:cNvSpPr/>
          <p:nvPr/>
        </p:nvSpPr>
        <p:spPr>
          <a:xfrm>
            <a:off x="153546" y="172722"/>
            <a:ext cx="5905348"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rPr>
              <a:t>第２期中期計画の概要　～主な取り組み～</a:t>
            </a:r>
            <a:endParaRPr lang="ja-JP" altLang="en-US" dirty="0"/>
          </a:p>
        </p:txBody>
      </p:sp>
      <p:sp>
        <p:nvSpPr>
          <p:cNvPr id="7" name="テキスト ボックス 6"/>
          <p:cNvSpPr txBox="1"/>
          <p:nvPr/>
        </p:nvSpPr>
        <p:spPr>
          <a:xfrm>
            <a:off x="211734" y="1118741"/>
            <a:ext cx="3017173" cy="369332"/>
          </a:xfrm>
          <a:prstGeom prst="rect">
            <a:avLst/>
          </a:prstGeom>
          <a:noFill/>
        </p:spPr>
        <p:txBody>
          <a:bodyPr wrap="none" rtlCol="0">
            <a:spAutoFit/>
          </a:bodyPr>
          <a:lstStyle/>
          <a:p>
            <a:r>
              <a:rPr kumimoji="1" lang="en-US" altLang="ja-JP" dirty="0">
                <a:latin typeface="Meiryo UI" panose="020B0604030504040204" pitchFamily="50" charset="-128"/>
                <a:ea typeface="Meiryo UI" panose="020B0604030504040204" pitchFamily="50" charset="-128"/>
              </a:rPr>
              <a:t>【1】</a:t>
            </a:r>
            <a:r>
              <a:rPr kumimoji="1" lang="ja-JP" altLang="en-US" dirty="0">
                <a:latin typeface="Meiryo UI" panose="020B0604030504040204" pitchFamily="50" charset="-128"/>
                <a:ea typeface="Meiryo UI" panose="020B0604030504040204" pitchFamily="50" charset="-128"/>
              </a:rPr>
              <a:t>技術インキュベーション機能</a:t>
            </a:r>
            <a:endParaRPr kumimoji="1" lang="en-US" altLang="ja-JP" dirty="0">
              <a:latin typeface="Meiryo UI" panose="020B0604030504040204" pitchFamily="50" charset="-128"/>
              <a:ea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836758825"/>
              </p:ext>
            </p:extLst>
          </p:nvPr>
        </p:nvGraphicFramePr>
        <p:xfrm>
          <a:off x="414051" y="1559841"/>
          <a:ext cx="8509684" cy="2103120"/>
        </p:xfrm>
        <a:graphic>
          <a:graphicData uri="http://schemas.openxmlformats.org/drawingml/2006/table">
            <a:tbl>
              <a:tblPr bandRow="1">
                <a:tableStyleId>{5C22544A-7EE6-4342-B048-85BDC9FD1C3A}</a:tableStyleId>
              </a:tblPr>
              <a:tblGrid>
                <a:gridCol w="1504201">
                  <a:extLst>
                    <a:ext uri="{9D8B030D-6E8A-4147-A177-3AD203B41FA5}">
                      <a16:colId xmlns:a16="http://schemas.microsoft.com/office/drawing/2014/main" val="1529330265"/>
                    </a:ext>
                  </a:extLst>
                </a:gridCol>
                <a:gridCol w="7005483">
                  <a:extLst>
                    <a:ext uri="{9D8B030D-6E8A-4147-A177-3AD203B41FA5}">
                      <a16:colId xmlns:a16="http://schemas.microsoft.com/office/drawing/2014/main" val="3350805917"/>
                    </a:ext>
                  </a:extLst>
                </a:gridCol>
              </a:tblGrid>
              <a:tr h="370840">
                <a:tc>
                  <a:txBody>
                    <a:bodyPr/>
                    <a:lstStyle/>
                    <a:p>
                      <a:r>
                        <a:rPr kumimoji="1" lang="ja-JP" altLang="en-US" dirty="0"/>
                        <a:t>本文</a:t>
                      </a:r>
                      <a:r>
                        <a:rPr kumimoji="1" lang="ja-JP" altLang="en-US" sz="1000" dirty="0"/>
                        <a:t>（要約）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t>大学の研究成果を社会に還元して産業力強化に資する</a:t>
                      </a:r>
                      <a:endParaRPr kumimoji="1" lang="en-US" altLang="ja-JP" dirty="0"/>
                    </a:p>
                    <a:p>
                      <a:r>
                        <a:rPr kumimoji="1" lang="ja-JP" altLang="en-US" dirty="0"/>
                        <a:t>・</a:t>
                      </a:r>
                      <a:r>
                        <a:rPr kumimoji="1" lang="ja-JP" altLang="ja-JP" sz="1800" kern="1200" dirty="0">
                          <a:solidFill>
                            <a:schemeClr val="dk1"/>
                          </a:solidFill>
                          <a:effectLst/>
                          <a:latin typeface="+mn-lt"/>
                          <a:ea typeface="+mn-ea"/>
                          <a:cs typeface="+mn-cs"/>
                        </a:rPr>
                        <a:t>知財戦略の立案</a:t>
                      </a:r>
                      <a:r>
                        <a:rPr kumimoji="1" lang="ja-JP" altLang="en-US" sz="1800" kern="1200" dirty="0">
                          <a:solidFill>
                            <a:schemeClr val="dk1"/>
                          </a:solidFill>
                          <a:effectLst/>
                          <a:latin typeface="+mn-lt"/>
                          <a:ea typeface="+mn-ea"/>
                          <a:cs typeface="+mn-cs"/>
                        </a:rPr>
                        <a:t>、</a:t>
                      </a:r>
                      <a:r>
                        <a:rPr kumimoji="1" lang="ja-JP" altLang="ja-JP" sz="1800" kern="1200" dirty="0">
                          <a:solidFill>
                            <a:schemeClr val="dk1"/>
                          </a:solidFill>
                          <a:effectLst/>
                          <a:latin typeface="+mn-lt"/>
                          <a:ea typeface="+mn-ea"/>
                          <a:cs typeface="+mn-cs"/>
                        </a:rPr>
                        <a:t>知財権利化の促進</a:t>
                      </a:r>
                      <a:endParaRPr kumimoji="1" lang="en-US" altLang="ja-JP" sz="1800" kern="1200" dirty="0">
                        <a:solidFill>
                          <a:schemeClr val="dk1"/>
                        </a:solidFill>
                        <a:effectLst/>
                        <a:latin typeface="+mn-lt"/>
                        <a:ea typeface="+mn-ea"/>
                        <a:cs typeface="+mn-cs"/>
                      </a:endParaRPr>
                    </a:p>
                    <a:p>
                      <a:r>
                        <a:rPr kumimoji="1" lang="ja-JP" altLang="en-US" sz="1800" kern="1200" dirty="0">
                          <a:solidFill>
                            <a:schemeClr val="dk1"/>
                          </a:solidFill>
                          <a:effectLst/>
                          <a:latin typeface="+mn-lt"/>
                          <a:ea typeface="+mn-ea"/>
                          <a:cs typeface="+mn-cs"/>
                        </a:rPr>
                        <a:t>・</a:t>
                      </a:r>
                      <a:r>
                        <a:rPr kumimoji="1" lang="ja-JP" altLang="ja-JP" sz="1800" kern="1200" dirty="0">
                          <a:solidFill>
                            <a:schemeClr val="dk1"/>
                          </a:solidFill>
                          <a:effectLst/>
                          <a:latin typeface="+mn-lt"/>
                          <a:ea typeface="+mn-ea"/>
                          <a:cs typeface="+mn-cs"/>
                        </a:rPr>
                        <a:t>技術移転に係る運営体制の整備による技術移転</a:t>
                      </a:r>
                      <a:r>
                        <a:rPr kumimoji="1" lang="ja-JP" altLang="en-US" sz="1800" kern="1200" dirty="0">
                          <a:solidFill>
                            <a:schemeClr val="dk1"/>
                          </a:solidFill>
                          <a:effectLst/>
                          <a:latin typeface="+mn-lt"/>
                          <a:ea typeface="+mn-ea"/>
                          <a:cs typeface="+mn-cs"/>
                        </a:rPr>
                        <a:t>推進</a:t>
                      </a:r>
                      <a:endParaRPr kumimoji="1" lang="en-US" altLang="ja-JP" sz="1800" kern="1200" dirty="0">
                        <a:solidFill>
                          <a:schemeClr val="dk1"/>
                        </a:solidFill>
                        <a:effectLst/>
                        <a:latin typeface="+mn-lt"/>
                        <a:ea typeface="+mn-ea"/>
                        <a:cs typeface="+mn-cs"/>
                      </a:endParaRPr>
                    </a:p>
                    <a:p>
                      <a:r>
                        <a:rPr kumimoji="1" lang="ja-JP" altLang="en-US" sz="1800" kern="1200" dirty="0">
                          <a:solidFill>
                            <a:schemeClr val="dk1"/>
                          </a:solidFill>
                          <a:effectLst/>
                          <a:latin typeface="+mn-lt"/>
                          <a:ea typeface="+mn-ea"/>
                          <a:cs typeface="+mn-cs"/>
                        </a:rPr>
                        <a:t>・</a:t>
                      </a:r>
                      <a:r>
                        <a:rPr kumimoji="1" lang="ja-JP" altLang="ja-JP" sz="1800" kern="1200" dirty="0">
                          <a:solidFill>
                            <a:schemeClr val="dk1"/>
                          </a:solidFill>
                          <a:effectLst/>
                          <a:latin typeface="+mn-lt"/>
                          <a:ea typeface="+mn-ea"/>
                          <a:cs typeface="+mn-cs"/>
                        </a:rPr>
                        <a:t>大学発スタートアップ創出</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7123967"/>
                  </a:ext>
                </a:extLst>
              </a:tr>
              <a:tr h="370840">
                <a:tc>
                  <a:txBody>
                    <a:bodyPr/>
                    <a:lstStyle/>
                    <a:p>
                      <a:r>
                        <a:rPr kumimoji="1" lang="ja-JP" altLang="en-US" dirty="0"/>
                        <a:t>評価指標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t>〇知的財産の創出前から創出後</a:t>
                      </a:r>
                      <a:r>
                        <a:rPr kumimoji="1" lang="ja-JP" altLang="en-US" sz="1600" dirty="0"/>
                        <a:t>（スタートアップも含む技術移転）</a:t>
                      </a:r>
                      <a:endParaRPr kumimoji="1" lang="en-US" altLang="ja-JP" sz="1600" dirty="0"/>
                    </a:p>
                    <a:p>
                      <a:r>
                        <a:rPr kumimoji="1" lang="ja-JP" altLang="en-US" sz="1600" dirty="0"/>
                        <a:t>　</a:t>
                      </a:r>
                      <a:r>
                        <a:rPr kumimoji="1" lang="ja-JP" altLang="en-US" dirty="0"/>
                        <a:t>までの支援件数：</a:t>
                      </a:r>
                      <a:r>
                        <a:rPr kumimoji="1" lang="ja-JP" altLang="ja-JP" sz="1800" kern="1200" dirty="0">
                          <a:solidFill>
                            <a:schemeClr val="dk1"/>
                          </a:solidFill>
                          <a:effectLst/>
                          <a:latin typeface="+mn-lt"/>
                          <a:ea typeface="+mn-ea"/>
                          <a:cs typeface="+mn-cs"/>
                        </a:rPr>
                        <a:t>新規</a:t>
                      </a:r>
                      <a:r>
                        <a:rPr kumimoji="1" lang="en-US" altLang="ja-JP" sz="1800" kern="1200" dirty="0">
                          <a:solidFill>
                            <a:schemeClr val="dk1"/>
                          </a:solidFill>
                          <a:effectLst/>
                          <a:latin typeface="+mn-lt"/>
                          <a:ea typeface="+mn-ea"/>
                          <a:cs typeface="+mn-cs"/>
                        </a:rPr>
                        <a:t>100</a:t>
                      </a:r>
                      <a:r>
                        <a:rPr kumimoji="1" lang="ja-JP" altLang="ja-JP" sz="1800" kern="1200" dirty="0">
                          <a:solidFill>
                            <a:schemeClr val="dk1"/>
                          </a:solidFill>
                          <a:effectLst/>
                          <a:latin typeface="+mn-lt"/>
                          <a:ea typeface="+mn-ea"/>
                          <a:cs typeface="+mn-cs"/>
                        </a:rPr>
                        <a:t>件</a:t>
                      </a:r>
                      <a:r>
                        <a:rPr kumimoji="1" lang="ja-JP" altLang="ja-JP" sz="1400" kern="1200" dirty="0">
                          <a:solidFill>
                            <a:schemeClr val="dk1"/>
                          </a:solidFill>
                          <a:effectLst/>
                          <a:latin typeface="+mn-lt"/>
                          <a:ea typeface="+mn-ea"/>
                          <a:cs typeface="+mn-cs"/>
                        </a:rPr>
                        <a:t>（毎年度）</a:t>
                      </a:r>
                      <a:endParaRPr kumimoji="1" lang="en-US" altLang="ja-JP" sz="1400" dirty="0"/>
                    </a:p>
                    <a:p>
                      <a:r>
                        <a:rPr kumimoji="1" lang="ja-JP" altLang="en-US" dirty="0"/>
                        <a:t>★</a:t>
                      </a:r>
                      <a:r>
                        <a:rPr kumimoji="1" lang="ja-JP" altLang="en-US" b="1" dirty="0"/>
                        <a:t>大学発スタートアップ創出数：</a:t>
                      </a:r>
                      <a:r>
                        <a:rPr kumimoji="1" lang="en-US" altLang="ja-JP" b="1" dirty="0"/>
                        <a:t>50</a:t>
                      </a:r>
                      <a:r>
                        <a:rPr kumimoji="1" lang="ja-JP" altLang="en-US" b="1" dirty="0"/>
                        <a:t>社</a:t>
                      </a:r>
                      <a:r>
                        <a:rPr kumimoji="1" lang="ja-JP" altLang="en-US" sz="1400" dirty="0"/>
                        <a:t>（</a:t>
                      </a:r>
                      <a:r>
                        <a:rPr kumimoji="1" lang="en-US" altLang="ja-JP" sz="1400" dirty="0"/>
                        <a:t>2022</a:t>
                      </a:r>
                      <a:r>
                        <a:rPr kumimoji="1" lang="ja-JP" altLang="en-US" sz="1400" dirty="0"/>
                        <a:t>年度以降累計）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29011772"/>
                  </a:ext>
                </a:extLst>
              </a:tr>
            </a:tbl>
          </a:graphicData>
        </a:graphic>
      </p:graphicFrame>
      <p:sp>
        <p:nvSpPr>
          <p:cNvPr id="9" name="テキスト ボックス 8"/>
          <p:cNvSpPr txBox="1"/>
          <p:nvPr/>
        </p:nvSpPr>
        <p:spPr>
          <a:xfrm>
            <a:off x="211734" y="3734729"/>
            <a:ext cx="2544286" cy="369332"/>
          </a:xfrm>
          <a:prstGeom prst="rect">
            <a:avLst/>
          </a:prstGeom>
          <a:noFill/>
        </p:spPr>
        <p:txBody>
          <a:bodyPr wrap="none" rtlCol="0">
            <a:spAutoFit/>
          </a:bodyPr>
          <a:lstStyle/>
          <a:p>
            <a:r>
              <a:rPr kumimoji="1" lang="en-US" altLang="ja-JP" dirty="0">
                <a:latin typeface="Meiryo UI" panose="020B0604030504040204" pitchFamily="50" charset="-128"/>
                <a:ea typeface="Meiryo UI" panose="020B0604030504040204" pitchFamily="50" charset="-128"/>
              </a:rPr>
              <a:t>【2】</a:t>
            </a:r>
            <a:r>
              <a:rPr kumimoji="1" lang="ja-JP" altLang="en-US" dirty="0">
                <a:latin typeface="Meiryo UI" panose="020B0604030504040204" pitchFamily="50" charset="-128"/>
                <a:ea typeface="Meiryo UI" panose="020B0604030504040204" pitchFamily="50" charset="-128"/>
              </a:rPr>
              <a:t>都市シンクタンク機能</a:t>
            </a:r>
            <a:endParaRPr kumimoji="1" lang="en-US" altLang="ja-JP" dirty="0">
              <a:latin typeface="Meiryo UI" panose="020B0604030504040204" pitchFamily="50" charset="-128"/>
              <a:ea typeface="Meiryo UI" panose="020B060403050404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969959060"/>
              </p:ext>
            </p:extLst>
          </p:nvPr>
        </p:nvGraphicFramePr>
        <p:xfrm>
          <a:off x="414051" y="4104061"/>
          <a:ext cx="8509684" cy="2651760"/>
        </p:xfrm>
        <a:graphic>
          <a:graphicData uri="http://schemas.openxmlformats.org/drawingml/2006/table">
            <a:tbl>
              <a:tblPr bandRow="1">
                <a:tableStyleId>{5C22544A-7EE6-4342-B048-85BDC9FD1C3A}</a:tableStyleId>
              </a:tblPr>
              <a:tblGrid>
                <a:gridCol w="1514140">
                  <a:extLst>
                    <a:ext uri="{9D8B030D-6E8A-4147-A177-3AD203B41FA5}">
                      <a16:colId xmlns:a16="http://schemas.microsoft.com/office/drawing/2014/main" val="1529330265"/>
                    </a:ext>
                  </a:extLst>
                </a:gridCol>
                <a:gridCol w="6995544">
                  <a:extLst>
                    <a:ext uri="{9D8B030D-6E8A-4147-A177-3AD203B41FA5}">
                      <a16:colId xmlns:a16="http://schemas.microsoft.com/office/drawing/2014/main" val="3350805917"/>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本文</a:t>
                      </a:r>
                      <a:r>
                        <a:rPr kumimoji="1" lang="ja-JP" altLang="en-US" sz="1000" dirty="0"/>
                        <a:t>（要約）</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t>都市課題の解決や未来社会の創成に貢献</a:t>
                      </a:r>
                      <a:endParaRPr kumimoji="1" lang="en-US" altLang="ja-JP" dirty="0"/>
                    </a:p>
                    <a:p>
                      <a:r>
                        <a:rPr kumimoji="1" lang="ja-JP" altLang="en-US" dirty="0"/>
                        <a:t>・行政機関や地域住民と協議できる大学の窓口機能を整備・強化</a:t>
                      </a:r>
                      <a:endParaRPr kumimoji="1" lang="en-US" altLang="ja-JP" dirty="0"/>
                    </a:p>
                    <a:p>
                      <a:r>
                        <a:rPr kumimoji="1" lang="ja-JP" altLang="en-US" dirty="0"/>
                        <a:t>・</a:t>
                      </a:r>
                      <a:r>
                        <a:rPr kumimoji="1" lang="ja-JP" altLang="ja-JP" sz="1800" kern="1200" dirty="0">
                          <a:solidFill>
                            <a:schemeClr val="dk1"/>
                          </a:solidFill>
                          <a:effectLst/>
                          <a:latin typeface="+mn-lt"/>
                          <a:ea typeface="+mn-ea"/>
                          <a:cs typeface="+mn-cs"/>
                        </a:rPr>
                        <a:t>分野横断的な研究成果</a:t>
                      </a:r>
                      <a:r>
                        <a:rPr kumimoji="1" lang="ja-JP" altLang="en-US" sz="1800" kern="1200" dirty="0">
                          <a:solidFill>
                            <a:schemeClr val="dk1"/>
                          </a:solidFill>
                          <a:effectLst/>
                          <a:latin typeface="+mn-lt"/>
                          <a:ea typeface="+mn-ea"/>
                          <a:cs typeface="+mn-cs"/>
                        </a:rPr>
                        <a:t>の</a:t>
                      </a:r>
                      <a:r>
                        <a:rPr kumimoji="1" lang="ja-JP" altLang="ja-JP" sz="1800" kern="1200" dirty="0">
                          <a:solidFill>
                            <a:schemeClr val="dk1"/>
                          </a:solidFill>
                          <a:effectLst/>
                          <a:latin typeface="+mn-lt"/>
                          <a:ea typeface="+mn-ea"/>
                          <a:cs typeface="+mn-cs"/>
                        </a:rPr>
                        <a:t>社会実装</a:t>
                      </a:r>
                      <a:r>
                        <a:rPr kumimoji="1" lang="ja-JP" altLang="en-US" sz="1800" kern="1200" dirty="0">
                          <a:solidFill>
                            <a:schemeClr val="dk1"/>
                          </a:solidFill>
                          <a:effectLst/>
                          <a:latin typeface="+mn-lt"/>
                          <a:ea typeface="+mn-ea"/>
                          <a:cs typeface="+mn-cs"/>
                        </a:rPr>
                        <a:t>の</a:t>
                      </a:r>
                      <a:r>
                        <a:rPr kumimoji="1" lang="ja-JP" altLang="ja-JP" sz="1800" kern="1200" dirty="0">
                          <a:solidFill>
                            <a:schemeClr val="dk1"/>
                          </a:solidFill>
                          <a:effectLst/>
                          <a:latin typeface="+mn-lt"/>
                          <a:ea typeface="+mn-ea"/>
                          <a:cs typeface="+mn-cs"/>
                        </a:rPr>
                        <a:t>仕組み構築</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7123967"/>
                  </a:ext>
                </a:extLst>
              </a:tr>
              <a:tr h="370840">
                <a:tc>
                  <a:txBody>
                    <a:bodyPr/>
                    <a:lstStyle/>
                    <a:p>
                      <a:r>
                        <a:rPr kumimoji="1" lang="ja-JP" altLang="en-US" dirty="0"/>
                        <a:t>評価指標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r>
                        <a:rPr kumimoji="1" lang="ja-JP" altLang="en-US" dirty="0"/>
                        <a:t>〇政策共創オープンラボ</a:t>
                      </a:r>
                      <a:r>
                        <a:rPr kumimoji="1" lang="ja-JP" altLang="en-US" sz="1400" dirty="0"/>
                        <a:t>（仮）</a:t>
                      </a:r>
                      <a:r>
                        <a:rPr kumimoji="1" lang="ja-JP" altLang="en-US" dirty="0"/>
                        <a:t>の設置・推進による共創研究</a:t>
                      </a:r>
                      <a:endParaRPr kumimoji="1" lang="en-US" altLang="ja-JP" dirty="0"/>
                    </a:p>
                    <a:p>
                      <a:pPr>
                        <a:lnSpc>
                          <a:spcPct val="100000"/>
                        </a:lnSpc>
                      </a:pPr>
                      <a:r>
                        <a:rPr kumimoji="1" lang="ja-JP" altLang="en-US" dirty="0"/>
                        <a:t>　グループの創出と大阪健康長寿医科学センターや大阪国際</a:t>
                      </a:r>
                      <a:endParaRPr kumimoji="1" lang="en-US" altLang="ja-JP" dirty="0"/>
                    </a:p>
                    <a:p>
                      <a:pPr>
                        <a:lnSpc>
                          <a:spcPct val="100000"/>
                        </a:lnSpc>
                      </a:pPr>
                      <a:r>
                        <a:rPr kumimoji="1" lang="ja-JP" altLang="en-US" dirty="0"/>
                        <a:t>　感染症研究センターを含む共創研究の推進</a:t>
                      </a:r>
                      <a:endParaRPr kumimoji="1" lang="en-US" altLang="ja-JP" dirty="0"/>
                    </a:p>
                    <a:p>
                      <a:pPr>
                        <a:lnSpc>
                          <a:spcPct val="100000"/>
                        </a:lnSpc>
                      </a:pPr>
                      <a:r>
                        <a:rPr kumimoji="1" lang="ja-JP" altLang="en-US" dirty="0"/>
                        <a:t>〇未来社会創成研究所</a:t>
                      </a:r>
                      <a:r>
                        <a:rPr kumimoji="1" lang="ja-JP" altLang="en-US" sz="1400" dirty="0"/>
                        <a:t>（仮）</a:t>
                      </a:r>
                      <a:r>
                        <a:rPr kumimoji="1" lang="ja-JP" altLang="en-US" dirty="0"/>
                        <a:t>の設置</a:t>
                      </a:r>
                      <a:r>
                        <a:rPr kumimoji="1" lang="ja-JP" altLang="en-US" sz="1400" dirty="0"/>
                        <a:t>（</a:t>
                      </a:r>
                      <a:r>
                        <a:rPr kumimoji="1" lang="en-US" altLang="ja-JP" sz="1400" dirty="0"/>
                        <a:t>2025</a:t>
                      </a:r>
                      <a:r>
                        <a:rPr kumimoji="1" lang="ja-JP" altLang="en-US" sz="1400" dirty="0"/>
                        <a:t>年度）</a:t>
                      </a:r>
                      <a:r>
                        <a:rPr kumimoji="1" lang="ja-JP" altLang="en-US" dirty="0"/>
                        <a:t>とその運営</a:t>
                      </a:r>
                      <a:endParaRPr kumimoji="1" lang="en-US" altLang="ja-JP" dirty="0"/>
                    </a:p>
                    <a:p>
                      <a:pPr>
                        <a:lnSpc>
                          <a:spcPct val="100000"/>
                        </a:lnSpc>
                      </a:pPr>
                      <a:r>
                        <a:rPr kumimoji="1" lang="ja-JP" altLang="en-US" sz="1800" kern="1200" dirty="0">
                          <a:solidFill>
                            <a:schemeClr val="dk1"/>
                          </a:solidFill>
                          <a:effectLst/>
                          <a:latin typeface="+mn-lt"/>
                          <a:ea typeface="+mn-ea"/>
                          <a:cs typeface="+mn-cs"/>
                        </a:rPr>
                        <a:t>〇</a:t>
                      </a:r>
                      <a:r>
                        <a:rPr kumimoji="1" lang="ja-JP" altLang="ja-JP" sz="1800" kern="1200" dirty="0">
                          <a:solidFill>
                            <a:schemeClr val="dk1"/>
                          </a:solidFill>
                          <a:effectLst/>
                          <a:latin typeface="+mn-lt"/>
                          <a:ea typeface="+mn-ea"/>
                          <a:cs typeface="+mn-cs"/>
                        </a:rPr>
                        <a:t>大阪健康長寿医科学センター研究所及び同病院の設置</a:t>
                      </a:r>
                      <a:r>
                        <a:rPr kumimoji="1" lang="ja-JP" altLang="ja-JP" sz="1400" kern="1200" dirty="0">
                          <a:solidFill>
                            <a:schemeClr val="dk1"/>
                          </a:solidFill>
                          <a:effectLst/>
                          <a:latin typeface="+mn-lt"/>
                          <a:ea typeface="+mn-ea"/>
                          <a:cs typeface="+mn-cs"/>
                        </a:rPr>
                        <a:t>（</a:t>
                      </a:r>
                      <a:r>
                        <a:rPr kumimoji="1" lang="en-US" altLang="ja-JP" sz="1400" kern="1200" dirty="0">
                          <a:solidFill>
                            <a:schemeClr val="dk1"/>
                          </a:solidFill>
                          <a:effectLst/>
                          <a:latin typeface="+mn-lt"/>
                          <a:ea typeface="+mn-ea"/>
                          <a:cs typeface="+mn-cs"/>
                        </a:rPr>
                        <a:t>2027</a:t>
                      </a:r>
                      <a:r>
                        <a:rPr kumimoji="1" lang="ja-JP" altLang="ja-JP" sz="1400" kern="1200" dirty="0">
                          <a:solidFill>
                            <a:schemeClr val="dk1"/>
                          </a:solidFill>
                          <a:effectLst/>
                          <a:latin typeface="+mn-lt"/>
                          <a:ea typeface="+mn-ea"/>
                          <a:cs typeface="+mn-cs"/>
                        </a:rPr>
                        <a:t>年度）</a:t>
                      </a:r>
                      <a:endParaRPr kumimoji="1" lang="en-US" altLang="ja-JP" sz="1400" kern="1200" dirty="0">
                        <a:solidFill>
                          <a:schemeClr val="dk1"/>
                        </a:solidFill>
                        <a:effectLst/>
                        <a:latin typeface="+mn-lt"/>
                        <a:ea typeface="+mn-ea"/>
                        <a:cs typeface="+mn-cs"/>
                      </a:endParaRPr>
                    </a:p>
                    <a:p>
                      <a:pPr>
                        <a:lnSpc>
                          <a:spcPct val="100000"/>
                        </a:lnSpc>
                      </a:pPr>
                      <a:r>
                        <a:rPr kumimoji="1" lang="ja-JP" altLang="en-US" sz="1400" kern="1200" dirty="0">
                          <a:solidFill>
                            <a:schemeClr val="dk1"/>
                          </a:solidFill>
                          <a:effectLst/>
                          <a:latin typeface="+mn-lt"/>
                          <a:ea typeface="+mn-ea"/>
                          <a:cs typeface="+mn-cs"/>
                        </a:rPr>
                        <a:t>　</a:t>
                      </a:r>
                      <a:r>
                        <a:rPr kumimoji="1" lang="ja-JP" altLang="ja-JP" sz="1800" kern="1200" dirty="0">
                          <a:solidFill>
                            <a:schemeClr val="dk1"/>
                          </a:solidFill>
                          <a:effectLst/>
                          <a:latin typeface="+mn-lt"/>
                          <a:ea typeface="+mn-ea"/>
                          <a:cs typeface="+mn-cs"/>
                        </a:rPr>
                        <a:t>とその運営</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29011772"/>
                  </a:ext>
                </a:extLst>
              </a:tr>
            </a:tbl>
          </a:graphicData>
        </a:graphic>
      </p:graphicFrame>
      <p:sp>
        <p:nvSpPr>
          <p:cNvPr id="2" name="正方形/長方形 1"/>
          <p:cNvSpPr/>
          <p:nvPr/>
        </p:nvSpPr>
        <p:spPr>
          <a:xfrm>
            <a:off x="211734" y="692178"/>
            <a:ext cx="6132443" cy="369332"/>
          </a:xfrm>
          <a:prstGeom prst="rect">
            <a:avLst/>
          </a:prstGeom>
        </p:spPr>
        <p:txBody>
          <a:bodyPr wrap="square">
            <a:spAutoFit/>
          </a:bodyPr>
          <a:lstStyle/>
          <a:p>
            <a:r>
              <a:rPr lang="ja-JP" altLang="en-US" b="1" dirty="0">
                <a:latin typeface="Meiryo UI" panose="020B0604030504040204" pitchFamily="50" charset="-128"/>
                <a:ea typeface="Meiryo UI" panose="020B0604030504040204" pitchFamily="50" charset="-128"/>
              </a:rPr>
              <a:t>①「総合知」</a:t>
            </a:r>
            <a:r>
              <a:rPr lang="en-US" altLang="ja-JP" b="1" dirty="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「共創」により、大阪の成長・発展に貢献</a:t>
            </a:r>
            <a:endParaRPr lang="en-US" altLang="ja-JP" b="1"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4849587" y="1112917"/>
            <a:ext cx="4406976" cy="307777"/>
          </a:xfrm>
          <a:prstGeom prst="rect">
            <a:avLst/>
          </a:prstGeom>
          <a:noFill/>
        </p:spPr>
        <p:txBody>
          <a:bodyPr wrap="none" rtlCol="0">
            <a:spAutoFit/>
          </a:bodyPr>
          <a:lstStyle/>
          <a:p>
            <a:r>
              <a:rPr kumimoji="1" lang="ja-JP" altLang="en-US" sz="1400" dirty="0">
                <a:latin typeface="Meiryo UI" panose="020B0604030504040204" pitchFamily="50" charset="-128"/>
                <a:ea typeface="Meiryo UI" panose="020B0604030504040204" pitchFamily="50" charset="-128"/>
              </a:rPr>
              <a:t>〇</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評価指標、★</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意欲ある取り組み（チャレンジ指標）</a:t>
            </a:r>
            <a:endParaRPr kumimoji="1" lang="en-US" altLang="ja-JP" sz="1400" dirty="0">
              <a:latin typeface="Meiryo UI" panose="020B0604030504040204" pitchFamily="50" charset="-128"/>
              <a:ea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17A102F2-ECE6-4D7D-BEAA-CDC2D34BA1E4}"/>
              </a:ext>
            </a:extLst>
          </p:cNvPr>
          <p:cNvSpPr>
            <a:spLocks noGrp="1"/>
          </p:cNvSpPr>
          <p:nvPr>
            <p:ph type="sldNum" sz="quarter" idx="12"/>
          </p:nvPr>
        </p:nvSpPr>
        <p:spPr>
          <a:xfrm>
            <a:off x="6672549" y="6390696"/>
            <a:ext cx="2057400" cy="365125"/>
          </a:xfrm>
        </p:spPr>
        <p:txBody>
          <a:bodyPr/>
          <a:lstStyle/>
          <a:p>
            <a:r>
              <a:rPr kumimoji="1" lang="en-US" altLang="ja-JP" dirty="0"/>
              <a:t>7</a:t>
            </a:r>
            <a:endParaRPr kumimoji="1" lang="ja-JP" altLang="en-US" dirty="0"/>
          </a:p>
        </p:txBody>
      </p:sp>
    </p:spTree>
    <p:extLst>
      <p:ext uri="{BB962C8B-B14F-4D97-AF65-F5344CB8AC3E}">
        <p14:creationId xmlns:p14="http://schemas.microsoft.com/office/powerpoint/2010/main" val="1205566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211735" y="640770"/>
            <a:ext cx="8712000" cy="0"/>
          </a:xfrm>
          <a:prstGeom prst="line">
            <a:avLst/>
          </a:prstGeom>
          <a:ln>
            <a:solidFill>
              <a:srgbClr val="497E55"/>
            </a:solidFill>
          </a:ln>
        </p:spPr>
        <p:style>
          <a:lnRef idx="1">
            <a:schemeClr val="accent1"/>
          </a:lnRef>
          <a:fillRef idx="0">
            <a:schemeClr val="accent1"/>
          </a:fillRef>
          <a:effectRef idx="0">
            <a:schemeClr val="accent1"/>
          </a:effectRef>
          <a:fontRef idx="minor">
            <a:schemeClr val="tx1"/>
          </a:fontRef>
        </p:style>
      </p:cxn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5731" y="121054"/>
            <a:ext cx="1876265" cy="421000"/>
          </a:xfrm>
          <a:prstGeom prst="rect">
            <a:avLst/>
          </a:prstGeom>
        </p:spPr>
      </p:pic>
      <p:sp>
        <p:nvSpPr>
          <p:cNvPr id="6" name="正方形/長方形 5"/>
          <p:cNvSpPr/>
          <p:nvPr/>
        </p:nvSpPr>
        <p:spPr>
          <a:xfrm>
            <a:off x="153546" y="172722"/>
            <a:ext cx="4307589" cy="369332"/>
          </a:xfrm>
          <a:prstGeom prst="rect">
            <a:avLst/>
          </a:prstGeom>
        </p:spPr>
        <p:txBody>
          <a:bodyPr wrap="none">
            <a:spAutoFit/>
          </a:bodyPr>
          <a:lstStyle/>
          <a:p>
            <a:r>
              <a:rPr lang="ja-JP" altLang="en-US" dirty="0">
                <a:latin typeface="Meiryo UI" panose="020B0604030504040204" pitchFamily="50" charset="-128"/>
                <a:ea typeface="Meiryo UI" panose="020B0604030504040204" pitchFamily="50" charset="-128"/>
              </a:rPr>
              <a:t>第２期中期計画の概要　～主な取り組み～</a:t>
            </a:r>
            <a:endParaRPr lang="ja-JP" altLang="en-US" dirty="0"/>
          </a:p>
        </p:txBody>
      </p:sp>
      <p:sp>
        <p:nvSpPr>
          <p:cNvPr id="7" name="テキスト ボックス 6"/>
          <p:cNvSpPr txBox="1"/>
          <p:nvPr/>
        </p:nvSpPr>
        <p:spPr>
          <a:xfrm>
            <a:off x="211734" y="1205576"/>
            <a:ext cx="2731838" cy="369332"/>
          </a:xfrm>
          <a:prstGeom prst="rect">
            <a:avLst/>
          </a:prstGeom>
          <a:noFill/>
        </p:spPr>
        <p:txBody>
          <a:bodyPr wrap="none" rtlCol="0">
            <a:spAutoFit/>
          </a:bodyPr>
          <a:lstStyle/>
          <a:p>
            <a:r>
              <a:rPr kumimoji="1" lang="en-US" altLang="ja-JP" dirty="0">
                <a:latin typeface="Meiryo UI" panose="020B0604030504040204" pitchFamily="50" charset="-128"/>
                <a:ea typeface="Meiryo UI" panose="020B0604030504040204" pitchFamily="50" charset="-128"/>
              </a:rPr>
              <a:t>【13】</a:t>
            </a:r>
            <a:r>
              <a:rPr kumimoji="1" lang="ja-JP" altLang="en-US" dirty="0">
                <a:latin typeface="Meiryo UI" panose="020B0604030504040204" pitchFamily="50" charset="-128"/>
                <a:ea typeface="Meiryo UI" panose="020B0604030504040204" pitchFamily="50" charset="-128"/>
              </a:rPr>
              <a:t>グローバル人材の育成</a:t>
            </a:r>
            <a:endParaRPr kumimoji="1" lang="en-US" altLang="ja-JP" dirty="0">
              <a:latin typeface="Meiryo UI" panose="020B0604030504040204" pitchFamily="50" charset="-128"/>
              <a:ea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927193387"/>
              </p:ext>
            </p:extLst>
          </p:nvPr>
        </p:nvGraphicFramePr>
        <p:xfrm>
          <a:off x="404112" y="1672644"/>
          <a:ext cx="8441714" cy="2590800"/>
        </p:xfrm>
        <a:graphic>
          <a:graphicData uri="http://schemas.openxmlformats.org/drawingml/2006/table">
            <a:tbl>
              <a:tblPr bandRow="1">
                <a:tableStyleId>{5C22544A-7EE6-4342-B048-85BDC9FD1C3A}</a:tableStyleId>
              </a:tblPr>
              <a:tblGrid>
                <a:gridCol w="1593653">
                  <a:extLst>
                    <a:ext uri="{9D8B030D-6E8A-4147-A177-3AD203B41FA5}">
                      <a16:colId xmlns:a16="http://schemas.microsoft.com/office/drawing/2014/main" val="1529330265"/>
                    </a:ext>
                  </a:extLst>
                </a:gridCol>
                <a:gridCol w="6848061">
                  <a:extLst>
                    <a:ext uri="{9D8B030D-6E8A-4147-A177-3AD203B41FA5}">
                      <a16:colId xmlns:a16="http://schemas.microsoft.com/office/drawing/2014/main" val="3350805917"/>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本文</a:t>
                      </a:r>
                      <a:r>
                        <a:rPr kumimoji="1" lang="ja-JP" altLang="en-US" sz="1000" dirty="0"/>
                        <a:t>（要約）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t>国際的な相互理解を進めることのできるグローバルリーダーの育成、</a:t>
                      </a:r>
                      <a:r>
                        <a:rPr kumimoji="1" lang="ja-JP" altLang="ja-JP" sz="1800" kern="1200" dirty="0">
                          <a:solidFill>
                            <a:schemeClr val="dk1"/>
                          </a:solidFill>
                          <a:effectLst/>
                          <a:latin typeface="+mn-lt"/>
                          <a:ea typeface="+mn-ea"/>
                          <a:cs typeface="+mn-cs"/>
                        </a:rPr>
                        <a:t>多様なコミュニケーション能力や国際感覚を身に着けた学生</a:t>
                      </a:r>
                      <a:r>
                        <a:rPr kumimoji="1" lang="ja-JP" altLang="en-US" sz="1800" kern="1200" dirty="0">
                          <a:solidFill>
                            <a:schemeClr val="dk1"/>
                          </a:solidFill>
                          <a:effectLst/>
                          <a:latin typeface="+mn-lt"/>
                          <a:ea typeface="+mn-ea"/>
                          <a:cs typeface="+mn-cs"/>
                        </a:rPr>
                        <a:t>の</a:t>
                      </a:r>
                      <a:r>
                        <a:rPr kumimoji="1" lang="ja-JP" altLang="ja-JP" sz="1800" kern="1200" dirty="0">
                          <a:solidFill>
                            <a:schemeClr val="dk1"/>
                          </a:solidFill>
                          <a:effectLst/>
                          <a:latin typeface="+mn-lt"/>
                          <a:ea typeface="+mn-ea"/>
                          <a:cs typeface="+mn-cs"/>
                        </a:rPr>
                        <a:t>涵養</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7123967"/>
                  </a:ext>
                </a:extLst>
              </a:tr>
              <a:tr h="370840">
                <a:tc>
                  <a:txBody>
                    <a:bodyPr/>
                    <a:lstStyle/>
                    <a:p>
                      <a:r>
                        <a:rPr kumimoji="1" lang="ja-JP" altLang="en-US" dirty="0"/>
                        <a:t>評価指標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t>★</a:t>
                      </a:r>
                      <a:r>
                        <a:rPr kumimoji="1" lang="ja-JP" altLang="en-US" b="1" dirty="0"/>
                        <a:t>秋入学に対応した</a:t>
                      </a:r>
                      <a:r>
                        <a:rPr kumimoji="1" lang="ja-JP" altLang="en-US" b="1" dirty="0">
                          <a:solidFill>
                            <a:schemeClr val="tx1"/>
                          </a:solidFill>
                        </a:rPr>
                        <a:t>新たな教育組織</a:t>
                      </a:r>
                      <a:r>
                        <a:rPr kumimoji="1" lang="ja-JP" altLang="en-US" b="1" dirty="0"/>
                        <a:t>の設置</a:t>
                      </a:r>
                      <a:endParaRPr kumimoji="1" lang="en-US" altLang="ja-JP" b="1" dirty="0"/>
                    </a:p>
                    <a:p>
                      <a:r>
                        <a:rPr kumimoji="1" lang="ja-JP" altLang="en-US" dirty="0"/>
                        <a:t>★</a:t>
                      </a:r>
                      <a:r>
                        <a:rPr kumimoji="1" lang="ja-JP" altLang="en-US" b="1" dirty="0"/>
                        <a:t>受入留学生数：</a:t>
                      </a:r>
                      <a:r>
                        <a:rPr kumimoji="1" lang="en-US" altLang="ja-JP" b="1" dirty="0"/>
                        <a:t>1,600</a:t>
                      </a:r>
                      <a:r>
                        <a:rPr kumimoji="1" lang="ja-JP" altLang="en-US" b="1" dirty="0"/>
                        <a:t>人、海外派遣の参加者数：</a:t>
                      </a:r>
                      <a:r>
                        <a:rPr kumimoji="1" lang="en-US" altLang="ja-JP" b="1" dirty="0"/>
                        <a:t>750</a:t>
                      </a:r>
                      <a:r>
                        <a:rPr kumimoji="1" lang="ja-JP" altLang="en-US" b="1" dirty="0"/>
                        <a:t>人</a:t>
                      </a:r>
                      <a:endParaRPr kumimoji="1" lang="en-US" altLang="ja-JP" b="1" dirty="0"/>
                    </a:p>
                    <a:p>
                      <a:r>
                        <a:rPr kumimoji="1" lang="ja-JP" altLang="en-US" sz="1400" dirty="0"/>
                        <a:t>　　　　　　　　　　　　　　　　　　　　　　　　　　　（いずれも</a:t>
                      </a:r>
                      <a:r>
                        <a:rPr kumimoji="1" lang="en-US" altLang="ja-JP" sz="1400" dirty="0"/>
                        <a:t>2029</a:t>
                      </a:r>
                      <a:r>
                        <a:rPr kumimoji="1" lang="ja-JP" altLang="en-US" sz="1400" dirty="0"/>
                        <a:t>年度）</a:t>
                      </a:r>
                      <a:endParaRPr kumimoji="1" lang="en-US" altLang="ja-JP" sz="1400" dirty="0"/>
                    </a:p>
                    <a:p>
                      <a:r>
                        <a:rPr kumimoji="1" lang="ja-JP" altLang="en-US" dirty="0"/>
                        <a:t>〇</a:t>
                      </a:r>
                      <a:r>
                        <a:rPr kumimoji="1" lang="ja-JP" altLang="ja-JP" sz="1800" kern="1200" dirty="0">
                          <a:solidFill>
                            <a:schemeClr val="dk1"/>
                          </a:solidFill>
                          <a:effectLst/>
                          <a:latin typeface="+mn-lt"/>
                          <a:ea typeface="+mn-ea"/>
                          <a:cs typeface="+mn-cs"/>
                        </a:rPr>
                        <a:t>英語による授業開講数の増加</a:t>
                      </a:r>
                      <a:r>
                        <a:rPr kumimoji="1" lang="ja-JP" altLang="en-US" dirty="0"/>
                        <a:t>：</a:t>
                      </a:r>
                      <a:r>
                        <a:rPr kumimoji="1" lang="en-US" altLang="ja-JP" dirty="0"/>
                        <a:t>2</a:t>
                      </a:r>
                      <a:r>
                        <a:rPr kumimoji="1" lang="ja-JP" altLang="en-US" dirty="0"/>
                        <a:t>倍（</a:t>
                      </a:r>
                      <a:r>
                        <a:rPr kumimoji="1" lang="en-US" altLang="ja-JP" dirty="0"/>
                        <a:t>2024</a:t>
                      </a:r>
                      <a:r>
                        <a:rPr kumimoji="1" lang="ja-JP" altLang="en-US" dirty="0"/>
                        <a:t>年度）</a:t>
                      </a:r>
                      <a:endParaRPr kumimoji="1" lang="en-US" altLang="ja-JP" dirty="0"/>
                    </a:p>
                    <a:p>
                      <a:r>
                        <a:rPr kumimoji="1" lang="ja-JP" altLang="en-US" dirty="0"/>
                        <a:t>★組織再編及び全研究科での</a:t>
                      </a:r>
                      <a:r>
                        <a:rPr kumimoji="1" lang="ja-JP" altLang="en-US" b="1" dirty="0"/>
                        <a:t>英語で学位が取得できるコースの設置（秋入学の導入）</a:t>
                      </a:r>
                      <a:r>
                        <a:rPr kumimoji="1" lang="ja-JP" altLang="en-US" dirty="0"/>
                        <a:t>などのカリキュラム再編等を実施</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29011772"/>
                  </a:ext>
                </a:extLst>
              </a:tr>
            </a:tbl>
          </a:graphicData>
        </a:graphic>
      </p:graphicFrame>
      <p:sp>
        <p:nvSpPr>
          <p:cNvPr id="9" name="テキスト ボックス 8"/>
          <p:cNvSpPr txBox="1"/>
          <p:nvPr/>
        </p:nvSpPr>
        <p:spPr>
          <a:xfrm>
            <a:off x="211734" y="4638379"/>
            <a:ext cx="4022255" cy="369332"/>
          </a:xfrm>
          <a:prstGeom prst="rect">
            <a:avLst/>
          </a:prstGeom>
          <a:noFill/>
        </p:spPr>
        <p:txBody>
          <a:bodyPr wrap="none" rtlCol="0">
            <a:spAutoFit/>
          </a:bodyPr>
          <a:lstStyle/>
          <a:p>
            <a:r>
              <a:rPr kumimoji="1" lang="en-US" altLang="ja-JP" dirty="0">
                <a:latin typeface="Meiryo UI" panose="020B0604030504040204" pitchFamily="50" charset="-128"/>
                <a:ea typeface="Meiryo UI" panose="020B0604030504040204" pitchFamily="50" charset="-128"/>
              </a:rPr>
              <a:t>【14】</a:t>
            </a:r>
            <a:r>
              <a:rPr kumimoji="1" lang="ja-JP" altLang="en-US" dirty="0">
                <a:latin typeface="Meiryo UI" panose="020B0604030504040204" pitchFamily="50" charset="-128"/>
                <a:ea typeface="Meiryo UI" panose="020B0604030504040204" pitchFamily="50" charset="-128"/>
              </a:rPr>
              <a:t>国際的研究拠点構築に向けた取組</a:t>
            </a:r>
            <a:endParaRPr kumimoji="1" lang="en-US" altLang="ja-JP" dirty="0">
              <a:latin typeface="Meiryo UI" panose="020B0604030504040204" pitchFamily="50" charset="-128"/>
              <a:ea typeface="Meiryo UI" panose="020B060403050404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2068848795"/>
              </p:ext>
            </p:extLst>
          </p:nvPr>
        </p:nvGraphicFramePr>
        <p:xfrm>
          <a:off x="404112" y="5117738"/>
          <a:ext cx="8441714" cy="1285240"/>
        </p:xfrm>
        <a:graphic>
          <a:graphicData uri="http://schemas.openxmlformats.org/drawingml/2006/table">
            <a:tbl>
              <a:tblPr bandRow="1">
                <a:tableStyleId>{5C22544A-7EE6-4342-B048-85BDC9FD1C3A}</a:tableStyleId>
              </a:tblPr>
              <a:tblGrid>
                <a:gridCol w="1603090">
                  <a:extLst>
                    <a:ext uri="{9D8B030D-6E8A-4147-A177-3AD203B41FA5}">
                      <a16:colId xmlns:a16="http://schemas.microsoft.com/office/drawing/2014/main" val="1529330265"/>
                    </a:ext>
                  </a:extLst>
                </a:gridCol>
                <a:gridCol w="6838624">
                  <a:extLst>
                    <a:ext uri="{9D8B030D-6E8A-4147-A177-3AD203B41FA5}">
                      <a16:colId xmlns:a16="http://schemas.microsoft.com/office/drawing/2014/main" val="3350805917"/>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本文</a:t>
                      </a:r>
                      <a:r>
                        <a:rPr kumimoji="1" lang="ja-JP" altLang="en-US" sz="1000" dirty="0"/>
                        <a:t>（要約）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ja-JP" sz="1800" kern="1200" dirty="0">
                          <a:solidFill>
                            <a:schemeClr val="dk1"/>
                          </a:solidFill>
                          <a:effectLst/>
                          <a:latin typeface="+mn-lt"/>
                          <a:ea typeface="+mn-ea"/>
                          <a:cs typeface="+mn-cs"/>
                        </a:rPr>
                        <a:t>研究における国際力強化</a:t>
                      </a:r>
                      <a:r>
                        <a:rPr kumimoji="1" lang="ja-JP" altLang="en-US" sz="1800" kern="1200" dirty="0">
                          <a:solidFill>
                            <a:schemeClr val="dk1"/>
                          </a:solidFill>
                          <a:effectLst/>
                          <a:latin typeface="+mn-lt"/>
                          <a:ea typeface="+mn-ea"/>
                          <a:cs typeface="+mn-cs"/>
                        </a:rPr>
                        <a:t>、</a:t>
                      </a:r>
                      <a:r>
                        <a:rPr kumimoji="1" lang="ja-JP" altLang="ja-JP" sz="1800" kern="1200" dirty="0">
                          <a:solidFill>
                            <a:schemeClr val="dk1"/>
                          </a:solidFill>
                          <a:effectLst/>
                          <a:latin typeface="+mn-lt"/>
                          <a:ea typeface="+mn-ea"/>
                          <a:cs typeface="+mn-cs"/>
                        </a:rPr>
                        <a:t>高度研究型大学としての発展</a:t>
                      </a:r>
                      <a:r>
                        <a:rPr kumimoji="1" lang="ja-JP" altLang="en-US" sz="1800" kern="1200" dirty="0">
                          <a:solidFill>
                            <a:schemeClr val="dk1"/>
                          </a:solidFill>
                          <a:effectLst/>
                          <a:latin typeface="+mn-lt"/>
                          <a:ea typeface="+mn-ea"/>
                          <a:cs typeface="+mn-cs"/>
                        </a:rPr>
                        <a:t>の</a:t>
                      </a:r>
                      <a:r>
                        <a:rPr kumimoji="1" lang="ja-JP" altLang="ja-JP" sz="1800" kern="1200" dirty="0">
                          <a:solidFill>
                            <a:schemeClr val="dk1"/>
                          </a:solidFill>
                          <a:effectLst/>
                          <a:latin typeface="+mn-lt"/>
                          <a:ea typeface="+mn-ea"/>
                          <a:cs typeface="+mn-cs"/>
                        </a:rPr>
                        <a:t>加速</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7123967"/>
                  </a:ext>
                </a:extLst>
              </a:tr>
              <a:tr h="370840">
                <a:tc>
                  <a:txBody>
                    <a:bodyPr/>
                    <a:lstStyle/>
                    <a:p>
                      <a:r>
                        <a:rPr kumimoji="1" lang="ja-JP" altLang="en-US" dirty="0"/>
                        <a:t>評価指標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t>〇海外研究拠点の構築：</a:t>
                      </a:r>
                      <a:r>
                        <a:rPr kumimoji="1" lang="en-US" altLang="ja-JP" dirty="0"/>
                        <a:t>5</a:t>
                      </a:r>
                      <a:r>
                        <a:rPr kumimoji="1" lang="ja-JP" altLang="en-US" dirty="0"/>
                        <a:t>拠点</a:t>
                      </a:r>
                    </a:p>
                    <a:p>
                      <a:r>
                        <a:rPr kumimoji="1" lang="ja-JP" altLang="en-US" dirty="0"/>
                        <a:t>★</a:t>
                      </a:r>
                      <a:r>
                        <a:rPr kumimoji="1" lang="zh-TW" altLang="en-US" b="1" dirty="0">
                          <a:latin typeface="游ゴシック" panose="020B0400000000000000" pitchFamily="50" charset="-128"/>
                          <a:ea typeface="游ゴシック" panose="020B0400000000000000" pitchFamily="50" charset="-128"/>
                        </a:rPr>
                        <a:t>国際共著論文比率</a:t>
                      </a:r>
                      <a:r>
                        <a:rPr kumimoji="1" lang="ja-JP" altLang="en-US" b="1" dirty="0">
                          <a:latin typeface="游ゴシック" panose="020B0400000000000000" pitchFamily="50" charset="-128"/>
                          <a:ea typeface="游ゴシック" panose="020B0400000000000000" pitchFamily="50" charset="-128"/>
                        </a:rPr>
                        <a:t>：</a:t>
                      </a:r>
                      <a:r>
                        <a:rPr kumimoji="1" lang="en-US" altLang="ja-JP" b="1" dirty="0">
                          <a:latin typeface="游ゴシック" panose="020B0400000000000000" pitchFamily="50" charset="-128"/>
                          <a:ea typeface="游ゴシック" panose="020B0400000000000000" pitchFamily="50" charset="-128"/>
                        </a:rPr>
                        <a:t>30</a:t>
                      </a:r>
                      <a:r>
                        <a:rPr kumimoji="1" lang="ja-JP" altLang="en-US" b="1" dirty="0">
                          <a:latin typeface="游ゴシック" panose="020B0400000000000000" pitchFamily="50" charset="-128"/>
                          <a:ea typeface="游ゴシック" panose="020B0400000000000000" pitchFamily="50" charset="-128"/>
                        </a:rPr>
                        <a:t>％</a:t>
                      </a:r>
                      <a:endParaRPr kumimoji="1" lang="en-US" altLang="zh-TW" b="1" dirty="0">
                        <a:latin typeface="游ゴシック" panose="020B0400000000000000" pitchFamily="50" charset="-128"/>
                        <a:ea typeface="游ゴシック" panose="020B0400000000000000" pitchFamily="50" charset="-128"/>
                      </a:endParaRPr>
                    </a:p>
                    <a:p>
                      <a:r>
                        <a:rPr kumimoji="1" lang="ja-JP" altLang="en-US" dirty="0">
                          <a:latin typeface="游ゴシック" panose="020B0400000000000000" pitchFamily="50" charset="-128"/>
                          <a:ea typeface="游ゴシック" panose="020B0400000000000000" pitchFamily="50" charset="-128"/>
                        </a:rPr>
                        <a:t>★</a:t>
                      </a:r>
                      <a:r>
                        <a:rPr kumimoji="1" lang="ja-JP" altLang="en-US" b="1" dirty="0">
                          <a:latin typeface="Calibri" panose="020F0502020204030204" pitchFamily="34" charset="0"/>
                          <a:ea typeface="+mn-ea"/>
                          <a:cs typeface="Calibri" panose="020F0502020204030204" pitchFamily="34" charset="0"/>
                        </a:rPr>
                        <a:t>世界大学ランキング順位：</a:t>
                      </a:r>
                      <a:r>
                        <a:rPr kumimoji="1" lang="en-US" altLang="ja-JP" b="1" dirty="0">
                          <a:latin typeface="Calibri" panose="020F0502020204030204" pitchFamily="34" charset="0"/>
                          <a:ea typeface="+mn-ea"/>
                          <a:cs typeface="Calibri" panose="020F0502020204030204" pitchFamily="34" charset="0"/>
                        </a:rPr>
                        <a:t>500</a:t>
                      </a:r>
                      <a:r>
                        <a:rPr kumimoji="1" lang="ja-JP" altLang="en-US" b="1" dirty="0">
                          <a:latin typeface="Calibri" panose="020F0502020204030204" pitchFamily="34" charset="0"/>
                          <a:ea typeface="+mn-ea"/>
                          <a:cs typeface="Calibri" panose="020F0502020204030204" pitchFamily="34" charset="0"/>
                        </a:rPr>
                        <a:t>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29011772"/>
                  </a:ext>
                </a:extLst>
              </a:tr>
            </a:tbl>
          </a:graphicData>
        </a:graphic>
      </p:graphicFrame>
      <p:sp>
        <p:nvSpPr>
          <p:cNvPr id="2" name="正方形/長方形 1"/>
          <p:cNvSpPr/>
          <p:nvPr/>
        </p:nvSpPr>
        <p:spPr>
          <a:xfrm>
            <a:off x="211734" y="804671"/>
            <a:ext cx="8468139" cy="369332"/>
          </a:xfrm>
          <a:prstGeom prst="rect">
            <a:avLst/>
          </a:prstGeom>
        </p:spPr>
        <p:txBody>
          <a:bodyPr wrap="square">
            <a:spAutoFit/>
          </a:bodyPr>
          <a:lstStyle/>
          <a:p>
            <a:r>
              <a:rPr kumimoji="1" lang="ja-JP" altLang="en-US" b="1" dirty="0">
                <a:latin typeface="Meiryo UI" panose="020B0604030504040204" pitchFamily="50" charset="-128"/>
                <a:ea typeface="Meiryo UI" panose="020B0604030504040204" pitchFamily="50" charset="-128"/>
              </a:rPr>
              <a:t>②世界水準の大学に向け、国内外の研究者・学生から選ばれる大学を実現</a:t>
            </a:r>
            <a:endParaRPr kumimoji="1" lang="en-US" altLang="ja-JP" b="1"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4841275" y="1187288"/>
            <a:ext cx="4406976" cy="307777"/>
          </a:xfrm>
          <a:prstGeom prst="rect">
            <a:avLst/>
          </a:prstGeom>
          <a:noFill/>
        </p:spPr>
        <p:txBody>
          <a:bodyPr wrap="none" rtlCol="0">
            <a:spAutoFit/>
          </a:bodyPr>
          <a:lstStyle/>
          <a:p>
            <a:r>
              <a:rPr kumimoji="1" lang="ja-JP" altLang="en-US" sz="1400" dirty="0">
                <a:latin typeface="Meiryo UI" panose="020B0604030504040204" pitchFamily="50" charset="-128"/>
                <a:ea typeface="Meiryo UI" panose="020B0604030504040204" pitchFamily="50" charset="-128"/>
              </a:rPr>
              <a:t>〇</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評価指標、★</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意欲ある取り組み（チャレンジ指標）</a:t>
            </a:r>
            <a:endParaRPr kumimoji="1" lang="en-US" altLang="ja-JP" sz="1400" dirty="0">
              <a:latin typeface="Meiryo UI" panose="020B0604030504040204" pitchFamily="50" charset="-128"/>
              <a:ea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1A61DA65-768C-4466-A44B-67BD6C01417C}"/>
              </a:ext>
            </a:extLst>
          </p:cNvPr>
          <p:cNvSpPr>
            <a:spLocks noGrp="1"/>
          </p:cNvSpPr>
          <p:nvPr>
            <p:ph type="sldNum" sz="quarter" idx="12"/>
          </p:nvPr>
        </p:nvSpPr>
        <p:spPr>
          <a:xfrm>
            <a:off x="6622473" y="6402978"/>
            <a:ext cx="2057400" cy="365125"/>
          </a:xfrm>
        </p:spPr>
        <p:txBody>
          <a:bodyPr/>
          <a:lstStyle/>
          <a:p>
            <a:r>
              <a:rPr kumimoji="1" lang="en-US" altLang="ja-JP" dirty="0"/>
              <a:t>8</a:t>
            </a:r>
            <a:endParaRPr kumimoji="1" lang="ja-JP" altLang="en-US" dirty="0"/>
          </a:p>
        </p:txBody>
      </p:sp>
    </p:spTree>
    <p:extLst>
      <p:ext uri="{BB962C8B-B14F-4D97-AF65-F5344CB8AC3E}">
        <p14:creationId xmlns:p14="http://schemas.microsoft.com/office/powerpoint/2010/main" val="311410227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3864</Words>
  <Application>Microsoft Office PowerPoint</Application>
  <PresentationFormat>画面に合わせる (4:3)</PresentationFormat>
  <Paragraphs>360</Paragraphs>
  <Slides>11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11</vt:i4>
      </vt:variant>
    </vt:vector>
  </HeadingPairs>
  <TitlesOfParts>
    <vt:vector size="19" baseType="lpstr">
      <vt:lpstr>BIZ UDPゴシック</vt:lpstr>
      <vt:lpstr>Meiryo UI</vt:lpstr>
      <vt:lpstr>メイリオ</vt:lpstr>
      <vt:lpstr>游ゴシック</vt:lpstr>
      <vt:lpstr>Arial</vt:lpstr>
      <vt:lpstr>Calibri</vt:lpstr>
      <vt:lpstr>Calibri Light</vt:lpstr>
      <vt:lpstr>Office テーマ</vt:lpstr>
      <vt:lpstr>PowerPoint プレゼンテーション</vt:lpstr>
      <vt:lpstr>第２期中期計画</vt:lpstr>
      <vt:lpstr>第２期中期計画の構成</vt:lpstr>
      <vt:lpstr>意欲ある取り組み（チャレンジ指標）について　①</vt:lpstr>
      <vt:lpstr>PowerPoint プレゼンテーション</vt:lpstr>
      <vt:lpstr>第1期中期目標期間の主な成果</vt:lpstr>
      <vt:lpstr>第２期中期目標における重点方針への対応</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2025-01-30T02:29:48Z</dcterms:created>
  <dcterms:modified xsi:type="dcterms:W3CDTF">2025-01-30T02:29:52Z</dcterms:modified>
</cp:coreProperties>
</file>