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9" r:id="rId2"/>
    <p:sldId id="261" r:id="rId3"/>
    <p:sldId id="263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 showGuides="1">
      <p:cViewPr varScale="1">
        <p:scale>
          <a:sx n="70" d="100"/>
          <a:sy n="70" d="100"/>
        </p:scale>
        <p:origin x="1164" y="60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6C12E-63C1-4E0F-885B-F08517054442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233FC-65D0-48A9-A516-D92C773244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263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E4F1D-F252-4BB1-A072-C1A3C0F528A7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A20A-5DE8-4B39-9D6A-5C65B39CDA55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ADF54-1205-4329-A4C3-7106D0285EC3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ABB1E-707E-4AC6-89BE-D6EE3EAD5D9E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C602-9CDD-46F7-990D-06074EC49B94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51A10-9690-4BE0-A647-EE1EA8A31ABD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F0C3F-DB2A-48DA-9FB0-8463E26F7165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782D3-5D35-4807-BEFF-50CCAA5049D7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88D3-06F0-47FF-B65B-EB537DFE32D9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D6419-A589-4254-91B7-62AD6A1257FD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F5A2F-1A42-4ED6-B773-14F3220BBC0C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C7CBD-92FE-4E10-8B3C-00F8198475C6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4601"/>
            <a:ext cx="9144000" cy="68699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体育</a:t>
            </a:r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祭</a:t>
            </a:r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等</a:t>
            </a:r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の学校行事に係る取扱いについて</a:t>
            </a:r>
            <a:endParaRPr lang="en-US" altLang="ja-JP" sz="1600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　　（イエローステージ（警戒）の対応方針に基づく要請の改定を踏まえた対応）</a:t>
            </a:r>
            <a:endParaRPr lang="ja-JP" altLang="en-US" sz="1400" dirty="0"/>
          </a:p>
        </p:txBody>
      </p:sp>
      <p:sp>
        <p:nvSpPr>
          <p:cNvPr id="5" name="角丸四角形 4"/>
          <p:cNvSpPr/>
          <p:nvPr/>
        </p:nvSpPr>
        <p:spPr>
          <a:xfrm>
            <a:off x="457199" y="682390"/>
            <a:ext cx="8386549" cy="4312692"/>
          </a:xfrm>
          <a:prstGeom prst="roundRect">
            <a:avLst>
              <a:gd name="adj" fmla="val 367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80000" indent="-457200"/>
            <a:r>
              <a:rPr kumimoji="1" lang="ja-JP" altLang="en-US" sz="1600" b="1" dirty="0" smtClean="0"/>
              <a:t>府立学校における新型コロナウイルス感染症対策マニュアル（</a:t>
            </a:r>
            <a:r>
              <a:rPr kumimoji="1" lang="en-US" altLang="ja-JP" sz="1600" b="1" dirty="0"/>
              <a:t>2020</a:t>
            </a:r>
            <a:r>
              <a:rPr kumimoji="1" lang="ja-JP" altLang="en-US" sz="1600" b="1" dirty="0" smtClean="0"/>
              <a:t>年</a:t>
            </a:r>
            <a:r>
              <a:rPr kumimoji="1" lang="en-US" altLang="ja-JP" sz="1600" b="1" dirty="0"/>
              <a:t>8</a:t>
            </a:r>
            <a:r>
              <a:rPr kumimoji="1" lang="ja-JP" altLang="en-US" sz="1600" b="1" dirty="0" smtClean="0"/>
              <a:t>月</a:t>
            </a:r>
            <a:r>
              <a:rPr kumimoji="1" lang="en-US" altLang="ja-JP" sz="1600" b="1" dirty="0" smtClean="0"/>
              <a:t>25</a:t>
            </a:r>
            <a:r>
              <a:rPr kumimoji="1" lang="ja-JP" altLang="en-US" sz="1600" b="1" dirty="0" smtClean="0"/>
              <a:t>日版）</a:t>
            </a:r>
            <a:endParaRPr kumimoji="1" lang="ja-JP" altLang="en-US" sz="1600" b="1" dirty="0"/>
          </a:p>
          <a:p>
            <a:pPr marL="180000" indent="-457200"/>
            <a:r>
              <a:rPr kumimoji="1" lang="ja-JP" altLang="en-US" sz="1500" dirty="0"/>
              <a:t>２．学校行事等</a:t>
            </a:r>
          </a:p>
          <a:p>
            <a:pPr marL="180000" indent="-457200"/>
            <a:r>
              <a:rPr kumimoji="1" lang="ja-JP" altLang="en-US" sz="1500" dirty="0" smtClean="0"/>
              <a:t>　　</a:t>
            </a:r>
            <a:r>
              <a:rPr kumimoji="1" lang="ja-JP" altLang="en-US" sz="1500" u="sng" dirty="0" smtClean="0"/>
              <a:t>「</a:t>
            </a:r>
            <a:r>
              <a:rPr kumimoji="1" lang="ja-JP" altLang="en-US" sz="1500" u="sng" dirty="0"/>
              <a:t>３つの密（「密閉」「密集」「密接」）」を避けることに留意し、「換気の徹底」「１メートルを目安と</a:t>
            </a:r>
            <a:r>
              <a:rPr kumimoji="1" lang="ja-JP" altLang="en-US" sz="1500" u="sng" dirty="0" smtClean="0"/>
              <a:t>した</a:t>
            </a:r>
            <a:r>
              <a:rPr kumimoji="1" lang="ja-JP" altLang="en-US" sz="1500" u="sng" dirty="0"/>
              <a:t>身体的距離の確保」「マスクの着用」などの感染防止対策を講じたうえで実施することができます。</a:t>
            </a:r>
          </a:p>
          <a:p>
            <a:pPr marL="180000" indent="-457200"/>
            <a:r>
              <a:rPr kumimoji="1" lang="ja-JP" altLang="en-US" sz="1500" dirty="0" smtClean="0"/>
              <a:t>　　とりわけ</a:t>
            </a:r>
            <a:r>
              <a:rPr kumimoji="1" lang="ja-JP" altLang="en-US" sz="1500" dirty="0"/>
              <a:t>、支援学校における校外学習（遠足）、体育祭・運動会、修学旅行等の宿泊を要する教育</a:t>
            </a:r>
            <a:r>
              <a:rPr kumimoji="1" lang="ja-JP" altLang="en-US" sz="1500" dirty="0" smtClean="0"/>
              <a:t>活動</a:t>
            </a:r>
            <a:r>
              <a:rPr kumimoji="1" lang="ja-JP" altLang="en-US" sz="1500" dirty="0"/>
              <a:t>ついては、</a:t>
            </a:r>
            <a:r>
              <a:rPr kumimoji="1" lang="ja-JP" altLang="en-US" sz="1500" dirty="0" err="1"/>
              <a:t>障がい</a:t>
            </a:r>
            <a:r>
              <a:rPr kumimoji="1" lang="ja-JP" altLang="en-US" sz="1500" dirty="0"/>
              <a:t>種別や児童生徒等の障がいの状況を踏まえて、慎重に判断することが必要です。</a:t>
            </a:r>
          </a:p>
          <a:p>
            <a:pPr marL="180000" indent="-457200"/>
            <a:r>
              <a:rPr kumimoji="1" lang="ja-JP" altLang="en-US" sz="1500" dirty="0" smtClean="0"/>
              <a:t>　　なお</a:t>
            </a:r>
            <a:r>
              <a:rPr kumimoji="1" lang="ja-JP" altLang="en-US" sz="1500" dirty="0"/>
              <a:t>、学校行事に保護者等が参加・出席する場合は、発熱等体調の優れない方の来校を御遠慮</a:t>
            </a:r>
            <a:r>
              <a:rPr kumimoji="1" lang="ja-JP" altLang="en-US" sz="1500" dirty="0" smtClean="0"/>
              <a:t>いただく</a:t>
            </a:r>
            <a:r>
              <a:rPr kumimoji="1" lang="ja-JP" altLang="en-US" sz="1500" dirty="0"/>
              <a:t>よう事前にお願いするとともに、来校者名簿を作成する等、来校者の把握を行ってください</a:t>
            </a:r>
            <a:r>
              <a:rPr kumimoji="1" lang="ja-JP" altLang="en-US" sz="1500" dirty="0" smtClean="0"/>
              <a:t>。</a:t>
            </a:r>
            <a:endParaRPr kumimoji="1" lang="en-US" altLang="ja-JP" sz="1500" dirty="0" smtClean="0"/>
          </a:p>
          <a:p>
            <a:pPr marL="180000" indent="-457200"/>
            <a:endParaRPr kumimoji="1" lang="ja-JP" altLang="en-US" sz="1500" dirty="0"/>
          </a:p>
          <a:p>
            <a:pPr marL="180000" indent="-457200"/>
            <a:r>
              <a:rPr kumimoji="1" lang="en-US" altLang="ja-JP" sz="1500" dirty="0"/>
              <a:t>【</a:t>
            </a:r>
            <a:r>
              <a:rPr kumimoji="1" lang="ja-JP" altLang="en-US" sz="1500" dirty="0"/>
              <a:t>学校行事（例）</a:t>
            </a:r>
            <a:r>
              <a:rPr kumimoji="1" lang="en-US" altLang="ja-JP" sz="1500" dirty="0"/>
              <a:t>】</a:t>
            </a:r>
          </a:p>
          <a:p>
            <a:pPr marL="180000" indent="-457200"/>
            <a:r>
              <a:rPr kumimoji="1" lang="ja-JP" altLang="en-US" sz="1500" dirty="0" smtClean="0"/>
              <a:t>・</a:t>
            </a:r>
            <a:r>
              <a:rPr kumimoji="1" lang="ja-JP" altLang="en-US" sz="1500" dirty="0"/>
              <a:t>体育祭、文化祭</a:t>
            </a:r>
          </a:p>
          <a:p>
            <a:pPr marL="180000" indent="-457200"/>
            <a:r>
              <a:rPr kumimoji="1" lang="ja-JP" altLang="en-US" sz="1500" dirty="0" smtClean="0"/>
              <a:t>　　前項</a:t>
            </a:r>
            <a:r>
              <a:rPr kumimoji="1" lang="ja-JP" altLang="en-US" sz="1500" dirty="0"/>
              <a:t>「１．各教科等について留意すべきこと」を踏まえ、感染リスクの高い内容を避ける、内容</a:t>
            </a:r>
            <a:r>
              <a:rPr kumimoji="1" lang="ja-JP" altLang="en-US" sz="1500"/>
              <a:t>の</a:t>
            </a:r>
            <a:r>
              <a:rPr kumimoji="1" lang="ja-JP" altLang="en-US" sz="1500" smtClean="0"/>
              <a:t>精選</a:t>
            </a:r>
            <a:r>
              <a:rPr kumimoji="1" lang="ja-JP" altLang="en-US" sz="1500" dirty="0"/>
              <a:t>等による時間短縮を行うなどの工夫をするとともに、準備期間中から、「接触」「密集」「近</a:t>
            </a:r>
            <a:r>
              <a:rPr kumimoji="1" lang="ja-JP" altLang="en-US" sz="1500" dirty="0" smtClean="0"/>
              <a:t>距離での活動</a:t>
            </a:r>
            <a:r>
              <a:rPr kumimoji="1" lang="ja-JP" altLang="en-US" sz="1500" dirty="0"/>
              <a:t>」「向かい合っての発声」等を可能な限り避けるよう指導してください。また、道具の</a:t>
            </a:r>
            <a:r>
              <a:rPr kumimoji="1" lang="ja-JP" altLang="en-US" sz="1500" dirty="0" smtClean="0"/>
              <a:t>共用を</a:t>
            </a:r>
            <a:r>
              <a:rPr kumimoji="1" lang="ja-JP" altLang="en-US" sz="1500" dirty="0"/>
              <a:t>可能な限り避け、やむを得ず共用する場合は、使用前後の手洗いを徹底するよう指導して</a:t>
            </a:r>
            <a:r>
              <a:rPr kumimoji="1" lang="ja-JP" altLang="en-US" sz="1500" dirty="0" smtClean="0"/>
              <a:t>ください</a:t>
            </a:r>
            <a:r>
              <a:rPr kumimoji="1" lang="ja-JP" altLang="en-US" sz="1500" dirty="0"/>
              <a:t>。</a:t>
            </a:r>
          </a:p>
          <a:p>
            <a:pPr marL="180000" indent="-457200"/>
            <a:r>
              <a:rPr kumimoji="1" lang="ja-JP" altLang="en-US" sz="1500" dirty="0" smtClean="0"/>
              <a:t>　　</a:t>
            </a:r>
            <a:r>
              <a:rPr kumimoji="1" lang="ja-JP" altLang="en-US" sz="1500" u="sng" dirty="0" smtClean="0"/>
              <a:t>保護者</a:t>
            </a:r>
            <a:r>
              <a:rPr kumimoji="1" lang="ja-JP" altLang="en-US" sz="1500" u="sng" dirty="0"/>
              <a:t>等の来場者については、例えば、催し物の会場内での身体的距離を１メートル程度</a:t>
            </a:r>
            <a:r>
              <a:rPr kumimoji="1" lang="ja-JP" altLang="en-US" sz="1500" u="sng" dirty="0" smtClean="0"/>
              <a:t>確保できる</a:t>
            </a:r>
            <a:r>
              <a:rPr kumimoji="1" lang="ja-JP" altLang="en-US" sz="1500" u="sng" dirty="0"/>
              <a:t>ことなどを目安として、人数を制限してください。</a:t>
            </a:r>
            <a:endParaRPr kumimoji="1" lang="en-US" altLang="ja-JP" sz="1500" u="sng" dirty="0" smtClean="0"/>
          </a:p>
          <a:p>
            <a:pPr marL="180000" indent="-457200"/>
            <a:endParaRPr kumimoji="1" lang="ja-JP" altLang="en-US" sz="1600" dirty="0"/>
          </a:p>
        </p:txBody>
      </p:sp>
      <p:sp>
        <p:nvSpPr>
          <p:cNvPr id="7" name="角丸四角形 6"/>
          <p:cNvSpPr/>
          <p:nvPr/>
        </p:nvSpPr>
        <p:spPr>
          <a:xfrm>
            <a:off x="457200" y="5262819"/>
            <a:ext cx="8386548" cy="1395405"/>
          </a:xfrm>
          <a:prstGeom prst="roundRect">
            <a:avLst>
              <a:gd name="adj" fmla="val 108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80000" indent="-457200"/>
            <a:r>
              <a:rPr kumimoji="1" lang="en-US" altLang="ja-JP" sz="1600" b="1" dirty="0" smtClean="0"/>
              <a:t>【</a:t>
            </a:r>
            <a:r>
              <a:rPr kumimoji="1" lang="ja-JP" altLang="en-US" sz="1600" b="1" dirty="0" smtClean="0"/>
              <a:t>参考</a:t>
            </a:r>
            <a:r>
              <a:rPr kumimoji="1" lang="en-US" altLang="ja-JP" sz="1600" b="1" dirty="0" smtClean="0"/>
              <a:t>】</a:t>
            </a:r>
            <a:r>
              <a:rPr kumimoji="1" lang="ja-JP" altLang="en-US" sz="1600" b="1" dirty="0" smtClean="0"/>
              <a:t>府立高校等における体育祭、文化祭等の計画状況（すでに実施済みのものを含む）</a:t>
            </a:r>
            <a:endParaRPr kumimoji="1" lang="en-US" altLang="ja-JP" sz="1600" dirty="0" smtClean="0"/>
          </a:p>
          <a:p>
            <a:pPr marL="180000" indent="-457200"/>
            <a:endParaRPr kumimoji="1" lang="en-US" altLang="ja-JP" sz="16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686933"/>
              </p:ext>
            </p:extLst>
          </p:nvPr>
        </p:nvGraphicFramePr>
        <p:xfrm>
          <a:off x="1524000" y="5630794"/>
          <a:ext cx="6096000" cy="900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2068562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9871161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24198796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387141925"/>
                    </a:ext>
                  </a:extLst>
                </a:gridCol>
              </a:tblGrid>
              <a:tr h="291157"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実施済み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実施予定</a:t>
                      </a:r>
                      <a:endParaRPr kumimoji="1" lang="ja-JP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実施せず</a:t>
                      </a:r>
                      <a:endParaRPr kumimoji="1" lang="ja-JP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843884"/>
                  </a:ext>
                </a:extLst>
              </a:tr>
              <a:tr h="2911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体育祭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/>
                        <a:t>１５校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/>
                        <a:t>６３校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/>
                        <a:t>７４校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614251"/>
                  </a:ext>
                </a:extLst>
              </a:tr>
              <a:tr h="2911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文化祭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/>
                        <a:t>４５校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/>
                        <a:t>４５校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dirty="0" smtClean="0"/>
                        <a:t>６２校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384285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77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88258" y="638114"/>
            <a:ext cx="5955476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ea typeface="メイリオ" panose="020B0604030504040204" pitchFamily="50" charset="-128"/>
              </a:rPr>
              <a:t>■　イエローステージ（</a:t>
            </a:r>
            <a:r>
              <a:rPr kumimoji="1" lang="ja-JP" altLang="en-US" b="1" dirty="0">
                <a:ea typeface="メイリオ" panose="020B0604030504040204" pitchFamily="50" charset="-128"/>
              </a:rPr>
              <a:t>警戒</a:t>
            </a:r>
            <a:r>
              <a:rPr kumimoji="1" lang="ja-JP" altLang="en-US" b="1" dirty="0" smtClean="0">
                <a:ea typeface="メイリオ" panose="020B0604030504040204" pitchFamily="50" charset="-128"/>
              </a:rPr>
              <a:t>）の対応方針に基づく要請</a:t>
            </a:r>
            <a:endParaRPr kumimoji="1" lang="ja-JP" altLang="en-US" b="1" dirty="0"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45909" y="1076767"/>
            <a:ext cx="8420668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●</a:t>
            </a:r>
            <a:r>
              <a:rPr kumimoji="1" lang="ja-JP" altLang="en-US" sz="1600" dirty="0"/>
              <a:t>イベントの開催について</a:t>
            </a:r>
            <a:r>
              <a:rPr kumimoji="1" lang="en-US" altLang="ja-JP" sz="1600" dirty="0"/>
              <a:t>(</a:t>
            </a:r>
            <a:r>
              <a:rPr kumimoji="1" lang="ja-JP" altLang="en-US" sz="1600" dirty="0"/>
              <a:t>府主催（共催）のイベントを含む</a:t>
            </a:r>
            <a:r>
              <a:rPr kumimoji="1" lang="en-US" altLang="ja-JP" sz="1600" dirty="0"/>
              <a:t>)</a:t>
            </a:r>
          </a:p>
          <a:p>
            <a:endParaRPr kumimoji="1" lang="en-US" altLang="ja-JP" sz="1600" dirty="0"/>
          </a:p>
          <a:p>
            <a:endParaRPr kumimoji="1" lang="en-US" altLang="ja-JP" sz="1600" dirty="0" smtClean="0"/>
          </a:p>
          <a:p>
            <a:endParaRPr kumimoji="1" lang="en-US" altLang="ja-JP" sz="1600" dirty="0"/>
          </a:p>
          <a:p>
            <a:endParaRPr kumimoji="1" lang="en-US" altLang="ja-JP" sz="1600" dirty="0" smtClean="0"/>
          </a:p>
          <a:p>
            <a:endParaRPr kumimoji="1" lang="en-US" altLang="ja-JP" sz="1600" dirty="0"/>
          </a:p>
          <a:p>
            <a:endParaRPr kumimoji="1" lang="en-US" altLang="ja-JP" sz="1600" dirty="0" smtClean="0"/>
          </a:p>
          <a:p>
            <a:endParaRPr kumimoji="1" lang="en-US" altLang="ja-JP" sz="1600" dirty="0"/>
          </a:p>
          <a:p>
            <a:endParaRPr kumimoji="1" lang="en-US" altLang="ja-JP" sz="1600" dirty="0" smtClean="0"/>
          </a:p>
          <a:p>
            <a:endParaRPr kumimoji="1" lang="en-US" altLang="ja-JP" sz="1600" dirty="0"/>
          </a:p>
          <a:p>
            <a:endParaRPr kumimoji="1" lang="en-US" altLang="ja-JP" sz="1600" dirty="0"/>
          </a:p>
          <a:p>
            <a:endParaRPr kumimoji="1" lang="en-US" altLang="ja-JP" sz="1600" dirty="0" smtClean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07767" y="4420255"/>
            <a:ext cx="86040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612000"/>
            <a:r>
              <a:rPr kumimoji="1" lang="ja-JP" altLang="en-US" dirty="0" smtClean="0"/>
              <a:t>体育祭・文化祭等については、来場者に「大声</a:t>
            </a:r>
            <a:r>
              <a:rPr kumimoji="1" lang="ja-JP" altLang="en-US" dirty="0"/>
              <a:t>での歓声・声援</a:t>
            </a:r>
            <a:r>
              <a:rPr kumimoji="1" lang="ja-JP" altLang="en-US" dirty="0" smtClean="0"/>
              <a:t>等」がないよう、</a:t>
            </a:r>
            <a:endParaRPr kumimoji="1" lang="en-US" altLang="ja-JP" dirty="0" smtClean="0"/>
          </a:p>
          <a:p>
            <a:pPr indent="-612000"/>
            <a:r>
              <a:rPr kumimoji="1" lang="ja-JP" altLang="en-US" dirty="0" smtClean="0"/>
              <a:t>あらかじめ理解と協力を得られるものと想定。</a:t>
            </a:r>
            <a:endParaRPr kumimoji="1" lang="en-US" altLang="ja-JP" dirty="0" smtClean="0"/>
          </a:p>
          <a:p>
            <a:pPr indent="-612000"/>
            <a:r>
              <a:rPr kumimoji="1" lang="ja-JP" altLang="en-US" dirty="0" smtClean="0"/>
              <a:t>また、</a:t>
            </a:r>
            <a:r>
              <a:rPr kumimoji="1" lang="ja-JP" altLang="en-US" dirty="0" smtClean="0">
                <a:solidFill>
                  <a:prstClr val="black"/>
                </a:solidFill>
              </a:rPr>
              <a:t>収容</a:t>
            </a:r>
            <a:r>
              <a:rPr kumimoji="1" lang="ja-JP" altLang="en-US" dirty="0">
                <a:solidFill>
                  <a:prstClr val="black"/>
                </a:solidFill>
              </a:rPr>
              <a:t>定員</a:t>
            </a:r>
            <a:r>
              <a:rPr kumimoji="1" lang="ja-JP" altLang="en-US" dirty="0" smtClean="0">
                <a:solidFill>
                  <a:prstClr val="black"/>
                </a:solidFill>
              </a:rPr>
              <a:t>の設定が困難な学校行事に該当。</a:t>
            </a:r>
            <a:endParaRPr kumimoji="1" lang="en-US" altLang="ja-JP" dirty="0" smtClean="0">
              <a:solidFill>
                <a:prstClr val="black"/>
              </a:solidFill>
            </a:endParaRPr>
          </a:p>
          <a:p>
            <a:pPr indent="-612000"/>
            <a:endParaRPr kumimoji="1" lang="en-US" altLang="ja-JP" dirty="0" smtClean="0">
              <a:solidFill>
                <a:prstClr val="black"/>
              </a:solidFill>
            </a:endParaRPr>
          </a:p>
          <a:p>
            <a:pPr indent="-612000"/>
            <a:r>
              <a:rPr kumimoji="1" lang="ja-JP" altLang="en-US" b="1" dirty="0" smtClean="0">
                <a:solidFill>
                  <a:prstClr val="black"/>
                </a:solidFill>
              </a:rPr>
              <a:t>➡　前出の</a:t>
            </a:r>
            <a:r>
              <a:rPr kumimoji="1" lang="ja-JP" altLang="en-US" b="1" dirty="0"/>
              <a:t>「府立学校における新型</a:t>
            </a:r>
            <a:r>
              <a:rPr kumimoji="1" lang="ja-JP" altLang="en-US" b="1" dirty="0" smtClean="0"/>
              <a:t>コロナウイルス感染症</a:t>
            </a:r>
            <a:r>
              <a:rPr kumimoji="1" lang="ja-JP" altLang="en-US" b="1" dirty="0"/>
              <a:t>対策マニュアル</a:t>
            </a:r>
            <a:r>
              <a:rPr kumimoji="1" lang="ja-JP" altLang="en-US" b="1" dirty="0" smtClean="0"/>
              <a:t>」を改定</a:t>
            </a:r>
            <a:endParaRPr kumimoji="1" lang="en-US" altLang="ja-JP" dirty="0" smtClean="0">
              <a:solidFill>
                <a:prstClr val="black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-4601"/>
            <a:ext cx="9144000" cy="55422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体育</a:t>
            </a:r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祭</a:t>
            </a:r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等</a:t>
            </a:r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の学校行事に係る取扱いについて</a:t>
            </a:r>
            <a:endParaRPr lang="en-US" altLang="ja-JP" sz="1600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　　（イエローステージ（警戒）の対応方針に基づく要請の改定を踏まえた対応）</a:t>
            </a:r>
            <a:endParaRPr lang="ja-JP" altLang="en-US" sz="1400" dirty="0"/>
          </a:p>
        </p:txBody>
      </p:sp>
      <p:sp>
        <p:nvSpPr>
          <p:cNvPr id="2" name="右矢印 1"/>
          <p:cNvSpPr/>
          <p:nvPr/>
        </p:nvSpPr>
        <p:spPr>
          <a:xfrm>
            <a:off x="545909" y="4351681"/>
            <a:ext cx="559560" cy="70968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103" y="1391641"/>
            <a:ext cx="8015937" cy="2732114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1897039" y="3375119"/>
            <a:ext cx="4053384" cy="648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58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4601"/>
            <a:ext cx="9144000" cy="55422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体育</a:t>
            </a:r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祭</a:t>
            </a:r>
            <a:r>
              <a:rPr lang="ja-JP" altLang="en-US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等</a:t>
            </a:r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の学校行事に係る取扱いについて</a:t>
            </a:r>
            <a:endParaRPr lang="en-US" altLang="ja-JP" sz="1600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　　（イエローステージ（警戒）の対応方針に基づく要請の改定を踏まえた対応）</a:t>
            </a:r>
            <a:endParaRPr lang="ja-JP" altLang="en-US" sz="1400" dirty="0"/>
          </a:p>
        </p:txBody>
      </p:sp>
      <p:sp>
        <p:nvSpPr>
          <p:cNvPr id="5" name="角丸四角形 4"/>
          <p:cNvSpPr/>
          <p:nvPr/>
        </p:nvSpPr>
        <p:spPr>
          <a:xfrm>
            <a:off x="457199" y="1119119"/>
            <a:ext cx="8386549" cy="4121622"/>
          </a:xfrm>
          <a:prstGeom prst="roundRect">
            <a:avLst>
              <a:gd name="adj" fmla="val 3679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80000" indent="-457200"/>
            <a:r>
              <a:rPr kumimoji="1" lang="ja-JP" altLang="en-US" sz="1600" b="1" dirty="0" smtClean="0"/>
              <a:t>府立学校における新型コロナウイルス感染症対策マニュアル（</a:t>
            </a:r>
            <a:r>
              <a:rPr kumimoji="1" lang="en-US" altLang="ja-JP" sz="1600" b="1" dirty="0"/>
              <a:t>2020</a:t>
            </a:r>
            <a:r>
              <a:rPr kumimoji="1" lang="ja-JP" altLang="en-US" sz="1600" b="1" dirty="0" smtClean="0"/>
              <a:t>年</a:t>
            </a:r>
            <a:r>
              <a:rPr kumimoji="1" lang="en-US" altLang="ja-JP" sz="1600" b="1" dirty="0"/>
              <a:t>9</a:t>
            </a:r>
            <a:r>
              <a:rPr kumimoji="1" lang="ja-JP" altLang="en-US" sz="1600" b="1" dirty="0" smtClean="0"/>
              <a:t>月〇日版）</a:t>
            </a:r>
            <a:endParaRPr kumimoji="1" lang="ja-JP" altLang="en-US" sz="1600" b="1" dirty="0"/>
          </a:p>
          <a:p>
            <a:pPr marL="180000" indent="-457200"/>
            <a:r>
              <a:rPr kumimoji="1" lang="ja-JP" altLang="en-US" sz="1500" dirty="0"/>
              <a:t>２．学校行事等</a:t>
            </a:r>
          </a:p>
          <a:p>
            <a:pPr marL="180000" indent="-457200"/>
            <a:r>
              <a:rPr kumimoji="1" lang="ja-JP" altLang="en-US" sz="1500" dirty="0" smtClean="0"/>
              <a:t>　　</a:t>
            </a:r>
            <a:r>
              <a:rPr kumimoji="1" lang="ja-JP" altLang="en-US" sz="1500" u="sng" dirty="0" smtClean="0"/>
              <a:t>「</a:t>
            </a:r>
            <a:r>
              <a:rPr kumimoji="1" lang="ja-JP" altLang="en-US" sz="1500" u="sng" dirty="0"/>
              <a:t>３つの密（「密閉」「密集」「密接」）」を避けることに留意し、「換気の徹底」「</a:t>
            </a:r>
            <a:r>
              <a:rPr kumimoji="1" lang="ja-JP" altLang="en-US" sz="1500" u="sng" strike="dblStrike" dirty="0">
                <a:solidFill>
                  <a:srgbClr val="FF0000"/>
                </a:solidFill>
              </a:rPr>
              <a:t>１メートルを目安と</a:t>
            </a:r>
            <a:r>
              <a:rPr kumimoji="1" lang="ja-JP" altLang="en-US" sz="1500" u="sng" strike="dblStrike" dirty="0" smtClean="0">
                <a:solidFill>
                  <a:srgbClr val="FF0000"/>
                </a:solidFill>
              </a:rPr>
              <a:t>した</a:t>
            </a:r>
            <a:r>
              <a:rPr kumimoji="1" lang="ja-JP" altLang="en-US" sz="1500" u="sng" dirty="0"/>
              <a:t>身体的距離の確保」「マスクの着用」などの感染防止対策を講じたうえで実施することができます。</a:t>
            </a:r>
          </a:p>
          <a:p>
            <a:pPr marL="180000" indent="-457200"/>
            <a:r>
              <a:rPr kumimoji="1" lang="ja-JP" altLang="en-US" sz="1500" dirty="0" smtClean="0"/>
              <a:t>　　とりわけ</a:t>
            </a:r>
            <a:r>
              <a:rPr kumimoji="1" lang="ja-JP" altLang="en-US" sz="1500" dirty="0"/>
              <a:t>、支援学校における校外学習（遠足）、体育祭・運動会、修学旅行等の宿泊を要する教育</a:t>
            </a:r>
            <a:r>
              <a:rPr kumimoji="1" lang="ja-JP" altLang="en-US" sz="1500" dirty="0" smtClean="0"/>
              <a:t>活動</a:t>
            </a:r>
            <a:r>
              <a:rPr kumimoji="1" lang="ja-JP" altLang="en-US" sz="1500" dirty="0"/>
              <a:t>ついては、</a:t>
            </a:r>
            <a:r>
              <a:rPr kumimoji="1" lang="ja-JP" altLang="en-US" sz="1500" dirty="0" err="1"/>
              <a:t>障がい</a:t>
            </a:r>
            <a:r>
              <a:rPr kumimoji="1" lang="ja-JP" altLang="en-US" sz="1500" dirty="0"/>
              <a:t>種別や児童生徒等の障がいの状況を踏まえて、慎重に判断することが必要です。</a:t>
            </a:r>
          </a:p>
          <a:p>
            <a:pPr marL="180000" indent="-457200"/>
            <a:r>
              <a:rPr kumimoji="1" lang="ja-JP" altLang="en-US" sz="1500" dirty="0" smtClean="0"/>
              <a:t>　　なお</a:t>
            </a:r>
            <a:r>
              <a:rPr kumimoji="1" lang="ja-JP" altLang="en-US" sz="1500" dirty="0"/>
              <a:t>、学校行事に保護者等が参加・出席する場合は、発熱等体調の優れない方の来校を御遠慮</a:t>
            </a:r>
            <a:r>
              <a:rPr kumimoji="1" lang="ja-JP" altLang="en-US" sz="1500" dirty="0" smtClean="0"/>
              <a:t>いただく</a:t>
            </a:r>
            <a:r>
              <a:rPr kumimoji="1" lang="ja-JP" altLang="en-US" sz="1500" dirty="0"/>
              <a:t>よう事前にお願いするとともに、来校者名簿を作成する等、来校者の把握を行ってください</a:t>
            </a:r>
            <a:r>
              <a:rPr kumimoji="1" lang="ja-JP" altLang="en-US" sz="1500" dirty="0" smtClean="0"/>
              <a:t>。</a:t>
            </a:r>
            <a:endParaRPr kumimoji="1" lang="en-US" altLang="ja-JP" sz="1500" dirty="0" smtClean="0"/>
          </a:p>
          <a:p>
            <a:pPr marL="180000" indent="-457200"/>
            <a:endParaRPr kumimoji="1" lang="ja-JP" altLang="en-US" sz="1500" dirty="0"/>
          </a:p>
          <a:p>
            <a:pPr marL="180000" indent="-457200"/>
            <a:r>
              <a:rPr kumimoji="1" lang="en-US" altLang="ja-JP" sz="1500" dirty="0"/>
              <a:t>【</a:t>
            </a:r>
            <a:r>
              <a:rPr kumimoji="1" lang="ja-JP" altLang="en-US" sz="1500" dirty="0"/>
              <a:t>学校行事（例）</a:t>
            </a:r>
            <a:r>
              <a:rPr kumimoji="1" lang="en-US" altLang="ja-JP" sz="1500" dirty="0"/>
              <a:t>】</a:t>
            </a:r>
          </a:p>
          <a:p>
            <a:pPr marL="180000" indent="-457200"/>
            <a:r>
              <a:rPr kumimoji="1" lang="ja-JP" altLang="en-US" sz="1500" dirty="0" smtClean="0"/>
              <a:t>・</a:t>
            </a:r>
            <a:r>
              <a:rPr kumimoji="1" lang="ja-JP" altLang="en-US" sz="1500" dirty="0"/>
              <a:t>体育祭、文化祭</a:t>
            </a:r>
          </a:p>
          <a:p>
            <a:pPr marL="180000" indent="-457200"/>
            <a:r>
              <a:rPr kumimoji="1" lang="ja-JP" altLang="en-US" sz="1500" dirty="0" smtClean="0"/>
              <a:t>　　前項</a:t>
            </a:r>
            <a:r>
              <a:rPr kumimoji="1" lang="ja-JP" altLang="en-US" sz="1500" dirty="0"/>
              <a:t>「１．各教科等について留意すべきこと」を踏まえ、感染リスクの高い内容を避ける、内容の</a:t>
            </a:r>
            <a:r>
              <a:rPr kumimoji="1" lang="ja-JP" altLang="en-US" sz="1500" dirty="0" smtClean="0"/>
              <a:t>精選</a:t>
            </a:r>
            <a:r>
              <a:rPr kumimoji="1" lang="ja-JP" altLang="en-US" sz="1500" dirty="0"/>
              <a:t>等による時間短縮を行うなどの工夫をするとともに、準備期間中から、「接触」「密集」「近</a:t>
            </a:r>
            <a:r>
              <a:rPr kumimoji="1" lang="ja-JP" altLang="en-US" sz="1500" dirty="0" smtClean="0"/>
              <a:t>距離での活動</a:t>
            </a:r>
            <a:r>
              <a:rPr kumimoji="1" lang="ja-JP" altLang="en-US" sz="1500" dirty="0"/>
              <a:t>」「向かい合っての発声」等を可能な限り避けるよう指導してください。また、道具の</a:t>
            </a:r>
            <a:r>
              <a:rPr kumimoji="1" lang="ja-JP" altLang="en-US" sz="1500" dirty="0" smtClean="0"/>
              <a:t>共用を</a:t>
            </a:r>
            <a:r>
              <a:rPr kumimoji="1" lang="ja-JP" altLang="en-US" sz="1500" dirty="0"/>
              <a:t>可能な限り避け、やむを得ず共用する場合は、使用前後の手洗いを徹底するよう指導して</a:t>
            </a:r>
            <a:r>
              <a:rPr kumimoji="1" lang="ja-JP" altLang="en-US" sz="1500" dirty="0" smtClean="0"/>
              <a:t>ください</a:t>
            </a:r>
            <a:r>
              <a:rPr kumimoji="1" lang="ja-JP" altLang="en-US" sz="1500" dirty="0"/>
              <a:t>。</a:t>
            </a:r>
          </a:p>
          <a:p>
            <a:pPr marL="180000" indent="-457200"/>
            <a:r>
              <a:rPr kumimoji="1" lang="ja-JP" altLang="en-US" sz="1500" dirty="0" smtClean="0"/>
              <a:t>　　</a:t>
            </a:r>
            <a:r>
              <a:rPr kumimoji="1" lang="ja-JP" altLang="en-US" sz="1500" u="sng" dirty="0" smtClean="0"/>
              <a:t>保護者</a:t>
            </a:r>
            <a:r>
              <a:rPr kumimoji="1" lang="ja-JP" altLang="en-US" sz="1500" u="sng" dirty="0"/>
              <a:t>等の来場者については、例えば、催し物の会場内での身体的距離</a:t>
            </a:r>
            <a:r>
              <a:rPr kumimoji="1" lang="ja-JP" altLang="en-US" sz="1500" u="sng" dirty="0" smtClean="0"/>
              <a:t>を</a:t>
            </a:r>
            <a:r>
              <a:rPr kumimoji="1" lang="ja-JP" altLang="en-US" sz="1500" u="sng" dirty="0" smtClean="0">
                <a:solidFill>
                  <a:srgbClr val="FF0000"/>
                </a:solidFill>
              </a:rPr>
              <a:t>人と人とが接触しない程度の間隔を確保できること</a:t>
            </a:r>
            <a:r>
              <a:rPr kumimoji="1" lang="ja-JP" altLang="en-US" sz="1500" u="sng" dirty="0" smtClean="0"/>
              <a:t>を</a:t>
            </a:r>
            <a:r>
              <a:rPr kumimoji="1" lang="ja-JP" altLang="en-US" sz="1500" u="sng" dirty="0"/>
              <a:t>目安として</a:t>
            </a:r>
            <a:r>
              <a:rPr kumimoji="1" lang="ja-JP" altLang="en-US" sz="1500" u="sng" dirty="0" smtClean="0"/>
              <a:t>、</a:t>
            </a:r>
            <a:r>
              <a:rPr kumimoji="1" lang="ja-JP" altLang="en-US" sz="1500" u="sng" dirty="0" smtClean="0">
                <a:solidFill>
                  <a:srgbClr val="FF0000"/>
                </a:solidFill>
              </a:rPr>
              <a:t>必要に応じて</a:t>
            </a:r>
            <a:r>
              <a:rPr kumimoji="1" lang="ja-JP" altLang="en-US" sz="1500" u="sng" dirty="0" smtClean="0"/>
              <a:t>人数</a:t>
            </a:r>
            <a:r>
              <a:rPr kumimoji="1" lang="ja-JP" altLang="en-US" sz="1500" u="sng" dirty="0"/>
              <a:t>を制限してください。</a:t>
            </a:r>
            <a:endParaRPr kumimoji="1" lang="en-US" altLang="ja-JP" sz="1500" u="sng" dirty="0" smtClean="0"/>
          </a:p>
          <a:p>
            <a:pPr marL="180000" indent="-457200"/>
            <a:endParaRPr kumimoji="1" lang="ja-JP" altLang="en-US" sz="16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57199" y="650546"/>
            <a:ext cx="989464" cy="369332"/>
          </a:xfrm>
          <a:prstGeom prst="rect">
            <a:avLst/>
          </a:prstGeom>
          <a:noFill/>
          <a:ln w="38100" cmpd="dbl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/>
              <a:t>改</a:t>
            </a:r>
            <a:r>
              <a:rPr kumimoji="1" lang="ja-JP" altLang="en-US" b="1" dirty="0"/>
              <a:t>定</a:t>
            </a:r>
            <a:r>
              <a:rPr kumimoji="1" lang="ja-JP" altLang="en-US" b="1" dirty="0" smtClean="0"/>
              <a:t>後</a:t>
            </a:r>
            <a:endParaRPr kumimoji="1" lang="ja-JP" altLang="en-US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7681" y="6355041"/>
            <a:ext cx="8405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+mn-ea"/>
              </a:rPr>
              <a:t>➡府立学校及び市町村教育委員会に通知するとともに、私立学校に参考送付する</a:t>
            </a:r>
            <a:r>
              <a:rPr kumimoji="1" lang="ja-JP" altLang="en-US" sz="1600" b="1" dirty="0">
                <a:latin typeface="+mn-ea"/>
              </a:rPr>
              <a:t>。</a:t>
            </a:r>
            <a:endParaRPr kumimoji="1" lang="ja-JP" altLang="en-US" sz="1600" dirty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8625" y="5359293"/>
            <a:ext cx="86034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612000"/>
            <a:r>
              <a:rPr kumimoji="1" lang="ja-JP" altLang="en-US" dirty="0" smtClean="0"/>
              <a:t>■　体育祭・文化祭の実施にあたっては、</a:t>
            </a:r>
            <a:r>
              <a:rPr kumimoji="1" lang="ja-JP" altLang="en-US" b="1" dirty="0" smtClean="0"/>
              <a:t>保護者にとっては、これらの行事が子どもたちの</a:t>
            </a:r>
            <a:r>
              <a:rPr kumimoji="1" lang="en-US" altLang="ja-JP" b="1" dirty="0" smtClean="0"/>
              <a:t/>
            </a:r>
            <a:br>
              <a:rPr kumimoji="1" lang="en-US" altLang="ja-JP" b="1" dirty="0" smtClean="0"/>
            </a:br>
            <a:r>
              <a:rPr kumimoji="1" lang="ja-JP" altLang="en-US" b="1" dirty="0" smtClean="0"/>
              <a:t>　　成長を見守る重要な機会であり、学校として可能な限り、来場して参観したいという</a:t>
            </a:r>
            <a:r>
              <a:rPr kumimoji="1" lang="en-US" altLang="ja-JP" b="1" dirty="0" smtClean="0"/>
              <a:t/>
            </a:r>
            <a:br>
              <a:rPr kumimoji="1" lang="en-US" altLang="ja-JP" b="1" dirty="0" smtClean="0"/>
            </a:br>
            <a:r>
              <a:rPr kumimoji="1" lang="ja-JP" altLang="en-US" b="1" dirty="0" smtClean="0"/>
              <a:t>　　保護者の意向を踏まえた対応を行うよう求める。</a:t>
            </a:r>
            <a:endParaRPr kumimoji="1" lang="ja-JP" altLang="en-US" b="1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530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1670</TotalTime>
  <Words>1044</Words>
  <Application>Microsoft Office PowerPoint</Application>
  <PresentationFormat>画面に合わせる (4:3)</PresentationFormat>
  <Paragraphs>60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メイリオ</vt:lpstr>
      <vt:lpstr>游ゴシック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lastModifiedBy>大阪府</cp:lastModifiedBy>
  <cp:revision>119</cp:revision>
  <cp:lastPrinted>2020-09-17T03:59:10Z</cp:lastPrinted>
  <dcterms:created xsi:type="dcterms:W3CDTF">2020-03-31T00:25:54Z</dcterms:created>
  <dcterms:modified xsi:type="dcterms:W3CDTF">2020-09-17T10:02:25Z</dcterms:modified>
</cp:coreProperties>
</file>