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79" autoAdjust="0"/>
    <p:restoredTop sz="94660"/>
  </p:normalViewPr>
  <p:slideViewPr>
    <p:cSldViewPr snapToGrid="0">
      <p:cViewPr>
        <p:scale>
          <a:sx n="125" d="100"/>
          <a:sy n="125" d="100"/>
        </p:scale>
        <p:origin x="318" y="-1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0BB0382-10CD-41AA-A4B0-2B7DE76CF719}" type="datetimeFigureOut">
              <a:rPr kumimoji="1" lang="ja-JP" altLang="en-US" smtClean="0"/>
              <a:t>2020/8/28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E15A7B-6620-49C2-9AA5-FD94CEC8C888}" type="slidenum">
              <a:rPr kumimoji="1" lang="ja-JP" altLang="en-US" smtClean="0"/>
              <a:t>10</a:t>
            </a:fld>
            <a:endParaRPr kumimoji="1" lang="ja-JP" altLang="en-US"/>
          </a:p>
        </p:txBody>
      </p:sp>
    </p:spTree>
    <p:extLst>
      <p:ext uri="{BB962C8B-B14F-4D97-AF65-F5344CB8AC3E}">
        <p14:creationId xmlns:p14="http://schemas.microsoft.com/office/powerpoint/2010/main" val="33523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2020/8/28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5591D8F-7179-4F35-9421-AB27E51262F8}" type="datetimeFigureOut">
              <a:rPr kumimoji="1" lang="ja-JP" altLang="en-US" smtClean="0"/>
              <a:t>2020/8/28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a:spLocks noChangeArrowheads="1"/>
          </p:cNvSpPr>
          <p:nvPr/>
        </p:nvSpPr>
        <p:spPr bwMode="auto">
          <a:xfrm>
            <a:off x="-14937" y="180"/>
            <a:ext cx="6858000" cy="42456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smtClean="0">
                <a:solidFill>
                  <a:schemeClr val="bg1"/>
                </a:solidFill>
                <a:latin typeface="Meiryo UI" panose="020B0604030504040204" pitchFamily="50" charset="-128"/>
                <a:ea typeface="Meiryo UI" panose="020B0604030504040204" pitchFamily="50" charset="-128"/>
              </a:rPr>
              <a:t>令和元年度 </a:t>
            </a:r>
            <a:r>
              <a:rPr lang="ja-JP" altLang="en-US" sz="1696" b="1" dirty="0">
                <a:solidFill>
                  <a:schemeClr val="bg1"/>
                </a:solidFill>
                <a:latin typeface="Meiryo UI" panose="020B0604030504040204" pitchFamily="50" charset="-128"/>
                <a:ea typeface="Meiryo UI" panose="020B0604030504040204" pitchFamily="50" charset="-128"/>
              </a:rPr>
              <a:t>教育行政に係る点検及び評価報告書（概要）</a:t>
            </a:r>
          </a:p>
        </p:txBody>
      </p:sp>
      <p:sp>
        <p:nvSpPr>
          <p:cNvPr id="6" name="Rectangle 4"/>
          <p:cNvSpPr>
            <a:spLocks noChangeArrowheads="1"/>
          </p:cNvSpPr>
          <p:nvPr/>
        </p:nvSpPr>
        <p:spPr bwMode="auto">
          <a:xfrm>
            <a:off x="152122" y="2162305"/>
            <a:ext cx="6477866" cy="2512447"/>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en-US" altLang="ja-JP" sz="1036" dirty="0" smtClean="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教育</a:t>
            </a:r>
            <a:r>
              <a:rPr lang="ja-JP" altLang="en-US" sz="1036" dirty="0">
                <a:latin typeface="Meiryo UI" panose="020B0604030504040204" pitchFamily="50" charset="-128"/>
                <a:ea typeface="Meiryo UI" panose="020B0604030504040204" pitchFamily="50" charset="-128"/>
              </a:rPr>
              <a:t>長の権限に属する事務（同条第４項の規定により事務局職員等に委任された事務を含む。</a:t>
            </a:r>
            <a:r>
              <a:rPr lang="ja-JP" altLang="en-US" sz="1036" dirty="0" smtClean="0">
                <a:latin typeface="Meiryo UI" panose="020B0604030504040204" pitchFamily="50" charset="-128"/>
                <a:ea typeface="Meiryo UI" panose="020B0604030504040204" pitchFamily="50" charset="-128"/>
              </a:rPr>
              <a:t>）を含む。）の</a:t>
            </a:r>
            <a:endParaRPr lang="en-US" altLang="ja-JP" sz="1036" dirty="0" smtClean="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　 管理</a:t>
            </a:r>
            <a:r>
              <a:rPr lang="ja-JP" altLang="en-US" sz="1036" dirty="0">
                <a:latin typeface="Meiryo UI" panose="020B0604030504040204" pitchFamily="50" charset="-128"/>
                <a:ea typeface="Meiryo UI" panose="020B0604030504040204" pitchFamily="50" charset="-128"/>
              </a:rPr>
              <a:t>及び</a:t>
            </a:r>
            <a:r>
              <a:rPr lang="ja-JP" altLang="en-US" sz="1036" dirty="0" smtClean="0">
                <a:latin typeface="Meiryo UI" panose="020B0604030504040204" pitchFamily="50" charset="-128"/>
                <a:ea typeface="Meiryo UI" panose="020B0604030504040204" pitchFamily="50" charset="-128"/>
              </a:rPr>
              <a:t>執行の状況</a:t>
            </a:r>
            <a:r>
              <a:rPr lang="ja-JP" altLang="en-US" sz="1036" dirty="0">
                <a:latin typeface="Meiryo UI" panose="020B0604030504040204" pitchFamily="50" charset="-128"/>
                <a:ea typeface="Meiryo UI" panose="020B0604030504040204" pitchFamily="50" charset="-128"/>
              </a:rPr>
              <a:t>について点検及び評価を行い、その結果に関する報告書を作成し、これを議会に提出するとともに</a:t>
            </a:r>
            <a:r>
              <a:rPr lang="ja-JP" altLang="en-US" sz="1036" dirty="0" smtClean="0">
                <a:latin typeface="Meiryo UI" panose="020B0604030504040204" pitchFamily="50" charset="-128"/>
                <a:ea typeface="Meiryo UI" panose="020B0604030504040204" pitchFamily="50" charset="-128"/>
              </a:rPr>
              <a:t>、</a:t>
            </a:r>
            <a:endParaRPr lang="en-US" altLang="ja-JP" sz="1036" dirty="0" smtClean="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en-US" altLang="ja-JP" sz="1036" dirty="0" smtClean="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公表しなければならない</a:t>
            </a:r>
            <a:r>
              <a:rPr lang="ja-JP" altLang="en-US" sz="1036" dirty="0">
                <a:latin typeface="Meiryo UI" panose="020B0604030504040204" pitchFamily="50" charset="-128"/>
                <a:ea typeface="Meiryo UI" panose="020B0604030504040204" pitchFamily="50" charset="-128"/>
              </a:rPr>
              <a:t>。</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a:t>
            </a:r>
            <a:r>
              <a:rPr lang="ja-JP" altLang="en-US" sz="1036" dirty="0" smtClean="0">
                <a:latin typeface="Meiryo UI" panose="020B0604030504040204" pitchFamily="50" charset="-128"/>
                <a:ea typeface="Meiryo UI" panose="020B0604030504040204" pitchFamily="50" charset="-128"/>
              </a:rPr>
              <a:t>の活用</a:t>
            </a:r>
            <a:r>
              <a:rPr lang="ja-JP" altLang="en-US" sz="1036" dirty="0">
                <a:latin typeface="Meiryo UI" panose="020B0604030504040204" pitchFamily="50" charset="-128"/>
                <a:ea typeface="Meiryo UI" panose="020B0604030504040204" pitchFamily="50" charset="-128"/>
              </a:rPr>
              <a:t>を</a:t>
            </a:r>
            <a:r>
              <a:rPr lang="ja-JP" altLang="en-US" sz="1036" dirty="0" smtClean="0">
                <a:latin typeface="Meiryo UI" panose="020B0604030504040204" pitchFamily="50" charset="-128"/>
                <a:ea typeface="Meiryo UI" panose="020B0604030504040204" pitchFamily="50" charset="-128"/>
              </a:rPr>
              <a:t>図る</a:t>
            </a:r>
            <a:endParaRPr lang="en-US" altLang="ja-JP" sz="1036" dirty="0" smtClean="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　 もの</a:t>
            </a:r>
            <a:r>
              <a:rPr lang="ja-JP" altLang="en-US" sz="1036" dirty="0">
                <a:latin typeface="Meiryo UI" panose="020B0604030504040204" pitchFamily="50" charset="-128"/>
                <a:ea typeface="Meiryo UI" panose="020B0604030504040204" pitchFamily="50" charset="-128"/>
              </a:rPr>
              <a:t>とする。</a:t>
            </a:r>
          </a:p>
        </p:txBody>
      </p:sp>
      <p:sp>
        <p:nvSpPr>
          <p:cNvPr id="10" name="Rectangle 18"/>
          <p:cNvSpPr>
            <a:spLocks noChangeArrowheads="1"/>
          </p:cNvSpPr>
          <p:nvPr/>
        </p:nvSpPr>
        <p:spPr bwMode="auto">
          <a:xfrm>
            <a:off x="152122" y="5215257"/>
            <a:ext cx="6477866" cy="1324773"/>
          </a:xfrm>
          <a:prstGeom prst="roundRect">
            <a:avLst>
              <a:gd name="adj" fmla="val 818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eaLnBrk="1" hangingPunct="1">
              <a:lnSpc>
                <a:spcPts val="1089"/>
              </a:lnSpc>
              <a:spcBef>
                <a:spcPct val="30000"/>
              </a:spcBef>
              <a:spcAft>
                <a:spcPct val="30000"/>
              </a:spcAft>
              <a:defRPr/>
            </a:pPr>
            <a:r>
              <a:rPr lang="ja-JP" altLang="en-US" sz="1089" b="1" dirty="0">
                <a:latin typeface="Meiryo UI" panose="020B0604030504040204" pitchFamily="50" charset="-128"/>
                <a:ea typeface="Meiryo UI" panose="020B0604030504040204" pitchFamily="50" charset="-128"/>
              </a:rPr>
              <a:t>○設置目的</a:t>
            </a:r>
          </a:p>
          <a:p>
            <a:pPr eaLnBrk="1" hangingPunct="1">
              <a:lnSpc>
                <a:spcPts val="1089"/>
              </a:lnSpc>
              <a:spcBef>
                <a:spcPct val="10000"/>
              </a:spcBef>
              <a:spcAft>
                <a:spcPct val="20000"/>
              </a:spcAft>
              <a:defRPr/>
            </a:pPr>
            <a:r>
              <a:rPr lang="ja-JP" altLang="en-US" sz="1089"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a:t>
            </a:r>
            <a:r>
              <a:rPr lang="zh-CN" altLang="en-US" sz="952" dirty="0">
                <a:latin typeface="Meiryo UI" panose="020B0604030504040204" pitchFamily="50" charset="-128"/>
                <a:ea typeface="Meiryo UI" panose="020B0604030504040204" pitchFamily="50" charset="-128"/>
              </a:rPr>
              <a:t>基本条例第６条</a:t>
            </a:r>
            <a:r>
              <a:rPr lang="ja-JP" altLang="en-US" sz="952" dirty="0">
                <a:latin typeface="Meiryo UI" panose="020B0604030504040204" pitchFamily="50" charset="-128"/>
                <a:ea typeface="Meiryo UI" panose="020B0604030504040204" pitchFamily="50" charset="-128"/>
              </a:rPr>
              <a:t>に基づき、知事及び教育委員会が実施する大阪府教育振興基本計画（以下「基本計画」という。）</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の進捗を管理するための点検及び評価</a:t>
            </a: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・地教行法第</a:t>
            </a:r>
            <a:r>
              <a:rPr lang="en-US" altLang="ja-JP" sz="952" dirty="0">
                <a:latin typeface="Meiryo UI" panose="020B0604030504040204" pitchFamily="50" charset="-128"/>
                <a:ea typeface="Meiryo UI" panose="020B0604030504040204" pitchFamily="50" charset="-128"/>
              </a:rPr>
              <a:t>26</a:t>
            </a:r>
            <a:r>
              <a:rPr lang="ja-JP" altLang="en-US" sz="952" dirty="0">
                <a:latin typeface="Meiryo UI" panose="020B0604030504040204" pitchFamily="50" charset="-128"/>
                <a:ea typeface="Meiryo UI" panose="020B0604030504040204" pitchFamily="50" charset="-128"/>
              </a:rPr>
              <a:t>条に基づき、教育委員会が実施する委員会の事務の管理及び執行の状況に関する点検及び評価に当たり、</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教育に関する知識及び経験を有する者並びに保護者の意見を聴くために設置する。</a:t>
            </a:r>
          </a:p>
        </p:txBody>
      </p:sp>
      <p:sp>
        <p:nvSpPr>
          <p:cNvPr id="11" name="AutoShape 19"/>
          <p:cNvSpPr>
            <a:spLocks noChangeArrowheads="1"/>
          </p:cNvSpPr>
          <p:nvPr/>
        </p:nvSpPr>
        <p:spPr bwMode="auto">
          <a:xfrm>
            <a:off x="152121" y="5024542"/>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70" dirty="0">
                <a:latin typeface="Meiryo UI" panose="020B0604030504040204" pitchFamily="50" charset="-128"/>
                <a:ea typeface="Meiryo UI" panose="020B0604030504040204" pitchFamily="50" charset="-128"/>
              </a:rPr>
              <a:t>大阪府教育行政評価審議会</a:t>
            </a:r>
          </a:p>
        </p:txBody>
      </p:sp>
      <p:sp>
        <p:nvSpPr>
          <p:cNvPr id="12" name="Rectangle 18"/>
          <p:cNvSpPr>
            <a:spLocks noChangeArrowheads="1"/>
          </p:cNvSpPr>
          <p:nvPr/>
        </p:nvSpPr>
        <p:spPr bwMode="auto">
          <a:xfrm>
            <a:off x="152121" y="6781800"/>
            <a:ext cx="6477867" cy="2752689"/>
          </a:xfrm>
          <a:prstGeom prst="roundRect">
            <a:avLst>
              <a:gd name="adj" fmla="val 4706"/>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360"/>
              </a:lnSpc>
              <a:defRPr/>
            </a:pP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（１）前年度の基本計画の進捗状況</a:t>
            </a:r>
          </a:p>
          <a:p>
            <a:pPr>
              <a:lnSpc>
                <a:spcPts val="1360"/>
              </a:lnSpc>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en-US" altLang="ja-JP" sz="907" dirty="0">
                <a:latin typeface="Meiryo UI" panose="020B0604030504040204" pitchFamily="50" charset="-128"/>
                <a:ea typeface="Meiryo UI" panose="020B0604030504040204" pitchFamily="50" charset="-128"/>
              </a:rPr>
              <a:t> </a:t>
            </a:r>
            <a:endParaRPr lang="ja-JP" altLang="ja-JP" sz="907"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p>
          <a:p>
            <a:pPr>
              <a:lnSpc>
                <a:spcPts val="1360"/>
              </a:lnSpc>
              <a:defRPr/>
            </a:pPr>
            <a:r>
              <a:rPr lang="ja-JP" altLang="ja-JP" sz="998" dirty="0">
                <a:latin typeface="Meiryo UI" panose="020B0604030504040204" pitchFamily="50" charset="-128"/>
                <a:ea typeface="Meiryo UI" panose="020B0604030504040204" pitchFamily="50" charset="-128"/>
              </a:rPr>
              <a:t>（１）基本条例第</a:t>
            </a:r>
            <a:r>
              <a:rPr lang="ja-JP" altLang="en-US" sz="998" dirty="0">
                <a:latin typeface="Meiryo UI" panose="020B0604030504040204" pitchFamily="50" charset="-128"/>
                <a:ea typeface="Meiryo UI" panose="020B0604030504040204" pitchFamily="50" charset="-128"/>
              </a:rPr>
              <a:t>６</a:t>
            </a:r>
            <a:r>
              <a:rPr lang="ja-JP" altLang="ja-JP" sz="998" dirty="0">
                <a:latin typeface="Meiryo UI" panose="020B0604030504040204" pitchFamily="50" charset="-128"/>
                <a:ea typeface="Meiryo UI" panose="020B0604030504040204" pitchFamily="50" charset="-128"/>
              </a:rPr>
              <a:t>条に基づく知事及び教育委員会の点検及び評価</a:t>
            </a:r>
          </a:p>
          <a:p>
            <a:pPr>
              <a:lnSpc>
                <a:spcPts val="1360"/>
              </a:lnSpc>
              <a:defRPr/>
            </a:pPr>
            <a:r>
              <a:rPr lang="ja-JP" altLang="ja-JP" sz="998" dirty="0">
                <a:latin typeface="Meiryo UI" panose="020B0604030504040204" pitchFamily="50" charset="-128"/>
                <a:ea typeface="Meiryo UI" panose="020B0604030504040204" pitchFamily="50" charset="-128"/>
              </a:rPr>
              <a:t>　　 ・基本計画の事業計画に記載する</a:t>
            </a:r>
            <a:r>
              <a:rPr lang="en-US" altLang="ja-JP" sz="998" dirty="0">
                <a:latin typeface="Meiryo UI" panose="020B0604030504040204" pitchFamily="50" charset="-128"/>
                <a:ea typeface="Meiryo UI" panose="020B0604030504040204" pitchFamily="50" charset="-128"/>
              </a:rPr>
              <a:t>158</a:t>
            </a:r>
            <a:r>
              <a:rPr lang="ja-JP" altLang="ja-JP" sz="998" dirty="0">
                <a:latin typeface="Meiryo UI" panose="020B0604030504040204" pitchFamily="50" charset="-128"/>
                <a:ea typeface="Meiryo UI" panose="020B0604030504040204" pitchFamily="50" charset="-128"/>
              </a:rPr>
              <a:t>の「具体的取組」の進捗状況を点検</a:t>
            </a:r>
          </a:p>
          <a:p>
            <a:pPr>
              <a:lnSpc>
                <a:spcPts val="1360"/>
              </a:lnSpc>
              <a:defRPr/>
            </a:pPr>
            <a:r>
              <a:rPr lang="ja-JP" altLang="ja-JP" sz="998" dirty="0">
                <a:latin typeface="Meiryo UI" panose="020B0604030504040204" pitchFamily="50" charset="-128"/>
                <a:ea typeface="Meiryo UI" panose="020B0604030504040204" pitchFamily="50" charset="-128"/>
              </a:rPr>
              <a:t>　 　・基本計画の</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ごとに設定した「実現をめざす主な指標」を点検</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・上記点検結果を踏まえ、</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ごとに進捗状況を評価</a:t>
            </a:r>
            <a:endParaRPr lang="en-US" altLang="ja-JP" sz="998" dirty="0">
              <a:latin typeface="Meiryo UI" panose="020B0604030504040204" pitchFamily="50" charset="-128"/>
              <a:ea typeface="Meiryo UI" panose="020B0604030504040204" pitchFamily="50" charset="-128"/>
            </a:endParaRPr>
          </a:p>
          <a:p>
            <a:pPr>
              <a:lnSpc>
                <a:spcPts val="1360"/>
              </a:lnSpc>
              <a:defRPr/>
            </a:pPr>
            <a:endParaRPr lang="ja-JP" altLang="ja-JP" sz="272" dirty="0">
              <a:latin typeface="Meiryo UI" panose="020B0604030504040204" pitchFamily="50" charset="-128"/>
              <a:ea typeface="Meiryo UI" panose="020B0604030504040204" pitchFamily="50" charset="-128"/>
            </a:endParaRPr>
          </a:p>
          <a:p>
            <a:pPr>
              <a:lnSpc>
                <a:spcPts val="1360"/>
              </a:lnSpc>
              <a:defRPr/>
            </a:pPr>
            <a:r>
              <a:rPr lang="ja-JP" altLang="ja-JP"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ja-JP" sz="998" dirty="0">
                <a:latin typeface="Meiryo UI" panose="020B0604030504040204" pitchFamily="50" charset="-128"/>
                <a:ea typeface="Meiryo UI" panose="020B0604030504040204" pitchFamily="50" charset="-128"/>
              </a:rPr>
              <a:t>条に基づく教育委員会の点検及び評価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・基本計画に定めた事務の点検及び</a:t>
            </a:r>
            <a:r>
              <a:rPr lang="ja-JP" altLang="en-US" sz="998" dirty="0">
                <a:latin typeface="Meiryo UI" panose="020B0604030504040204" pitchFamily="50" charset="-128"/>
                <a:ea typeface="Meiryo UI" panose="020B0604030504040204" pitchFamily="50" charset="-128"/>
              </a:rPr>
              <a:t>評価</a:t>
            </a:r>
            <a:r>
              <a:rPr lang="ja-JP" altLang="ja-JP" sz="998" dirty="0">
                <a:latin typeface="Meiryo UI" panose="020B0604030504040204" pitchFamily="50" charset="-128"/>
                <a:ea typeface="Meiryo UI" panose="020B0604030504040204" pitchFamily="50" charset="-128"/>
              </a:rPr>
              <a:t>（（１）をもって充てる）</a:t>
            </a:r>
          </a:p>
          <a:p>
            <a:pPr>
              <a:lnSpc>
                <a:spcPts val="1360"/>
              </a:lnSpc>
              <a:defRPr/>
            </a:pPr>
            <a:r>
              <a:rPr lang="ja-JP" altLang="ja-JP" sz="998" dirty="0">
                <a:latin typeface="Meiryo UI" panose="020B0604030504040204" pitchFamily="50" charset="-128"/>
                <a:ea typeface="Meiryo UI" panose="020B0604030504040204" pitchFamily="50" charset="-128"/>
              </a:rPr>
              <a:t>　　 ・基本計画に記載のない教育委員会の権限に属する事務の</a:t>
            </a:r>
            <a:r>
              <a:rPr lang="ja-JP" altLang="en-US" sz="998" dirty="0">
                <a:latin typeface="Meiryo UI" panose="020B0604030504040204" pitchFamily="50" charset="-128"/>
                <a:ea typeface="Meiryo UI" panose="020B0604030504040204" pitchFamily="50" charset="-128"/>
              </a:rPr>
              <a:t>状況の</a:t>
            </a:r>
            <a:r>
              <a:rPr lang="ja-JP" altLang="ja-JP" sz="998" dirty="0">
                <a:latin typeface="Meiryo UI" panose="020B0604030504040204" pitchFamily="50" charset="-128"/>
                <a:ea typeface="Meiryo UI" panose="020B0604030504040204" pitchFamily="50" charset="-128"/>
              </a:rPr>
              <a:t>点検及び評価</a:t>
            </a:r>
            <a:endParaRPr lang="en-US" altLang="ja-JP" sz="998" dirty="0">
              <a:latin typeface="Meiryo UI" panose="020B0604030504040204" pitchFamily="50" charset="-128"/>
              <a:ea typeface="Meiryo UI" panose="020B0604030504040204" pitchFamily="50" charset="-128"/>
            </a:endParaRPr>
          </a:p>
        </p:txBody>
      </p:sp>
      <p:sp>
        <p:nvSpPr>
          <p:cNvPr id="13" name="AutoShape 15"/>
          <p:cNvSpPr>
            <a:spLocks noChangeArrowheads="1"/>
          </p:cNvSpPr>
          <p:nvPr/>
        </p:nvSpPr>
        <p:spPr bwMode="auto">
          <a:xfrm>
            <a:off x="152120" y="6642865"/>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点検及び評価の手法</a:t>
            </a:r>
          </a:p>
        </p:txBody>
      </p:sp>
      <p:sp>
        <p:nvSpPr>
          <p:cNvPr id="14" name="スライド番号プレースホルダー 1"/>
          <p:cNvSpPr>
            <a:spLocks noGrp="1"/>
          </p:cNvSpPr>
          <p:nvPr>
            <p:ph type="sldNum" sz="quarter" idx="12"/>
          </p:nvPr>
        </p:nvSpPr>
        <p:spPr>
          <a:xfrm>
            <a:off x="0" y="9619518"/>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5F21FA-8809-4FAA-9E2A-DBDD7B7E569C}" type="slidenum">
              <a:rPr lang="en-US" altLang="ja-JP" sz="1089"/>
              <a:pPr algn="ctr" eaLnBrk="1" hangingPunct="1">
                <a:spcBef>
                  <a:spcPct val="0"/>
                </a:spcBef>
                <a:buFontTx/>
                <a:buNone/>
              </a:pPr>
              <a:t>1</a:t>
            </a:fld>
            <a:endParaRPr lang="en-US" altLang="ja-JP" sz="1089" dirty="0"/>
          </a:p>
        </p:txBody>
      </p:sp>
      <p:sp>
        <p:nvSpPr>
          <p:cNvPr id="2" name="二等辺三角形 1"/>
          <p:cNvSpPr/>
          <p:nvPr/>
        </p:nvSpPr>
        <p:spPr>
          <a:xfrm rot="10800000">
            <a:off x="2434761" y="4727344"/>
            <a:ext cx="1958606" cy="158717"/>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666579"/>
            <a:ext cx="6477866" cy="1318619"/>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500"/>
              </a:lnSpc>
              <a:spcBef>
                <a:spcPct val="30000"/>
              </a:spcBef>
            </a:pPr>
            <a:endParaRPr lang="ja-JP" altLang="en-US" sz="105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3674649710"/>
              </p:ext>
            </p:extLst>
          </p:nvPr>
        </p:nvGraphicFramePr>
        <p:xfrm>
          <a:off x="3336420" y="3918881"/>
          <a:ext cx="3483102" cy="2109268"/>
        </p:xfrm>
        <a:graphic>
          <a:graphicData uri="http://schemas.openxmlformats.org/presentationml/2006/ole">
            <mc:AlternateContent xmlns:mc="http://schemas.openxmlformats.org/markup-compatibility/2006">
              <mc:Choice xmlns:v="urn:schemas-microsoft-com:vml" Requires="v">
                <p:oleObj spid="_x0000_s2411" name="グラフ" r:id="rId4" imgW="4152978" imgH="2381420" progId="MSGraph.Chart.8">
                  <p:embed/>
                </p:oleObj>
              </mc:Choice>
              <mc:Fallback>
                <p:oleObj name="グラフ" r:id="rId4" imgW="4152978" imgH="2381420" progId="MSGraph.Chart.8">
                  <p:embed/>
                  <p:pic>
                    <p:nvPicPr>
                      <p:cNvPr id="0" name="Object 2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6420" y="3918881"/>
                        <a:ext cx="3483102" cy="2109268"/>
                      </a:xfrm>
                      <a:prstGeom prst="rect">
                        <a:avLst/>
                      </a:prstGeom>
                      <a:noFill/>
                      <a:ln>
                        <a:noFill/>
                      </a:ln>
                    </p:spPr>
                  </p:pic>
                </p:oleObj>
              </mc:Fallback>
            </mc:AlternateContent>
          </a:graphicData>
        </a:graphic>
      </p:graphicFrame>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10</a:t>
            </a:fld>
            <a:endParaRPr lang="en-US" altLang="ja-JP" sz="1089"/>
          </a:p>
        </p:txBody>
      </p:sp>
      <p:sp>
        <p:nvSpPr>
          <p:cNvPr id="5" name="テキスト ボックス 4"/>
          <p:cNvSpPr txBox="1"/>
          <p:nvPr/>
        </p:nvSpPr>
        <p:spPr>
          <a:xfrm>
            <a:off x="0" y="375934"/>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①耐震改修、老朽化対策など、府立学校の計画的な施設整備を推進する。</a:t>
            </a:r>
          </a:p>
          <a:p>
            <a:pPr defTabSz="1160757">
              <a:defRPr/>
            </a:pPr>
            <a:r>
              <a:rPr lang="ja-JP" altLang="en-US" sz="952" dirty="0">
                <a:latin typeface="Meiryo UI" panose="020B0604030504040204" pitchFamily="50" charset="-128"/>
                <a:ea typeface="Meiryo UI" panose="020B0604030504040204" pitchFamily="50" charset="-128"/>
              </a:rPr>
              <a:t>②学校の危機管理体制を確立するとともに、児童・生徒が災害時に迅速に対応する力を育成する。</a:t>
            </a:r>
          </a:p>
          <a:p>
            <a:pPr defTabSz="1160757">
              <a:defRPr/>
            </a:pPr>
            <a:r>
              <a:rPr lang="ja-JP" altLang="en-US" sz="952" dirty="0">
                <a:latin typeface="Meiryo UI" panose="020B0604030504040204" pitchFamily="50" charset="-128"/>
                <a:ea typeface="Meiryo UI" panose="020B0604030504040204" pitchFamily="50" charset="-128"/>
              </a:rPr>
              <a:t>③私立学校の耐震化に向けた取組みを促進する。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smtClean="0">
                <a:latin typeface="Meiryo UI" panose="020B0604030504040204" pitchFamily="50" charset="-128"/>
                <a:ea typeface="Meiryo UI" panose="020B0604030504040204" pitchFamily="50" charset="-128"/>
              </a:rPr>
              <a:t>①府立</a:t>
            </a:r>
            <a:r>
              <a:rPr lang="ja-JP" altLang="en-US" sz="952" dirty="0">
                <a:latin typeface="Meiryo UI" panose="020B0604030504040204" pitchFamily="50" charset="-128"/>
                <a:ea typeface="Meiryo UI" panose="020B0604030504040204" pitchFamily="50" charset="-128"/>
              </a:rPr>
              <a:t>学校の老朽化対策と空調設備等の整備の推進</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②学校の防災力の向上及び防災教育の充実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③私立学校の耐震化の促進</a:t>
            </a:r>
          </a:p>
        </p:txBody>
      </p:sp>
      <p:sp>
        <p:nvSpPr>
          <p:cNvPr id="6" name="テキスト ボックス 5"/>
          <p:cNvSpPr txBox="1"/>
          <p:nvPr/>
        </p:nvSpPr>
        <p:spPr>
          <a:xfrm>
            <a:off x="-36820" y="161469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931022788"/>
              </p:ext>
            </p:extLst>
          </p:nvPr>
        </p:nvGraphicFramePr>
        <p:xfrm>
          <a:off x="69945" y="1817577"/>
          <a:ext cx="6716047" cy="1962303"/>
        </p:xfrm>
        <a:graphic>
          <a:graphicData uri="http://schemas.openxmlformats.org/drawingml/2006/table">
            <a:tbl>
              <a:tblPr firstRow="1" bandRow="1">
                <a:tableStyleId>{F2DE63D5-997A-4646-A377-4702673A728D}</a:tableStyleId>
              </a:tblPr>
              <a:tblGrid>
                <a:gridCol w="235503">
                  <a:extLst>
                    <a:ext uri="{9D8B030D-6E8A-4147-A177-3AD203B41FA5}">
                      <a16:colId xmlns:a16="http://schemas.microsoft.com/office/drawing/2014/main" val="2566698732"/>
                    </a:ext>
                  </a:extLst>
                </a:gridCol>
                <a:gridCol w="1464991">
                  <a:extLst>
                    <a:ext uri="{9D8B030D-6E8A-4147-A177-3AD203B41FA5}">
                      <a16:colId xmlns:a16="http://schemas.microsoft.com/office/drawing/2014/main" val="2864989851"/>
                    </a:ext>
                  </a:extLst>
                </a:gridCol>
                <a:gridCol w="1546419">
                  <a:extLst>
                    <a:ext uri="{9D8B030D-6E8A-4147-A177-3AD203B41FA5}">
                      <a16:colId xmlns:a16="http://schemas.microsoft.com/office/drawing/2014/main" val="2901626200"/>
                    </a:ext>
                  </a:extLst>
                </a:gridCol>
                <a:gridCol w="1324758">
                  <a:extLst>
                    <a:ext uri="{9D8B030D-6E8A-4147-A177-3AD203B41FA5}">
                      <a16:colId xmlns:a16="http://schemas.microsoft.com/office/drawing/2014/main" val="2694090348"/>
                    </a:ext>
                  </a:extLst>
                </a:gridCol>
                <a:gridCol w="1072188">
                  <a:extLst>
                    <a:ext uri="{9D8B030D-6E8A-4147-A177-3AD203B41FA5}">
                      <a16:colId xmlns:a16="http://schemas.microsoft.com/office/drawing/2014/main" val="980083204"/>
                    </a:ext>
                  </a:extLst>
                </a:gridCol>
                <a:gridCol w="1072188">
                  <a:extLst>
                    <a:ext uri="{9D8B030D-6E8A-4147-A177-3AD203B41FA5}">
                      <a16:colId xmlns:a16="http://schemas.microsoft.com/office/drawing/2014/main" val="3229738975"/>
                    </a:ext>
                  </a:extLst>
                </a:gridCol>
              </a:tblGrid>
              <a:tr h="270303">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R1</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8400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地域と連携した、自然災害を想定した避難訓練</a:t>
                      </a:r>
                      <a:r>
                        <a:rPr kumimoji="1" lang="ja-JP" altLang="en-US" sz="800" dirty="0" smtClean="0">
                          <a:latin typeface="Meiryo UI" panose="020B0604030504040204" pitchFamily="50" charset="-128"/>
                          <a:ea typeface="Meiryo UI" panose="020B0604030504040204" pitchFamily="50" charset="-128"/>
                        </a:rPr>
                        <a:t>の実施率</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43.5</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14.4</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64.2%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22.6%</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42.4%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50.3%</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16.0%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008000">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私立学校の耐震化率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全校種</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幼稚園</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小学校</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96.9%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中学校</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高校</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83.0%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高等</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専修</a:t>
                      </a:r>
                      <a:r>
                        <a:rPr 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学校</a:t>
                      </a: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29.4.1</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時点</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90.5%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88.5%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H30</a:t>
                      </a: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87.8%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85.6</a:t>
                      </a:r>
                      <a:r>
                        <a:rPr lang="en-US" sz="7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[H29</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207708"/>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30759536"/>
              </p:ext>
            </p:extLst>
          </p:nvPr>
        </p:nvGraphicFramePr>
        <p:xfrm>
          <a:off x="72007" y="6488692"/>
          <a:ext cx="6713986" cy="3130883"/>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6776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155036">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・府立学校の施設整備については</a:t>
                      </a: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年度の大阪府北部を震源とする地震によるブロック塀倒壊事故を受け、優先度の高い順に①</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から④のカテゴリーに分類の上、ブロック塀を順次撤去する方針を平成</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年度にまとめ、方針に基づき、カテゴリー①の</a:t>
                      </a:r>
                      <a:r>
                        <a:rPr kumimoji="1" lang="en-US" altLang="ja-JP" sz="900" dirty="0" smtClean="0">
                          <a:solidFill>
                            <a:schemeClr val="tx1"/>
                          </a:solidFill>
                          <a:latin typeface="Meiryo UI" panose="020B0604030504040204" pitchFamily="50" charset="-128"/>
                          <a:ea typeface="Meiryo UI" panose="020B0604030504040204" pitchFamily="50" charset="-128"/>
                        </a:rPr>
                        <a:t>86</a:t>
                      </a:r>
                      <a:r>
                        <a:rPr kumimoji="1" lang="ja-JP" altLang="en-US" sz="900" dirty="0" smtClean="0">
                          <a:solidFill>
                            <a:schemeClr val="tx1"/>
                          </a:solidFill>
                          <a:latin typeface="Meiryo UI" panose="020B0604030504040204" pitchFamily="50" charset="-128"/>
                          <a:ea typeface="Meiryo UI" panose="020B0604030504040204" pitchFamily="50" charset="-128"/>
                        </a:rPr>
                        <a:t>校のうち、府立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高校</a:t>
                      </a:r>
                      <a:r>
                        <a:rPr kumimoji="1" lang="en-US" altLang="ja-JP" sz="900" dirty="0" smtClean="0">
                          <a:solidFill>
                            <a:schemeClr val="tx1"/>
                          </a:solidFill>
                          <a:latin typeface="Meiryo UI" panose="020B0604030504040204" pitchFamily="50" charset="-128"/>
                          <a:ea typeface="Meiryo UI" panose="020B0604030504040204" pitchFamily="50" charset="-128"/>
                        </a:rPr>
                        <a:t>57</a:t>
                      </a:r>
                      <a:r>
                        <a:rPr kumimoji="1" lang="ja-JP" altLang="en-US" sz="900" dirty="0" smtClean="0">
                          <a:solidFill>
                            <a:schemeClr val="tx1"/>
                          </a:solidFill>
                          <a:latin typeface="Meiryo UI" panose="020B0604030504040204" pitchFamily="50" charset="-128"/>
                          <a:ea typeface="Meiryo UI" panose="020B0604030504040204" pitchFamily="50" charset="-128"/>
                        </a:rPr>
                        <a:t>校、府立支援学校４校の計</a:t>
                      </a:r>
                      <a:r>
                        <a:rPr kumimoji="1" lang="en-US" altLang="ja-JP" sz="900" dirty="0" smtClean="0">
                          <a:solidFill>
                            <a:schemeClr val="tx1"/>
                          </a:solidFill>
                          <a:latin typeface="Meiryo UI" panose="020B0604030504040204" pitchFamily="50" charset="-128"/>
                          <a:ea typeface="Meiryo UI" panose="020B0604030504040204" pitchFamily="50" charset="-128"/>
                        </a:rPr>
                        <a:t>61</a:t>
                      </a:r>
                      <a:r>
                        <a:rPr kumimoji="1" lang="ja-JP" altLang="en-US" sz="900" dirty="0" smtClean="0">
                          <a:solidFill>
                            <a:schemeClr val="tx1"/>
                          </a:solidFill>
                          <a:latin typeface="Meiryo UI" panose="020B0604030504040204" pitchFamily="50" charset="-128"/>
                          <a:ea typeface="Meiryo UI" panose="020B0604030504040204" pitchFamily="50" charset="-128"/>
                        </a:rPr>
                        <a:t>校の撤去等を実施した。また</a:t>
                      </a:r>
                      <a:r>
                        <a:rPr kumimoji="1" lang="ja-JP" altLang="en-US" sz="900" dirty="0">
                          <a:solidFill>
                            <a:schemeClr val="tx1"/>
                          </a:solidFill>
                          <a:latin typeface="Meiryo UI" panose="020B0604030504040204" pitchFamily="50" charset="-128"/>
                          <a:ea typeface="Meiryo UI" panose="020B0604030504040204" pitchFamily="50" charset="-128"/>
                        </a:rPr>
                        <a:t>、エレベーター</a:t>
                      </a:r>
                      <a:r>
                        <a:rPr kumimoji="1" lang="ja-JP" altLang="en-US" sz="900" dirty="0" smtClean="0">
                          <a:solidFill>
                            <a:schemeClr val="tx1"/>
                          </a:solidFill>
                          <a:latin typeface="Meiryo UI" panose="020B0604030504040204" pitchFamily="50" charset="-128"/>
                          <a:ea typeface="Meiryo UI" panose="020B0604030504040204" pitchFamily="50" charset="-128"/>
                        </a:rPr>
                        <a:t>やトイレ設備、消防設備等</a:t>
                      </a:r>
                      <a:r>
                        <a:rPr kumimoji="1" lang="ja-JP" altLang="en-US" sz="900" dirty="0">
                          <a:solidFill>
                            <a:schemeClr val="tx1"/>
                          </a:solidFill>
                          <a:latin typeface="Meiryo UI" panose="020B0604030504040204" pitchFamily="50" charset="-128"/>
                          <a:ea typeface="Meiryo UI" panose="020B0604030504040204" pitchFamily="50" charset="-128"/>
                        </a:rPr>
                        <a:t>の改修工事を計画的</a:t>
                      </a:r>
                      <a:r>
                        <a:rPr kumimoji="1" lang="ja-JP" altLang="en-US" sz="900" dirty="0" smtClean="0">
                          <a:solidFill>
                            <a:schemeClr val="tx1"/>
                          </a:solidFill>
                          <a:latin typeface="Meiryo UI" panose="020B0604030504040204" pitchFamily="50" charset="-128"/>
                          <a:ea typeface="Meiryo UI" panose="020B0604030504040204" pitchFamily="50" charset="-128"/>
                        </a:rPr>
                        <a:t>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実施</a:t>
                      </a:r>
                      <a:r>
                        <a:rPr kumimoji="1" lang="ja-JP" altLang="en-US" sz="900" dirty="0">
                          <a:solidFill>
                            <a:schemeClr val="tx1"/>
                          </a:solidFill>
                          <a:latin typeface="Meiryo UI" panose="020B0604030504040204" pitchFamily="50" charset="-128"/>
                          <a:ea typeface="Meiryo UI" panose="020B0604030504040204" pitchFamily="50" charset="-128"/>
                        </a:rPr>
                        <a:t>した。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rPr>
                        <a:t>年度に策定した府立学校施設整備方針を改訂し、「府立学校施設長寿命化整備方針」として令和２年３月にホームページで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公表した。同方針に</a:t>
                      </a:r>
                      <a:r>
                        <a:rPr kumimoji="1" lang="ja-JP" altLang="en-US" sz="900" smtClean="0">
                          <a:solidFill>
                            <a:schemeClr val="tx1"/>
                          </a:solidFill>
                          <a:latin typeface="Meiryo UI" panose="020B0604030504040204" pitchFamily="50" charset="-128"/>
                          <a:ea typeface="Meiryo UI" panose="020B0604030504040204" pitchFamily="50" charset="-128"/>
                        </a:rPr>
                        <a:t>基づき、今後計画的</a:t>
                      </a:r>
                      <a:r>
                        <a:rPr kumimoji="1" lang="ja-JP" altLang="en-US" sz="900" dirty="0" smtClean="0">
                          <a:solidFill>
                            <a:schemeClr val="tx1"/>
                          </a:solidFill>
                          <a:latin typeface="Meiryo UI" panose="020B0604030504040204" pitchFamily="50" charset="-128"/>
                          <a:ea typeface="Meiryo UI" panose="020B0604030504040204" pitchFamily="50" charset="-128"/>
                        </a:rPr>
                        <a:t>に</a:t>
                      </a:r>
                      <a:r>
                        <a:rPr kumimoji="1" lang="ja-JP" altLang="en-US" sz="900" smtClean="0">
                          <a:solidFill>
                            <a:schemeClr val="tx1"/>
                          </a:solidFill>
                          <a:latin typeface="Meiryo UI" panose="020B0604030504040204" pitchFamily="50" charset="-128"/>
                          <a:ea typeface="Meiryo UI" panose="020B0604030504040204" pitchFamily="50" charset="-128"/>
                        </a:rPr>
                        <a:t>府立学校施設の</a:t>
                      </a:r>
                      <a:r>
                        <a:rPr kumimoji="1" lang="ja-JP" altLang="en-US" sz="900" dirty="0" smtClean="0">
                          <a:solidFill>
                            <a:schemeClr val="tx1"/>
                          </a:solidFill>
                          <a:latin typeface="Meiryo UI" panose="020B0604030504040204" pitchFamily="50" charset="-128"/>
                          <a:ea typeface="Meiryo UI" panose="020B0604030504040204" pitchFamily="50" charset="-128"/>
                        </a:rPr>
                        <a:t>老朽化対策に取り組んでいく。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86677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・地域と連携した、自然災害を想定した避難</a:t>
                      </a:r>
                      <a:r>
                        <a:rPr kumimoji="1" lang="ja-JP" altLang="en-US" sz="900" dirty="0" smtClean="0">
                          <a:solidFill>
                            <a:schemeClr val="tx1"/>
                          </a:solidFill>
                          <a:latin typeface="Meiryo UI" panose="020B0604030504040204" pitchFamily="50" charset="-128"/>
                          <a:ea typeface="Meiryo UI" panose="020B0604030504040204" pitchFamily="50" charset="-128"/>
                        </a:rPr>
                        <a:t>訓練</a:t>
                      </a:r>
                      <a:r>
                        <a:rPr kumimoji="1" lang="ja-JP" altLang="en-US" sz="900" b="0" strike="noStrike" baseline="0" dirty="0" smtClean="0">
                          <a:solidFill>
                            <a:schemeClr val="tx1"/>
                          </a:solidFill>
                          <a:latin typeface="Meiryo UI" panose="020B0604030504040204" pitchFamily="50" charset="-128"/>
                          <a:ea typeface="Meiryo UI" panose="020B0604030504040204" pitchFamily="50" charset="-128"/>
                        </a:rPr>
                        <a:t>をすすめるため、</a:t>
                      </a:r>
                      <a:r>
                        <a:rPr kumimoji="1" lang="ja-JP" altLang="en-US" sz="900" dirty="0" smtClean="0">
                          <a:solidFill>
                            <a:schemeClr val="tx1"/>
                          </a:solidFill>
                          <a:latin typeface="Meiryo UI" panose="020B0604030504040204" pitchFamily="50" charset="-128"/>
                          <a:ea typeface="Meiryo UI" panose="020B0604030504040204" pitchFamily="50" charset="-128"/>
                        </a:rPr>
                        <a:t>モデル校</a:t>
                      </a:r>
                      <a:r>
                        <a:rPr kumimoji="1" lang="ja-JP" altLang="en-US" sz="900" dirty="0">
                          <a:solidFill>
                            <a:schemeClr val="tx1"/>
                          </a:solidFill>
                          <a:latin typeface="Meiryo UI" panose="020B0604030504040204" pitchFamily="50" charset="-128"/>
                          <a:ea typeface="Meiryo UI" panose="020B0604030504040204" pitchFamily="50" charset="-128"/>
                        </a:rPr>
                        <a:t>・地域における成果を広く府内学校に周知するとともに、</a:t>
                      </a:r>
                      <a:r>
                        <a:rPr kumimoji="1" lang="ja-JP" altLang="en-US" sz="900" dirty="0" smtClean="0">
                          <a:solidFill>
                            <a:schemeClr val="tx1"/>
                          </a:solidFill>
                          <a:latin typeface="Meiryo UI" panose="020B0604030504040204" pitchFamily="50" charset="-128"/>
                          <a:ea typeface="Meiryo UI" panose="020B0604030504040204" pitchFamily="50" charset="-128"/>
                        </a:rPr>
                        <a:t>教職員</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を</a:t>
                      </a:r>
                      <a:r>
                        <a:rPr kumimoji="1" lang="ja-JP" altLang="en-US" sz="900" dirty="0">
                          <a:solidFill>
                            <a:schemeClr val="tx1"/>
                          </a:solidFill>
                          <a:latin typeface="Meiryo UI" panose="020B0604030504040204" pitchFamily="50" charset="-128"/>
                          <a:ea typeface="Meiryo UI" panose="020B0604030504040204" pitchFamily="50" charset="-128"/>
                        </a:rPr>
                        <a:t>対象と</a:t>
                      </a:r>
                      <a:r>
                        <a:rPr kumimoji="1" lang="ja-JP" altLang="en-US" sz="900" dirty="0" smtClean="0">
                          <a:solidFill>
                            <a:schemeClr val="tx1"/>
                          </a:solidFill>
                          <a:latin typeface="Meiryo UI" panose="020B0604030504040204" pitchFamily="50" charset="-128"/>
                          <a:ea typeface="Meiryo UI" panose="020B0604030504040204" pitchFamily="50" charset="-128"/>
                        </a:rPr>
                        <a:t>した防災</a:t>
                      </a:r>
                      <a:r>
                        <a:rPr kumimoji="1" lang="ja-JP" altLang="en-US" sz="900" dirty="0">
                          <a:solidFill>
                            <a:schemeClr val="tx1"/>
                          </a:solidFill>
                          <a:latin typeface="Meiryo UI" panose="020B0604030504040204" pitchFamily="50" charset="-128"/>
                          <a:ea typeface="Meiryo UI" panose="020B0604030504040204" pitchFamily="50" charset="-128"/>
                        </a:rPr>
                        <a:t>教育研修を実施した</a:t>
                      </a:r>
                      <a:r>
                        <a:rPr kumimoji="1" lang="ja-JP" altLang="en-US" sz="900" dirty="0" smtClean="0">
                          <a:solidFill>
                            <a:schemeClr val="tx1"/>
                          </a:solidFill>
                          <a:latin typeface="Meiryo UI" panose="020B0604030504040204" pitchFamily="50" charset="-128"/>
                          <a:ea typeface="Meiryo UI" panose="020B0604030504040204" pitchFamily="50" charset="-128"/>
                        </a:rPr>
                        <a:t>。その結果同訓練</a:t>
                      </a:r>
                      <a:r>
                        <a:rPr kumimoji="1" lang="ja-JP" altLang="en-US" sz="900" dirty="0">
                          <a:solidFill>
                            <a:schemeClr val="tx1"/>
                          </a:solidFill>
                          <a:latin typeface="Meiryo UI" panose="020B0604030504040204" pitchFamily="50" charset="-128"/>
                          <a:ea typeface="Meiryo UI" panose="020B0604030504040204" pitchFamily="50" charset="-128"/>
                        </a:rPr>
                        <a:t>の実施率に</a:t>
                      </a:r>
                      <a:r>
                        <a:rPr kumimoji="1" lang="ja-JP" altLang="en-US" sz="900" dirty="0" smtClean="0">
                          <a:solidFill>
                            <a:schemeClr val="tx1"/>
                          </a:solidFill>
                          <a:latin typeface="Meiryo UI" panose="020B0604030504040204" pitchFamily="50" charset="-128"/>
                          <a:ea typeface="Meiryo UI" panose="020B0604030504040204" pitchFamily="50" charset="-128"/>
                        </a:rPr>
                        <a:t>ついて、小学校・高等学校・支援学校においては目標値を達成する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ことができた。しかしながら、中学校については前年度から上昇したものの、目標値との差は大きい。今後は、特に実施率の低い市町村に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 対して、実施率を大きく向上させた市町村の取組みや好事例の周知及び働きかけを行う。</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828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・耐震化率の目標値達成に向け、私立学校の耐震化にかかる事業費補助の実施や、学校別耐震化情報の公表に取り組んだ。</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その結果、耐震化率は全体として増加した。事業費補助の継続や、個別のヒアリング調査等により、取組みの促進を強く働きかける</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また、令和２度末に耐震化が完了していない学校・園については、令和３年度当初に未耐震化建物をリスト化し、耐震化方針と併せて</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公表する予定としている。</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基本方針８</a:t>
            </a:r>
            <a:r>
              <a:rPr lang="ja-JP" altLang="en-US" sz="1089" b="1" dirty="0">
                <a:solidFill>
                  <a:schemeClr val="bg1"/>
                </a:solidFill>
                <a:latin typeface="Meiryo UI" panose="020B0604030504040204" pitchFamily="50" charset="-128"/>
                <a:ea typeface="Meiryo UI" panose="020B0604030504040204" pitchFamily="50" charset="-128"/>
              </a:rPr>
              <a:t>　安全で安心な学びの場をつくります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6208257" y="6042388"/>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8" name="テキスト ボックス 2"/>
          <p:cNvSpPr txBox="1">
            <a:spLocks noChangeArrowheads="1"/>
          </p:cNvSpPr>
          <p:nvPr/>
        </p:nvSpPr>
        <p:spPr bwMode="auto">
          <a:xfrm>
            <a:off x="3369954" y="6016855"/>
            <a:ext cx="2763743" cy="41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953" tIns="41476" rIns="82953" bIns="41476"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各年度の数値は、次年度４月１日現在 </a:t>
            </a: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中等教育学校を含む。高等専修学校を除く。</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※H28</a:t>
            </a:r>
            <a:r>
              <a:rPr lang="ja-JP" altLang="en-US" sz="545" dirty="0">
                <a:solidFill>
                  <a:srgbClr val="000000"/>
                </a:solidFill>
                <a:latin typeface="Meiryo UI" panose="020B0604030504040204" pitchFamily="50" charset="-128"/>
                <a:ea typeface="Meiryo UI" panose="020B0604030504040204" pitchFamily="50" charset="-128"/>
              </a:rPr>
              <a:t>年度より全国平均の数値は、社会福祉法人立の幼保連携型認定こども園を含む。</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文部科学省「私立学校施設の耐震改修状況調査」</a:t>
            </a:r>
          </a:p>
        </p:txBody>
      </p:sp>
      <p:sp>
        <p:nvSpPr>
          <p:cNvPr id="19" name="テキスト ボックス 29"/>
          <p:cNvSpPr txBox="1">
            <a:spLocks noChangeArrowheads="1"/>
          </p:cNvSpPr>
          <p:nvPr/>
        </p:nvSpPr>
        <p:spPr bwMode="auto">
          <a:xfrm>
            <a:off x="4588028" y="4017028"/>
            <a:ext cx="101341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私立学校の耐震化率</a:t>
            </a:r>
            <a:endParaRPr lang="ja-JP" altLang="en-US" sz="545" b="1" dirty="0">
              <a:latin typeface="Meiryo UI" panose="020B0604030504040204" pitchFamily="50" charset="-128"/>
              <a:ea typeface="Meiryo UI" panose="020B0604030504040204" pitchFamily="50" charset="-128"/>
            </a:endParaRPr>
          </a:p>
        </p:txBody>
      </p:sp>
      <p:sp>
        <p:nvSpPr>
          <p:cNvPr id="17" name="テキスト ボックス 4"/>
          <p:cNvSpPr txBox="1">
            <a:spLocks noChangeArrowheads="1"/>
          </p:cNvSpPr>
          <p:nvPr/>
        </p:nvSpPr>
        <p:spPr bwMode="auto">
          <a:xfrm>
            <a:off x="2594315" y="618992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29"/>
          <p:cNvSpPr txBox="1">
            <a:spLocks noChangeArrowheads="1"/>
          </p:cNvSpPr>
          <p:nvPr/>
        </p:nvSpPr>
        <p:spPr bwMode="auto">
          <a:xfrm>
            <a:off x="209032" y="3986655"/>
            <a:ext cx="295625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地域と連携した、自然災害を想定した避難訓練の実施率（政令市除く）</a:t>
            </a:r>
            <a:endParaRPr lang="ja-JP" altLang="en-US" sz="545"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6820" y="376351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pic>
        <p:nvPicPr>
          <p:cNvPr id="2325" name="Picture 27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85" y="4116809"/>
            <a:ext cx="3345868" cy="2015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7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11</a:t>
            </a:fld>
            <a:endParaRPr lang="en-US" altLang="ja-JP" sz="1089"/>
          </a:p>
        </p:txBody>
      </p:sp>
      <p:sp>
        <p:nvSpPr>
          <p:cNvPr id="5" name="テキスト ボックス 4"/>
          <p:cNvSpPr txBox="1"/>
          <p:nvPr/>
        </p:nvSpPr>
        <p:spPr>
          <a:xfrm>
            <a:off x="-7914" y="347877"/>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①学校の教育活動を支える取組みへの地域人材の参画を促すとともに、ネットワークづくりをすすめる。</a:t>
            </a:r>
          </a:p>
          <a:p>
            <a:pPr defTabSz="1160757">
              <a:defRPr/>
            </a:pPr>
            <a:r>
              <a:rPr lang="ja-JP" altLang="en-US" sz="952" dirty="0">
                <a:latin typeface="Meiryo UI" panose="020B0604030504040204" pitchFamily="50" charset="-128"/>
                <a:ea typeface="Meiryo UI" panose="020B0604030504040204" pitchFamily="50" charset="-128"/>
              </a:rPr>
              <a:t>②多様な親学びの機会の提供を図るとともに、家庭教育に困難を抱え孤立しがちな保護者への支援を促進する。</a:t>
            </a:r>
          </a:p>
          <a:p>
            <a:pPr defTabSz="1160757">
              <a:defRPr/>
            </a:pPr>
            <a:r>
              <a:rPr lang="ja-JP" altLang="en-US" sz="952" dirty="0">
                <a:latin typeface="Meiryo UI" panose="020B0604030504040204" pitchFamily="50" charset="-128"/>
                <a:ea typeface="Meiryo UI" panose="020B0604030504040204" pitchFamily="50" charset="-128"/>
              </a:rPr>
              <a:t>③小学校との連携をすすめるなど、幼児教育の充実を図る。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①地域と学校の連携・協力体制の整備と普及啓発活動の実施 ／放課後等の子どもの体験活動や学習活動等の場づくり</a:t>
            </a:r>
            <a:r>
              <a:rPr lang="ja-JP" altLang="en-US" sz="726" dirty="0">
                <a:latin typeface="Meiryo UI" panose="020B0604030504040204" pitchFamily="50" charset="-128"/>
                <a:ea typeface="Meiryo UI" panose="020B0604030504040204" pitchFamily="50" charset="-128"/>
              </a:rPr>
              <a:t>（おおさか元気広場）</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②すべての府民が親学習に参加できる場づくり（家庭教育支援）</a:t>
            </a:r>
          </a:p>
          <a:p>
            <a:pPr defTabSz="1160757">
              <a:defRPr/>
            </a:pPr>
            <a:r>
              <a:rPr lang="ja-JP" altLang="en-US" sz="952" dirty="0">
                <a:latin typeface="Meiryo UI" panose="020B0604030504040204" pitchFamily="50" charset="-128"/>
                <a:ea typeface="Meiryo UI" panose="020B0604030504040204" pitchFamily="50" charset="-128"/>
              </a:rPr>
              <a:t>③幼稚園・保育所・認定こども園における教育機能の充実</a:t>
            </a:r>
          </a:p>
        </p:txBody>
      </p:sp>
      <p:sp>
        <p:nvSpPr>
          <p:cNvPr id="6" name="テキスト ボックス 5"/>
          <p:cNvSpPr txBox="1"/>
          <p:nvPr/>
        </p:nvSpPr>
        <p:spPr>
          <a:xfrm>
            <a:off x="-15829" y="1599581"/>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10010171"/>
              </p:ext>
            </p:extLst>
          </p:nvPr>
        </p:nvGraphicFramePr>
        <p:xfrm>
          <a:off x="69943" y="1805036"/>
          <a:ext cx="6708134" cy="2266781"/>
        </p:xfrm>
        <a:graphic>
          <a:graphicData uri="http://schemas.openxmlformats.org/drawingml/2006/table">
            <a:tbl>
              <a:tblPr firstRow="1" bandRow="1">
                <a:tableStyleId>{F2DE63D5-997A-4646-A377-4702673A728D}</a:tableStyleId>
              </a:tblPr>
              <a:tblGrid>
                <a:gridCol w="212524">
                  <a:extLst>
                    <a:ext uri="{9D8B030D-6E8A-4147-A177-3AD203B41FA5}">
                      <a16:colId xmlns:a16="http://schemas.microsoft.com/office/drawing/2014/main" val="2566698732"/>
                    </a:ext>
                  </a:extLst>
                </a:gridCol>
                <a:gridCol w="1808618">
                  <a:extLst>
                    <a:ext uri="{9D8B030D-6E8A-4147-A177-3AD203B41FA5}">
                      <a16:colId xmlns:a16="http://schemas.microsoft.com/office/drawing/2014/main" val="2864989851"/>
                    </a:ext>
                  </a:extLst>
                </a:gridCol>
                <a:gridCol w="1285894">
                  <a:extLst>
                    <a:ext uri="{9D8B030D-6E8A-4147-A177-3AD203B41FA5}">
                      <a16:colId xmlns:a16="http://schemas.microsoft.com/office/drawing/2014/main" val="2901626200"/>
                    </a:ext>
                  </a:extLst>
                </a:gridCol>
                <a:gridCol w="1220668">
                  <a:extLst>
                    <a:ext uri="{9D8B030D-6E8A-4147-A177-3AD203B41FA5}">
                      <a16:colId xmlns:a16="http://schemas.microsoft.com/office/drawing/2014/main" val="2694090348"/>
                    </a:ext>
                  </a:extLst>
                </a:gridCol>
                <a:gridCol w="1090215">
                  <a:extLst>
                    <a:ext uri="{9D8B030D-6E8A-4147-A177-3AD203B41FA5}">
                      <a16:colId xmlns:a16="http://schemas.microsoft.com/office/drawing/2014/main" val="980083204"/>
                    </a:ext>
                  </a:extLst>
                </a:gridCol>
                <a:gridCol w="1090215">
                  <a:extLst>
                    <a:ext uri="{9D8B030D-6E8A-4147-A177-3AD203B41FA5}">
                      <a16:colId xmlns:a16="http://schemas.microsoft.com/office/drawing/2014/main" val="1795513324"/>
                    </a:ext>
                  </a:extLst>
                </a:gridCol>
              </a:tblGrid>
              <a:tr h="24219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R1</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73433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保護者や地域の方が学校の教育活動</a:t>
                      </a:r>
                      <a:r>
                        <a:rPr kumimoji="1" lang="ja-JP" altLang="en-US" sz="800" dirty="0" smtClean="0">
                          <a:latin typeface="Meiryo UI" panose="020B0604030504040204" pitchFamily="50" charset="-128"/>
                          <a:ea typeface="Meiryo UI" panose="020B0604030504040204" pitchFamily="50" charset="-128"/>
                        </a:rPr>
                        <a:t>や</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教育</a:t>
                      </a:r>
                      <a:r>
                        <a:rPr kumimoji="1" lang="ja-JP" altLang="en-US" sz="800" dirty="0">
                          <a:latin typeface="Meiryo UI" panose="020B0604030504040204" pitchFamily="50" charset="-128"/>
                          <a:ea typeface="Meiryo UI" panose="020B0604030504040204" pitchFamily="50" charset="-128"/>
                        </a:rPr>
                        <a:t>環境の整備、放課後の学習・体験活動等に、よく参加・参加すると回答している学校の割合</a:t>
                      </a:r>
                    </a:p>
                    <a:p>
                      <a:pPr algn="ctr"/>
                      <a:r>
                        <a:rPr kumimoji="1" lang="ja-JP" altLang="en-US" sz="800" dirty="0">
                          <a:latin typeface="Meiryo UI" panose="020B0604030504040204" pitchFamily="50" charset="-128"/>
                          <a:ea typeface="Meiryo UI" panose="020B0604030504040204" pitchFamily="50" charset="-128"/>
                        </a:rPr>
                        <a:t>（学校長と地域の方が協議して回答）</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err="1">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96.4%</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93.5</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98.3%</a:t>
                      </a:r>
                    </a:p>
                    <a:p>
                      <a:pPr algn="ctr">
                        <a:lnSpc>
                          <a:spcPts val="1300"/>
                        </a:lnSpc>
                        <a:spcAft>
                          <a:spcPts val="0"/>
                        </a:spcAft>
                      </a:pP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95.5%</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526163">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大人（保護者）に対する親学習を小学校数以上実施する市町村数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16/41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2041">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訪問型家庭教育支援を実施する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増加させる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2041">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幼児教育アドバイザーの認定者数</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500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名の認定をめざす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幼児教育アドバイザー</a:t>
                      </a:r>
                      <a:r>
                        <a:rPr lang="ja-JP" sz="9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認定者数</a:t>
                      </a:r>
                      <a:r>
                        <a:rPr lang="en-US" sz="9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133</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599</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(R1</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新規</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229</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370</a:t>
                      </a: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名</a:t>
                      </a:r>
                    </a:p>
                    <a:p>
                      <a:pPr algn="ctr">
                        <a:lnSpc>
                          <a:spcPts val="1300"/>
                        </a:lnSpc>
                        <a:spcAft>
                          <a:spcPts val="0"/>
                        </a:spcAft>
                      </a:pP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237</a:t>
                      </a: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15829" y="646876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81360992"/>
              </p:ext>
            </p:extLst>
          </p:nvPr>
        </p:nvGraphicFramePr>
        <p:xfrm>
          <a:off x="64092" y="6753816"/>
          <a:ext cx="6713986" cy="2842704"/>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562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21483">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・地域学校協働本部等を中心に全中学校区で学校支援活動を実施し、地域と学校をつなぐコーディネーター等の育成研修や、府ホーム</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ページにおける連携・協働活動の成功事例の情報発信等を実施した。引き続き、地域学校協働活動の内容充実と拡大を図るとともに、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活動の核となる人材の育成・定着に向け、研修等の実施や、成功事例の発信を行う。</a:t>
                      </a:r>
                    </a:p>
                  </a:txBody>
                  <a:tcPr marL="82953" marR="82953" marT="41476" marB="41476" anchor="ctr"/>
                </a:tc>
                <a:extLst>
                  <a:ext uri="{0D108BD9-81ED-4DB2-BD59-A6C34878D82A}">
                    <a16:rowId xmlns:a16="http://schemas.microsoft.com/office/drawing/2014/main" val="3047467415"/>
                  </a:ext>
                </a:extLst>
              </a:tr>
              <a:tr h="107614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・市町村に対し、親学習の意義・効果を周知し、実施に向けた働きかけを行うとともに、親学習の推進役となる親学習リーダーの派遣を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smtClean="0">
                          <a:solidFill>
                            <a:schemeClr val="tx1"/>
                          </a:solidFill>
                          <a:latin typeface="Meiryo UI" panose="020B0604030504040204" pitchFamily="50" charset="-128"/>
                          <a:ea typeface="Meiryo UI" panose="020B0604030504040204" pitchFamily="50" charset="-128"/>
                        </a:rPr>
                        <a:t> </a:t>
                      </a:r>
                      <a:r>
                        <a:rPr kumimoji="1" lang="ja-JP" altLang="en-US" sz="900" smtClean="0">
                          <a:solidFill>
                            <a:schemeClr val="tx1"/>
                          </a:solidFill>
                          <a:latin typeface="Meiryo UI" panose="020B0604030504040204" pitchFamily="50" charset="-128"/>
                          <a:ea typeface="Meiryo UI" panose="020B0604030504040204" pitchFamily="50" charset="-128"/>
                        </a:rPr>
                        <a:t>行った</a:t>
                      </a:r>
                      <a:r>
                        <a:rPr kumimoji="1" lang="ja-JP" altLang="en-US" sz="900" dirty="0" smtClean="0">
                          <a:solidFill>
                            <a:schemeClr val="tx1"/>
                          </a:solidFill>
                          <a:latin typeface="Meiryo UI" panose="020B0604030504040204" pitchFamily="50" charset="-128"/>
                          <a:ea typeface="Meiryo UI" panose="020B0604030504040204" pitchFamily="50" charset="-128"/>
                        </a:rPr>
                        <a:t>結果、大人（保護者）に対する親学習を、小学校数以上実施した市町村数が増加した。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・教育委員会と福祉部局等とが連携し、家庭教育に困難を抱えた保護者への支援を行う、「教育と福祉の連携による家庭教育支援モデル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事業」の実施により、訪問型家庭教育支援を実施する市町村数が増加した。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・未来に向かう力（非認知能力）を育成するため、研修の実施やリーフレット等の作成を行い、保護者への支援内容の充実を図った。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・今後も研修の実施や、効果的な取組みを</a:t>
                      </a:r>
                      <a:r>
                        <a:rPr kumimoji="1" lang="ja-JP" altLang="en-US" sz="900" strike="noStrike" dirty="0" smtClean="0">
                          <a:solidFill>
                            <a:schemeClr val="tx1"/>
                          </a:solidFill>
                          <a:latin typeface="Meiryo UI" panose="020B0604030504040204" pitchFamily="50" charset="-128"/>
                          <a:ea typeface="Meiryo UI" panose="020B0604030504040204" pitchFamily="50" charset="-128"/>
                        </a:rPr>
                        <a:t>周知</a:t>
                      </a:r>
                      <a:r>
                        <a:rPr kumimoji="1" lang="ja-JP" altLang="en-US" sz="900" dirty="0" smtClean="0">
                          <a:solidFill>
                            <a:schemeClr val="tx1"/>
                          </a:solidFill>
                          <a:latin typeface="Meiryo UI" panose="020B0604030504040204" pitchFamily="50" charset="-128"/>
                          <a:ea typeface="Meiryo UI" panose="020B0604030504040204" pitchFamily="50" charset="-128"/>
                        </a:rPr>
                        <a:t>して市町村へ支援の実施を働きかけること</a:t>
                      </a:r>
                      <a:r>
                        <a:rPr kumimoji="1" lang="ja-JP" altLang="en-US" sz="900" strike="noStrike" dirty="0" smtClean="0">
                          <a:solidFill>
                            <a:schemeClr val="tx1"/>
                          </a:solidFill>
                          <a:latin typeface="Meiryo UI" panose="020B0604030504040204" pitchFamily="50" charset="-128"/>
                          <a:ea typeface="Meiryo UI" panose="020B0604030504040204" pitchFamily="50" charset="-128"/>
                        </a:rPr>
                        <a:t>によ</a:t>
                      </a:r>
                      <a:r>
                        <a:rPr kumimoji="1" lang="ja-JP" altLang="en-US" sz="900" dirty="0" smtClean="0">
                          <a:solidFill>
                            <a:schemeClr val="tx1"/>
                          </a:solidFill>
                          <a:latin typeface="Meiryo UI" panose="020B0604030504040204" pitchFamily="50" charset="-128"/>
                          <a:ea typeface="Meiryo UI" panose="020B0604030504040204" pitchFamily="50" charset="-128"/>
                        </a:rPr>
                        <a:t>り、内容充実と実施拡大に努める。</a:t>
                      </a:r>
                    </a:p>
                  </a:txBody>
                  <a:tcPr marL="82953" marR="82953" marT="41476" marB="41476" anchor="ctr"/>
                </a:tc>
                <a:extLst>
                  <a:ext uri="{0D108BD9-81ED-4DB2-BD59-A6C34878D82A}">
                    <a16:rowId xmlns:a16="http://schemas.microsoft.com/office/drawing/2014/main" val="2344275125"/>
                  </a:ext>
                </a:extLst>
              </a:tr>
              <a:tr h="864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・幼稚園・保育所・認定こども園等の教育機能の充実と家庭や地域の教育力の向上を図るとともに、幼児教育に関する状況の変化に対応</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baseline="0" dirty="0" smtClean="0">
                          <a:solidFill>
                            <a:schemeClr val="tx1"/>
                          </a:solidFill>
                          <a:latin typeface="Meiryo UI" panose="020B0604030504040204" pitchFamily="50" charset="-128"/>
                          <a:ea typeface="Meiryo UI" panose="020B0604030504040204" pitchFamily="50" charset="-128"/>
                        </a:rPr>
                        <a:t>するため、</a:t>
                      </a:r>
                      <a:r>
                        <a:rPr kumimoji="1" lang="ja-JP" altLang="en-US" sz="900" dirty="0" smtClean="0">
                          <a:solidFill>
                            <a:schemeClr val="tx1"/>
                          </a:solidFill>
                          <a:latin typeface="Meiryo UI" panose="020B0604030504040204" pitchFamily="50" charset="-128"/>
                          <a:ea typeface="Meiryo UI" panose="020B0604030504040204" pitchFamily="50" charset="-128"/>
                        </a:rPr>
                        <a:t>「幼児教育推進指針」を改訂した。</a:t>
                      </a:r>
                      <a:r>
                        <a:rPr kumimoji="1" lang="en-US" altLang="ja-JP" sz="900" dirty="0" smtClean="0">
                          <a:solidFill>
                            <a:schemeClr val="tx1"/>
                          </a:solidFill>
                          <a:latin typeface="Meiryo UI" panose="020B0604030504040204" pitchFamily="50" charset="-128"/>
                          <a:ea typeface="Meiryo UI" panose="020B0604030504040204" pitchFamily="50" charset="-128"/>
                        </a:rPr>
                        <a:t> </a:t>
                      </a:r>
                    </a:p>
                    <a:p>
                      <a:r>
                        <a:rPr kumimoji="1" lang="ja-JP" altLang="en-US" sz="900" dirty="0" smtClean="0">
                          <a:solidFill>
                            <a:schemeClr val="tx1"/>
                          </a:solidFill>
                          <a:latin typeface="Meiryo UI" panose="020B0604030504040204" pitchFamily="50" charset="-128"/>
                          <a:ea typeface="Meiryo UI" panose="020B0604030504040204" pitchFamily="50" charset="-128"/>
                        </a:rPr>
                        <a:t>・各市町村</a:t>
                      </a:r>
                      <a:r>
                        <a:rPr kumimoji="1" lang="ja-JP" altLang="en-US" sz="900" dirty="0">
                          <a:solidFill>
                            <a:schemeClr val="tx1"/>
                          </a:solidFill>
                          <a:latin typeface="Meiryo UI" panose="020B0604030504040204" pitchFamily="50" charset="-128"/>
                          <a:ea typeface="Meiryo UI" panose="020B0604030504040204" pitchFamily="50" charset="-128"/>
                        </a:rPr>
                        <a:t>・園所において研修を担う「幼児教育アドバイザー」の育成及び認定を行った</a:t>
                      </a:r>
                      <a:r>
                        <a:rPr kumimoji="1" lang="ja-JP" altLang="en-US" sz="900" dirty="0" smtClean="0">
                          <a:solidFill>
                            <a:schemeClr val="tx1"/>
                          </a:solidFill>
                          <a:latin typeface="Meiryo UI" panose="020B0604030504040204" pitchFamily="50" charset="-128"/>
                          <a:ea typeface="Meiryo UI" panose="020B0604030504040204" pitchFamily="50" charset="-128"/>
                        </a:rPr>
                        <a:t>。また、</a:t>
                      </a:r>
                      <a:r>
                        <a:rPr kumimoji="1" lang="ja-JP" altLang="en-US" sz="900" baseline="0" dirty="0" smtClean="0">
                          <a:solidFill>
                            <a:schemeClr val="tx1"/>
                          </a:solidFill>
                          <a:latin typeface="Meiryo UI" panose="020B0604030504040204" pitchFamily="50" charset="-128"/>
                          <a:ea typeface="Meiryo UI" panose="020B0604030504040204" pitchFamily="50" charset="-128"/>
                        </a:rPr>
                        <a:t>認定した幼児教育アドバイザーの資質及び</a:t>
                      </a:r>
                      <a:endParaRPr kumimoji="1" lang="en-US" altLang="ja-JP" sz="900" baseline="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実践力の向上を図るため、実践型フォローアップや研修の実施及び「幼児教育アドバイザーガイドブック」の作成を行った。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今後も、「研修」「調査・研究」「情報提供」の３つの機能により、幼児教育の更なる充実に努める。</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20" name="Rectangle 4"/>
          <p:cNvSpPr>
            <a:spLocks noChangeArrowheads="1"/>
          </p:cNvSpPr>
          <p:nvPr/>
        </p:nvSpPr>
        <p:spPr bwMode="auto">
          <a:xfrm>
            <a:off x="0" y="-240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基本方針９</a:t>
            </a:r>
            <a:r>
              <a:rPr lang="ja-JP" altLang="en-US" sz="1089" b="1" dirty="0">
                <a:solidFill>
                  <a:schemeClr val="bg1"/>
                </a:solidFill>
                <a:latin typeface="Meiryo UI" panose="020B0604030504040204" pitchFamily="50" charset="-128"/>
                <a:ea typeface="Meiryo UI" panose="020B0604030504040204" pitchFamily="50" charset="-128"/>
              </a:rPr>
              <a:t>　地域の教育コミュニティづくりと家庭教育を支援します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64092" y="6351403"/>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829" y="403532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
        <p:nvSpPr>
          <p:cNvPr id="2" name="テキスト ボックス 1"/>
          <p:cNvSpPr txBox="1"/>
          <p:nvPr/>
        </p:nvSpPr>
        <p:spPr>
          <a:xfrm>
            <a:off x="349227" y="4260844"/>
            <a:ext cx="2748915" cy="307777"/>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保護者や地域の方が学校の教育活動や環境</a:t>
            </a:r>
            <a:r>
              <a:rPr kumimoji="1" lang="ja-JP" altLang="en-US" sz="700" b="1" dirty="0" smtClean="0">
                <a:latin typeface="Meiryo UI" panose="020B0604030504040204" pitchFamily="50" charset="-128"/>
                <a:ea typeface="Meiryo UI" panose="020B0604030504040204" pitchFamily="50" charset="-128"/>
              </a:rPr>
              <a:t>の整備</a:t>
            </a:r>
            <a:r>
              <a:rPr kumimoji="1" lang="ja-JP" altLang="en-US" sz="700" b="1" dirty="0">
                <a:latin typeface="Meiryo UI" panose="020B0604030504040204" pitchFamily="50" charset="-128"/>
                <a:ea typeface="Meiryo UI" panose="020B0604030504040204" pitchFamily="50" charset="-128"/>
              </a:rPr>
              <a:t>、放課後</a:t>
            </a:r>
            <a:r>
              <a:rPr kumimoji="1" lang="ja-JP" altLang="en-US" sz="700" b="1" dirty="0" smtClean="0">
                <a:latin typeface="Meiryo UI" panose="020B0604030504040204" pitchFamily="50" charset="-128"/>
                <a:ea typeface="Meiryo UI" panose="020B0604030504040204" pitchFamily="50" charset="-128"/>
              </a:rPr>
              <a:t>の</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学習</a:t>
            </a:r>
            <a:r>
              <a:rPr kumimoji="1" lang="ja-JP" altLang="en-US" sz="700" b="1" dirty="0">
                <a:latin typeface="Meiryo UI" panose="020B0604030504040204" pitchFamily="50" charset="-128"/>
                <a:ea typeface="Meiryo UI" panose="020B0604030504040204" pitchFamily="50" charset="-128"/>
              </a:rPr>
              <a:t>・体験活動等に、よく参加</a:t>
            </a:r>
            <a:r>
              <a:rPr kumimoji="1" lang="ja-JP" altLang="en-US" sz="700" b="1" dirty="0" smtClean="0">
                <a:latin typeface="Meiryo UI" panose="020B0604030504040204" pitchFamily="50" charset="-128"/>
                <a:ea typeface="Meiryo UI" panose="020B0604030504040204" pitchFamily="50" charset="-128"/>
              </a:rPr>
              <a:t>・参加</a:t>
            </a:r>
            <a:r>
              <a:rPr kumimoji="1" lang="ja-JP" altLang="en-US" sz="700" b="1" dirty="0">
                <a:latin typeface="Meiryo UI" panose="020B0604030504040204" pitchFamily="50" charset="-128"/>
                <a:ea typeface="Meiryo UI" panose="020B0604030504040204" pitchFamily="50" charset="-128"/>
              </a:rPr>
              <a:t>するとしている学校の割合</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91" y="4570839"/>
            <a:ext cx="3319189" cy="17343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4" name="テキスト ボックス 4"/>
          <p:cNvSpPr txBox="1">
            <a:spLocks noChangeArrowheads="1"/>
          </p:cNvSpPr>
          <p:nvPr/>
        </p:nvSpPr>
        <p:spPr bwMode="auto">
          <a:xfrm>
            <a:off x="653826" y="6348732"/>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smtClean="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smtClean="0">
                <a:latin typeface="Meiryo UI" panose="020B0604030504040204" pitchFamily="50" charset="-128"/>
                <a:ea typeface="Meiryo UI" panose="020B0604030504040204" pitchFamily="50" charset="-128"/>
              </a:rPr>
              <a:t>H30</a:t>
            </a:r>
            <a:r>
              <a:rPr lang="ja-JP" altLang="en-US" sz="545" dirty="0" smtClean="0">
                <a:latin typeface="Meiryo UI" panose="020B0604030504040204" pitchFamily="50" charset="-128"/>
                <a:ea typeface="Meiryo UI" panose="020B0604030504040204" pitchFamily="50" charset="-128"/>
              </a:rPr>
              <a:t>年度から</a:t>
            </a:r>
            <a:r>
              <a:rPr lang="ja-JP" altLang="en-US" sz="545" dirty="0">
                <a:latin typeface="Meiryo UI" panose="020B0604030504040204" pitchFamily="50" charset="-128"/>
                <a:ea typeface="Meiryo UI" panose="020B0604030504040204" pitchFamily="50" charset="-128"/>
              </a:rPr>
              <a:t>実施</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4"/>
          <p:cNvSpPr txBox="1">
            <a:spLocks noChangeArrowheads="1"/>
          </p:cNvSpPr>
          <p:nvPr/>
        </p:nvSpPr>
        <p:spPr bwMode="auto">
          <a:xfrm>
            <a:off x="3474719" y="6326887"/>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758607" y="4303082"/>
            <a:ext cx="2735580" cy="200055"/>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大人（保護者）に対する親学習を小学校数</a:t>
            </a:r>
            <a:r>
              <a:rPr kumimoji="1" lang="ja-JP" altLang="en-US" sz="700" b="1" dirty="0" smtClean="0">
                <a:latin typeface="Meiryo UI" panose="020B0604030504040204" pitchFamily="50" charset="-128"/>
                <a:ea typeface="Meiryo UI" panose="020B0604030504040204" pitchFamily="50" charset="-128"/>
              </a:rPr>
              <a:t>以上実施</a:t>
            </a:r>
            <a:r>
              <a:rPr kumimoji="1" lang="ja-JP" altLang="en-US" sz="700" b="1" dirty="0">
                <a:latin typeface="Meiryo UI" panose="020B0604030504040204" pitchFamily="50" charset="-128"/>
                <a:ea typeface="Meiryo UI" panose="020B0604030504040204" pitchFamily="50" charset="-128"/>
              </a:rPr>
              <a:t>する市町村数</a:t>
            </a:r>
          </a:p>
        </p:txBody>
      </p:sp>
      <p:pic>
        <p:nvPicPr>
          <p:cNvPr id="4099" name="グラフ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4719" y="4570839"/>
            <a:ext cx="3303357" cy="172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4"/>
          <p:cNvSpPr txBox="1">
            <a:spLocks noChangeArrowheads="1"/>
          </p:cNvSpPr>
          <p:nvPr/>
        </p:nvSpPr>
        <p:spPr bwMode="auto">
          <a:xfrm>
            <a:off x="3558540" y="4594312"/>
            <a:ext cx="646139" cy="14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r>
              <a:rPr kumimoji="0" lang="ja-JP" altLang="en-US"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市町村数）</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 name="テキスト ボックス 4"/>
          <p:cNvSpPr txBox="1">
            <a:spLocks noChangeArrowheads="1"/>
          </p:cNvSpPr>
          <p:nvPr/>
        </p:nvSpPr>
        <p:spPr bwMode="auto">
          <a:xfrm>
            <a:off x="4064453" y="6324471"/>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smtClean="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H28</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330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12</a:t>
            </a:fld>
            <a:endParaRPr lang="en-US" altLang="ja-JP" sz="1089"/>
          </a:p>
        </p:txBody>
      </p:sp>
      <p:sp>
        <p:nvSpPr>
          <p:cNvPr id="5" name="テキスト ボックス 4"/>
          <p:cNvSpPr txBox="1"/>
          <p:nvPr/>
        </p:nvSpPr>
        <p:spPr>
          <a:xfrm>
            <a:off x="-8643" y="368952"/>
            <a:ext cx="6858000" cy="2158924"/>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保育サービスの拡大や地域の子育て・家庭教育支援機能の強化、障がいのある幼児一人ひとりのニーズに応じた支援の充実を促進する。</a:t>
            </a:r>
          </a:p>
          <a:p>
            <a:pPr defTabSz="1160757">
              <a:defRPr/>
            </a:pPr>
            <a:r>
              <a:rPr lang="ja-JP" altLang="en-US" sz="952" dirty="0">
                <a:latin typeface="Meiryo UI" panose="020B0604030504040204" pitchFamily="50" charset="-128"/>
                <a:ea typeface="Meiryo UI" panose="020B0604030504040204" pitchFamily="50" charset="-128"/>
              </a:rPr>
              <a:t>②私立小・中学校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児童・生徒に多様で幅広い学校選択の機会の提供と特色ある教育を行えるよう、振興を図る。</a:t>
            </a:r>
          </a:p>
          <a:p>
            <a:pPr defTabSz="1160757">
              <a:defRPr/>
            </a:pPr>
            <a:r>
              <a:rPr lang="ja-JP" altLang="en-US" sz="952" dirty="0">
                <a:latin typeface="Meiryo UI" panose="020B0604030504040204" pitchFamily="50" charset="-128"/>
                <a:ea typeface="Meiryo UI" panose="020B0604030504040204" pitchFamily="50" charset="-128"/>
              </a:rPr>
              <a:t>③私立高校</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家庭の経済的事情にかかわらず、自由に学校選択できる機会を提供するため、授業料無償化制度を実施するとともに、建学の精神に</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基づき、特色・魅力ある教育を行えるよう、私学教育の振興を図る。</a:t>
            </a:r>
          </a:p>
          <a:p>
            <a:pPr defTabSz="1160757">
              <a:defRPr/>
            </a:pPr>
            <a:r>
              <a:rPr lang="ja-JP" altLang="en-US" sz="952" dirty="0">
                <a:latin typeface="Meiryo UI" panose="020B0604030504040204" pitchFamily="50" charset="-128"/>
                <a:ea typeface="Meiryo UI" panose="020B0604030504040204" pitchFamily="50" charset="-128"/>
              </a:rPr>
              <a:t>④専修学校・各種学校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高校生等のキャリア形成の支援ができるよう、高校等との連携促進に努めるとともに、専門的・実践的な職業教育が提供できるよう、産業</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界等との連携促進に努める。また、後期中等教育段階において、職業教育等多様な教育が提供できるよう、高等専修学校の振興を図る。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①私立幼稚園等による子育て支援事業の促進　　</a:t>
            </a:r>
            <a:r>
              <a:rPr lang="ja-JP" altLang="en-US" sz="952" dirty="0">
                <a:solidFill>
                  <a:srgbClr val="FF0000"/>
                </a:solidFill>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②私立小・中学校の振興</a:t>
            </a:r>
          </a:p>
          <a:p>
            <a:pPr defTabSz="1160757">
              <a:defRPr/>
            </a:pPr>
            <a:r>
              <a:rPr lang="ja-JP" altLang="en-US" sz="952" dirty="0">
                <a:latin typeface="Meiryo UI" panose="020B0604030504040204" pitchFamily="50" charset="-128"/>
                <a:ea typeface="Meiryo UI" panose="020B0604030504040204" pitchFamily="50" charset="-128"/>
              </a:rPr>
              <a:t>③高校の授業料等に係る支援　　　　　　　　　　　 　　　　 ④専修学校の職業教育による職業人の育成</a:t>
            </a:r>
          </a:p>
        </p:txBody>
      </p:sp>
      <p:sp>
        <p:nvSpPr>
          <p:cNvPr id="6" name="テキスト ボックス 5"/>
          <p:cNvSpPr txBox="1"/>
          <p:nvPr/>
        </p:nvSpPr>
        <p:spPr>
          <a:xfrm>
            <a:off x="0" y="248809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22860390"/>
              </p:ext>
            </p:extLst>
          </p:nvPr>
        </p:nvGraphicFramePr>
        <p:xfrm>
          <a:off x="72007" y="2696189"/>
          <a:ext cx="6713988" cy="1856850"/>
        </p:xfrm>
        <a:graphic>
          <a:graphicData uri="http://schemas.openxmlformats.org/drawingml/2006/table">
            <a:tbl>
              <a:tblPr firstRow="1" bandRow="1">
                <a:tableStyleId>{F2DE63D5-997A-4646-A377-4702673A728D}</a:tableStyleId>
              </a:tblPr>
              <a:tblGrid>
                <a:gridCol w="237528">
                  <a:extLst>
                    <a:ext uri="{9D8B030D-6E8A-4147-A177-3AD203B41FA5}">
                      <a16:colId xmlns:a16="http://schemas.microsoft.com/office/drawing/2014/main" val="2566698732"/>
                    </a:ext>
                  </a:extLst>
                </a:gridCol>
                <a:gridCol w="1852413">
                  <a:extLst>
                    <a:ext uri="{9D8B030D-6E8A-4147-A177-3AD203B41FA5}">
                      <a16:colId xmlns:a16="http://schemas.microsoft.com/office/drawing/2014/main" val="2864989851"/>
                    </a:ext>
                  </a:extLst>
                </a:gridCol>
                <a:gridCol w="1158694">
                  <a:extLst>
                    <a:ext uri="{9D8B030D-6E8A-4147-A177-3AD203B41FA5}">
                      <a16:colId xmlns:a16="http://schemas.microsoft.com/office/drawing/2014/main" val="2901626200"/>
                    </a:ext>
                  </a:extLst>
                </a:gridCol>
                <a:gridCol w="1147965">
                  <a:extLst>
                    <a:ext uri="{9D8B030D-6E8A-4147-A177-3AD203B41FA5}">
                      <a16:colId xmlns:a16="http://schemas.microsoft.com/office/drawing/2014/main" val="2694090348"/>
                    </a:ext>
                  </a:extLst>
                </a:gridCol>
                <a:gridCol w="1158694">
                  <a:extLst>
                    <a:ext uri="{9D8B030D-6E8A-4147-A177-3AD203B41FA5}">
                      <a16:colId xmlns:a16="http://schemas.microsoft.com/office/drawing/2014/main" val="980083204"/>
                    </a:ext>
                  </a:extLst>
                </a:gridCol>
                <a:gridCol w="1158694">
                  <a:extLst>
                    <a:ext uri="{9D8B030D-6E8A-4147-A177-3AD203B41FA5}">
                      <a16:colId xmlns:a16="http://schemas.microsoft.com/office/drawing/2014/main" val="3726778170"/>
                    </a:ext>
                  </a:extLst>
                </a:gridCol>
              </a:tblGrid>
              <a:tr h="21859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R1</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8122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私立高校に対する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生徒・保護者の満足度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向上させる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73.1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75.9%</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72.8%</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8122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私立高校全日制課程の</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(1.2%)</a:t>
                      </a:r>
                    </a:p>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1.2%(1.3%)</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smtClean="0">
                          <a:effectLst/>
                          <a:latin typeface="Meiryo UI" panose="020B0604030504040204" pitchFamily="50" charset="-128"/>
                          <a:ea typeface="Meiryo UI" panose="020B0604030504040204" pitchFamily="50" charset="-128"/>
                          <a:cs typeface="Times New Roman" panose="02020603050405020304" pitchFamily="18" charset="0"/>
                        </a:rPr>
                        <a:t>H30]</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1.0%(1.2%)</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[H29]</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493075">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私立高校卒業者の</a:t>
                      </a:r>
                      <a:r>
                        <a:rPr kumimoji="1" lang="ja-JP" altLang="en-US" sz="900" dirty="0" smtClean="0">
                          <a:latin typeface="Meiryo UI" panose="020B0604030504040204" pitchFamily="50" charset="-128"/>
                          <a:ea typeface="Meiryo UI" panose="020B0604030504040204" pitchFamily="50" charset="-128"/>
                        </a:rPr>
                        <a:t>就職率</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92.4</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(97.7</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95.1%(</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98.0 </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95.1%(97.9 %)</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12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専修学校生の関係</a:t>
                      </a:r>
                      <a:r>
                        <a:rPr kumimoji="1" lang="ja-JP" altLang="en-US" sz="900" dirty="0" smtClean="0">
                          <a:latin typeface="Meiryo UI" panose="020B0604030504040204" pitchFamily="50" charset="-128"/>
                          <a:ea typeface="Meiryo UI" panose="020B0604030504040204" pitchFamily="50" charset="-128"/>
                        </a:rPr>
                        <a:t>分野就職率</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71.5%(75.8</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68.4%(74.4</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smtClean="0">
                          <a:effectLst/>
                          <a:latin typeface="Meiryo UI" panose="020B0604030504040204" pitchFamily="50" charset="-128"/>
                          <a:ea typeface="Meiryo UI" panose="020B0604030504040204" pitchFamily="50" charset="-128"/>
                          <a:cs typeface="Times New Roman" panose="02020603050405020304" pitchFamily="18" charset="0"/>
                        </a:rPr>
                        <a:t>H30]</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69.9%(75.5</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[H29]</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44886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555394099"/>
              </p:ext>
            </p:extLst>
          </p:nvPr>
        </p:nvGraphicFramePr>
        <p:xfrm>
          <a:off x="72007" y="6676361"/>
          <a:ext cx="6713986" cy="2940596"/>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0499">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811461">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・子育て</a:t>
                      </a:r>
                      <a:r>
                        <a:rPr kumimoji="1" lang="ja-JP" altLang="en-US" sz="900" dirty="0">
                          <a:latin typeface="Meiryo UI" panose="020B0604030504040204" pitchFamily="50" charset="-128"/>
                          <a:ea typeface="Meiryo UI" panose="020B0604030504040204" pitchFamily="50" charset="-128"/>
                        </a:rPr>
                        <a:t>相談等、地域の子育て支援事業に取り組む私立幼稚園</a:t>
                      </a:r>
                      <a:r>
                        <a:rPr kumimoji="1" lang="ja-JP" altLang="en-US" sz="900" dirty="0" smtClean="0">
                          <a:latin typeface="Meiryo UI" panose="020B0604030504040204" pitchFamily="50" charset="-128"/>
                          <a:ea typeface="Meiryo UI" panose="020B0604030504040204" pitchFamily="50" charset="-128"/>
                        </a:rPr>
                        <a:t>等の割合は前年度と同程度で、８割を超える園で取り組んでいる。</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引き続き、私立幼稚園経常費補助金等を通じた支援や、より実情に応じた子育て相談事業の支援等により、取組みの促進を図る。</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・令和</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年４月までに私立幼稚園から子ども・子育て支援新制度に移行した園は全体の半数を超え、</a:t>
                      </a:r>
                      <a:r>
                        <a:rPr kumimoji="1" lang="en-US" altLang="ja-JP" sz="900" dirty="0" smtClean="0">
                          <a:latin typeface="Meiryo UI" panose="020B0604030504040204" pitchFamily="50" charset="-128"/>
                          <a:ea typeface="Meiryo UI" panose="020B0604030504040204" pitchFamily="50" charset="-128"/>
                        </a:rPr>
                        <a:t>53%</a:t>
                      </a:r>
                      <a:r>
                        <a:rPr kumimoji="1" lang="ja-JP" altLang="en-US" sz="900" dirty="0" smtClean="0">
                          <a:latin typeface="Meiryo UI" panose="020B0604030504040204" pitchFamily="50" charset="-128"/>
                          <a:ea typeface="Meiryo UI" panose="020B0604030504040204" pitchFamily="50" charset="-128"/>
                        </a:rPr>
                        <a:t>になった。引き続き、各私立</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幼稚園の事情に応じた個別相談支援などを通じて、新制度への移行を支援する。</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45755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・建学の精神に基づく個性的で特色のある教育が実施できるよう、経常費補助金を</a:t>
                      </a:r>
                      <a:r>
                        <a:rPr kumimoji="1" lang="ja-JP" altLang="en-US" sz="900" dirty="0" smtClean="0">
                          <a:latin typeface="Meiryo UI" panose="020B0604030504040204" pitchFamily="50" charset="-128"/>
                          <a:ea typeface="Meiryo UI" panose="020B0604030504040204" pitchFamily="50" charset="-128"/>
                        </a:rPr>
                        <a:t>交付した。今後も、公立学校における取組みの情報</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提供に努めるなど、私立小・中学校の振興を図っていく。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634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・私立高校生等の授業料無償化の実施により、制度創設前と比べ私立高校に進学する割合が増加した。制度の検証のため、公私</a:t>
                      </a:r>
                      <a:r>
                        <a:rPr kumimoji="1" lang="ja-JP" altLang="en-US" sz="900" dirty="0">
                          <a:solidFill>
                            <a:schemeClr val="tx1"/>
                          </a:solidFill>
                          <a:latin typeface="Meiryo UI" panose="020B0604030504040204" pitchFamily="50" charset="-128"/>
                          <a:ea typeface="Meiryo UI" panose="020B0604030504040204" pitchFamily="50" charset="-128"/>
                        </a:rPr>
                        <a:t>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流動化の状況の分析に努めるとともに、私立高校の保護者に対し、学校選択に関する満足度調査を実施した。私立高校への</a:t>
                      </a:r>
                      <a:r>
                        <a:rPr kumimoji="1" lang="ja-JP" altLang="en-US" sz="900" dirty="0" smtClean="0">
                          <a:solidFill>
                            <a:schemeClr val="tx1"/>
                          </a:solidFill>
                          <a:latin typeface="Meiryo UI" panose="020B0604030504040204" pitchFamily="50" charset="-128"/>
                          <a:ea typeface="Meiryo UI" panose="020B0604030504040204" pitchFamily="50" charset="-128"/>
                        </a:rPr>
                        <a:t>満足度を示</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す指標について</a:t>
                      </a:r>
                      <a:r>
                        <a:rPr kumimoji="1" lang="ja-JP" altLang="en-US" sz="900" dirty="0">
                          <a:solidFill>
                            <a:schemeClr val="tx1"/>
                          </a:solidFill>
                          <a:latin typeface="Meiryo UI" panose="020B0604030504040204" pitchFamily="50" charset="-128"/>
                          <a:ea typeface="Meiryo UI" panose="020B0604030504040204" pitchFamily="50" charset="-128"/>
                        </a:rPr>
                        <a:t>は、計画策定時と</a:t>
                      </a:r>
                      <a:r>
                        <a:rPr kumimoji="1" lang="ja-JP" altLang="en-US" sz="900" dirty="0" smtClean="0">
                          <a:solidFill>
                            <a:schemeClr val="tx1"/>
                          </a:solidFill>
                          <a:latin typeface="Meiryo UI" panose="020B0604030504040204" pitchFamily="50" charset="-128"/>
                          <a:ea typeface="Meiryo UI" panose="020B0604030504040204" pitchFamily="50" charset="-128"/>
                        </a:rPr>
                        <a:t>比べ向上し、</a:t>
                      </a:r>
                      <a:r>
                        <a:rPr kumimoji="1" lang="ja-JP" altLang="en-US" sz="900" dirty="0">
                          <a:solidFill>
                            <a:schemeClr val="tx1"/>
                          </a:solidFill>
                          <a:latin typeface="Meiryo UI" panose="020B0604030504040204" pitchFamily="50" charset="-128"/>
                          <a:ea typeface="Meiryo UI" panose="020B0604030504040204" pitchFamily="50" charset="-128"/>
                        </a:rPr>
                        <a:t>７割を超える生徒・保護者</a:t>
                      </a:r>
                      <a:r>
                        <a:rPr kumimoji="1" lang="ja-JP" altLang="en-US" sz="900" dirty="0">
                          <a:latin typeface="Meiryo UI" panose="020B0604030504040204" pitchFamily="50" charset="-128"/>
                          <a:ea typeface="Meiryo UI" panose="020B0604030504040204" pitchFamily="50" charset="-128"/>
                        </a:rPr>
                        <a:t>が満足しており、引き続き満足度の維持・向上に努める。</a:t>
                      </a:r>
                    </a:p>
                  </a:txBody>
                  <a:tcPr marL="82953" marR="82953" marT="41476" marB="41476" anchor="ctr"/>
                </a:tc>
                <a:extLst>
                  <a:ext uri="{0D108BD9-81ED-4DB2-BD59-A6C34878D82A}">
                    <a16:rowId xmlns:a16="http://schemas.microsoft.com/office/drawing/2014/main" val="384797278"/>
                  </a:ext>
                </a:extLst>
              </a:tr>
              <a:tr h="756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・専修学校生の関係分野就職率については</a:t>
                      </a:r>
                      <a:r>
                        <a:rPr kumimoji="1" lang="ja-JP" altLang="en-US" sz="900" dirty="0" smtClean="0">
                          <a:latin typeface="Meiryo UI" panose="020B0604030504040204" pitchFamily="50" charset="-128"/>
                          <a:ea typeface="Meiryo UI" panose="020B0604030504040204" pitchFamily="50" charset="-128"/>
                        </a:rPr>
                        <a:t>、平成</a:t>
                      </a:r>
                      <a:r>
                        <a:rPr kumimoji="1" lang="en-US" altLang="ja-JP" sz="900" dirty="0" smtClean="0">
                          <a:latin typeface="Meiryo UI" panose="020B0604030504040204" pitchFamily="50" charset="-128"/>
                          <a:ea typeface="Meiryo UI" panose="020B0604030504040204" pitchFamily="50" charset="-128"/>
                        </a:rPr>
                        <a:t>30</a:t>
                      </a:r>
                      <a:r>
                        <a:rPr kumimoji="1" lang="ja-JP" altLang="en-US" sz="900" dirty="0" smtClean="0">
                          <a:latin typeface="Meiryo UI" panose="020B0604030504040204" pitchFamily="50" charset="-128"/>
                          <a:ea typeface="Meiryo UI" panose="020B0604030504040204" pitchFamily="50" charset="-128"/>
                        </a:rPr>
                        <a:t>年度実績が計画策定時を</a:t>
                      </a:r>
                      <a:r>
                        <a:rPr kumimoji="1" lang="en-US" altLang="ja-JP" sz="900" dirty="0" smtClean="0">
                          <a:latin typeface="Meiryo UI" panose="020B0604030504040204" pitchFamily="50" charset="-128"/>
                          <a:ea typeface="Meiryo UI" panose="020B0604030504040204" pitchFamily="50" charset="-128"/>
                        </a:rPr>
                        <a:t>3.1</a:t>
                      </a:r>
                      <a:r>
                        <a:rPr kumimoji="1" lang="ja-JP" altLang="en-US" sz="900" dirty="0" smtClean="0">
                          <a:latin typeface="Meiryo UI" panose="020B0604030504040204" pitchFamily="50" charset="-128"/>
                          <a:ea typeface="Meiryo UI" panose="020B0604030504040204" pitchFamily="50" charset="-128"/>
                        </a:rPr>
                        <a:t>ポイント下回った。全国と比較して構成比の高い</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「文化・教養分野」（全体に占める構成比：全国</a:t>
                      </a:r>
                      <a:r>
                        <a:rPr kumimoji="1" lang="en-US" altLang="ja-JP" sz="900" dirty="0" smtClean="0">
                          <a:latin typeface="Meiryo UI" panose="020B0604030504040204" pitchFamily="50" charset="-128"/>
                          <a:ea typeface="Meiryo UI" panose="020B0604030504040204" pitchFamily="50" charset="-128"/>
                        </a:rPr>
                        <a:t>24.5%</a:t>
                      </a:r>
                      <a:r>
                        <a:rPr kumimoji="1" lang="ja-JP" altLang="en-US" sz="900" dirty="0" err="1"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大阪</a:t>
                      </a:r>
                      <a:r>
                        <a:rPr kumimoji="1" lang="en-US" altLang="ja-JP" sz="900" dirty="0" smtClean="0">
                          <a:latin typeface="Meiryo UI" panose="020B0604030504040204" pitchFamily="50" charset="-128"/>
                          <a:ea typeface="Meiryo UI" panose="020B0604030504040204" pitchFamily="50" charset="-128"/>
                        </a:rPr>
                        <a:t>35.2%</a:t>
                      </a:r>
                      <a:r>
                        <a:rPr kumimoji="1" lang="ja-JP" altLang="en-US" sz="900" dirty="0" smtClean="0">
                          <a:latin typeface="Meiryo UI" panose="020B0604030504040204" pitchFamily="50" charset="-128"/>
                          <a:ea typeface="Meiryo UI" panose="020B0604030504040204" pitchFamily="50" charset="-128"/>
                        </a:rPr>
                        <a:t>）の関係分野就職率の低さ（全国</a:t>
                      </a:r>
                      <a:r>
                        <a:rPr kumimoji="1" lang="en-US" altLang="ja-JP" sz="900" dirty="0" smtClean="0">
                          <a:latin typeface="Meiryo UI" panose="020B0604030504040204" pitchFamily="50" charset="-128"/>
                          <a:ea typeface="Meiryo UI" panose="020B0604030504040204" pitchFamily="50" charset="-128"/>
                        </a:rPr>
                        <a:t>52.1%</a:t>
                      </a:r>
                      <a:r>
                        <a:rPr kumimoji="1" lang="ja-JP" altLang="en-US" sz="900" dirty="0" err="1"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大阪</a:t>
                      </a:r>
                      <a:r>
                        <a:rPr kumimoji="1" lang="en-US" altLang="ja-JP" sz="900" dirty="0" smtClean="0">
                          <a:latin typeface="Meiryo UI" panose="020B0604030504040204" pitchFamily="50" charset="-128"/>
                          <a:ea typeface="Meiryo UI" panose="020B0604030504040204" pitchFamily="50" charset="-128"/>
                        </a:rPr>
                        <a:t>47.3%</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等が影響して、全国水準との差が拡がっていることが課題である。専門学校の教育の質の向上を図るため、専門学校における職業教育に</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smtClean="0">
                          <a:latin typeface="Meiryo UI" panose="020B0604030504040204" pitchFamily="50" charset="-128"/>
                          <a:ea typeface="Meiryo UI" panose="020B0604030504040204" pitchFamily="50" charset="-128"/>
                        </a:rPr>
                        <a:t> </a:t>
                      </a:r>
                      <a:r>
                        <a:rPr kumimoji="1" lang="ja-JP" altLang="en-US" sz="900" smtClean="0">
                          <a:latin typeface="Meiryo UI" panose="020B0604030504040204" pitchFamily="50" charset="-128"/>
                          <a:ea typeface="Meiryo UI" panose="020B0604030504040204" pitchFamily="50" charset="-128"/>
                        </a:rPr>
                        <a:t>対する</a:t>
                      </a:r>
                      <a:r>
                        <a:rPr kumimoji="1" lang="ja-JP" altLang="en-US" sz="900" dirty="0" smtClean="0">
                          <a:latin typeface="Meiryo UI" panose="020B0604030504040204" pitchFamily="50" charset="-128"/>
                          <a:ea typeface="Meiryo UI" panose="020B0604030504040204" pitchFamily="50" charset="-128"/>
                        </a:rPr>
                        <a:t>支援について調査、検討を行っており、これを踏まえた補助制度の見直しにより、より実践的な職業教育の充実を図っていく。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185868027"/>
                  </a:ext>
                </a:extLst>
              </a:tr>
            </a:tbl>
          </a:graphicData>
        </a:graphic>
      </p:graphicFrame>
      <p:sp>
        <p:nvSpPr>
          <p:cNvPr id="15" name="テキスト ボックス 29"/>
          <p:cNvSpPr txBox="1">
            <a:spLocks noChangeArrowheads="1"/>
          </p:cNvSpPr>
          <p:nvPr/>
        </p:nvSpPr>
        <p:spPr bwMode="auto">
          <a:xfrm>
            <a:off x="873616" y="4700231"/>
            <a:ext cx="1797309" cy="20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私立高校全日制課程の生徒の中退率</a:t>
            </a:r>
          </a:p>
        </p:txBody>
      </p:sp>
      <p:sp>
        <p:nvSpPr>
          <p:cNvPr id="18" name="テキスト ボックス 4"/>
          <p:cNvSpPr txBox="1">
            <a:spLocks noChangeArrowheads="1"/>
          </p:cNvSpPr>
          <p:nvPr/>
        </p:nvSpPr>
        <p:spPr bwMode="auto">
          <a:xfrm>
            <a:off x="3570385" y="633979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基本方針１０</a:t>
            </a:r>
            <a:r>
              <a:rPr lang="ja-JP" altLang="en-US" sz="1089" b="1"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私立学校の振興を図ります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2" name="テキスト ボックス 11"/>
          <p:cNvSpPr txBox="1"/>
          <p:nvPr/>
        </p:nvSpPr>
        <p:spPr>
          <a:xfrm>
            <a:off x="-65081" y="4532585"/>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859464206"/>
              </p:ext>
            </p:extLst>
          </p:nvPr>
        </p:nvGraphicFramePr>
        <p:xfrm>
          <a:off x="4762" y="4853185"/>
          <a:ext cx="3629977" cy="1643575"/>
        </p:xfrm>
        <a:graphic>
          <a:graphicData uri="http://schemas.openxmlformats.org/presentationml/2006/ole">
            <mc:AlternateContent xmlns:mc="http://schemas.openxmlformats.org/markup-compatibility/2006">
              <mc:Choice xmlns:v="urn:schemas-microsoft-com:vml" Requires="v">
                <p:oleObj spid="_x0000_s3393" name="グラフ" r:id="rId3" imgW="4124232" imgH="2238527" progId="Excel.Chart.8">
                  <p:embed/>
                </p:oleObj>
              </mc:Choice>
              <mc:Fallback>
                <p:oleObj name="グラフ" r:id="rId3" imgW="4124232" imgH="2238527" progId="Excel.Chart.8">
                  <p:embed/>
                  <p:pic>
                    <p:nvPicPr>
                      <p:cNvPr id="0" name="Object 2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 y="4853185"/>
                        <a:ext cx="3629977" cy="16435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0654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13</a:t>
            </a:fld>
            <a:endParaRPr lang="en-US" altLang="ja-JP" sz="1089"/>
          </a:p>
        </p:txBody>
      </p:sp>
      <p:sp>
        <p:nvSpPr>
          <p:cNvPr id="16" name="Rectangle 4"/>
          <p:cNvSpPr>
            <a:spLocks noChangeArrowheads="1"/>
          </p:cNvSpPr>
          <p:nvPr/>
        </p:nvSpPr>
        <p:spPr bwMode="auto">
          <a:xfrm>
            <a:off x="0" y="3611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4204110699"/>
              </p:ext>
            </p:extLst>
          </p:nvPr>
        </p:nvGraphicFramePr>
        <p:xfrm>
          <a:off x="80962" y="462502"/>
          <a:ext cx="6696075" cy="9159253"/>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106911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小中学生の学力向上</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ja-JP" altLang="en-US" sz="900" dirty="0" smtClean="0">
                          <a:latin typeface="Meiryo UI" panose="020B0604030504040204" pitchFamily="50" charset="-128"/>
                          <a:ea typeface="Meiryo UI" panose="020B0604030504040204" pitchFamily="50" charset="-128"/>
                        </a:rPr>
                        <a:t>・学力向上に関して成果の上がっている「効果のある学校の取組み事例」を一層広めるとともに、学力課題の</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ある学校や校区への重点的な支援策を引き続き行うべきである。具体的には、市町村の主体的な取組みの</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支援に加え、府全体の課題である語彙力の向上に向けた取組みや、家庭学習支援を充実させるとともに、</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現場の課題を把握した、きめ細やかな指導をお願いしたい。また、語彙力や学びを深めるために、体験や経験を</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充実させるという観点からも市町村とともに指導いただきたい。</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・小中学校の授業改善等について、小学校と中学校を一緒にとらえるのではなく、校種の特色に応じた施策を</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すすめていく必要がある。</a:t>
                      </a:r>
                      <a:endParaRPr kumimoji="1" lang="en-US" altLang="ja-JP" sz="9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2740621"/>
                  </a:ext>
                </a:extLst>
              </a:tr>
              <a:tr h="336913">
                <a:tc>
                  <a:txBody>
                    <a:bodyPr/>
                    <a:lstStyle/>
                    <a:p>
                      <a:r>
                        <a:rPr kumimoji="1" lang="ja-JP" altLang="en-US" sz="1000" dirty="0" smtClean="0">
                          <a:latin typeface="Meiryo UI" panose="020B0604030504040204" pitchFamily="50" charset="-128"/>
                          <a:ea typeface="Meiryo UI" panose="020B0604030504040204" pitchFamily="50" charset="-128"/>
                        </a:rPr>
                        <a:t>エンパワメントスクール</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・エンパワメントスクールに関して、専門人材の連絡会等を通じた学校や教員同士の連携により、生徒が安心</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して登校できる環境づくりに努めていただきたい。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85782990"/>
                  </a:ext>
                </a:extLst>
              </a:tr>
              <a:tr h="2775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不登校生徒への対応</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の活用</a:t>
                      </a:r>
                      <a:r>
                        <a:rPr kumimoji="1" lang="ja-JP" altLang="en-US" sz="900" smtClean="0">
                          <a:latin typeface="Meiryo UI" panose="020B0604030504040204" pitchFamily="50" charset="-128"/>
                          <a:ea typeface="Meiryo UI" panose="020B0604030504040204" pitchFamily="50" charset="-128"/>
                        </a:rPr>
                        <a:t>により、</a:t>
                      </a:r>
                      <a:r>
                        <a:rPr kumimoji="1" lang="ja-JP" altLang="en-US" sz="900" dirty="0" smtClean="0">
                          <a:latin typeface="Meiryo UI" panose="020B0604030504040204" pitchFamily="50" charset="-128"/>
                          <a:ea typeface="Meiryo UI" panose="020B0604030504040204" pitchFamily="50" charset="-128"/>
                        </a:rPr>
                        <a:t>学校に登校できなくても学習に取り組みやすい環境整備を</a:t>
                      </a:r>
                      <a:r>
                        <a:rPr kumimoji="1" lang="ja-JP" altLang="en-US" sz="900" smtClean="0">
                          <a:latin typeface="Meiryo UI" panose="020B0604030504040204" pitchFamily="50" charset="-128"/>
                          <a:ea typeface="Meiryo UI" panose="020B0604030504040204" pitchFamily="50" charset="-128"/>
                        </a:rPr>
                        <a:t>すすめていただきたい</a:t>
                      </a:r>
                      <a:r>
                        <a:rPr kumimoji="1" lang="ja-JP" altLang="en-US" sz="900" dirty="0" smtClean="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4174719416"/>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zh-TW" altLang="en-US" sz="1000" dirty="0" smtClean="0">
                          <a:latin typeface="Meiryo UI" panose="020B0604030504040204" pitchFamily="50" charset="-128"/>
                          <a:ea typeface="Meiryo UI" panose="020B0604030504040204" pitchFamily="50" charset="-128"/>
                        </a:rPr>
                        <a:t>特別支援学校教諭</a:t>
                      </a:r>
                      <a:endParaRPr kumimoji="1" lang="en-US" altLang="zh-TW" sz="1000"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zh-TW" altLang="en-US" sz="1000" dirty="0" smtClean="0">
                          <a:latin typeface="Meiryo UI" panose="020B0604030504040204" pitchFamily="50" charset="-128"/>
                          <a:ea typeface="Meiryo UI" panose="020B0604030504040204" pitchFamily="50" charset="-128"/>
                        </a:rPr>
                        <a:t>免許状保有率</a:t>
                      </a:r>
                      <a:endParaRPr kumimoji="1" lang="ja-JP" altLang="en-US" sz="10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・特別支援学校教諭免許状保有率について、現場</a:t>
                      </a:r>
                      <a:r>
                        <a:rPr kumimoji="1" lang="ja-JP" altLang="en-US" sz="900" smtClean="0">
                          <a:latin typeface="Meiryo UI" panose="020B0604030504040204" pitchFamily="50" charset="-128"/>
                          <a:ea typeface="Meiryo UI" panose="020B0604030504040204" pitchFamily="50" charset="-128"/>
                        </a:rPr>
                        <a:t>の</a:t>
                      </a:r>
                      <a:r>
                        <a:rPr kumimoji="1" lang="ja-JP" altLang="en-US" sz="900" smtClean="0">
                          <a:latin typeface="Meiryo UI" panose="020B0604030504040204" pitchFamily="50" charset="-128"/>
                          <a:ea typeface="Meiryo UI" panose="020B0604030504040204" pitchFamily="50" charset="-128"/>
                        </a:rPr>
                        <a:t>教員にその必要性をさらに認識させる</a:t>
                      </a:r>
                      <a:r>
                        <a:rPr kumimoji="1" lang="ja-JP" altLang="en-US" sz="900" dirty="0" smtClean="0">
                          <a:latin typeface="Meiryo UI" panose="020B0604030504040204" pitchFamily="50" charset="-128"/>
                          <a:ea typeface="Meiryo UI" panose="020B0604030504040204" pitchFamily="50" charset="-128"/>
                        </a:rPr>
                        <a:t>という観点も含めた</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取組みの充実により、ますますの向上をめざしていただきたい。</a:t>
                      </a:r>
                      <a:endParaRPr kumimoji="1" lang="en-US" altLang="ja-JP" sz="9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3761713"/>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府立支援学校における</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センター的機能</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・支援学校のセンター的機能における相談支援に関して、愛着障がいの課題や学習の問題など、様々な背景も</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含めた多様なニーズに対する専門的な知識と技能が必要となることに加え、教員の世代交代が進んでいること</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から、研修の充実による支援学校教員の専門性の向上・維持・継承を図っていただきたい。</a:t>
                      </a:r>
                    </a:p>
                  </a:txBody>
                  <a:tcPr anchor="ctr"/>
                </a:tc>
                <a:extLst>
                  <a:ext uri="{0D108BD9-81ED-4DB2-BD59-A6C34878D82A}">
                    <a16:rowId xmlns:a16="http://schemas.microsoft.com/office/drawing/2014/main" val="4082668547"/>
                  </a:ext>
                </a:extLst>
              </a:tr>
              <a:tr h="781050">
                <a:tc>
                  <a:txBody>
                    <a:bodyPr/>
                    <a:lstStyle/>
                    <a:p>
                      <a:r>
                        <a:rPr kumimoji="1" lang="ja-JP" altLang="en-US" sz="1000" dirty="0" smtClean="0">
                          <a:latin typeface="Meiryo UI" panose="020B0604030504040204" pitchFamily="50" charset="-128"/>
                          <a:ea typeface="Meiryo UI" panose="020B0604030504040204" pitchFamily="50" charset="-128"/>
                        </a:rPr>
                        <a:t>人権教育</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・従来の大阪府「人権教育基本方針」及び「人権教育推進プラン」に加えて、</a:t>
                      </a:r>
                      <a:r>
                        <a:rPr kumimoji="1" lang="en-US" altLang="ja-JP" sz="900" dirty="0" smtClean="0">
                          <a:latin typeface="Meiryo UI" panose="020B0604030504040204" pitchFamily="50" charset="-128"/>
                          <a:ea typeface="Meiryo UI" panose="020B0604030504040204" pitchFamily="50" charset="-128"/>
                        </a:rPr>
                        <a:t>2015</a:t>
                      </a:r>
                      <a:r>
                        <a:rPr kumimoji="1" lang="ja-JP" altLang="en-US" sz="900" dirty="0" smtClean="0">
                          <a:latin typeface="Meiryo UI" panose="020B0604030504040204" pitchFamily="50" charset="-128"/>
                          <a:ea typeface="Meiryo UI" panose="020B0604030504040204" pitchFamily="50" charset="-128"/>
                        </a:rPr>
                        <a:t>年に国連で策定された</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「持続可能な開発目標」（</a:t>
                      </a:r>
                      <a:r>
                        <a:rPr kumimoji="1" lang="en-US" altLang="ja-JP" sz="900" dirty="0" smtClean="0">
                          <a:latin typeface="Meiryo UI" panose="020B0604030504040204" pitchFamily="50" charset="-128"/>
                          <a:ea typeface="Meiryo UI" panose="020B0604030504040204" pitchFamily="50" charset="-128"/>
                        </a:rPr>
                        <a:t>SDGs</a:t>
                      </a:r>
                      <a:r>
                        <a:rPr kumimoji="1" lang="ja-JP" altLang="en-US" sz="900" dirty="0" smtClean="0">
                          <a:latin typeface="Meiryo UI" panose="020B0604030504040204" pitchFamily="50" charset="-128"/>
                          <a:ea typeface="Meiryo UI" panose="020B0604030504040204" pitchFamily="50" charset="-128"/>
                        </a:rPr>
                        <a:t>）の理念を踏まえ、この度の「</a:t>
                      </a:r>
                      <a:r>
                        <a:rPr kumimoji="1" lang="en-US" altLang="ja-JP" sz="900" dirty="0" smtClean="0">
                          <a:latin typeface="Meiryo UI" panose="020B0604030504040204" pitchFamily="50" charset="-128"/>
                          <a:ea typeface="Meiryo UI" panose="020B0604030504040204" pitchFamily="50" charset="-128"/>
                        </a:rPr>
                        <a:t>COVID-19</a:t>
                      </a:r>
                      <a:r>
                        <a:rPr kumimoji="1" lang="ja-JP" altLang="en-US" sz="900" dirty="0" smtClean="0">
                          <a:latin typeface="Meiryo UI" panose="020B0604030504040204" pitchFamily="50" charset="-128"/>
                          <a:ea typeface="Meiryo UI" panose="020B0604030504040204" pitchFamily="50" charset="-128"/>
                        </a:rPr>
                        <a:t>」等に関わる差別や偏見、虚偽</a:t>
                      </a:r>
                      <a:r>
                        <a:rPr kumimoji="1" lang="en-US" altLang="ja-JP"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情報をなくすための人権教育の一層の取組みを行うべきである。みんなが当事者であるという問題意識を持って</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学習する機会ととらえ、教材づくりを行ったり先進的な取組みに学んだりしてほしい。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872694"/>
                  </a:ext>
                </a:extLst>
              </a:tr>
              <a:tr h="568781">
                <a:tc>
                  <a:txBody>
                    <a:bodyPr/>
                    <a:lstStyle/>
                    <a:p>
                      <a:r>
                        <a:rPr kumimoji="1" lang="ja-JP" altLang="en-US" sz="1000" dirty="0" smtClean="0">
                          <a:latin typeface="Meiryo UI" panose="020B0604030504040204" pitchFamily="50" charset="-128"/>
                          <a:ea typeface="Meiryo UI" panose="020B0604030504040204" pitchFamily="50" charset="-128"/>
                        </a:rPr>
                        <a:t>いじめ問題</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・家庭と学校が協力して、子どもの異変にいち早く気付くことができるよう、アンテナを張り巡らせていただきたい。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特に今後は新型コロナウイルス関連のいじめが増える恐れがあり、子どもが新型コロナウイルスに感染した場合の</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対処が大事になると思われる。</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7622331"/>
                  </a:ext>
                </a:extLst>
              </a:tr>
              <a:tr h="438606">
                <a:tc>
                  <a:txBody>
                    <a:bodyPr/>
                    <a:lstStyle/>
                    <a:p>
                      <a:r>
                        <a:rPr kumimoji="1" lang="ja-JP" altLang="en-US" sz="1000" dirty="0" smtClean="0">
                          <a:latin typeface="Meiryo UI" panose="020B0604030504040204" pitchFamily="50" charset="-128"/>
                          <a:ea typeface="Meiryo UI" panose="020B0604030504040204" pitchFamily="50" charset="-128"/>
                        </a:rPr>
                        <a:t>学校体育</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・学校における体育の一番大事な点は、学習指導要領にあるように「豊かなスポーツライフを実現する」ことにある。</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smtClean="0">
                          <a:latin typeface="Meiryo UI" panose="020B0604030504040204" pitchFamily="50" charset="-128"/>
                          <a:ea typeface="Meiryo UI" panose="020B0604030504040204" pitchFamily="50" charset="-128"/>
                        </a:rPr>
                        <a:t> </a:t>
                      </a:r>
                      <a:r>
                        <a:rPr kumimoji="1" lang="ja-JP" altLang="en-US" sz="900" smtClean="0">
                          <a:latin typeface="Meiryo UI" panose="020B0604030504040204" pitchFamily="50" charset="-128"/>
                          <a:ea typeface="Meiryo UI" panose="020B0604030504040204" pitchFamily="50" charset="-128"/>
                        </a:rPr>
                        <a:t>スポーツ</a:t>
                      </a:r>
                      <a:r>
                        <a:rPr kumimoji="1" lang="ja-JP" altLang="en-US" sz="900" dirty="0" smtClean="0">
                          <a:latin typeface="Meiryo UI" panose="020B0604030504040204" pitchFamily="50" charset="-128"/>
                          <a:ea typeface="Meiryo UI" panose="020B0604030504040204" pitchFamily="50" charset="-128"/>
                        </a:rPr>
                        <a:t>への興味関心を中心に据えた学校体育の取組みに期待したい。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5477621"/>
                  </a:ext>
                </a:extLst>
              </a:tr>
              <a:tr h="573558">
                <a:tc>
                  <a:txBody>
                    <a:bodyPr/>
                    <a:lstStyle/>
                    <a:p>
                      <a:r>
                        <a:rPr kumimoji="1" lang="ja-JP" altLang="en-US" sz="1000" dirty="0" smtClean="0">
                          <a:latin typeface="Meiryo UI" panose="020B0604030504040204" pitchFamily="50" charset="-128"/>
                          <a:ea typeface="Meiryo UI" panose="020B0604030504040204" pitchFamily="50" charset="-128"/>
                        </a:rPr>
                        <a:t>評価・育成システム</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・教員のそれぞれの得意分野や潜在能力等のストロングポイントを生かす視点を重視し、ストロングポイントを</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さらに伸ばす取組みと評価により、教員の意欲や自己肯定感を高めるとともに、教員の資質向上やミドル</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リーダーの育成につながることを期待する。</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8103137"/>
                  </a:ext>
                </a:extLst>
              </a:tr>
              <a:tr h="487378">
                <a:tc>
                  <a:txBody>
                    <a:bodyPr/>
                    <a:lstStyle/>
                    <a:p>
                      <a:r>
                        <a:rPr kumimoji="1" lang="ja-JP" altLang="en-US" sz="1000" dirty="0" smtClean="0">
                          <a:latin typeface="Meiryo UI" panose="020B0604030504040204" pitchFamily="50" charset="-128"/>
                          <a:ea typeface="Meiryo UI" panose="020B0604030504040204" pitchFamily="50" charset="-128"/>
                        </a:rPr>
                        <a:t>学校経営計画</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・学校経営計画については、数値目標のみを追い求めるのではなく、学校が取り組むことができた成果や強みに</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目を向けることが大切である。また、校長・准校長に対する助言やマネジメント強化に対する予算的な措置、</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学校が課題に対し組織として対応する核となるミドルリーダーの育成といった学校に対する支援を継続して</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いただきたい。特に、新型コロナウイルス感染症の影響により想定外のことも起ころうかと思うが、その場合にも</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大阪府の支援によりより良い学校づくりをめざしていただきたい。さらに、学校評価に関し、地域や保護者の方も</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引き続き関わっていただきたい。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38828976"/>
                  </a:ext>
                </a:extLst>
              </a:tr>
              <a:tr h="760881">
                <a:tc>
                  <a:txBody>
                    <a:bodyPr/>
                    <a:lstStyle/>
                    <a:p>
                      <a:r>
                        <a:rPr kumimoji="1" lang="en-US" altLang="ja-JP" sz="1000" dirty="0" smtClean="0">
                          <a:latin typeface="Meiryo UI" panose="020B0604030504040204" pitchFamily="50" charset="-128"/>
                          <a:ea typeface="Meiryo UI" panose="020B0604030504040204" pitchFamily="50" charset="-128"/>
                        </a:rPr>
                        <a:t>ICT</a:t>
                      </a:r>
                      <a:r>
                        <a:rPr kumimoji="1" lang="ja-JP" altLang="en-US" sz="1000" dirty="0" smtClean="0">
                          <a:latin typeface="Meiryo UI" panose="020B0604030504040204" pitchFamily="50" charset="-128"/>
                          <a:ea typeface="Meiryo UI" panose="020B0604030504040204" pitchFamily="50" charset="-128"/>
                        </a:rPr>
                        <a:t>環境の整備</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・今後新型コロナウイルスの先行きが見えない中で、遠隔授業のような形で教育活動を実施することが必要な</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場面がこれから生じてくると思われる。学校の教員も遠隔授業用の教材を作るために、ある程度の</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環境が</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必要になるだろう。一方で、遠隔授業は対面の授業とは異なり、限界がある。学校に集まることが困難な環境に</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なったとしても、子どもたちの学力の保障と繋がりを継続できるような環境整備に引き続き努めていただきたい。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2698545"/>
                  </a:ext>
                </a:extLst>
              </a:tr>
              <a:tr h="313077">
                <a:tc>
                  <a:txBody>
                    <a:bodyPr/>
                    <a:lstStyle/>
                    <a:p>
                      <a:r>
                        <a:rPr kumimoji="1" lang="ja-JP" altLang="en-US" sz="1000" dirty="0" smtClean="0">
                          <a:latin typeface="Meiryo UI" panose="020B0604030504040204" pitchFamily="50" charset="-128"/>
                          <a:ea typeface="Meiryo UI" panose="020B0604030504040204" pitchFamily="50" charset="-128"/>
                        </a:rPr>
                        <a:t>防災教育</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・防災教育において、高齢者や</a:t>
                      </a:r>
                      <a:r>
                        <a:rPr kumimoji="1" lang="ja-JP" altLang="en-US" sz="900" dirty="0" err="1" smtClean="0">
                          <a:latin typeface="Meiryo UI" panose="020B0604030504040204" pitchFamily="50" charset="-128"/>
                          <a:ea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rPr>
                        <a:t>者に対する早い段階での支援の観点も盛り込んでいただきたい。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17982421"/>
                  </a:ext>
                </a:extLst>
              </a:tr>
              <a:tr h="817400">
                <a:tc>
                  <a:txBody>
                    <a:bodyPr/>
                    <a:lstStyle/>
                    <a:p>
                      <a:r>
                        <a:rPr kumimoji="1" lang="ja-JP" altLang="en-US" sz="1000" dirty="0" smtClean="0">
                          <a:latin typeface="Meiryo UI" panose="020B0604030504040204" pitchFamily="50" charset="-128"/>
                          <a:ea typeface="Meiryo UI" panose="020B0604030504040204" pitchFamily="50" charset="-128"/>
                        </a:rPr>
                        <a:t>学校・保護者・地域人材の連携</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・学校と保護者・地域人材の一層の連携を図り、中学校区を核として、その校区の特色に合わせた活動やネット</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ワークを構築する必要がある。具体的には、キャリア教育の一環として、児童生徒などを対象とした若い世代から</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の「親学習」の実施や、人材不足の中ではあるが、自治会や社会福祉協議会等と連携した「人材活用」や</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「人材育成研修」の充実が求められる。</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8096789"/>
                  </a:ext>
                </a:extLst>
              </a:tr>
              <a:tr h="313077">
                <a:tc>
                  <a:txBody>
                    <a:bodyPr/>
                    <a:lstStyle/>
                    <a:p>
                      <a:r>
                        <a:rPr kumimoji="1" lang="ja-JP" altLang="en-US" sz="1000" dirty="0" smtClean="0">
                          <a:latin typeface="Meiryo UI" panose="020B0604030504040204" pitchFamily="50" charset="-128"/>
                          <a:ea typeface="Meiryo UI" panose="020B0604030504040204" pitchFamily="50" charset="-128"/>
                        </a:rPr>
                        <a:t>幼児教育</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・幼児教育においては、公私立問わず、多様なニーズのある幼児（障がいの重度化・多様化等）への支援と、</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その保護者支援が重要な課題となっている。一方、幼稚園には支援学級や通級指導教室がなく、支援教育</a:t>
                      </a:r>
                      <a:r>
                        <a:rPr kumimoji="1" lang="en-US" altLang="ja-JP"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の推進役がいない。「幼児教育センター」による幼児教育アドバイザーの育成と、幼児教育コーディネーターに</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よる支援が一層充実していくことを期待する。</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45506053"/>
                  </a:ext>
                </a:extLst>
              </a:tr>
              <a:tr h="313077">
                <a:tc>
                  <a:txBody>
                    <a:bodyPr/>
                    <a:lstStyle/>
                    <a:p>
                      <a:r>
                        <a:rPr kumimoji="1" lang="ja-JP" altLang="en-US" sz="1000" dirty="0" smtClean="0">
                          <a:latin typeface="Meiryo UI" panose="020B0604030504040204" pitchFamily="50" charset="-128"/>
                          <a:ea typeface="Meiryo UI" panose="020B0604030504040204" pitchFamily="50" charset="-128"/>
                        </a:rPr>
                        <a:t>専修学校生の進路</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・例えば他校種と連携したキャリア教育を行うなど、ひとりひとりの生徒にとってより良い進路が実現するよう、今後</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とも取組みの充実をお願いしたい。</a:t>
                      </a:r>
                    </a:p>
                  </a:txBody>
                  <a:tcPr anchor="ctr"/>
                </a:tc>
                <a:extLst>
                  <a:ext uri="{0D108BD9-81ED-4DB2-BD59-A6C34878D82A}">
                    <a16:rowId xmlns:a16="http://schemas.microsoft.com/office/drawing/2014/main" val="2573419517"/>
                  </a:ext>
                </a:extLst>
              </a:tr>
              <a:tr h="313077">
                <a:tc>
                  <a:txBody>
                    <a:bodyPr/>
                    <a:lstStyle/>
                    <a:p>
                      <a:r>
                        <a:rPr kumimoji="1" lang="ja-JP" altLang="en-US" sz="1000" dirty="0" smtClean="0">
                          <a:latin typeface="Meiryo UI" panose="020B0604030504040204" pitchFamily="50" charset="-128"/>
                          <a:ea typeface="Meiryo UI" panose="020B0604030504040204" pitchFamily="50" charset="-128"/>
                        </a:rPr>
                        <a:t>私立学校の耐震化</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・私立学校の耐震化について、早期に</a:t>
                      </a:r>
                      <a:r>
                        <a:rPr kumimoji="1" lang="en-US" altLang="ja-JP" sz="900" dirty="0" smtClean="0">
                          <a:latin typeface="Meiryo UI" panose="020B0604030504040204" pitchFamily="50" charset="-128"/>
                          <a:ea typeface="Meiryo UI" panose="020B0604030504040204" pitchFamily="50" charset="-128"/>
                        </a:rPr>
                        <a:t>100%</a:t>
                      </a:r>
                      <a:r>
                        <a:rPr kumimoji="1" lang="ja-JP" altLang="en-US" sz="900" dirty="0" smtClean="0">
                          <a:latin typeface="Meiryo UI" panose="020B0604030504040204" pitchFamily="50" charset="-128"/>
                          <a:ea typeface="Meiryo UI" panose="020B0604030504040204" pitchFamily="50" charset="-128"/>
                        </a:rPr>
                        <a:t>を達成するよう、学校と連携し推し進めていただきたい。</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56644"/>
                  </a:ext>
                </a:extLst>
              </a:tr>
            </a:tbl>
          </a:graphicData>
        </a:graphic>
      </p:graphicFrame>
    </p:spTree>
    <p:extLst>
      <p:ext uri="{BB962C8B-B14F-4D97-AF65-F5344CB8AC3E}">
        <p14:creationId xmlns:p14="http://schemas.microsoft.com/office/powerpoint/2010/main" val="292469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14</a:t>
            </a:fld>
            <a:endParaRPr lang="en-US" altLang="ja-JP" sz="1089"/>
          </a:p>
        </p:txBody>
      </p:sp>
      <p:sp>
        <p:nvSpPr>
          <p:cNvPr id="16" name="Rectangle 4"/>
          <p:cNvSpPr>
            <a:spLocks noChangeArrowheads="1"/>
          </p:cNvSpPr>
          <p:nvPr/>
        </p:nvSpPr>
        <p:spPr bwMode="auto">
          <a:xfrm>
            <a:off x="0" y="72227"/>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70" b="1" dirty="0" smtClean="0">
                <a:solidFill>
                  <a:schemeClr val="bg1"/>
                </a:solidFill>
                <a:latin typeface="Meiryo UI" panose="020B0604030504040204" pitchFamily="50" charset="-128"/>
                <a:ea typeface="Meiryo UI" panose="020B0604030504040204" pitchFamily="50" charset="-128"/>
              </a:rPr>
              <a:t>【</a:t>
            </a:r>
            <a:r>
              <a:rPr lang="ja-JP" altLang="en-US" sz="1270" b="1" dirty="0" smtClean="0">
                <a:solidFill>
                  <a:schemeClr val="bg1"/>
                </a:solidFill>
                <a:latin typeface="Meiryo UI" panose="020B0604030504040204" pitchFamily="50" charset="-128"/>
                <a:ea typeface="Meiryo UI" panose="020B0604030504040204" pitchFamily="50" charset="-128"/>
              </a:rPr>
              <a:t>参考資料</a:t>
            </a:r>
            <a:r>
              <a:rPr lang="en-US" altLang="ja-JP" sz="1270" b="1" dirty="0" smtClean="0">
                <a:solidFill>
                  <a:schemeClr val="bg1"/>
                </a:solidFill>
                <a:latin typeface="Meiryo UI" panose="020B0604030504040204" pitchFamily="50" charset="-128"/>
                <a:ea typeface="Meiryo UI" panose="020B0604030504040204" pitchFamily="50" charset="-128"/>
              </a:rPr>
              <a:t>】</a:t>
            </a:r>
            <a:r>
              <a:rPr lang="ja-JP" altLang="en-US" sz="1270" b="1" dirty="0" smtClean="0">
                <a:solidFill>
                  <a:schemeClr val="bg1"/>
                </a:solidFill>
                <a:latin typeface="Meiryo UI" panose="020B0604030504040204" pitchFamily="50" charset="-128"/>
                <a:ea typeface="Meiryo UI" panose="020B0604030504040204" pitchFamily="50" charset="-128"/>
              </a:rPr>
              <a:t>民間有識者の意見</a:t>
            </a:r>
            <a:r>
              <a:rPr lang="ja-JP" altLang="en-US" sz="1089" dirty="0">
                <a:latin typeface="ＭＳ Ｐゴシック" panose="020B0600070205080204" pitchFamily="50" charset="-128"/>
              </a:rPr>
              <a:t>　　</a:t>
            </a:r>
          </a:p>
        </p:txBody>
      </p:sp>
      <p:sp>
        <p:nvSpPr>
          <p:cNvPr id="3" name="正方形/長方形 2"/>
          <p:cNvSpPr/>
          <p:nvPr/>
        </p:nvSpPr>
        <p:spPr>
          <a:xfrm>
            <a:off x="63500" y="490686"/>
            <a:ext cx="6731000" cy="698500"/>
          </a:xfrm>
          <a:prstGeom prst="rect">
            <a:avLst/>
          </a:prstGeom>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大阪府教育振興基本計画の点検及び評価に関し、次の業種（職階）で活躍されている方からご意見をいただいた。</a:t>
            </a:r>
          </a:p>
          <a:p>
            <a:r>
              <a:rPr kumimoji="1" lang="ja-JP" altLang="en-US" sz="1050" dirty="0">
                <a:latin typeface="Meiryo UI" panose="020B0604030504040204" pitchFamily="50" charset="-128"/>
                <a:ea typeface="Meiryo UI" panose="020B0604030504040204" pitchFamily="50" charset="-128"/>
              </a:rPr>
              <a:t>・金融業（部長級）</a:t>
            </a:r>
          </a:p>
          <a:p>
            <a:r>
              <a:rPr kumimoji="1" lang="ja-JP" altLang="en-US"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人材</a:t>
            </a:r>
            <a:r>
              <a:rPr kumimoji="1" lang="ja-JP" altLang="en-US" sz="1050" dirty="0" smtClean="0">
                <a:latin typeface="Meiryo UI" panose="020B0604030504040204" pitchFamily="50" charset="-128"/>
                <a:ea typeface="Meiryo UI" panose="020B0604030504040204" pitchFamily="50" charset="-128"/>
              </a:rPr>
              <a:t>サービス業</a:t>
            </a:r>
            <a:r>
              <a:rPr kumimoji="1" lang="ja-JP" altLang="en-US" sz="1050" dirty="0">
                <a:latin typeface="Meiryo UI" panose="020B0604030504040204" pitchFamily="50" charset="-128"/>
                <a:ea typeface="Meiryo UI" panose="020B0604030504040204" pitchFamily="50" charset="-128"/>
              </a:rPr>
              <a:t>（課長級）</a:t>
            </a:r>
          </a:p>
        </p:txBody>
      </p:sp>
      <p:graphicFrame>
        <p:nvGraphicFramePr>
          <p:cNvPr id="5" name="表 4"/>
          <p:cNvGraphicFramePr>
            <a:graphicFrameLocks noGrp="1"/>
          </p:cNvGraphicFramePr>
          <p:nvPr>
            <p:extLst>
              <p:ext uri="{D42A27DB-BD31-4B8C-83A1-F6EECF244321}">
                <p14:modId xmlns:p14="http://schemas.microsoft.com/office/powerpoint/2010/main" val="1619301047"/>
              </p:ext>
            </p:extLst>
          </p:nvPr>
        </p:nvGraphicFramePr>
        <p:xfrm>
          <a:off x="63500" y="1319874"/>
          <a:ext cx="6731000" cy="8181389"/>
        </p:xfrm>
        <a:graphic>
          <a:graphicData uri="http://schemas.openxmlformats.org/drawingml/2006/table">
            <a:tbl>
              <a:tblPr firstRow="1" bandRow="1">
                <a:tableStyleId>{5940675A-B579-460E-94D1-54222C63F5DA}</a:tableStyleId>
              </a:tblPr>
              <a:tblGrid>
                <a:gridCol w="1774825">
                  <a:extLst>
                    <a:ext uri="{9D8B030D-6E8A-4147-A177-3AD203B41FA5}">
                      <a16:colId xmlns:a16="http://schemas.microsoft.com/office/drawing/2014/main" val="1013170986"/>
                    </a:ext>
                  </a:extLst>
                </a:gridCol>
                <a:gridCol w="4956175">
                  <a:extLst>
                    <a:ext uri="{9D8B030D-6E8A-4147-A177-3AD203B41FA5}">
                      <a16:colId xmlns:a16="http://schemas.microsoft.com/office/drawing/2014/main" val="921147807"/>
                    </a:ext>
                  </a:extLst>
                </a:gridCol>
              </a:tblGrid>
              <a:tr h="1283626">
                <a:tc>
                  <a:txBody>
                    <a:bodyPr/>
                    <a:lstStyle/>
                    <a:p>
                      <a:r>
                        <a:rPr kumimoji="1" lang="ja-JP" altLang="en-US" sz="1000" dirty="0" smtClean="0">
                          <a:latin typeface="Meiryo UI" panose="020B0604030504040204" pitchFamily="50" charset="-128"/>
                          <a:ea typeface="Meiryo UI" panose="020B0604030504040204" pitchFamily="50" charset="-128"/>
                        </a:rPr>
                        <a:t>今後の社会で求められる力</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・世界で活躍できる「人財」を育成するために、プレゼン能力及び自分の意見を述べる力を向上</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baseline="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させる教育に取り組んでいただきたい。</a:t>
                      </a:r>
                    </a:p>
                    <a:p>
                      <a:r>
                        <a:rPr kumimoji="1" lang="ja-JP" altLang="en-US" sz="1000" dirty="0" smtClean="0">
                          <a:latin typeface="Meiryo UI" panose="020B0604030504040204" pitchFamily="50" charset="-128"/>
                          <a:ea typeface="Meiryo UI" panose="020B0604030504040204" pitchFamily="50" charset="-128"/>
                        </a:rPr>
                        <a:t>・社会人として就業する際に、相手の立場に立って考え続けることができる力は重要であり、教員</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がそれを身に付けるとともに、それを教える能力を養うべき。</a:t>
                      </a:r>
                    </a:p>
                    <a:p>
                      <a:r>
                        <a:rPr kumimoji="1" lang="ja-JP" altLang="en-US" sz="1000" dirty="0" smtClean="0">
                          <a:latin typeface="Meiryo UI" panose="020B0604030504040204" pitchFamily="50" charset="-128"/>
                          <a:ea typeface="Meiryo UI" panose="020B0604030504040204" pitchFamily="50" charset="-128"/>
                        </a:rPr>
                        <a:t>・小学校から高校までの</a:t>
                      </a:r>
                      <a:r>
                        <a:rPr kumimoji="1" lang="en-US" altLang="ja-JP" sz="1000" dirty="0" smtClean="0">
                          <a:latin typeface="Meiryo UI" panose="020B0604030504040204" pitchFamily="50" charset="-128"/>
                          <a:ea typeface="Meiryo UI" panose="020B0604030504040204" pitchFamily="50" charset="-128"/>
                        </a:rPr>
                        <a:t>12</a:t>
                      </a:r>
                      <a:r>
                        <a:rPr kumimoji="1" lang="ja-JP" altLang="en-US" sz="1000" dirty="0" smtClean="0">
                          <a:latin typeface="Meiryo UI" panose="020B0604030504040204" pitchFamily="50" charset="-128"/>
                          <a:ea typeface="Meiryo UI" panose="020B0604030504040204" pitchFamily="50" charset="-128"/>
                        </a:rPr>
                        <a:t>年間の英語教育にもかかわらず、英語を話せない・書けない人が</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存在する教育が続いており、抜本的な改革が必要。</a:t>
                      </a:r>
                    </a:p>
                    <a:p>
                      <a:r>
                        <a:rPr kumimoji="1" lang="ja-JP" altLang="en-US" sz="1000" dirty="0" smtClean="0">
                          <a:latin typeface="Meiryo UI" panose="020B0604030504040204" pitchFamily="50" charset="-128"/>
                          <a:ea typeface="Meiryo UI" panose="020B0604030504040204" pitchFamily="50" charset="-128"/>
                        </a:rPr>
                        <a:t>・基本方針２（１）の指標８で、英検準１級等以上を保有する教員の割合を目標に掲げて</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いるが、低すぎる。</a:t>
                      </a:r>
                    </a:p>
                  </a:txBody>
                  <a:tcPr anchor="ctr"/>
                </a:tc>
                <a:extLst>
                  <a:ext uri="{0D108BD9-81ED-4DB2-BD59-A6C34878D82A}">
                    <a16:rowId xmlns:a16="http://schemas.microsoft.com/office/drawing/2014/main" val="2337469261"/>
                  </a:ext>
                </a:extLst>
              </a:tr>
              <a:tr h="675086">
                <a:tc>
                  <a:txBody>
                    <a:bodyPr/>
                    <a:lstStyle/>
                    <a:p>
                      <a:r>
                        <a:rPr kumimoji="1" lang="ja-JP" altLang="en-US" sz="1000" dirty="0" smtClean="0">
                          <a:latin typeface="Meiryo UI" panose="020B0604030504040204" pitchFamily="50" charset="-128"/>
                          <a:ea typeface="Meiryo UI" panose="020B0604030504040204" pitchFamily="50" charset="-128"/>
                        </a:rPr>
                        <a:t>地域間格差・家庭間格差</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・大阪府内においても市町村によって学校の教育に対する意欲の地域差を感じる。</a:t>
                      </a:r>
                    </a:p>
                    <a:p>
                      <a:r>
                        <a:rPr kumimoji="1" lang="ja-JP" altLang="en-US" sz="1000" dirty="0" smtClean="0">
                          <a:latin typeface="Meiryo UI" panose="020B0604030504040204" pitchFamily="50" charset="-128"/>
                          <a:ea typeface="Meiryo UI" panose="020B0604030504040204" pitchFamily="50" charset="-128"/>
                        </a:rPr>
                        <a:t>・家庭・保護者の所得の差が学力の差と相関している。義務教育の期間だけでも、その差を</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なくすようなカリキュラムが必要ではないか。</a:t>
                      </a:r>
                    </a:p>
                  </a:txBody>
                  <a:tcPr anchor="ctr"/>
                </a:tc>
                <a:extLst>
                  <a:ext uri="{0D108BD9-81ED-4DB2-BD59-A6C34878D82A}">
                    <a16:rowId xmlns:a16="http://schemas.microsoft.com/office/drawing/2014/main" val="4090615124"/>
                  </a:ext>
                </a:extLst>
              </a:tr>
              <a:tr h="596900">
                <a:tc>
                  <a:txBody>
                    <a:bodyPr/>
                    <a:lstStyle/>
                    <a:p>
                      <a:r>
                        <a:rPr kumimoji="1" lang="ja-JP" altLang="en-US" sz="1000" dirty="0" smtClean="0">
                          <a:latin typeface="Meiryo UI" panose="020B0604030504040204" pitchFamily="50" charset="-128"/>
                          <a:ea typeface="Meiryo UI" panose="020B0604030504040204" pitchFamily="50" charset="-128"/>
                        </a:rPr>
                        <a:t>障がいのある児童・生徒の</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自立支援</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・障がいのある児童・生徒が将来自立して生活できるよう、キャリア教育に支援・提携・協力して</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くれる民間企業を選定するとともに、府として必要な情報を発信し、また情報を積極的に得る</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必要がある。</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98875579"/>
                  </a:ext>
                </a:extLst>
              </a:tr>
              <a:tr h="2274540">
                <a:tc>
                  <a:txBody>
                    <a:bodyPr/>
                    <a:lstStyle/>
                    <a:p>
                      <a:r>
                        <a:rPr lang="ja-JP" altLang="en-US" sz="1000" dirty="0" smtClean="0">
                          <a:latin typeface="Meiryo UI" panose="020B0604030504040204" pitchFamily="50" charset="-128"/>
                          <a:ea typeface="Meiryo UI" panose="020B0604030504040204" pitchFamily="50" charset="-128"/>
                        </a:rPr>
                        <a:t>いじめ問題</a:t>
                      </a:r>
                      <a:endParaRPr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・いじめ問題に向き合い、解消することを１００％にする必要がある。自身が困った時に、周り</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から守って貰える経験や信頼関係を築き上げる経験があれば、大人に成長した時に、自身も</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周りをサポート出来る「人財」になりえる。</a:t>
                      </a:r>
                    </a:p>
                    <a:p>
                      <a:r>
                        <a:rPr kumimoji="1" lang="ja-JP" altLang="en-US" sz="1000" dirty="0" smtClean="0">
                          <a:latin typeface="Meiryo UI" panose="020B0604030504040204" pitchFamily="50" charset="-128"/>
                          <a:ea typeface="Meiryo UI" panose="020B0604030504040204" pitchFamily="50" charset="-128"/>
                        </a:rPr>
                        <a:t>・学校教育を通し、互いに高め合う人間関係を構築するために、小中学校において「道徳」教育</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を推進している。しかし、学校内の「いじめ」に関する問題はなくならない上に、</a:t>
                      </a:r>
                      <a:r>
                        <a:rPr kumimoji="1" lang="en-US" altLang="ja-JP" sz="1000" dirty="0" smtClean="0">
                          <a:latin typeface="Meiryo UI" panose="020B0604030504040204" pitchFamily="50" charset="-128"/>
                          <a:ea typeface="Meiryo UI" panose="020B0604030504040204" pitchFamily="50" charset="-128"/>
                        </a:rPr>
                        <a:t>SNS</a:t>
                      </a:r>
                      <a:r>
                        <a:rPr kumimoji="1" lang="ja-JP" altLang="en-US" sz="1000" dirty="0" smtClean="0">
                          <a:latin typeface="Meiryo UI" panose="020B0604030504040204" pitchFamily="50" charset="-128"/>
                          <a:ea typeface="Meiryo UI" panose="020B0604030504040204" pitchFamily="50" charset="-128"/>
                        </a:rPr>
                        <a:t>などの情報</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ツールを活用した悪質なものに変化している。</a:t>
                      </a:r>
                    </a:p>
                    <a:p>
                      <a:r>
                        <a:rPr kumimoji="1" lang="ja-JP" altLang="en-US" sz="1000" dirty="0" smtClean="0">
                          <a:latin typeface="Meiryo UI" panose="020B0604030504040204" pitchFamily="50" charset="-128"/>
                          <a:ea typeface="Meiryo UI" panose="020B0604030504040204" pitchFamily="50" charset="-128"/>
                        </a:rPr>
                        <a:t>　 これは、学校だけではなく、家庭内における「しつけ」や大人の問題意識の欠如などの社会の</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問題として考えなければならない。</a:t>
                      </a:r>
                    </a:p>
                    <a:p>
                      <a:r>
                        <a:rPr kumimoji="1" lang="ja-JP" altLang="en-US" sz="1000" dirty="0" smtClean="0">
                          <a:latin typeface="Meiryo UI" panose="020B0604030504040204" pitchFamily="50" charset="-128"/>
                          <a:ea typeface="Meiryo UI" panose="020B0604030504040204" pitchFamily="50" charset="-128"/>
                        </a:rPr>
                        <a:t>　 教師に対する研修・教育体制も当然不可欠であり、教師の教育に対する自覚が大切である</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が、例えば</a:t>
                      </a:r>
                      <a:r>
                        <a:rPr kumimoji="1" lang="en-US" altLang="ja-JP" sz="1000" dirty="0" smtClean="0">
                          <a:latin typeface="Meiryo UI" panose="020B0604030504040204" pitchFamily="50" charset="-128"/>
                          <a:ea typeface="Meiryo UI" panose="020B0604030504040204" pitchFamily="50" charset="-128"/>
                        </a:rPr>
                        <a:t>PTA</a:t>
                      </a:r>
                      <a:r>
                        <a:rPr kumimoji="1" lang="ja-JP" altLang="en-US" sz="1000" dirty="0" smtClean="0">
                          <a:latin typeface="Meiryo UI" panose="020B0604030504040204" pitchFamily="50" charset="-128"/>
                          <a:ea typeface="Meiryo UI" panose="020B0604030504040204" pitchFamily="50" charset="-128"/>
                        </a:rPr>
                        <a:t>や児童</a:t>
                      </a:r>
                      <a:r>
                        <a:rPr kumimoji="1" lang="ja-JP" altLang="en-US" sz="1000" dirty="0" smtClean="0">
                          <a:latin typeface="Meiryo UI" panose="020B0604030504040204" pitchFamily="50" charset="-128"/>
                          <a:ea typeface="Meiryo UI" panose="020B0604030504040204" pitchFamily="50" charset="-128"/>
                        </a:rPr>
                        <a:t>・生徒及び教師</a:t>
                      </a:r>
                      <a:r>
                        <a:rPr kumimoji="1" lang="ja-JP" altLang="en-US" sz="1000" dirty="0" smtClean="0">
                          <a:latin typeface="Meiryo UI" panose="020B0604030504040204" pitchFamily="50" charset="-128"/>
                          <a:ea typeface="Meiryo UI" panose="020B0604030504040204" pitchFamily="50" charset="-128"/>
                        </a:rPr>
                        <a:t>が参加型で問題点等に対し検討する機会を設けるなど</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地方公共</a:t>
                      </a:r>
                      <a:r>
                        <a:rPr kumimoji="1" lang="ja-JP" altLang="en-US" sz="1000" dirty="0" smtClean="0">
                          <a:latin typeface="Meiryo UI" panose="020B0604030504040204" pitchFamily="50" charset="-128"/>
                          <a:ea typeface="Meiryo UI" panose="020B0604030504040204" pitchFamily="50" charset="-128"/>
                        </a:rPr>
                        <a:t>団体、教育委員会などを含めた包括的な主体が、関係する課題として取り組むことで、</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「いじめ」が減少し、自殺者が発生しない社会となることを望む。</a:t>
                      </a:r>
                    </a:p>
                  </a:txBody>
                  <a:tcPr anchor="ctr"/>
                </a:tc>
                <a:extLst>
                  <a:ext uri="{0D108BD9-81ED-4DB2-BD59-A6C34878D82A}">
                    <a16:rowId xmlns:a16="http://schemas.microsoft.com/office/drawing/2014/main" val="2438056657"/>
                  </a:ext>
                </a:extLst>
              </a:tr>
              <a:tr h="5095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rPr>
                        <a:t>不登校児童・生徒へのサポート</a:t>
                      </a: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・不登校児童・生徒については、きっかけが個別に異なることから、原因を徹底的に確認し、ひとり</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err="1" smtClean="0">
                          <a:latin typeface="Meiryo UI" panose="020B0604030504040204" pitchFamily="50" charset="-128"/>
                          <a:ea typeface="Meiryo UI" panose="020B0604030504040204" pitchFamily="50" charset="-128"/>
                        </a:rPr>
                        <a:t>ずつ</a:t>
                      </a:r>
                      <a:r>
                        <a:rPr kumimoji="1" lang="ja-JP" altLang="en-US" sz="1000" dirty="0" smtClean="0">
                          <a:latin typeface="Meiryo UI" panose="020B0604030504040204" pitchFamily="50" charset="-128"/>
                          <a:ea typeface="Meiryo UI" panose="020B0604030504040204" pitchFamily="50" charset="-128"/>
                        </a:rPr>
                        <a:t>カスタマイズしたサポートが必要。</a:t>
                      </a:r>
                    </a:p>
                  </a:txBody>
                  <a:tcPr anchor="ctr"/>
                </a:tc>
                <a:extLst>
                  <a:ext uri="{0D108BD9-81ED-4DB2-BD59-A6C34878D82A}">
                    <a16:rowId xmlns:a16="http://schemas.microsoft.com/office/drawing/2014/main" val="996542388"/>
                  </a:ext>
                </a:extLst>
              </a:tr>
              <a:tr h="550147">
                <a:tc>
                  <a:txBody>
                    <a:bodyPr/>
                    <a:lstStyle/>
                    <a:p>
                      <a:r>
                        <a:rPr lang="ja-JP" altLang="en-US" sz="1000" dirty="0" smtClean="0">
                          <a:latin typeface="Meiryo UI" panose="020B0604030504040204" pitchFamily="50" charset="-128"/>
                          <a:ea typeface="Meiryo UI" panose="020B0604030504040204" pitchFamily="50" charset="-128"/>
                        </a:rPr>
                        <a:t>スクールカウンセラー</a:t>
                      </a:r>
                      <a:endParaRPr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・スクールカウンセラーにいつでも頼ることができる環境が大事。また、人員配置は潤沢にする必要</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がある。</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1110376"/>
                  </a:ext>
                </a:extLst>
              </a:tr>
              <a:tr h="1695091">
                <a:tc>
                  <a:txBody>
                    <a:bodyPr/>
                    <a:lstStyle/>
                    <a:p>
                      <a:r>
                        <a:rPr lang="ja-JP" altLang="en-US" sz="1000" dirty="0" smtClean="0">
                          <a:latin typeface="Meiryo UI" panose="020B0604030504040204" pitchFamily="50" charset="-128"/>
                          <a:ea typeface="Meiryo UI" panose="020B0604030504040204" pitchFamily="50" charset="-128"/>
                        </a:rPr>
                        <a:t>教員の採用・育成</a:t>
                      </a:r>
                      <a:endParaRPr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・教員の採用試験の際、民間企業に協力を仰ぎ、実習を行うなどにより、その際のパフォーマンス</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や言動を試験内容に組み込む方法も良いのではないか。</a:t>
                      </a:r>
                    </a:p>
                    <a:p>
                      <a:r>
                        <a:rPr kumimoji="1" lang="ja-JP" altLang="en-US" sz="1000" dirty="0" smtClean="0">
                          <a:latin typeface="Meiryo UI" panose="020B0604030504040204" pitchFamily="50" charset="-128"/>
                          <a:ea typeface="Meiryo UI" panose="020B0604030504040204" pitchFamily="50" charset="-128"/>
                        </a:rPr>
                        <a:t>・教員研修の一環として、新人やベテランに関わらず、定期的に民間企業での業務体験を行う</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ことで、教員の引き出しが増え、より良い教育環境の実現につながるのではないか。</a:t>
                      </a:r>
                    </a:p>
                    <a:p>
                      <a:r>
                        <a:rPr kumimoji="1" lang="ja-JP" altLang="en-US" sz="1000" dirty="0" smtClean="0">
                          <a:latin typeface="Meiryo UI" panose="020B0604030504040204" pitchFamily="50" charset="-128"/>
                          <a:ea typeface="Meiryo UI" panose="020B0604030504040204" pitchFamily="50" charset="-128"/>
                        </a:rPr>
                        <a:t>・校長先生をはじめ、先生方には、どの学校に何年在籍したというバックグラウンドだけではなく、</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それぞれの学校で、その先生が何をやり切ったのか、それぞれのストーリーをしっかりと語れるように</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なっていただきたい。それにより、生徒がただ学年を重ねるだけではなく、一年一年を過ごすことの</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意義を考えられるきっかけが出来、将来就職した際に、自身の業務の意義をしっかり捉え、考え、</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自ら行動出来る「人財」になれるものと考える。</a:t>
                      </a:r>
                    </a:p>
                  </a:txBody>
                  <a:tcPr anchor="ctr"/>
                </a:tc>
                <a:extLst>
                  <a:ext uri="{0D108BD9-81ED-4DB2-BD59-A6C34878D82A}">
                    <a16:rowId xmlns:a16="http://schemas.microsoft.com/office/drawing/2014/main" val="1482905337"/>
                  </a:ext>
                </a:extLst>
              </a:tr>
              <a:tr h="5694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授業料無償化</a:t>
                      </a:r>
                    </a:p>
                  </a:txBody>
                  <a:tcPr anchor="ctr">
                    <a:solidFill>
                      <a:schemeClr val="accent1">
                        <a:lumMod val="20000"/>
                        <a:lumOff val="8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・幼児教育、私立高等学校、高等教育の無償化は貧困の連鎖を断ち切る観点からも素晴らし</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baseline="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い制度であり、継続していただきたい。</a:t>
                      </a:r>
                    </a:p>
                  </a:txBody>
                  <a:tcPr anchor="ctr"/>
                </a:tc>
                <a:extLst>
                  <a:ext uri="{0D108BD9-81ED-4DB2-BD59-A6C34878D82A}">
                    <a16:rowId xmlns:a16="http://schemas.microsoft.com/office/drawing/2014/main" val="1672870451"/>
                  </a:ext>
                </a:extLst>
              </a:tr>
            </a:tbl>
          </a:graphicData>
        </a:graphic>
      </p:graphicFrame>
    </p:spTree>
    <p:extLst>
      <p:ext uri="{BB962C8B-B14F-4D97-AF65-F5344CB8AC3E}">
        <p14:creationId xmlns:p14="http://schemas.microsoft.com/office/powerpoint/2010/main" val="2777939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49BFFC-133D-48EF-A666-A01B073EDF32}" type="slidenum">
              <a:rPr lang="en-US" altLang="ja-JP" sz="1089"/>
              <a:pPr algn="ctr" eaLnBrk="1" hangingPunct="1">
                <a:spcBef>
                  <a:spcPct val="0"/>
                </a:spcBef>
                <a:buFontTx/>
                <a:buNone/>
              </a:pPr>
              <a:t>2</a:t>
            </a:fld>
            <a:endParaRPr lang="en-US" altLang="ja-JP" sz="1089" dirty="0"/>
          </a:p>
        </p:txBody>
      </p:sp>
      <p:sp>
        <p:nvSpPr>
          <p:cNvPr id="6" name="Rectangle 18"/>
          <p:cNvSpPr>
            <a:spLocks noChangeArrowheads="1"/>
          </p:cNvSpPr>
          <p:nvPr/>
        </p:nvSpPr>
        <p:spPr bwMode="auto">
          <a:xfrm>
            <a:off x="116653" y="650549"/>
            <a:ext cx="6609730" cy="8915976"/>
          </a:xfrm>
          <a:prstGeom prst="roundRect">
            <a:avLst>
              <a:gd name="adj" fmla="val 241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089"/>
              </a:lnSpc>
              <a:defRPr/>
            </a:pPr>
            <a:endParaRPr lang="ja-JP" altLang="ja-JP" sz="998" dirty="0">
              <a:latin typeface="+mn-ea"/>
              <a:ea typeface="+mn-ea"/>
            </a:endParaRPr>
          </a:p>
        </p:txBody>
      </p:sp>
      <p:sp>
        <p:nvSpPr>
          <p:cNvPr id="7" name="AutoShape 5"/>
          <p:cNvSpPr>
            <a:spLocks noChangeArrowheads="1"/>
          </p:cNvSpPr>
          <p:nvPr/>
        </p:nvSpPr>
        <p:spPr bwMode="auto">
          <a:xfrm>
            <a:off x="116653" y="49244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構      成</a:t>
            </a:r>
          </a:p>
        </p:txBody>
      </p:sp>
      <p:sp>
        <p:nvSpPr>
          <p:cNvPr id="8" name="テキスト ボックス 1"/>
          <p:cNvSpPr txBox="1">
            <a:spLocks noChangeArrowheads="1"/>
          </p:cNvSpPr>
          <p:nvPr/>
        </p:nvSpPr>
        <p:spPr bwMode="auto">
          <a:xfrm>
            <a:off x="214584" y="1197135"/>
            <a:ext cx="6511799" cy="109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89" b="1" dirty="0">
                <a:latin typeface="Meiryo UI" panose="020B0604030504040204" pitchFamily="50" charset="-128"/>
                <a:ea typeface="Meiryo UI" panose="020B0604030504040204" pitchFamily="50" charset="-128"/>
              </a:rPr>
              <a:t>○点検及び評価調書</a:t>
            </a:r>
            <a:endParaRPr lang="en-US" altLang="ja-JP" sz="1089"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　</a:t>
            </a:r>
            <a:r>
              <a:rPr lang="ja-JP" altLang="en-US" sz="1089" dirty="0">
                <a:latin typeface="Meiryo UI" panose="020B0604030504040204" pitchFamily="50" charset="-128"/>
                <a:ea typeface="Meiryo UI" panose="020B0604030504040204" pitchFamily="50" charset="-128"/>
              </a:rPr>
              <a:t>１　大阪府教育振興基本計画の点検及び評価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２　教育委員の自己点検及び評価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３　教育委員会の権限に属する事務の状況の点検及び評価（大阪府教育振興基本計画に記載のない事務）</a:t>
            </a:r>
            <a:endParaRPr lang="en-US" altLang="ja-JP" sz="1089" dirty="0">
              <a:latin typeface="Meiryo UI" panose="020B0604030504040204" pitchFamily="50" charset="-128"/>
              <a:ea typeface="Meiryo UI" panose="020B0604030504040204" pitchFamily="50" charset="-128"/>
            </a:endParaRPr>
          </a:p>
        </p:txBody>
      </p:sp>
      <p:sp>
        <p:nvSpPr>
          <p:cNvPr id="9" name="テキスト ボックス 1"/>
          <p:cNvSpPr txBox="1">
            <a:spLocks noChangeArrowheads="1"/>
          </p:cNvSpPr>
          <p:nvPr/>
        </p:nvSpPr>
        <p:spPr bwMode="auto">
          <a:xfrm>
            <a:off x="214584" y="2547099"/>
            <a:ext cx="5486976" cy="32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（参考）　大阪府教育振興基本計画の体系</a:t>
            </a:r>
          </a:p>
        </p:txBody>
      </p:sp>
      <p:pic>
        <p:nvPicPr>
          <p:cNvPr id="2" name="図 1"/>
          <p:cNvPicPr>
            <a:picLocks noChangeAspect="1"/>
          </p:cNvPicPr>
          <p:nvPr/>
        </p:nvPicPr>
        <p:blipFill>
          <a:blip r:embed="rId2"/>
          <a:stretch>
            <a:fillRect/>
          </a:stretch>
        </p:blipFill>
        <p:spPr>
          <a:xfrm>
            <a:off x="394591" y="2897085"/>
            <a:ext cx="6053853" cy="6120914"/>
          </a:xfrm>
          <a:prstGeom prst="rect">
            <a:avLst/>
          </a:prstGeom>
        </p:spPr>
      </p:pic>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1684" y="364882"/>
            <a:ext cx="6921368" cy="986809"/>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①市町村の主体的な取組みを支援するとともに、課題のある学校への重点的な支援を行い、子どもの力をしっかり伸ばす学校力の向上を図る。</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②教育内容の充実や授業改善などへの支援をすすめ、すべての子どもにこれからの社会で求められる確かな学力をはぐくむ。</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①小・中学校の学校力向上へ向けた重点支援（スクール・エンパワーメント推進事業）</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②授業改善への支援（校内研究の推進）／グローバル人材の育成</a:t>
            </a:r>
            <a:endParaRPr lang="en-US" altLang="ja-JP" sz="952" dirty="0">
              <a:latin typeface="Meiryo UI" panose="020B0604030504040204" pitchFamily="50" charset="-128"/>
              <a:ea typeface="Meiryo UI" panose="020B0604030504040204" pitchFamily="50" charset="-128"/>
            </a:endParaRPr>
          </a:p>
        </p:txBody>
      </p:sp>
      <p:sp>
        <p:nvSpPr>
          <p:cNvPr id="3" name="Rectangle 4"/>
          <p:cNvSpPr>
            <a:spLocks noChangeArrowheads="1"/>
          </p:cNvSpPr>
          <p:nvPr/>
        </p:nvSpPr>
        <p:spPr bwMode="auto">
          <a:xfrm>
            <a:off x="0" y="1330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a:t>
            </a:r>
            <a:r>
              <a:rPr lang="ja-JP" altLang="en-US" sz="1089" b="1" dirty="0">
                <a:solidFill>
                  <a:schemeClr val="bg1"/>
                </a:solidFill>
                <a:latin typeface="Meiryo UI" panose="020B0604030504040204" pitchFamily="50" charset="-128"/>
                <a:ea typeface="Meiryo UI" panose="020B0604030504040204" pitchFamily="50" charset="-128"/>
              </a:rPr>
              <a:t>　市町村とともに小・中学校の教育力を充実します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3</a:t>
            </a:fld>
            <a:endParaRPr lang="en-US" altLang="ja-JP" sz="1089"/>
          </a:p>
        </p:txBody>
      </p:sp>
      <p:sp>
        <p:nvSpPr>
          <p:cNvPr id="6" name="テキスト ボックス 5"/>
          <p:cNvSpPr txBox="1"/>
          <p:nvPr/>
        </p:nvSpPr>
        <p:spPr>
          <a:xfrm>
            <a:off x="0" y="1382879"/>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a:t>
            </a:r>
            <a:r>
              <a:rPr lang="ja-JP" altLang="en-US" sz="726" dirty="0" smtClean="0">
                <a:latin typeface="Meiryo UI" panose="020B0604030504040204" pitchFamily="50" charset="-128"/>
                <a:ea typeface="Meiryo UI" panose="020B0604030504040204" pitchFamily="50" charset="-128"/>
              </a:rPr>
              <a:t>結果により点検（</a:t>
            </a:r>
            <a:r>
              <a:rPr lang="en-US" altLang="ja-JP" sz="726" dirty="0" smtClean="0">
                <a:latin typeface="Meiryo UI" panose="020B0604030504040204" pitchFamily="50" charset="-128"/>
                <a:ea typeface="Meiryo UI" panose="020B0604030504040204" pitchFamily="50" charset="-128"/>
              </a:rPr>
              <a:t>R1</a:t>
            </a:r>
            <a:r>
              <a:rPr lang="ja-JP" altLang="en-US" sz="726" dirty="0" smtClean="0">
                <a:latin typeface="Meiryo UI" panose="020B0604030504040204" pitchFamily="50" charset="-128"/>
                <a:ea typeface="Meiryo UI" panose="020B0604030504040204" pitchFamily="50" charset="-128"/>
              </a:rPr>
              <a:t>年度：</a:t>
            </a:r>
            <a:r>
              <a:rPr lang="en-US" altLang="ja-JP" sz="726" dirty="0" smtClean="0">
                <a:latin typeface="Meiryo UI" panose="020B0604030504040204" pitchFamily="50" charset="-128"/>
                <a:ea typeface="Meiryo UI" panose="020B0604030504040204" pitchFamily="50" charset="-128"/>
              </a:rPr>
              <a:t>R2</a:t>
            </a:r>
            <a:r>
              <a:rPr lang="ja-JP" altLang="en-US" sz="726" dirty="0" smtClean="0">
                <a:latin typeface="Meiryo UI" panose="020B0604030504040204" pitchFamily="50" charset="-128"/>
                <a:ea typeface="Meiryo UI" panose="020B0604030504040204" pitchFamily="50" charset="-128"/>
              </a:rPr>
              <a:t>年</a:t>
            </a:r>
            <a:r>
              <a:rPr lang="en-US" altLang="ja-JP" sz="726" dirty="0">
                <a:latin typeface="Meiryo UI" panose="020B0604030504040204" pitchFamily="50" charset="-128"/>
                <a:ea typeface="Meiryo UI" panose="020B0604030504040204" pitchFamily="50" charset="-128"/>
              </a:rPr>
              <a:t>4</a:t>
            </a:r>
            <a:r>
              <a:rPr lang="ja-JP" altLang="en-US" sz="726" dirty="0">
                <a:latin typeface="Meiryo UI" panose="020B0604030504040204" pitchFamily="50" charset="-128"/>
                <a:ea typeface="Meiryo UI" panose="020B0604030504040204" pitchFamily="50" charset="-128"/>
              </a:rPr>
              <a:t>月）</a:t>
            </a:r>
          </a:p>
        </p:txBody>
      </p:sp>
      <p:graphicFrame>
        <p:nvGraphicFramePr>
          <p:cNvPr id="7" name="表 6"/>
          <p:cNvGraphicFramePr>
            <a:graphicFrameLocks noGrp="1"/>
          </p:cNvGraphicFramePr>
          <p:nvPr>
            <p:extLst>
              <p:ext uri="{D42A27DB-BD31-4B8C-83A1-F6EECF244321}">
                <p14:modId xmlns:p14="http://schemas.microsoft.com/office/powerpoint/2010/main" val="898736222"/>
              </p:ext>
            </p:extLst>
          </p:nvPr>
        </p:nvGraphicFramePr>
        <p:xfrm>
          <a:off x="7348296" y="3509561"/>
          <a:ext cx="6713986" cy="2994068"/>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346061">
                  <a:extLst>
                    <a:ext uri="{9D8B030D-6E8A-4147-A177-3AD203B41FA5}">
                      <a16:colId xmlns:a16="http://schemas.microsoft.com/office/drawing/2014/main" val="2694090348"/>
                    </a:ext>
                  </a:extLst>
                </a:gridCol>
                <a:gridCol w="1346061">
                  <a:extLst>
                    <a:ext uri="{9D8B030D-6E8A-4147-A177-3AD203B41FA5}">
                      <a16:colId xmlns:a16="http://schemas.microsoft.com/office/drawing/2014/main" val="980083204"/>
                    </a:ext>
                  </a:extLst>
                </a:gridCol>
                <a:gridCol w="1346061">
                  <a:extLst>
                    <a:ext uri="{9D8B030D-6E8A-4147-A177-3AD203B41FA5}">
                      <a16:colId xmlns:a16="http://schemas.microsoft.com/office/drawing/2014/main" val="1657339004"/>
                    </a:ext>
                  </a:extLst>
                </a:gridCol>
              </a:tblGrid>
              <a:tr h="223794">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113340">
                <a:tc rowSpan="3">
                  <a:txBody>
                    <a:bodyPr/>
                    <a:lstStyle/>
                    <a:p>
                      <a:pPr algn="ctr"/>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800" dirty="0">
                          <a:latin typeface="Meiryo UI" panose="020B0604030504040204" pitchFamily="50" charset="-128"/>
                          <a:ea typeface="Meiryo UI" panose="020B0604030504040204" pitchFamily="50" charset="-128"/>
                        </a:rPr>
                        <a:t>「全国学力・学習状況調査」に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おける平均正答率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小６</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smtClean="0">
                          <a:latin typeface="Meiryo UI" panose="020B0604030504040204" pitchFamily="50" charset="-128"/>
                          <a:ea typeface="Meiryo UI" panose="020B0604030504040204" pitchFamily="50" charset="-128"/>
                        </a:rPr>
                        <a:t>A:72.1%(74.8%)</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smtClean="0">
                          <a:latin typeface="Meiryo UI" panose="020B0604030504040204" pitchFamily="50" charset="-128"/>
                          <a:ea typeface="Meiryo UI" panose="020B0604030504040204" pitchFamily="50" charset="-128"/>
                        </a:rPr>
                        <a:t>B:54.5</a:t>
                      </a:r>
                      <a:r>
                        <a:rPr kumimoji="1" lang="en-US" altLang="ja-JP"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57.5</a:t>
                      </a:r>
                      <a:r>
                        <a:rPr kumimoji="1" lang="en-US" altLang="ja-JP" sz="800" dirty="0">
                          <a:latin typeface="Meiryo UI" panose="020B0604030504040204" pitchFamily="50" charset="-128"/>
                          <a:ea typeface="Meiryo UI" panose="020B0604030504040204" pitchFamily="50" charset="-128"/>
                        </a:rPr>
                        <a:t>%)</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smtClean="0">
                          <a:latin typeface="Meiryo UI" panose="020B0604030504040204" pitchFamily="50" charset="-128"/>
                          <a:ea typeface="Meiryo UI" panose="020B0604030504040204" pitchFamily="50" charset="-128"/>
                        </a:rPr>
                        <a:t>A:77.8%(78.6%)</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smtClean="0">
                          <a:latin typeface="Meiryo UI" panose="020B0604030504040204" pitchFamily="50" charset="-128"/>
                          <a:ea typeface="Meiryo UI" panose="020B0604030504040204" pitchFamily="50" charset="-128"/>
                        </a:rPr>
                        <a:t>B:44.6%(45.9%)</a:t>
                      </a:r>
                      <a:r>
                        <a:rPr kumimoji="1" lang="ja-JP" altLang="en-US" sz="700" dirty="0">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【H31.4</a:t>
                      </a:r>
                      <a:r>
                        <a:rPr kumimoji="1" lang="ja-JP" altLang="en-US" sz="900" dirty="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:60.3%(63.8%)</a:t>
                      </a:r>
                    </a:p>
                    <a:p>
                      <a:pPr algn="l"/>
                      <a:r>
                        <a:rPr kumimoji="1" lang="ja-JP" altLang="en-US" sz="900" dirty="0">
                          <a:latin typeface="Meiryo UI" panose="020B0604030504040204" pitchFamily="50" charset="-128"/>
                          <a:ea typeface="Meiryo UI" panose="020B0604030504040204" pitchFamily="50" charset="-128"/>
                        </a:rPr>
                        <a:t>算数</a:t>
                      </a:r>
                      <a:r>
                        <a:rPr kumimoji="1" lang="en-US" altLang="ja-JP" sz="900" dirty="0">
                          <a:latin typeface="Meiryo UI" panose="020B0604030504040204" pitchFamily="50" charset="-128"/>
                          <a:ea typeface="Meiryo UI" panose="020B0604030504040204" pitchFamily="50" charset="-128"/>
                        </a:rPr>
                        <a:t>:66.4%(66.6%)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算数は全国水準に達しているが、国語は全国平均と差が開いた。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04550208"/>
                  </a:ext>
                </a:extLst>
              </a:tr>
              <a:tr h="110084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800" dirty="0">
                          <a:latin typeface="Meiryo UI" panose="020B0604030504040204" pitchFamily="50" charset="-128"/>
                          <a:ea typeface="Meiryo UI" panose="020B0604030504040204" pitchFamily="50" charset="-128"/>
                        </a:rPr>
                        <a:t>中３</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A:75.3%(77.4%)</a:t>
                      </a: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B:69.1%(72.2%)</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A:63.7%(64.6%)</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B:46.3%(48.1%)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【H31.4</a:t>
                      </a:r>
                      <a:r>
                        <a:rPr kumimoji="1" lang="ja-JP" altLang="en-US" sz="900" dirty="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:70.0%(72.8%)</a:t>
                      </a:r>
                    </a:p>
                    <a:p>
                      <a:pPr algn="l"/>
                      <a:r>
                        <a:rPr kumimoji="1" lang="ja-JP" altLang="en-US" sz="900" dirty="0">
                          <a:latin typeface="Meiryo UI" panose="020B0604030504040204" pitchFamily="50" charset="-128"/>
                          <a:ea typeface="Meiryo UI" panose="020B0604030504040204" pitchFamily="50" charset="-128"/>
                        </a:rPr>
                        <a:t>数学</a:t>
                      </a:r>
                      <a:r>
                        <a:rPr kumimoji="1" lang="en-US" altLang="ja-JP" sz="900" dirty="0">
                          <a:latin typeface="Meiryo UI" panose="020B0604030504040204" pitchFamily="50" charset="-128"/>
                          <a:ea typeface="Meiryo UI" panose="020B0604030504040204" pitchFamily="50" charset="-128"/>
                        </a:rPr>
                        <a:t>:58.3%(59.8%)</a:t>
                      </a:r>
                    </a:p>
                    <a:p>
                      <a:pPr algn="l"/>
                      <a:r>
                        <a:rPr kumimoji="1" lang="ja-JP" altLang="en-US" sz="900" dirty="0">
                          <a:latin typeface="Meiryo UI" panose="020B0604030504040204" pitchFamily="50" charset="-128"/>
                          <a:ea typeface="Meiryo UI" panose="020B0604030504040204" pitchFamily="50" charset="-128"/>
                        </a:rPr>
                        <a:t>英語</a:t>
                      </a:r>
                      <a:r>
                        <a:rPr kumimoji="1" lang="en-US" altLang="ja-JP" sz="900" dirty="0">
                          <a:latin typeface="Meiryo UI" panose="020B0604030504040204" pitchFamily="50" charset="-128"/>
                          <a:ea typeface="Meiryo UI" panose="020B0604030504040204" pitchFamily="50" charset="-128"/>
                        </a:rPr>
                        <a:t>:56.1%(56.0%)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概ね全国水準に達しているものの、国語は全国平均との差が大きい。英語は全国平均を上回った。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r h="556092">
                <a:tc vMerge="1">
                  <a:txBody>
                    <a:bodyPr/>
                    <a:lstStyle/>
                    <a:p>
                      <a:endParaRPr kumimoji="1" lang="ja-JP" altLang="en-US" sz="7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「全国学力・学習状況調査」に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おける無解答率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4.2%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3.8%</a:t>
                      </a:r>
                      <a:r>
                        <a:rPr kumimoji="1" lang="zh-CN" altLang="en-US" sz="800" dirty="0">
                          <a:latin typeface="Meiryo UI" panose="020B0604030504040204" pitchFamily="50" charset="-128"/>
                          <a:ea typeface="Meiryo UI" panose="020B0604030504040204" pitchFamily="50" charset="-128"/>
                        </a:rPr>
                        <a:t>）</a:t>
                      </a:r>
                    </a:p>
                    <a:p>
                      <a:pPr algn="l"/>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7.3%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6.1%</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4.9%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4.5%</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6.0%</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5.0%</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概ね全国水準に近づいているものの全ての教科で全国水準より高くなっている。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646348"/>
                  </a:ext>
                </a:extLst>
              </a:tr>
            </a:tbl>
          </a:graphicData>
        </a:graphic>
      </p:graphicFrame>
      <p:sp>
        <p:nvSpPr>
          <p:cNvPr id="8" name="テキスト ボックス 7"/>
          <p:cNvSpPr txBox="1"/>
          <p:nvPr/>
        </p:nvSpPr>
        <p:spPr>
          <a:xfrm>
            <a:off x="7348296" y="6801478"/>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校種・教科・区分別　正答率</a:t>
            </a: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対全国比経年比較</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9" name="Text Box 2"/>
          <p:cNvSpPr txBox="1">
            <a:spLocks noChangeArrowheads="1"/>
          </p:cNvSpPr>
          <p:nvPr/>
        </p:nvSpPr>
        <p:spPr bwMode="auto">
          <a:xfrm>
            <a:off x="10217077" y="6801478"/>
            <a:ext cx="2883182" cy="252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文部科学省「全国学力・学習状況調査」</a:t>
            </a: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政令市を含む悉皆調査</a:t>
            </a:r>
            <a:r>
              <a:rPr lang="ja-JP" altLang="en-US" sz="545" dirty="0" smtClean="0">
                <a:latin typeface="Meiryo UI" panose="020B0604030504040204" pitchFamily="50" charset="-128"/>
                <a:ea typeface="Meiryo UI" panose="020B0604030504040204" pitchFamily="50" charset="-128"/>
              </a:rPr>
              <a:t>）</a:t>
            </a:r>
            <a:endParaRPr lang="en-US" altLang="ja-JP" sz="545" dirty="0" smtClean="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（全国平均正答率を１とした場合の府平均正答率の割合）</a:t>
            </a:r>
            <a:endParaRPr lang="ja-JP" altLang="en-US" sz="545" dirty="0" smtClean="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t>　　　　　　　</a:t>
            </a:r>
          </a:p>
        </p:txBody>
      </p:sp>
      <p:sp>
        <p:nvSpPr>
          <p:cNvPr id="10" name="テキスト ボックス 9"/>
          <p:cNvSpPr txBox="1"/>
          <p:nvPr/>
        </p:nvSpPr>
        <p:spPr>
          <a:xfrm>
            <a:off x="0" y="2020612"/>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618245391"/>
              </p:ext>
            </p:extLst>
          </p:nvPr>
        </p:nvGraphicFramePr>
        <p:xfrm>
          <a:off x="72007" y="2255786"/>
          <a:ext cx="6713986" cy="120377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52369">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22705">
                <a:tc>
                  <a:txBody>
                    <a:bodyPr/>
                    <a:lstStyle/>
                    <a:p>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・学力の状況については、中学校では、チャレンジテストにおいて、「基礎・基本」の確実な定着や、目的に応じて必要な情報を読み取ったり、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描写を工夫して書いたりすることに成果が見られたが、自分の考えを明確にして書くことに関しては課題が見られた。また、小学校では、語彙</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力の不足等が課題となっている状況がある。</a:t>
                      </a:r>
                    </a:p>
                    <a:p>
                      <a:r>
                        <a:rPr kumimoji="1" lang="ja-JP" altLang="en-US" sz="900" dirty="0" smtClean="0">
                          <a:latin typeface="Meiryo UI" panose="020B0604030504040204" pitchFamily="50" charset="-128"/>
                          <a:ea typeface="Meiryo UI" panose="020B0604030504040204" pitchFamily="50" charset="-128"/>
                        </a:rPr>
                        <a:t>・今後、市町村の主体的な取組みへの支援を継続するとともに、言語能力の育成のため、学校図書館のモデル校を中学校へも拡大すると</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とも</a:t>
                      </a:r>
                      <a:r>
                        <a:rPr kumimoji="1" lang="ja-JP" altLang="en-US" sz="900" smtClean="0">
                          <a:latin typeface="Meiryo UI" panose="020B0604030504040204" pitchFamily="50" charset="-128"/>
                          <a:ea typeface="Meiryo UI" panose="020B0604030504040204" pitchFamily="50" charset="-128"/>
                        </a:rPr>
                        <a:t>に、国語</a:t>
                      </a:r>
                      <a:r>
                        <a:rPr kumimoji="1" lang="ja-JP" altLang="en-US" sz="900" dirty="0" smtClean="0">
                          <a:latin typeface="Meiryo UI" panose="020B0604030504040204" pitchFamily="50" charset="-128"/>
                          <a:ea typeface="Meiryo UI" panose="020B0604030504040204" pitchFamily="50" charset="-128"/>
                        </a:rPr>
                        <a:t>の授業づくりを積極的にすすめる小学校の取組みを普及することで、府全体の学力向上を図る。</a:t>
                      </a:r>
                    </a:p>
                  </a:txBody>
                  <a:tcPr marL="82953" marR="82953" marT="41476" marB="41476" anchor="ctr"/>
                </a:tc>
                <a:extLst>
                  <a:ext uri="{0D108BD9-81ED-4DB2-BD59-A6C34878D82A}">
                    <a16:rowId xmlns:a16="http://schemas.microsoft.com/office/drawing/2014/main" val="3047467415"/>
                  </a:ext>
                </a:extLst>
              </a:tr>
            </a:tbl>
          </a:graphicData>
        </a:graphic>
      </p:graphicFrame>
      <p:pic>
        <p:nvPicPr>
          <p:cNvPr id="2" name="図 1"/>
          <p:cNvPicPr>
            <a:picLocks noChangeAspect="1"/>
          </p:cNvPicPr>
          <p:nvPr/>
        </p:nvPicPr>
        <p:blipFill>
          <a:blip r:embed="rId2"/>
          <a:stretch>
            <a:fillRect/>
          </a:stretch>
        </p:blipFill>
        <p:spPr>
          <a:xfrm>
            <a:off x="7348296" y="7138120"/>
            <a:ext cx="7671137" cy="2716966"/>
          </a:xfrm>
          <a:prstGeom prst="rect">
            <a:avLst/>
          </a:prstGeom>
        </p:spPr>
      </p:pic>
      <p:sp>
        <p:nvSpPr>
          <p:cNvPr id="13" name="テキスト ボックス 12"/>
          <p:cNvSpPr txBox="1"/>
          <p:nvPr/>
        </p:nvSpPr>
        <p:spPr>
          <a:xfrm>
            <a:off x="7217668" y="6503629"/>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12" name="正方形/長方形 11"/>
          <p:cNvSpPr/>
          <p:nvPr/>
        </p:nvSpPr>
        <p:spPr>
          <a:xfrm>
            <a:off x="72007" y="1624879"/>
            <a:ext cx="6713986" cy="359328"/>
          </a:xfrm>
          <a:prstGeom prst="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latin typeface="Meiryo UI" panose="020B0604030504040204" pitchFamily="50" charset="-128"/>
                <a:ea typeface="Meiryo UI" panose="020B0604030504040204" pitchFamily="50" charset="-128"/>
              </a:rPr>
              <a:t>令和２年度は新型コロナウイルス感染症の影響</a:t>
            </a:r>
            <a:r>
              <a:rPr kumimoji="1" lang="ja-JP" altLang="en-US" sz="1050" dirty="0">
                <a:latin typeface="Meiryo UI" panose="020B0604030504040204" pitchFamily="50" charset="-128"/>
                <a:ea typeface="Meiryo UI" panose="020B0604030504040204" pitchFamily="50" charset="-128"/>
              </a:rPr>
              <a:t>により「全国学力・学習状況調査</a:t>
            </a:r>
            <a:r>
              <a:rPr kumimoji="1" lang="ja-JP" altLang="en-US" sz="1050" dirty="0" smtClean="0">
                <a:latin typeface="Meiryo UI" panose="020B0604030504040204" pitchFamily="50" charset="-128"/>
                <a:ea typeface="Meiryo UI" panose="020B0604030504040204" pitchFamily="50" charset="-128"/>
              </a:rPr>
              <a:t>」の実施なし</a:t>
            </a:r>
            <a:endParaRPr kumimoji="1" lang="ja-JP" altLang="en-US" sz="105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348296" y="3194714"/>
            <a:ext cx="6679421" cy="238848"/>
          </a:xfrm>
          <a:prstGeom prst="rect">
            <a:avLst/>
          </a:prstGeom>
          <a:noFill/>
        </p:spPr>
        <p:txBody>
          <a:bodyPr wrap="square" rtlCol="0">
            <a:spAutoFit/>
          </a:bodyPr>
          <a:lstStyle/>
          <a:p>
            <a:r>
              <a:rPr lang="en-US" altLang="ja-JP" sz="952" b="1" dirty="0" smtClean="0">
                <a:latin typeface="Meiryo UI" panose="020B0604030504040204" pitchFamily="50" charset="-128"/>
                <a:ea typeface="Meiryo UI" panose="020B0604030504040204" pitchFamily="50" charset="-128"/>
              </a:rPr>
              <a:t>【</a:t>
            </a:r>
            <a:r>
              <a:rPr lang="ja-JP" altLang="en-US" sz="952" b="1" dirty="0" smtClean="0">
                <a:latin typeface="Meiryo UI" panose="020B0604030504040204" pitchFamily="50" charset="-128"/>
                <a:ea typeface="Meiryo UI" panose="020B0604030504040204" pitchFamily="50" charset="-128"/>
              </a:rPr>
              <a:t>主</a:t>
            </a:r>
            <a:r>
              <a:rPr lang="ja-JP" altLang="en-US" sz="952" b="1" dirty="0">
                <a:latin typeface="Meiryo UI" panose="020B0604030504040204" pitchFamily="50" charset="-128"/>
                <a:ea typeface="Meiryo UI" panose="020B0604030504040204" pitchFamily="50" charset="-128"/>
              </a:rPr>
              <a:t>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smtClean="0">
                <a:latin typeface="Meiryo UI" panose="020B0604030504040204" pitchFamily="50" charset="-128"/>
                <a:ea typeface="Meiryo UI" panose="020B0604030504040204" pitchFamily="50" charset="-128"/>
              </a:rPr>
              <a:t>）</a:t>
            </a:r>
            <a:r>
              <a:rPr lang="en-US" altLang="ja-JP" sz="726" dirty="0" smtClean="0">
                <a:latin typeface="Meiryo UI" panose="020B0604030504040204" pitchFamily="50" charset="-128"/>
                <a:ea typeface="Meiryo UI" panose="020B0604030504040204" pitchFamily="50" charset="-128"/>
              </a:rPr>
              <a:t>H31</a:t>
            </a:r>
            <a:r>
              <a:rPr lang="ja-JP" altLang="en-US" sz="726" dirty="0" smtClean="0">
                <a:latin typeface="Meiryo UI" panose="020B0604030504040204" pitchFamily="50" charset="-128"/>
                <a:ea typeface="Meiryo UI" panose="020B0604030504040204" pitchFamily="50" charset="-128"/>
              </a:rPr>
              <a:t>年</a:t>
            </a:r>
            <a:r>
              <a:rPr lang="en-US" altLang="ja-JP" sz="726" dirty="0" smtClean="0">
                <a:latin typeface="Meiryo UI" panose="020B0604030504040204" pitchFamily="50" charset="-128"/>
                <a:ea typeface="Meiryo UI" panose="020B0604030504040204" pitchFamily="50" charset="-128"/>
              </a:rPr>
              <a:t>4</a:t>
            </a:r>
            <a:r>
              <a:rPr lang="ja-JP" altLang="en-US" sz="726" dirty="0" smtClean="0">
                <a:latin typeface="Meiryo UI" panose="020B0604030504040204" pitchFamily="50" charset="-128"/>
                <a:ea typeface="Meiryo UI" panose="020B0604030504040204" pitchFamily="50" charset="-128"/>
              </a:rPr>
              <a:t>月の</a:t>
            </a:r>
            <a:r>
              <a:rPr lang="ja-JP" altLang="en-US" sz="726" dirty="0">
                <a:latin typeface="Meiryo UI" panose="020B0604030504040204" pitchFamily="50" charset="-128"/>
                <a:ea typeface="Meiryo UI" panose="020B0604030504040204" pitchFamily="50" charset="-128"/>
              </a:rPr>
              <a:t>「全国学力・学習状況調査」の</a:t>
            </a:r>
            <a:r>
              <a:rPr lang="ja-JP" altLang="en-US" sz="726" dirty="0" smtClean="0">
                <a:latin typeface="Meiryo UI" panose="020B0604030504040204" pitchFamily="50" charset="-128"/>
                <a:ea typeface="Meiryo UI" panose="020B0604030504040204" pitchFamily="50" charset="-128"/>
              </a:rPr>
              <a:t>結果により点検</a:t>
            </a:r>
            <a:endParaRPr lang="ja-JP" altLang="en-US" sz="726" dirty="0">
              <a:latin typeface="Meiryo UI" panose="020B0604030504040204" pitchFamily="50" charset="-128"/>
              <a:ea typeface="Meiryo UI" panose="020B0604030504040204" pitchFamily="50" charset="-128"/>
            </a:endParaRPr>
          </a:p>
        </p:txBody>
      </p:sp>
      <p:sp>
        <p:nvSpPr>
          <p:cNvPr id="15" name="Rectangle 4"/>
          <p:cNvSpPr>
            <a:spLocks noChangeArrowheads="1"/>
          </p:cNvSpPr>
          <p:nvPr/>
        </p:nvSpPr>
        <p:spPr bwMode="auto">
          <a:xfrm>
            <a:off x="-10878" y="3528188"/>
            <a:ext cx="6858000" cy="26161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100" b="1" dirty="0" smtClean="0">
                <a:solidFill>
                  <a:schemeClr val="bg1"/>
                </a:solidFill>
                <a:latin typeface="Meiryo UI" panose="020B0604030504040204" pitchFamily="50" charset="-128"/>
                <a:ea typeface="Meiryo UI" panose="020B0604030504040204" pitchFamily="50" charset="-128"/>
              </a:rPr>
              <a:t>【</a:t>
            </a:r>
            <a:r>
              <a:rPr lang="ja-JP" altLang="en-US" sz="1100" b="1" dirty="0" smtClean="0">
                <a:solidFill>
                  <a:schemeClr val="bg1"/>
                </a:solidFill>
                <a:latin typeface="Meiryo UI" panose="020B0604030504040204" pitchFamily="50" charset="-128"/>
                <a:ea typeface="Meiryo UI" panose="020B0604030504040204" pitchFamily="50" charset="-128"/>
              </a:rPr>
              <a:t>参考</a:t>
            </a:r>
            <a:r>
              <a:rPr lang="en-US" altLang="ja-JP" sz="1100" b="1" dirty="0" smtClean="0">
                <a:solidFill>
                  <a:schemeClr val="bg1"/>
                </a:solidFill>
                <a:latin typeface="Meiryo UI" panose="020B0604030504040204" pitchFamily="50" charset="-128"/>
                <a:ea typeface="Meiryo UI" panose="020B0604030504040204" pitchFamily="50" charset="-128"/>
              </a:rPr>
              <a:t>】</a:t>
            </a:r>
            <a:r>
              <a:rPr lang="ja-JP" altLang="en-US" sz="1100" b="1" dirty="0" smtClean="0">
                <a:solidFill>
                  <a:schemeClr val="bg1"/>
                </a:solidFill>
                <a:latin typeface="Meiryo UI" panose="020B0604030504040204" pitchFamily="50" charset="-128"/>
                <a:ea typeface="Meiryo UI" panose="020B0604030504040204" pitchFamily="50" charset="-128"/>
              </a:rPr>
              <a:t>新型コロナウイルス感染症対応について</a:t>
            </a:r>
            <a:r>
              <a:rPr lang="ja-JP" altLang="en-US" sz="800" b="1" dirty="0" smtClean="0">
                <a:solidFill>
                  <a:schemeClr val="bg1"/>
                </a:solidFill>
                <a:latin typeface="Meiryo UI" panose="020B0604030504040204" pitchFamily="50" charset="-128"/>
                <a:ea typeface="Meiryo UI" panose="020B0604030504040204" pitchFamily="50" charset="-128"/>
              </a:rPr>
              <a:t>（府立学校、市町村教育委員会、私立学校への対応・令和２年度実施内容を含む）</a:t>
            </a:r>
            <a:r>
              <a:rPr lang="ja-JP" altLang="en-US" sz="800" dirty="0">
                <a:latin typeface="ＭＳ Ｐゴシック" panose="020B0600070205080204" pitchFamily="50" charset="-128"/>
              </a:rPr>
              <a:t>　　　　　</a:t>
            </a:r>
            <a:endParaRPr lang="ja-JP" altLang="en-US" sz="900" dirty="0">
              <a:latin typeface="ＭＳ Ｐゴシック" panose="020B060007020508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122863539"/>
              </p:ext>
            </p:extLst>
          </p:nvPr>
        </p:nvGraphicFramePr>
        <p:xfrm>
          <a:off x="72007" y="3888770"/>
          <a:ext cx="6713986" cy="5699730"/>
        </p:xfrm>
        <a:graphic>
          <a:graphicData uri="http://schemas.openxmlformats.org/drawingml/2006/table">
            <a:tbl>
              <a:tblPr firstRow="1" bandRow="1">
                <a:tableStyleId>{5940675A-B579-460E-94D1-54222C63F5DA}</a:tableStyleId>
              </a:tblPr>
              <a:tblGrid>
                <a:gridCol w="6713986">
                  <a:extLst>
                    <a:ext uri="{9D8B030D-6E8A-4147-A177-3AD203B41FA5}">
                      <a16:colId xmlns:a16="http://schemas.microsoft.com/office/drawing/2014/main" val="3939025214"/>
                    </a:ext>
                  </a:extLst>
                </a:gridCol>
              </a:tblGrid>
              <a:tr h="250252">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rPr>
                        <a:t>臨時休業</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289749702"/>
                  </a:ext>
                </a:extLst>
              </a:tr>
              <a:tr h="1727170">
                <a:tc>
                  <a:txBody>
                    <a:bodyPr/>
                    <a:lstStyle/>
                    <a:p>
                      <a:r>
                        <a:rPr kumimoji="1" lang="ja-JP" altLang="en-US" sz="1000" b="0"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令和２年３月２日から５月</a:t>
                      </a:r>
                      <a:r>
                        <a:rPr kumimoji="1" lang="en-US" altLang="ja-JP" sz="1000" b="1" dirty="0" smtClean="0">
                          <a:latin typeface="Meiryo UI" panose="020B0604030504040204" pitchFamily="50" charset="-128"/>
                          <a:ea typeface="Meiryo UI" panose="020B0604030504040204" pitchFamily="50" charset="-128"/>
                        </a:rPr>
                        <a:t>31</a:t>
                      </a:r>
                      <a:r>
                        <a:rPr kumimoji="1" lang="ja-JP" altLang="en-US" sz="1000" b="1" dirty="0" smtClean="0">
                          <a:latin typeface="Meiryo UI" panose="020B0604030504040204" pitchFamily="50" charset="-128"/>
                          <a:ea typeface="Meiryo UI" panose="020B0604030504040204" pitchFamily="50" charset="-128"/>
                        </a:rPr>
                        <a:t>日までを臨時休業</a:t>
                      </a:r>
                      <a:r>
                        <a:rPr kumimoji="1" lang="ja-JP" altLang="en-US" sz="1000" b="0" dirty="0" smtClean="0">
                          <a:latin typeface="Meiryo UI" panose="020B0604030504040204" pitchFamily="50" charset="-128"/>
                          <a:ea typeface="Meiryo UI" panose="020B0604030504040204" pitchFamily="50" charset="-128"/>
                        </a:rPr>
                        <a:t>とし、</a:t>
                      </a:r>
                      <a:r>
                        <a:rPr kumimoji="1" lang="en-US" altLang="ja-JP" sz="1000" b="0" dirty="0" smtClean="0">
                          <a:latin typeface="Meiryo UI" panose="020B0604030504040204" pitchFamily="50" charset="-128"/>
                          <a:ea typeface="Meiryo UI" panose="020B0604030504040204" pitchFamily="50" charset="-128"/>
                        </a:rPr>
                        <a:t>5</a:t>
                      </a:r>
                      <a:r>
                        <a:rPr kumimoji="1" lang="ja-JP" altLang="en-US" sz="1000" b="0" dirty="0" smtClean="0">
                          <a:latin typeface="Meiryo UI" panose="020B0604030504040204" pitchFamily="50" charset="-128"/>
                          <a:ea typeface="Meiryo UI" panose="020B0604030504040204" pitchFamily="50" charset="-128"/>
                        </a:rPr>
                        <a:t>月</a:t>
                      </a:r>
                      <a:r>
                        <a:rPr kumimoji="1" lang="en-US" altLang="ja-JP" sz="1000" b="0" dirty="0" smtClean="0">
                          <a:latin typeface="Meiryo UI" panose="020B0604030504040204" pitchFamily="50" charset="-128"/>
                          <a:ea typeface="Meiryo UI" panose="020B0604030504040204" pitchFamily="50" charset="-128"/>
                        </a:rPr>
                        <a:t>11</a:t>
                      </a:r>
                      <a:r>
                        <a:rPr kumimoji="1" lang="ja-JP" altLang="en-US" sz="1000" b="0" dirty="0" smtClean="0">
                          <a:latin typeface="Meiryo UI" panose="020B0604030504040204" pitchFamily="50" charset="-128"/>
                          <a:ea typeface="Meiryo UI" panose="020B0604030504040204" pitchFamily="50" charset="-128"/>
                        </a:rPr>
                        <a:t>日から</a:t>
                      </a:r>
                      <a:r>
                        <a:rPr kumimoji="1" lang="en-US" altLang="ja-JP" sz="1000" b="0" dirty="0" smtClean="0">
                          <a:latin typeface="Meiryo UI" panose="020B0604030504040204" pitchFamily="50" charset="-128"/>
                          <a:ea typeface="Meiryo UI" panose="020B0604030504040204" pitchFamily="50" charset="-128"/>
                        </a:rPr>
                        <a:t>31</a:t>
                      </a:r>
                      <a:r>
                        <a:rPr kumimoji="1" lang="ja-JP" altLang="en-US" sz="1000" b="0" dirty="0" smtClean="0">
                          <a:latin typeface="Meiryo UI" panose="020B0604030504040204" pitchFamily="50" charset="-128"/>
                          <a:ea typeface="Meiryo UI" panose="020B0604030504040204" pitchFamily="50" charset="-128"/>
                        </a:rPr>
                        <a:t>日までの間は登校日を設定した。</a:t>
                      </a:r>
                      <a:endParaRPr kumimoji="1" lang="en-US" altLang="ja-JP" sz="1000" b="0" dirty="0" smtClean="0">
                        <a:latin typeface="Meiryo UI" panose="020B0604030504040204" pitchFamily="50" charset="-128"/>
                        <a:ea typeface="Meiryo UI" panose="020B0604030504040204" pitchFamily="50" charset="-128"/>
                      </a:endParaRPr>
                    </a:p>
                    <a:p>
                      <a:r>
                        <a:rPr kumimoji="1" lang="ja-JP" altLang="en-US" sz="1000" b="0" dirty="0" smtClean="0">
                          <a:latin typeface="Meiryo UI" panose="020B0604030504040204" pitchFamily="50" charset="-128"/>
                          <a:ea typeface="Meiryo UI" panose="020B0604030504040204" pitchFamily="50" charset="-128"/>
                        </a:rPr>
                        <a:t>（最終学年については、</a:t>
                      </a:r>
                      <a:r>
                        <a:rPr kumimoji="1" lang="en-US" altLang="ja-JP" sz="1000" b="0" dirty="0" smtClean="0">
                          <a:latin typeface="Meiryo UI" panose="020B0604030504040204" pitchFamily="50" charset="-128"/>
                          <a:ea typeface="Meiryo UI" panose="020B0604030504040204" pitchFamily="50" charset="-128"/>
                        </a:rPr>
                        <a:t>5</a:t>
                      </a:r>
                      <a:r>
                        <a:rPr kumimoji="1" lang="ja-JP" altLang="en-US" sz="1000" b="0" dirty="0" smtClean="0">
                          <a:latin typeface="Meiryo UI" panose="020B0604030504040204" pitchFamily="50" charset="-128"/>
                          <a:ea typeface="Meiryo UI" panose="020B0604030504040204" pitchFamily="50" charset="-128"/>
                        </a:rPr>
                        <a:t>月</a:t>
                      </a:r>
                      <a:r>
                        <a:rPr kumimoji="1" lang="en-US" altLang="ja-JP" sz="1000" b="0" dirty="0" smtClean="0">
                          <a:latin typeface="Meiryo UI" panose="020B0604030504040204" pitchFamily="50" charset="-128"/>
                          <a:ea typeface="Meiryo UI" panose="020B0604030504040204" pitchFamily="50" charset="-128"/>
                        </a:rPr>
                        <a:t>25</a:t>
                      </a:r>
                      <a:r>
                        <a:rPr kumimoji="1" lang="ja-JP" altLang="en-US" sz="1000" b="0" dirty="0" smtClean="0">
                          <a:latin typeface="Meiryo UI" panose="020B0604030504040204" pitchFamily="50" charset="-128"/>
                          <a:ea typeface="Meiryo UI" panose="020B0604030504040204" pitchFamily="50" charset="-128"/>
                        </a:rPr>
                        <a:t>日</a:t>
                      </a:r>
                      <a:r>
                        <a:rPr kumimoji="1" lang="en-US" altLang="ja-JP" sz="1000" b="0" dirty="0" smtClean="0">
                          <a:latin typeface="Meiryo UI" panose="020B0604030504040204" pitchFamily="50" charset="-128"/>
                          <a:ea typeface="Meiryo UI" panose="020B0604030504040204" pitchFamily="50" charset="-128"/>
                        </a:rPr>
                        <a:t> </a:t>
                      </a:r>
                      <a:r>
                        <a:rPr kumimoji="1" lang="ja-JP" altLang="en-US" sz="1000" b="0" dirty="0" smtClean="0">
                          <a:latin typeface="Meiryo UI" panose="020B0604030504040204" pitchFamily="50" charset="-128"/>
                          <a:ea typeface="Meiryo UI" panose="020B0604030504040204" pitchFamily="50" charset="-128"/>
                        </a:rPr>
                        <a:t>から</a:t>
                      </a:r>
                      <a:r>
                        <a:rPr kumimoji="1" lang="en-US" altLang="ja-JP" sz="1000" b="0" dirty="0" smtClean="0">
                          <a:latin typeface="Meiryo UI" panose="020B0604030504040204" pitchFamily="50" charset="-128"/>
                          <a:ea typeface="Meiryo UI" panose="020B0604030504040204" pitchFamily="50" charset="-128"/>
                        </a:rPr>
                        <a:t>29</a:t>
                      </a:r>
                      <a:r>
                        <a:rPr kumimoji="1" lang="ja-JP" altLang="en-US" sz="1000" b="0" dirty="0" smtClean="0">
                          <a:latin typeface="Meiryo UI" panose="020B0604030504040204" pitchFamily="50" charset="-128"/>
                          <a:ea typeface="Meiryo UI" panose="020B0604030504040204" pitchFamily="50" charset="-128"/>
                        </a:rPr>
                        <a:t>日の登校日を授業日とすることが可能）</a:t>
                      </a:r>
                      <a:endParaRPr kumimoji="1" lang="en-US" altLang="ja-JP" sz="1000" b="0" dirty="0" smtClean="0">
                        <a:latin typeface="Meiryo UI" panose="020B0604030504040204" pitchFamily="50" charset="-128"/>
                        <a:ea typeface="Meiryo UI" panose="020B0604030504040204" pitchFamily="50" charset="-128"/>
                      </a:endParaRPr>
                    </a:p>
                    <a:p>
                      <a:r>
                        <a:rPr kumimoji="1" lang="ja-JP" altLang="en-US" sz="1000" b="0"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６月１日から段階的に教育活動を再開</a:t>
                      </a:r>
                      <a:r>
                        <a:rPr kumimoji="1" lang="ja-JP" altLang="en-US" sz="1000" b="0" dirty="0" smtClean="0">
                          <a:latin typeface="Meiryo UI" panose="020B0604030504040204" pitchFamily="50" charset="-128"/>
                          <a:ea typeface="Meiryo UI" panose="020B0604030504040204" pitchFamily="50" charset="-128"/>
                        </a:rPr>
                        <a:t>した。（６月１日から</a:t>
                      </a:r>
                      <a:r>
                        <a:rPr kumimoji="1" lang="en-US" altLang="ja-JP" sz="1000" b="0" dirty="0" smtClean="0">
                          <a:latin typeface="Meiryo UI" panose="020B0604030504040204" pitchFamily="50" charset="-128"/>
                          <a:ea typeface="Meiryo UI" panose="020B0604030504040204" pitchFamily="50" charset="-128"/>
                        </a:rPr>
                        <a:t>12</a:t>
                      </a:r>
                      <a:r>
                        <a:rPr kumimoji="1" lang="ja-JP" altLang="en-US" sz="1000" b="0" dirty="0" smtClean="0">
                          <a:latin typeface="Meiryo UI" panose="020B0604030504040204" pitchFamily="50" charset="-128"/>
                          <a:ea typeface="Meiryo UI" panose="020B0604030504040204" pitchFamily="50" charset="-128"/>
                        </a:rPr>
                        <a:t>日は分散・短縮授業、府立高校並びに視覚・聴覚・病弱支援</a:t>
                      </a:r>
                      <a:endParaRPr kumimoji="1" lang="en-US" altLang="ja-JP" sz="1000" b="0" dirty="0" smtClean="0">
                        <a:latin typeface="Meiryo UI" panose="020B0604030504040204" pitchFamily="50" charset="-128"/>
                        <a:ea typeface="Meiryo UI" panose="020B0604030504040204" pitchFamily="50" charset="-128"/>
                      </a:endParaRPr>
                    </a:p>
                    <a:p>
                      <a:r>
                        <a:rPr kumimoji="1" lang="en-US" altLang="ja-JP" sz="1000" b="0" dirty="0" smtClean="0">
                          <a:latin typeface="Meiryo UI" panose="020B0604030504040204" pitchFamily="50" charset="-128"/>
                          <a:ea typeface="Meiryo UI" panose="020B0604030504040204" pitchFamily="50" charset="-128"/>
                        </a:rPr>
                        <a:t> </a:t>
                      </a:r>
                      <a:r>
                        <a:rPr kumimoji="1" lang="ja-JP" altLang="en-US" sz="1000" b="0" dirty="0" smtClean="0">
                          <a:latin typeface="Meiryo UI" panose="020B0604030504040204" pitchFamily="50" charset="-128"/>
                          <a:ea typeface="Meiryo UI" panose="020B0604030504040204" pitchFamily="50" charset="-128"/>
                        </a:rPr>
                        <a:t>及び職業学科を置く高等支援学校は</a:t>
                      </a:r>
                      <a:r>
                        <a:rPr kumimoji="1" lang="en-US" altLang="ja-JP" sz="1000" b="0" dirty="0" smtClean="0">
                          <a:latin typeface="Meiryo UI" panose="020B0604030504040204" pitchFamily="50" charset="-128"/>
                          <a:ea typeface="Meiryo UI" panose="020B0604030504040204" pitchFamily="50" charset="-128"/>
                        </a:rPr>
                        <a:t>15</a:t>
                      </a:r>
                      <a:r>
                        <a:rPr kumimoji="1" lang="ja-JP" altLang="en-US" sz="1000" b="0" dirty="0" smtClean="0">
                          <a:latin typeface="Meiryo UI" panose="020B0604030504040204" pitchFamily="50" charset="-128"/>
                          <a:ea typeface="Meiryo UI" panose="020B0604030504040204" pitchFamily="50" charset="-128"/>
                        </a:rPr>
                        <a:t>日から、知的・肢体不自由校は６月</a:t>
                      </a:r>
                      <a:r>
                        <a:rPr kumimoji="1" lang="en-US" altLang="ja-JP" sz="1000" b="0" dirty="0" smtClean="0">
                          <a:latin typeface="Meiryo UI" panose="020B0604030504040204" pitchFamily="50" charset="-128"/>
                          <a:ea typeface="Meiryo UI" panose="020B0604030504040204" pitchFamily="50" charset="-128"/>
                        </a:rPr>
                        <a:t>22</a:t>
                      </a:r>
                      <a:r>
                        <a:rPr kumimoji="1" lang="ja-JP" altLang="en-US" sz="1000" b="0" dirty="0" smtClean="0">
                          <a:latin typeface="Meiryo UI" panose="020B0604030504040204" pitchFamily="50" charset="-128"/>
                          <a:ea typeface="Meiryo UI" panose="020B0604030504040204" pitchFamily="50" charset="-128"/>
                        </a:rPr>
                        <a:t>日から本格再開。）</a:t>
                      </a:r>
                      <a:endParaRPr kumimoji="1" lang="en-US" altLang="ja-JP" sz="1000" b="0" dirty="0" smtClean="0">
                        <a:latin typeface="Meiryo UI" panose="020B0604030504040204" pitchFamily="50" charset="-128"/>
                        <a:ea typeface="Meiryo UI" panose="020B0604030504040204" pitchFamily="50" charset="-128"/>
                      </a:endParaRPr>
                    </a:p>
                    <a:p>
                      <a:endParaRPr kumimoji="1" lang="en-US" altLang="ja-JP" sz="500" b="0"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u="none" dirty="0" smtClean="0">
                          <a:latin typeface="Meiryo UI" panose="020B0604030504040204" pitchFamily="50" charset="-128"/>
                          <a:ea typeface="Meiryo UI" panose="020B0604030504040204" pitchFamily="50" charset="-128"/>
                        </a:rPr>
                        <a:t>・市町村教育委員会についても府立学校と同様の対応を要請した。</a:t>
                      </a:r>
                    </a:p>
                    <a:p>
                      <a:r>
                        <a:rPr kumimoji="1" lang="ja-JP" altLang="en-US" sz="1000" b="0" u="none" dirty="0" smtClean="0">
                          <a:latin typeface="Meiryo UI" panose="020B0604030504040204" pitchFamily="50" charset="-128"/>
                          <a:ea typeface="Meiryo UI" panose="020B0604030504040204" pitchFamily="50" charset="-128"/>
                        </a:rPr>
                        <a:t>・私立学校（幼稚園、小学校、中学校、高等学校、中等教育学校、高等課程を置く専修学校及び各種学校のうち外国人</a:t>
                      </a:r>
                      <a:endParaRPr kumimoji="1" lang="en-US" altLang="ja-JP" sz="1000" b="0" u="none" dirty="0" smtClean="0">
                        <a:latin typeface="Meiryo UI" panose="020B0604030504040204" pitchFamily="50" charset="-128"/>
                        <a:ea typeface="Meiryo UI" panose="020B0604030504040204" pitchFamily="50" charset="-128"/>
                      </a:endParaRPr>
                    </a:p>
                    <a:p>
                      <a:r>
                        <a:rPr kumimoji="1" lang="en-US" altLang="ja-JP" sz="1000" b="0" u="none" dirty="0" smtClean="0">
                          <a:latin typeface="Meiryo UI" panose="020B0604030504040204" pitchFamily="50" charset="-128"/>
                          <a:ea typeface="Meiryo UI" panose="020B0604030504040204" pitchFamily="50" charset="-128"/>
                        </a:rPr>
                        <a:t> </a:t>
                      </a:r>
                      <a:r>
                        <a:rPr kumimoji="1" lang="ja-JP" altLang="en-US" sz="1000" b="0" u="none" dirty="0" smtClean="0">
                          <a:latin typeface="Meiryo UI" panose="020B0604030504040204" pitchFamily="50" charset="-128"/>
                          <a:ea typeface="Meiryo UI" panose="020B0604030504040204" pitchFamily="50" charset="-128"/>
                        </a:rPr>
                        <a:t>学校）についても府立学校と同様の期間の臨時休業を要請し、府立学校及び市町村立学校に関する府教育委員会の対応</a:t>
                      </a:r>
                      <a:endParaRPr kumimoji="1" lang="en-US" altLang="ja-JP" sz="1000" b="0" u="none" dirty="0" smtClean="0">
                        <a:latin typeface="Meiryo UI" panose="020B0604030504040204" pitchFamily="50" charset="-128"/>
                        <a:ea typeface="Meiryo UI" panose="020B0604030504040204" pitchFamily="50" charset="-128"/>
                      </a:endParaRPr>
                    </a:p>
                    <a:p>
                      <a:r>
                        <a:rPr kumimoji="1" lang="ja-JP" altLang="en-US" sz="1000" b="0" u="none" baseline="0" dirty="0" smtClean="0">
                          <a:latin typeface="Meiryo UI" panose="020B0604030504040204" pitchFamily="50" charset="-128"/>
                          <a:ea typeface="Meiryo UI" panose="020B0604030504040204" pitchFamily="50" charset="-128"/>
                        </a:rPr>
                        <a:t> </a:t>
                      </a:r>
                      <a:r>
                        <a:rPr kumimoji="1" lang="ja-JP" altLang="en-US" sz="1000" b="0" u="none" dirty="0" smtClean="0">
                          <a:latin typeface="Meiryo UI" panose="020B0604030504040204" pitchFamily="50" charset="-128"/>
                          <a:ea typeface="Meiryo UI" panose="020B0604030504040204" pitchFamily="50" charset="-128"/>
                        </a:rPr>
                        <a:t>方針を情報提供した。</a:t>
                      </a:r>
                    </a:p>
                    <a:p>
                      <a:r>
                        <a:rPr kumimoji="1" lang="ja-JP" altLang="en-US" sz="1000" b="0" u="none" dirty="0" smtClean="0">
                          <a:latin typeface="Meiryo UI" panose="020B0604030504040204" pitchFamily="50" charset="-128"/>
                          <a:ea typeface="Meiryo UI" panose="020B0604030504040204" pitchFamily="50" charset="-128"/>
                        </a:rPr>
                        <a:t>・私立専修学校（専門課程・一般課程）、各種学校（外国人学校以外）については、令和</a:t>
                      </a:r>
                      <a:r>
                        <a:rPr kumimoji="1" lang="en-US" altLang="ja-JP" sz="1000" b="0" u="none" dirty="0" smtClean="0">
                          <a:latin typeface="Meiryo UI" panose="020B0604030504040204" pitchFamily="50" charset="-128"/>
                          <a:ea typeface="Meiryo UI" panose="020B0604030504040204" pitchFamily="50" charset="-128"/>
                        </a:rPr>
                        <a:t>2</a:t>
                      </a:r>
                      <a:r>
                        <a:rPr kumimoji="1" lang="ja-JP" altLang="en-US" sz="1000" b="0" u="none" dirty="0" smtClean="0">
                          <a:latin typeface="Meiryo UI" panose="020B0604030504040204" pitchFamily="50" charset="-128"/>
                          <a:ea typeface="Meiryo UI" panose="020B0604030504040204" pitchFamily="50" charset="-128"/>
                        </a:rPr>
                        <a:t>年</a:t>
                      </a:r>
                      <a:r>
                        <a:rPr kumimoji="1" lang="en-US" altLang="ja-JP" sz="1000" b="0" u="none" dirty="0" smtClean="0">
                          <a:latin typeface="Meiryo UI" panose="020B0604030504040204" pitchFamily="50" charset="-128"/>
                          <a:ea typeface="Meiryo UI" panose="020B0604030504040204" pitchFamily="50" charset="-128"/>
                        </a:rPr>
                        <a:t>4</a:t>
                      </a:r>
                      <a:r>
                        <a:rPr kumimoji="1" lang="ja-JP" altLang="en-US" sz="1000" b="0" u="none" dirty="0" smtClean="0">
                          <a:latin typeface="Meiryo UI" panose="020B0604030504040204" pitchFamily="50" charset="-128"/>
                          <a:ea typeface="Meiryo UI" panose="020B0604030504040204" pitchFamily="50" charset="-128"/>
                        </a:rPr>
                        <a:t>月</a:t>
                      </a:r>
                      <a:r>
                        <a:rPr kumimoji="1" lang="en-US" altLang="ja-JP" sz="1000" b="0" u="none" dirty="0" smtClean="0">
                          <a:latin typeface="Meiryo UI" panose="020B0604030504040204" pitchFamily="50" charset="-128"/>
                          <a:ea typeface="Meiryo UI" panose="020B0604030504040204" pitchFamily="50" charset="-128"/>
                        </a:rPr>
                        <a:t>14</a:t>
                      </a:r>
                      <a:r>
                        <a:rPr kumimoji="1" lang="ja-JP" altLang="en-US" sz="1000" b="0" u="none" dirty="0" smtClean="0">
                          <a:latin typeface="Meiryo UI" panose="020B0604030504040204" pitchFamily="50" charset="-128"/>
                          <a:ea typeface="Meiryo UI" panose="020B0604030504040204" pitchFamily="50" charset="-128"/>
                        </a:rPr>
                        <a:t>日から</a:t>
                      </a:r>
                      <a:r>
                        <a:rPr kumimoji="1" lang="en-US" altLang="ja-JP" sz="1000" b="0" u="none" dirty="0" smtClean="0">
                          <a:latin typeface="Meiryo UI" panose="020B0604030504040204" pitchFamily="50" charset="-128"/>
                          <a:ea typeface="Meiryo UI" panose="020B0604030504040204" pitchFamily="50" charset="-128"/>
                        </a:rPr>
                        <a:t>5</a:t>
                      </a:r>
                      <a:r>
                        <a:rPr kumimoji="1" lang="ja-JP" altLang="en-US" sz="1000" b="0" u="none" dirty="0" smtClean="0">
                          <a:latin typeface="Meiryo UI" panose="020B0604030504040204" pitchFamily="50" charset="-128"/>
                          <a:ea typeface="Meiryo UI" panose="020B0604030504040204" pitchFamily="50" charset="-128"/>
                        </a:rPr>
                        <a:t>月</a:t>
                      </a:r>
                      <a:r>
                        <a:rPr kumimoji="1" lang="en-US" altLang="ja-JP" sz="1000" b="0" u="none" dirty="0" smtClean="0">
                          <a:latin typeface="Meiryo UI" panose="020B0604030504040204" pitchFamily="50" charset="-128"/>
                          <a:ea typeface="Meiryo UI" panose="020B0604030504040204" pitchFamily="50" charset="-128"/>
                        </a:rPr>
                        <a:t>15</a:t>
                      </a:r>
                      <a:r>
                        <a:rPr kumimoji="1" lang="ja-JP" altLang="en-US" sz="1000" b="0" u="none" dirty="0" smtClean="0">
                          <a:latin typeface="Meiryo UI" panose="020B0604030504040204" pitchFamily="50" charset="-128"/>
                          <a:ea typeface="Meiryo UI" panose="020B0604030504040204" pitchFamily="50" charset="-128"/>
                        </a:rPr>
                        <a:t>日まで、 </a:t>
                      </a:r>
                      <a:endParaRPr kumimoji="1" lang="en-US" altLang="ja-JP" sz="1000" b="0" u="none" dirty="0" smtClean="0">
                        <a:latin typeface="Meiryo UI" panose="020B0604030504040204" pitchFamily="50" charset="-128"/>
                        <a:ea typeface="Meiryo UI" panose="020B0604030504040204" pitchFamily="50" charset="-128"/>
                      </a:endParaRPr>
                    </a:p>
                    <a:p>
                      <a:r>
                        <a:rPr kumimoji="1" lang="en-US" altLang="ja-JP" sz="1000" b="0" u="none" dirty="0" smtClean="0">
                          <a:latin typeface="Meiryo UI" panose="020B0604030504040204" pitchFamily="50" charset="-128"/>
                          <a:ea typeface="Meiryo UI" panose="020B0604030504040204" pitchFamily="50" charset="-128"/>
                        </a:rPr>
                        <a:t> </a:t>
                      </a:r>
                      <a:r>
                        <a:rPr kumimoji="1" lang="ja-JP" altLang="en-US" sz="1000" b="0" u="none" dirty="0" smtClean="0">
                          <a:latin typeface="Meiryo UI" panose="020B0604030504040204" pitchFamily="50" charset="-128"/>
                          <a:ea typeface="Meiryo UI" panose="020B0604030504040204" pitchFamily="50" charset="-128"/>
                        </a:rPr>
                        <a:t>学校施設を使用した教育活動を行わないよう要請した。</a:t>
                      </a:r>
                    </a:p>
                  </a:txBody>
                  <a:tcPr anchor="ctr"/>
                </a:tc>
                <a:extLst>
                  <a:ext uri="{0D108BD9-81ED-4DB2-BD59-A6C34878D82A}">
                    <a16:rowId xmlns:a16="http://schemas.microsoft.com/office/drawing/2014/main" val="1295850868"/>
                  </a:ext>
                </a:extLst>
              </a:tr>
              <a:tr h="250252">
                <a:tc>
                  <a:txBody>
                    <a:bodyPr/>
                    <a:lstStyle/>
                    <a:p>
                      <a:pPr algn="l"/>
                      <a:r>
                        <a:rPr kumimoji="1" lang="ja-JP" altLang="en-US" sz="1050" b="1" dirty="0" smtClean="0">
                          <a:solidFill>
                            <a:schemeClr val="tx1"/>
                          </a:solidFill>
                          <a:latin typeface="Meiryo UI" panose="020B0604030504040204" pitchFamily="50" charset="-128"/>
                          <a:ea typeface="Meiryo UI" panose="020B0604030504040204" pitchFamily="50" charset="-128"/>
                        </a:rPr>
                        <a:t>学習支援</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1310243838"/>
                  </a:ext>
                </a:extLst>
              </a:tr>
              <a:tr h="2400300">
                <a:tc>
                  <a:txBody>
                    <a:bodyPr/>
                    <a:lstStyle/>
                    <a:p>
                      <a:r>
                        <a:rPr kumimoji="1" lang="ja-JP" altLang="en-US" sz="1000" b="1" dirty="0" smtClean="0">
                          <a:latin typeface="Meiryo UI" panose="020B0604030504040204" pitchFamily="50" charset="-128"/>
                          <a:ea typeface="Meiryo UI" panose="020B0604030504040204" pitchFamily="50" charset="-128"/>
                        </a:rPr>
                        <a:t>≪教材配信等≫</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・大阪府及び教育センターのホームページにおいて、家庭学習教材等の情報発信や授業動画の配信を行うとともに、教員向けに</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授業動画の作り方をまとめた資料を配信した。また、小中学生向けに府作成の学習教材等をスマートフォンのアプリで配信した。</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・市町村教育委員会に対し、各学校が、児童生徒に家庭学習を課す際に参考にすることができる資料として、「臨時休業中の学習</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指導について」と「小・中学校の各教科等の家庭学習の内容例」を送付した。</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≪図書カード配付≫</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・臨時休業期間中の家庭学習支援として学習用教材等の購入のための図書カード（１人あたり</a:t>
                      </a:r>
                      <a:r>
                        <a:rPr kumimoji="1" lang="en-US" altLang="ja-JP" sz="1000" dirty="0" smtClean="0">
                          <a:latin typeface="Meiryo UI" panose="020B0604030504040204" pitchFamily="50" charset="-128"/>
                          <a:ea typeface="Meiryo UI" panose="020B0604030504040204" pitchFamily="50" charset="-128"/>
                        </a:rPr>
                        <a:t>2,000</a:t>
                      </a:r>
                      <a:r>
                        <a:rPr kumimoji="1" lang="ja-JP" altLang="en-US" sz="1000" dirty="0" smtClean="0">
                          <a:latin typeface="Meiryo UI" panose="020B0604030504040204" pitchFamily="50" charset="-128"/>
                          <a:ea typeface="Meiryo UI" panose="020B0604030504040204" pitchFamily="50" charset="-128"/>
                        </a:rPr>
                        <a:t>円）を配付した。</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≪学習支援員≫</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・臨時休業に伴う未指導学習分について補充学習を行うための学習指導員を府内公立小中学校（政令市除く）に配置した。</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≪オンライン授業≫</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・府立学校の</a:t>
                      </a:r>
                      <a:r>
                        <a:rPr kumimoji="1" lang="en-US" altLang="ja-JP" sz="1000" dirty="0" smtClean="0">
                          <a:latin typeface="Meiryo UI" panose="020B0604030504040204" pitchFamily="50" charset="-128"/>
                          <a:ea typeface="Meiryo UI" panose="020B0604030504040204" pitchFamily="50" charset="-128"/>
                        </a:rPr>
                        <a:t>ICT</a:t>
                      </a:r>
                      <a:r>
                        <a:rPr kumimoji="1" lang="ja-JP" altLang="en-US" sz="1000" dirty="0" smtClean="0">
                          <a:latin typeface="Meiryo UI" panose="020B0604030504040204" pitchFamily="50" charset="-128"/>
                          <a:ea typeface="Meiryo UI" panose="020B0604030504040204" pitchFamily="50" charset="-128"/>
                        </a:rPr>
                        <a:t>化（オンライン授業等）の推進として、</a:t>
                      </a:r>
                      <a:r>
                        <a:rPr kumimoji="1" lang="en-US" altLang="ja-JP" sz="1000" dirty="0" smtClean="0">
                          <a:latin typeface="Meiryo UI" panose="020B0604030504040204" pitchFamily="50" charset="-128"/>
                          <a:ea typeface="Meiryo UI" panose="020B0604030504040204" pitchFamily="50" charset="-128"/>
                        </a:rPr>
                        <a:t>ICT</a:t>
                      </a:r>
                      <a:r>
                        <a:rPr kumimoji="1" lang="ja-JP" altLang="en-US" sz="1000" dirty="0" smtClean="0">
                          <a:latin typeface="Meiryo UI" panose="020B0604030504040204" pitchFamily="50" charset="-128"/>
                          <a:ea typeface="Meiryo UI" panose="020B0604030504040204" pitchFamily="50" charset="-128"/>
                        </a:rPr>
                        <a:t>支援員を配置するとともにカメラ</a:t>
                      </a:r>
                      <a:r>
                        <a:rPr kumimoji="1" lang="ja-JP" altLang="en-US" sz="1000" smtClean="0">
                          <a:latin typeface="Meiryo UI" panose="020B0604030504040204" pitchFamily="50" charset="-128"/>
                          <a:ea typeface="Meiryo UI" panose="020B0604030504040204" pitchFamily="50" charset="-128"/>
                        </a:rPr>
                        <a:t>やマイク等を</a:t>
                      </a:r>
                      <a:r>
                        <a:rPr kumimoji="1" lang="ja-JP" altLang="en-US" sz="1000" dirty="0" smtClean="0">
                          <a:latin typeface="Meiryo UI" panose="020B0604030504040204" pitchFamily="50" charset="-128"/>
                          <a:ea typeface="Meiryo UI" panose="020B0604030504040204" pitchFamily="50" charset="-128"/>
                        </a:rPr>
                        <a:t>整備した。</a:t>
                      </a:r>
                    </a:p>
                    <a:p>
                      <a:r>
                        <a:rPr kumimoji="1" lang="ja-JP" altLang="en-US" sz="1000" dirty="0" smtClean="0">
                          <a:latin typeface="Meiryo UI" panose="020B0604030504040204" pitchFamily="50" charset="-128"/>
                          <a:ea typeface="Meiryo UI" panose="020B0604030504040204" pitchFamily="50" charset="-128"/>
                        </a:rPr>
                        <a:t>　また、既存の通信回線の増強を行うとともに、学校所有の端末機やモバイルルータ</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の貸出しを行い、全家庭においてオンライン</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学習ができる体制を構築した。さらに、府立学校と生徒をつなぐプラットフォームとして</a:t>
                      </a:r>
                      <a:r>
                        <a:rPr kumimoji="1" lang="en-US" altLang="ja-JP" sz="1000" dirty="0" smtClean="0">
                          <a:latin typeface="Meiryo UI" panose="020B0604030504040204" pitchFamily="50" charset="-128"/>
                          <a:ea typeface="Meiryo UI" panose="020B0604030504040204" pitchFamily="50" charset="-128"/>
                        </a:rPr>
                        <a:t>G Suite for Education</a:t>
                      </a:r>
                      <a:r>
                        <a:rPr kumimoji="1" lang="ja-JP" altLang="en-US" sz="1000" dirty="0" smtClean="0">
                          <a:latin typeface="Meiryo UI" panose="020B0604030504040204" pitchFamily="50" charset="-128"/>
                          <a:ea typeface="Meiryo UI" panose="020B0604030504040204" pitchFamily="50" charset="-128"/>
                        </a:rPr>
                        <a:t>を導入した。</a:t>
                      </a:r>
                    </a:p>
                  </a:txBody>
                  <a:tcPr anchor="ctr"/>
                </a:tc>
                <a:extLst>
                  <a:ext uri="{0D108BD9-81ED-4DB2-BD59-A6C34878D82A}">
                    <a16:rowId xmlns:a16="http://schemas.microsoft.com/office/drawing/2014/main" val="1651847070"/>
                  </a:ext>
                </a:extLst>
              </a:tr>
              <a:tr h="250252">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rPr>
                        <a:t>心のケア</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1753599568"/>
                  </a:ext>
                </a:extLst>
              </a:tr>
              <a:tr h="817880">
                <a:tc>
                  <a:txBody>
                    <a:bodyPr/>
                    <a:lstStyle/>
                    <a:p>
                      <a:r>
                        <a:rPr kumimoji="1" lang="ja-JP" altLang="en-US" sz="1000" dirty="0" smtClean="0">
                          <a:latin typeface="Meiryo UI" panose="020B0604030504040204" pitchFamily="50" charset="-128"/>
                          <a:ea typeface="Meiryo UI" panose="020B0604030504040204" pitchFamily="50" charset="-128"/>
                        </a:rPr>
                        <a:t>・学校の臨時休業期間中に様々な不安や悩みを抱える児童生徒に対応するため、ＳＮＳ（ＬＩＮＥ）を活用した相談対応を</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拡充した。（毎週月曜日→</a:t>
                      </a: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6</a:t>
                      </a:r>
                      <a:r>
                        <a:rPr kumimoji="1" lang="ja-JP" altLang="en-US" sz="1000" dirty="0" smtClean="0">
                          <a:latin typeface="Meiryo UI" panose="020B0604030504040204" pitchFamily="50" charset="-128"/>
                          <a:ea typeface="Meiryo UI" panose="020B0604030504040204" pitchFamily="50" charset="-128"/>
                        </a:rPr>
                        <a:t>日までの平日すべて）</a:t>
                      </a:r>
                    </a:p>
                    <a:p>
                      <a:r>
                        <a:rPr kumimoji="1" lang="ja-JP" altLang="en-US" sz="1000" dirty="0" smtClean="0">
                          <a:latin typeface="Meiryo UI" panose="020B0604030504040204" pitchFamily="50" charset="-128"/>
                          <a:ea typeface="Meiryo UI" panose="020B0604030504040204" pitchFamily="50" charset="-128"/>
                        </a:rPr>
                        <a:t>・スクールカウンセラーからのメッセージや相談窓口を生徒・保護者へ広く周知するとともに、府内小中学校（政令市除く）に対する</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スクールカウン</a:t>
                      </a:r>
                      <a:r>
                        <a:rPr kumimoji="1" lang="ja-JP" altLang="en-US" sz="1000" baseline="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セラースーパーバイザーの配置を拡大した。</a:t>
                      </a:r>
                    </a:p>
                  </a:txBody>
                  <a:tcPr anchor="ctr"/>
                </a:tc>
                <a:extLst>
                  <a:ext uri="{0D108BD9-81ED-4DB2-BD59-A6C34878D82A}">
                    <a16:rowId xmlns:a16="http://schemas.microsoft.com/office/drawing/2014/main" val="2570733730"/>
                  </a:ext>
                </a:extLst>
              </a:tr>
            </a:tbl>
          </a:graphicData>
        </a:graphic>
      </p:graphicFrame>
    </p:spTree>
    <p:extLst>
      <p:ext uri="{BB962C8B-B14F-4D97-AF65-F5344CB8AC3E}">
        <p14:creationId xmlns:p14="http://schemas.microsoft.com/office/powerpoint/2010/main" val="3176604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4</a:t>
            </a:fld>
            <a:endParaRPr lang="en-US" altLang="ja-JP" sz="1089"/>
          </a:p>
        </p:txBody>
      </p:sp>
      <p:sp>
        <p:nvSpPr>
          <p:cNvPr id="5" name="テキスト ボックス 4"/>
          <p:cNvSpPr txBox="1"/>
          <p:nvPr/>
        </p:nvSpPr>
        <p:spPr>
          <a:xfrm>
            <a:off x="0" y="364839"/>
            <a:ext cx="6930008"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①意欲あるすべての子どもが高校教育を受けることができるよう、公私あわせて高校への就学機会を確保する。</a:t>
            </a:r>
          </a:p>
          <a:p>
            <a:pPr defTabSz="1160757">
              <a:defRPr/>
            </a:pPr>
            <a:r>
              <a:rPr lang="ja-JP" altLang="en-US" sz="952" dirty="0">
                <a:latin typeface="Meiryo UI" panose="020B0604030504040204" pitchFamily="50" charset="-128"/>
                <a:ea typeface="Meiryo UI" panose="020B0604030504040204" pitchFamily="50" charset="-128"/>
              </a:rPr>
              <a:t>②グローバル社会で活躍できる人材など、今後の社会で活躍できる人材を育成するため、公私が切磋琢磨しつつ共同で取組みをすすめる。</a:t>
            </a:r>
          </a:p>
          <a:p>
            <a:pPr defTabSz="1160757">
              <a:defRPr/>
            </a:pPr>
            <a:r>
              <a:rPr lang="ja-JP" altLang="en-US" sz="952" dirty="0">
                <a:latin typeface="Meiryo UI" panose="020B0604030504040204" pitchFamily="50" charset="-128"/>
                <a:ea typeface="Meiryo UI" panose="020B0604030504040204" pitchFamily="50" charset="-128"/>
              </a:rPr>
              <a:t>③社会の変化やニーズを踏まえた府立高校の充実をすすめる。</a:t>
            </a:r>
          </a:p>
          <a:p>
            <a:pPr defTabSz="1160757">
              <a:defRPr/>
            </a:pPr>
            <a:r>
              <a:rPr lang="ja-JP" altLang="en-US" sz="952" dirty="0">
                <a:latin typeface="Meiryo UI" panose="020B0604030504040204" pitchFamily="50" charset="-128"/>
                <a:ea typeface="Meiryo UI" panose="020B0604030504040204" pitchFamily="50" charset="-128"/>
              </a:rPr>
              <a:t>④キャリア教育や不登校・中途退学への対応など生徒一人ひとりの自立を支える教育の充実をすすめる。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①高校の授業料等に係る支援                             ②グローバル人材の育成／キャリア教育の充実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③グローバルリーダーズハイスクール（</a:t>
            </a:r>
            <a:r>
              <a:rPr lang="en-US" altLang="ja-JP" sz="952" dirty="0">
                <a:latin typeface="Meiryo UI" panose="020B0604030504040204" pitchFamily="50" charset="-128"/>
                <a:ea typeface="Meiryo UI" panose="020B0604030504040204" pitchFamily="50" charset="-128"/>
              </a:rPr>
              <a:t>GLHS</a:t>
            </a:r>
            <a:r>
              <a:rPr lang="ja-JP" altLang="en-US" sz="952" dirty="0">
                <a:latin typeface="Meiryo UI" panose="020B0604030504040204" pitchFamily="50" charset="-128"/>
                <a:ea typeface="Meiryo UI" panose="020B0604030504040204" pitchFamily="50" charset="-128"/>
              </a:rPr>
              <a:t>）の充実    ④中途退学防止・</a:t>
            </a:r>
            <a:r>
              <a:rPr lang="ja-JP" altLang="en-US" sz="952" dirty="0" smtClean="0">
                <a:latin typeface="Meiryo UI" panose="020B0604030504040204" pitchFamily="50" charset="-128"/>
                <a:ea typeface="Meiryo UI" panose="020B0604030504040204" pitchFamily="50" charset="-128"/>
              </a:rPr>
              <a:t>不登校減少</a:t>
            </a:r>
            <a:r>
              <a:rPr lang="ja-JP" altLang="en-US" sz="952" dirty="0">
                <a:latin typeface="Meiryo UI" panose="020B0604030504040204" pitchFamily="50" charset="-128"/>
                <a:ea typeface="Meiryo UI" panose="020B0604030504040204" pitchFamily="50" charset="-128"/>
              </a:rPr>
              <a:t>の取組み</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3342" y="1768985"/>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944304563"/>
              </p:ext>
            </p:extLst>
          </p:nvPr>
        </p:nvGraphicFramePr>
        <p:xfrm>
          <a:off x="68580" y="2046594"/>
          <a:ext cx="6713988" cy="3535319"/>
        </p:xfrm>
        <a:graphic>
          <a:graphicData uri="http://schemas.openxmlformats.org/drawingml/2006/table">
            <a:tbl>
              <a:tblPr firstRow="1" bandRow="1">
                <a:tableStyleId>{F2DE63D5-997A-4646-A377-4702673A728D}</a:tableStyleId>
              </a:tblPr>
              <a:tblGrid>
                <a:gridCol w="221868">
                  <a:extLst>
                    <a:ext uri="{9D8B030D-6E8A-4147-A177-3AD203B41FA5}">
                      <a16:colId xmlns:a16="http://schemas.microsoft.com/office/drawing/2014/main" val="2566698732"/>
                    </a:ext>
                  </a:extLst>
                </a:gridCol>
                <a:gridCol w="1663135">
                  <a:extLst>
                    <a:ext uri="{9D8B030D-6E8A-4147-A177-3AD203B41FA5}">
                      <a16:colId xmlns:a16="http://schemas.microsoft.com/office/drawing/2014/main" val="2864989851"/>
                    </a:ext>
                  </a:extLst>
                </a:gridCol>
                <a:gridCol w="1083075">
                  <a:extLst>
                    <a:ext uri="{9D8B030D-6E8A-4147-A177-3AD203B41FA5}">
                      <a16:colId xmlns:a16="http://schemas.microsoft.com/office/drawing/2014/main" val="2901626200"/>
                    </a:ext>
                  </a:extLst>
                </a:gridCol>
                <a:gridCol w="1370022">
                  <a:extLst>
                    <a:ext uri="{9D8B030D-6E8A-4147-A177-3AD203B41FA5}">
                      <a16:colId xmlns:a16="http://schemas.microsoft.com/office/drawing/2014/main" val="2694090348"/>
                    </a:ext>
                  </a:extLst>
                </a:gridCol>
                <a:gridCol w="1187944">
                  <a:extLst>
                    <a:ext uri="{9D8B030D-6E8A-4147-A177-3AD203B41FA5}">
                      <a16:colId xmlns:a16="http://schemas.microsoft.com/office/drawing/2014/main" val="980083204"/>
                    </a:ext>
                  </a:extLst>
                </a:gridCol>
                <a:gridCol w="1187944">
                  <a:extLst>
                    <a:ext uri="{9D8B030D-6E8A-4147-A177-3AD203B41FA5}">
                      <a16:colId xmlns:a16="http://schemas.microsoft.com/office/drawing/2014/main" val="2746653823"/>
                    </a:ext>
                  </a:extLst>
                </a:gridCol>
              </a:tblGrid>
              <a:tr h="254551">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R1</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535049">
                <a:tc rowSpan="3">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府立高校３年生のうち英検</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準２級相当以上の割合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36.2%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Meiryo UI" panose="020B0604030504040204" pitchFamily="50" charset="-128"/>
                          <a:ea typeface="Meiryo UI" panose="020B0604030504040204" pitchFamily="50" charset="-128"/>
                        </a:rPr>
                        <a:t>45.6</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41.4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93873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英検準１級、</a:t>
                      </a:r>
                      <a:r>
                        <a:rPr kumimoji="1" lang="en-US" altLang="ja-JP" sz="900" dirty="0">
                          <a:latin typeface="Meiryo UI" panose="020B0604030504040204" pitchFamily="50" charset="-128"/>
                          <a:ea typeface="Meiryo UI" panose="020B0604030504040204" pitchFamily="50" charset="-128"/>
                        </a:rPr>
                        <a:t>TOEFL550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TOEIC730</a:t>
                      </a:r>
                      <a:r>
                        <a:rPr kumimoji="1" lang="ja-JP" altLang="en-US" sz="900" dirty="0">
                          <a:latin typeface="Meiryo UI" panose="020B0604030504040204" pitchFamily="50" charset="-128"/>
                          <a:ea typeface="Meiryo UI" panose="020B0604030504040204" pitchFamily="50" charset="-128"/>
                        </a:rPr>
                        <a:t>点以上を保有する割合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61.1%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Meiryo UI" panose="020B0604030504040204" pitchFamily="50" charset="-128"/>
                          <a:ea typeface="Meiryo UI" panose="020B0604030504040204" pitchFamily="50" charset="-128"/>
                        </a:rPr>
                        <a:t>66.9%</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64.4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806258"/>
                  </a:ext>
                </a:extLst>
              </a:tr>
              <a:tr h="736891">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公立・私立高校卒業者</a:t>
                      </a:r>
                      <a:r>
                        <a:rPr kumimoji="1" lang="ja-JP" altLang="en-US" sz="900" dirty="0" smtClean="0">
                          <a:latin typeface="Meiryo UI" panose="020B0604030504040204" pitchFamily="50" charset="-128"/>
                          <a:ea typeface="Meiryo UI" panose="020B0604030504040204" pitchFamily="50" charset="-128"/>
                        </a:rPr>
                        <a:t>の</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就職率（</a:t>
                      </a:r>
                      <a:r>
                        <a:rPr kumimoji="1" lang="ja-JP" altLang="en-US" sz="9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95.1%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98.0%)</a:t>
                      </a:r>
                      <a:r>
                        <a:rPr kumimoji="1" lang="en-US" altLang="zh-CN" sz="900" baseline="0" dirty="0">
                          <a:latin typeface="Meiryo UI" panose="020B0604030504040204" pitchFamily="50" charset="-128"/>
                          <a:ea typeface="Meiryo UI" panose="020B0604030504040204" pitchFamily="50" charset="-128"/>
                        </a:rPr>
                        <a:t> </a:t>
                      </a: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94.3%</a:t>
                      </a:r>
                      <a:r>
                        <a:rPr kumimoji="1" lang="ja-JP" altLang="en-US" sz="900" dirty="0" smtClean="0">
                          <a:latin typeface="Meiryo UI" panose="020B0604030504040204" pitchFamily="50" charset="-128"/>
                          <a:ea typeface="Meiryo UI" panose="020B0604030504040204" pitchFamily="50" charset="-128"/>
                        </a:rPr>
                        <a:t>（</a:t>
                      </a:r>
                      <a:r>
                        <a:rPr kumimoji="1" lang="en-US" altLang="ja-JP" sz="900" smtClean="0">
                          <a:latin typeface="Meiryo UI" panose="020B0604030504040204" pitchFamily="50" charset="-128"/>
                          <a:ea typeface="Meiryo UI" panose="020B0604030504040204" pitchFamily="50" charset="-128"/>
                        </a:rPr>
                        <a:t>98.1%</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95.2%</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98.2%</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535049">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生徒の学校生活満足度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増加させる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を上回った学校</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132</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140</a:t>
                      </a:r>
                      <a:r>
                        <a:rPr kumimoji="1" lang="ja-JP" altLang="en-US" sz="900" dirty="0" smtClean="0">
                          <a:latin typeface="Meiryo UI" panose="020B0604030504040204" pitchFamily="50" charset="-128"/>
                          <a:ea typeface="Meiryo UI" panose="020B0604030504040204" pitchFamily="50" charset="-128"/>
                        </a:rPr>
                        <a:t>校</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186</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134</a:t>
                      </a:r>
                      <a:r>
                        <a:rPr kumimoji="1" lang="ja-JP" altLang="en-US" sz="800" dirty="0">
                          <a:latin typeface="Meiryo UI" panose="020B0604030504040204" pitchFamily="50" charset="-128"/>
                          <a:ea typeface="Meiryo UI" panose="020B0604030504040204" pitchFamily="50" charset="-128"/>
                        </a:rPr>
                        <a:t>校／</a:t>
                      </a:r>
                      <a:r>
                        <a:rPr kumimoji="1" lang="en-US" altLang="ja-JP" sz="800" dirty="0">
                          <a:latin typeface="Meiryo UI" panose="020B0604030504040204" pitchFamily="50" charset="-128"/>
                          <a:ea typeface="Meiryo UI" panose="020B0604030504040204" pitchFamily="50" charset="-128"/>
                        </a:rPr>
                        <a:t>186</a:t>
                      </a:r>
                      <a:r>
                        <a:rPr kumimoji="1" lang="ja-JP" altLang="en-US" sz="8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535049">
                <a:tc>
                  <a:txBody>
                    <a:bodyPr/>
                    <a:lstStyle/>
                    <a:p>
                      <a:pPr algn="ct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府立高校全日制課程の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H30]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1.4%</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0.8%</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[H29]</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bl>
          </a:graphicData>
        </a:graphic>
      </p:graphicFrame>
      <p:sp>
        <p:nvSpPr>
          <p:cNvPr id="10" name="テキスト ボックス 9"/>
          <p:cNvSpPr txBox="1"/>
          <p:nvPr/>
        </p:nvSpPr>
        <p:spPr>
          <a:xfrm>
            <a:off x="0" y="578863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33034269"/>
              </p:ext>
            </p:extLst>
          </p:nvPr>
        </p:nvGraphicFramePr>
        <p:xfrm>
          <a:off x="68580" y="6027485"/>
          <a:ext cx="6713986" cy="356267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8949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56388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・高校の授業料無償化や奨学金制度により、無償化制度導入前と比べ昼間の高校への進学率が上昇した。</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また、</a:t>
                      </a:r>
                      <a:r>
                        <a:rPr kumimoji="1" lang="ja-JP" altLang="en-US" sz="900" dirty="0">
                          <a:latin typeface="Meiryo UI" panose="020B0604030504040204" pitchFamily="50" charset="-128"/>
                          <a:ea typeface="Meiryo UI" panose="020B0604030504040204" pitchFamily="50" charset="-128"/>
                        </a:rPr>
                        <a:t>私立高校へ進学する割合も同制度導入前と比べ増加した。</a:t>
                      </a:r>
                    </a:p>
                  </a:txBody>
                  <a:tcPr marL="82953" marR="82953" marT="41476" marB="41476" anchor="ctr">
                    <a:noFill/>
                  </a:tcPr>
                </a:tc>
                <a:extLst>
                  <a:ext uri="{0D108BD9-81ED-4DB2-BD59-A6C34878D82A}">
                    <a16:rowId xmlns:a16="http://schemas.microsoft.com/office/drawing/2014/main" val="3047467415"/>
                  </a:ext>
                </a:extLst>
              </a:tr>
              <a:tr h="96101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・英検準</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級相当以上の府立</a:t>
                      </a:r>
                      <a:r>
                        <a:rPr kumimoji="1" lang="ja-JP" altLang="en-US" sz="900" dirty="0" smtClean="0">
                          <a:latin typeface="Meiryo UI" panose="020B0604030504040204" pitchFamily="50" charset="-128"/>
                          <a:ea typeface="Meiryo UI" panose="020B0604030504040204" pitchFamily="50" charset="-128"/>
                        </a:rPr>
                        <a:t>高校３年生</a:t>
                      </a:r>
                      <a:r>
                        <a:rPr kumimoji="1" lang="ja-JP" altLang="en-US" sz="900" dirty="0">
                          <a:latin typeface="Meiryo UI" panose="020B0604030504040204" pitchFamily="50" charset="-128"/>
                          <a:ea typeface="Meiryo UI" panose="020B0604030504040204" pitchFamily="50" charset="-128"/>
                        </a:rPr>
                        <a:t>の割合、英検準１級等を保有する府立高校の英語教員の割合ともに増加した。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目標達成に向け</a:t>
                      </a:r>
                      <a:r>
                        <a:rPr kumimoji="1" lang="ja-JP" altLang="en-US" sz="900" dirty="0" smtClean="0">
                          <a:latin typeface="Meiryo UI" panose="020B0604030504040204" pitchFamily="50" charset="-128"/>
                          <a:ea typeface="Meiryo UI" panose="020B0604030504040204" pitchFamily="50" charset="-128"/>
                        </a:rPr>
                        <a:t>、オールイングリッシュの研修を実施する等、教員の英語力向上に向けた取組みを実施する。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・キャリア教育については、これまでに構築した校内体制及び就職支援に関する情報やノウハウを進路指導担当教員に周知し、支援体制の</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充実を図ったが、目標である全国水準の就職率とは開きがある</a:t>
                      </a:r>
                      <a:r>
                        <a:rPr kumimoji="1" lang="ja-JP" altLang="en-US" sz="900" dirty="0" smtClean="0">
                          <a:latin typeface="Meiryo UI" panose="020B0604030504040204" pitchFamily="50" charset="-128"/>
                          <a:ea typeface="Meiryo UI" panose="020B0604030504040204" pitchFamily="50" charset="-128"/>
                        </a:rPr>
                        <a:t>。今後、企業や外部機関と連携したキャリア教育の充実を図っていく。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915782">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・グローバルリーダーズハイスクール（</a:t>
                      </a:r>
                      <a:r>
                        <a:rPr kumimoji="1" lang="en-US" altLang="ja-JP" sz="900" dirty="0">
                          <a:latin typeface="Meiryo UI" panose="020B0604030504040204" pitchFamily="50" charset="-128"/>
                          <a:ea typeface="Meiryo UI" panose="020B0604030504040204" pitchFamily="50" charset="-128"/>
                        </a:rPr>
                        <a:t>GLHS</a:t>
                      </a:r>
                      <a:r>
                        <a:rPr kumimoji="1" lang="ja-JP" altLang="en-US" sz="900" dirty="0">
                          <a:latin typeface="Meiryo UI" panose="020B0604030504040204" pitchFamily="50" charset="-128"/>
                          <a:ea typeface="Meiryo UI" panose="020B0604030504040204" pitchFamily="50" charset="-128"/>
                        </a:rPr>
                        <a:t>）や国際関係学科の設置など府立高校の充実</a:t>
                      </a:r>
                      <a:r>
                        <a:rPr kumimoji="1" lang="ja-JP" altLang="en-US" sz="900" dirty="0" smtClean="0">
                          <a:latin typeface="Meiryo UI" panose="020B0604030504040204" pitchFamily="50" charset="-128"/>
                          <a:ea typeface="Meiryo UI" panose="020B0604030504040204" pitchFamily="50" charset="-128"/>
                        </a:rPr>
                        <a:t>をすすめた</a:t>
                      </a:r>
                      <a:r>
                        <a:rPr kumimoji="1" lang="ja-JP" altLang="en-US" sz="900" dirty="0">
                          <a:latin typeface="Meiryo UI" panose="020B0604030504040204" pitchFamily="50" charset="-128"/>
                          <a:ea typeface="Meiryo UI" panose="020B0604030504040204" pitchFamily="50" charset="-128"/>
                        </a:rPr>
                        <a:t>結果、学校教育自己診断における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生徒の</a:t>
                      </a:r>
                      <a:r>
                        <a:rPr kumimoji="1" lang="ja-JP" altLang="en-US" sz="900" dirty="0">
                          <a:solidFill>
                            <a:schemeClr val="tx1"/>
                          </a:solidFill>
                          <a:latin typeface="Meiryo UI" panose="020B0604030504040204" pitchFamily="50" charset="-128"/>
                          <a:ea typeface="Meiryo UI" panose="020B0604030504040204" pitchFamily="50" charset="-128"/>
                        </a:rPr>
                        <a:t>学校生活満足度</a:t>
                      </a:r>
                      <a:r>
                        <a:rPr kumimoji="1" lang="ja-JP" altLang="en-US" sz="900" dirty="0" smtClean="0">
                          <a:solidFill>
                            <a:schemeClr val="tx1"/>
                          </a:solidFill>
                          <a:latin typeface="Meiryo UI" panose="020B0604030504040204" pitchFamily="50" charset="-128"/>
                          <a:ea typeface="Meiryo UI" panose="020B0604030504040204" pitchFamily="50" charset="-128"/>
                        </a:rPr>
                        <a:t>は向上した</a:t>
                      </a:r>
                      <a:r>
                        <a:rPr kumimoji="1" lang="ja-JP" altLang="en-US" sz="900" dirty="0">
                          <a:latin typeface="Meiryo UI" panose="020B0604030504040204" pitchFamily="50" charset="-128"/>
                          <a:ea typeface="Meiryo UI" panose="020B0604030504040204" pitchFamily="50" charset="-128"/>
                        </a:rPr>
                        <a:t>。満足度</a:t>
                      </a:r>
                      <a:r>
                        <a:rPr kumimoji="1" lang="ja-JP" altLang="en-US" sz="900" dirty="0" smtClean="0">
                          <a:latin typeface="Meiryo UI" panose="020B0604030504040204" pitchFamily="50" charset="-128"/>
                          <a:ea typeface="Meiryo UI" panose="020B0604030504040204" pitchFamily="50" charset="-128"/>
                        </a:rPr>
                        <a:t>のさらなる向上</a:t>
                      </a:r>
                      <a:r>
                        <a:rPr kumimoji="1" lang="ja-JP" altLang="en-US" sz="900" dirty="0">
                          <a:latin typeface="Meiryo UI" panose="020B0604030504040204" pitchFamily="50" charset="-128"/>
                          <a:ea typeface="Meiryo UI" panose="020B0604030504040204" pitchFamily="50" charset="-128"/>
                        </a:rPr>
                        <a:t>に向け、</a:t>
                      </a:r>
                      <a:r>
                        <a:rPr kumimoji="1" lang="en-US" altLang="ja-JP" sz="900" dirty="0">
                          <a:latin typeface="Meiryo UI" panose="020B0604030504040204" pitchFamily="50" charset="-128"/>
                          <a:ea typeface="Meiryo UI" panose="020B0604030504040204" pitchFamily="50" charset="-128"/>
                        </a:rPr>
                        <a:t>PDCA</a:t>
                      </a:r>
                      <a:r>
                        <a:rPr kumimoji="1" lang="ja-JP" altLang="en-US" sz="900" dirty="0">
                          <a:latin typeface="Meiryo UI" panose="020B0604030504040204" pitchFamily="50" charset="-128"/>
                          <a:ea typeface="Meiryo UI" panose="020B0604030504040204" pitchFamily="50" charset="-128"/>
                        </a:rPr>
                        <a:t>サイクルを更に強化するなど、一層の取組みを進める。</a:t>
                      </a: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GLHS</a:t>
                      </a:r>
                      <a:r>
                        <a:rPr kumimoji="1" lang="ja-JP" altLang="en-US" sz="900" dirty="0">
                          <a:latin typeface="Meiryo UI" panose="020B0604030504040204" pitchFamily="50" charset="-128"/>
                          <a:ea typeface="Meiryo UI" panose="020B0604030504040204" pitchFamily="50" charset="-128"/>
                        </a:rPr>
                        <a:t>に指定した</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校では、各校が教員の授業力向上や進路指導の充実に努めるとともに、学習合宿や進学講習に取り組んだ結果、</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現役での国公立大学進学率が向上した</a:t>
                      </a:r>
                      <a:r>
                        <a:rPr kumimoji="1" lang="ja-JP" altLang="en-US" sz="900" dirty="0" smtClean="0">
                          <a:latin typeface="Meiryo UI" panose="020B0604030504040204" pitchFamily="50" charset="-128"/>
                          <a:ea typeface="Meiryo UI" panose="020B0604030504040204" pitchFamily="50" charset="-128"/>
                        </a:rPr>
                        <a:t>。今後さらなる向上をめざし、教員研修を充実させていく。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4057177445"/>
                  </a:ext>
                </a:extLst>
              </a:tr>
              <a:tr h="832504">
                <a:tc>
                  <a:txBody>
                    <a:bodyPr/>
                    <a:lstStyle/>
                    <a:p>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・中退防止コーディネーターの</a:t>
                      </a:r>
                      <a:r>
                        <a:rPr kumimoji="1" lang="ja-JP" altLang="en-US" sz="900" dirty="0" smtClean="0">
                          <a:latin typeface="Meiryo UI" panose="020B0604030504040204" pitchFamily="50" charset="-128"/>
                          <a:ea typeface="Meiryo UI" panose="020B0604030504040204" pitchFamily="50" charset="-128"/>
                        </a:rPr>
                        <a:t>配置校</a:t>
                      </a:r>
                      <a:r>
                        <a:rPr kumimoji="1" lang="ja-JP" altLang="en-US" sz="900" dirty="0">
                          <a:latin typeface="Meiryo UI" panose="020B0604030504040204" pitchFamily="50" charset="-128"/>
                          <a:ea typeface="Meiryo UI" panose="020B0604030504040204" pitchFamily="50" charset="-128"/>
                        </a:rPr>
                        <a:t>における取組みや目標等の進捗状況の確認、中退防止フォーラムの開催による取組成果</a:t>
                      </a:r>
                      <a:r>
                        <a:rPr kumimoji="1" lang="ja-JP" altLang="en-US" sz="900" dirty="0" smtClean="0">
                          <a:latin typeface="Meiryo UI" panose="020B0604030504040204" pitchFamily="50" charset="-128"/>
                          <a:ea typeface="Meiryo UI" panose="020B0604030504040204" pitchFamily="50" charset="-128"/>
                        </a:rPr>
                        <a:t>の共有を</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行った。その結果、</a:t>
                      </a:r>
                      <a:r>
                        <a:rPr kumimoji="1" lang="ja-JP" altLang="en-US" sz="900" dirty="0">
                          <a:latin typeface="Meiryo UI" panose="020B0604030504040204" pitchFamily="50" charset="-128"/>
                          <a:ea typeface="Meiryo UI" panose="020B0604030504040204" pitchFamily="50" charset="-128"/>
                        </a:rPr>
                        <a:t>府立学校全日制課程の生徒の中退率については</a:t>
                      </a:r>
                      <a:r>
                        <a:rPr kumimoji="1" lang="ja-JP" altLang="en-US" sz="900" dirty="0" smtClean="0">
                          <a:latin typeface="Meiryo UI" panose="020B0604030504040204" pitchFamily="50" charset="-128"/>
                          <a:ea typeface="Meiryo UI" panose="020B0604030504040204" pitchFamily="50" charset="-128"/>
                        </a:rPr>
                        <a:t>、前年度と比較し全国</a:t>
                      </a:r>
                      <a:r>
                        <a:rPr kumimoji="1" lang="ja-JP" altLang="en-US" sz="900" dirty="0">
                          <a:latin typeface="Meiryo UI" panose="020B0604030504040204" pitchFamily="50" charset="-128"/>
                          <a:ea typeface="Meiryo UI" panose="020B0604030504040204" pitchFamily="50" charset="-128"/>
                        </a:rPr>
                        <a:t>水準との差</a:t>
                      </a:r>
                      <a:r>
                        <a:rPr kumimoji="1" lang="ja-JP" altLang="en-US" sz="900" dirty="0" smtClean="0">
                          <a:latin typeface="Meiryo UI" panose="020B0604030504040204" pitchFamily="50" charset="-128"/>
                          <a:ea typeface="Meiryo UI" panose="020B0604030504040204" pitchFamily="50" charset="-128"/>
                        </a:rPr>
                        <a:t>が</a:t>
                      </a:r>
                      <a:r>
                        <a:rPr kumimoji="1" lang="en-US" altLang="ja-JP" sz="900" dirty="0" smtClean="0">
                          <a:latin typeface="Meiryo UI" panose="020B0604030504040204" pitchFamily="50" charset="-128"/>
                          <a:ea typeface="Meiryo UI" panose="020B0604030504040204" pitchFamily="50" charset="-128"/>
                        </a:rPr>
                        <a:t>0.2</a:t>
                      </a:r>
                      <a:r>
                        <a:rPr kumimoji="1" lang="ja-JP" altLang="en-US" sz="900" dirty="0" smtClean="0">
                          <a:latin typeface="Meiryo UI" panose="020B0604030504040204" pitchFamily="50" charset="-128"/>
                          <a:ea typeface="Meiryo UI" panose="020B0604030504040204" pitchFamily="50" charset="-128"/>
                        </a:rPr>
                        <a:t>ポイント縮小した。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今後は、スクールソーシャルワーカーの連絡協議会等を通じた支援事例の周知など、福祉部等の関係部署との連携体制を一層充実させる。</a:t>
                      </a:r>
                    </a:p>
                  </a:txBody>
                  <a:tcPr marL="82953" marR="82953" marT="41476" marB="41476" anchor="ctr"/>
                </a:tc>
                <a:extLst>
                  <a:ext uri="{0D108BD9-81ED-4DB2-BD59-A6C34878D82A}">
                    <a16:rowId xmlns:a16="http://schemas.microsoft.com/office/drawing/2014/main" val="4235181892"/>
                  </a:ext>
                </a:extLst>
              </a:tr>
            </a:tbl>
          </a:graphicData>
        </a:graphic>
      </p:graphicFrame>
      <p:sp>
        <p:nvSpPr>
          <p:cNvPr id="14" name="Rectangle 4"/>
          <p:cNvSpPr>
            <a:spLocks noChangeArrowheads="1"/>
          </p:cNvSpPr>
          <p:nvPr/>
        </p:nvSpPr>
        <p:spPr bwMode="auto">
          <a:xfrm>
            <a:off x="-2" y="897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基本方針２</a:t>
            </a:r>
            <a:r>
              <a:rPr lang="ja-JP" altLang="en-US" sz="1089" b="1" dirty="0">
                <a:solidFill>
                  <a:schemeClr val="bg1"/>
                </a:solidFill>
                <a:latin typeface="Meiryo UI" panose="020B0604030504040204" pitchFamily="50" charset="-128"/>
                <a:ea typeface="Meiryo UI" panose="020B0604030504040204" pitchFamily="50" charset="-128"/>
              </a:rPr>
              <a:t>　公私の切磋琢磨により高校の教育力を向上させます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53342" y="55691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47723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441" y="4241425"/>
            <a:ext cx="3709862" cy="2085268"/>
          </a:xfrm>
          <a:prstGeom prst="rect">
            <a:avLst/>
          </a:prstGeom>
        </p:spPr>
      </p:pic>
      <p:sp>
        <p:nvSpPr>
          <p:cNvPr id="4" name="スライド番号プレースホルダー 1"/>
          <p:cNvSpPr>
            <a:spLocks noGrp="1"/>
          </p:cNvSpPr>
          <p:nvPr>
            <p:ph type="sldNum" sz="quarter" idx="12"/>
          </p:nvPr>
        </p:nvSpPr>
        <p:spPr>
          <a:xfrm>
            <a:off x="0" y="9537950"/>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5</a:t>
            </a:fld>
            <a:endParaRPr lang="en-US" altLang="ja-JP" sz="1089" dirty="0"/>
          </a:p>
        </p:txBody>
      </p:sp>
      <p:sp>
        <p:nvSpPr>
          <p:cNvPr id="5" name="テキスト ボックス 4"/>
          <p:cNvSpPr txBox="1"/>
          <p:nvPr/>
        </p:nvSpPr>
        <p:spPr>
          <a:xfrm>
            <a:off x="-3" y="350049"/>
            <a:ext cx="6858000"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 支援を必要とする幼児・児童・生徒の増加や多様化に対応した教育環境の整備をすすめる。</a:t>
            </a:r>
          </a:p>
          <a:p>
            <a:pPr defTabSz="1160757">
              <a:defRPr/>
            </a:pPr>
            <a:r>
              <a:rPr lang="ja-JP" altLang="en-US" sz="952" dirty="0">
                <a:latin typeface="Meiryo UI" panose="020B0604030504040204" pitchFamily="50" charset="-128"/>
                <a:ea typeface="Meiryo UI" panose="020B0604030504040204" pitchFamily="50" charset="-128"/>
              </a:rPr>
              <a:t>② 障がいのある子どもの自立と社会参加の促進に向け、関係機関と連携し、就労をはじめとした支援体制を</a:t>
            </a:r>
            <a:r>
              <a:rPr lang="ja-JP" altLang="en-US" sz="952" dirty="0" smtClean="0">
                <a:latin typeface="Meiryo UI" panose="020B0604030504040204" pitchFamily="50" charset="-128"/>
                <a:ea typeface="Meiryo UI" panose="020B0604030504040204" pitchFamily="50" charset="-128"/>
              </a:rPr>
              <a:t>充実する</a:t>
            </a:r>
            <a:r>
              <a:rPr lang="ja-JP" altLang="en-US" sz="952"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③</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個別の教育支援計画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や</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個別の指導計画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の活用を促進し、一人ひとりの教育的ニーズに応じた支援を充実する。</a:t>
            </a: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①府立支援学校の教育環境の充実／自立支援推進校、共生推進校の充実</a:t>
            </a:r>
          </a:p>
          <a:p>
            <a:pPr defTabSz="1160757">
              <a:defRPr/>
            </a:pPr>
            <a:r>
              <a:rPr lang="ja-JP" altLang="en-US" sz="952" dirty="0">
                <a:latin typeface="Meiryo UI" panose="020B0604030504040204" pitchFamily="50" charset="-128"/>
                <a:ea typeface="Meiryo UI" panose="020B0604030504040204" pitchFamily="50" charset="-128"/>
              </a:rPr>
              <a:t>②職業学科を設置する知的</a:t>
            </a:r>
            <a:r>
              <a:rPr lang="ja-JP" altLang="en-US" sz="952" dirty="0" err="1">
                <a:latin typeface="Meiryo UI" panose="020B0604030504040204" pitchFamily="50" charset="-128"/>
                <a:ea typeface="Meiryo UI" panose="020B0604030504040204" pitchFamily="50" charset="-128"/>
              </a:rPr>
              <a:t>障がい</a:t>
            </a:r>
            <a:r>
              <a:rPr lang="ja-JP" altLang="en-US" sz="952" dirty="0">
                <a:latin typeface="Meiryo UI" panose="020B0604030504040204" pitchFamily="50" charset="-128"/>
                <a:ea typeface="Meiryo UI" panose="020B0604030504040204" pitchFamily="50" charset="-128"/>
              </a:rPr>
              <a:t>高等支援学校を中心とした就労支援体制の構築</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③府立支援学校におけるセンター的機能の発揮／「個別の教育支援計画」及び「個別の指導計画」の作成と活用促進</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64661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747906786"/>
              </p:ext>
            </p:extLst>
          </p:nvPr>
        </p:nvGraphicFramePr>
        <p:xfrm>
          <a:off x="72006" y="1848643"/>
          <a:ext cx="6713983" cy="2036689"/>
        </p:xfrm>
        <a:graphic>
          <a:graphicData uri="http://schemas.openxmlformats.org/drawingml/2006/table">
            <a:tbl>
              <a:tblPr firstRow="1" bandRow="1">
                <a:tableStyleId>{F2DE63D5-997A-4646-A377-4702673A728D}</a:tableStyleId>
              </a:tblPr>
              <a:tblGrid>
                <a:gridCol w="222913">
                  <a:extLst>
                    <a:ext uri="{9D8B030D-6E8A-4147-A177-3AD203B41FA5}">
                      <a16:colId xmlns:a16="http://schemas.microsoft.com/office/drawing/2014/main" val="2566698732"/>
                    </a:ext>
                  </a:extLst>
                </a:gridCol>
                <a:gridCol w="1699224">
                  <a:extLst>
                    <a:ext uri="{9D8B030D-6E8A-4147-A177-3AD203B41FA5}">
                      <a16:colId xmlns:a16="http://schemas.microsoft.com/office/drawing/2014/main" val="2864989851"/>
                    </a:ext>
                  </a:extLst>
                </a:gridCol>
                <a:gridCol w="1124492">
                  <a:extLst>
                    <a:ext uri="{9D8B030D-6E8A-4147-A177-3AD203B41FA5}">
                      <a16:colId xmlns:a16="http://schemas.microsoft.com/office/drawing/2014/main" val="2901626200"/>
                    </a:ext>
                  </a:extLst>
                </a:gridCol>
                <a:gridCol w="1479594">
                  <a:extLst>
                    <a:ext uri="{9D8B030D-6E8A-4147-A177-3AD203B41FA5}">
                      <a16:colId xmlns:a16="http://schemas.microsoft.com/office/drawing/2014/main" val="2694090348"/>
                    </a:ext>
                  </a:extLst>
                </a:gridCol>
                <a:gridCol w="1093880">
                  <a:extLst>
                    <a:ext uri="{9D8B030D-6E8A-4147-A177-3AD203B41FA5}">
                      <a16:colId xmlns:a16="http://schemas.microsoft.com/office/drawing/2014/main" val="980083204"/>
                    </a:ext>
                  </a:extLst>
                </a:gridCol>
                <a:gridCol w="1093880">
                  <a:extLst>
                    <a:ext uri="{9D8B030D-6E8A-4147-A177-3AD203B41FA5}">
                      <a16:colId xmlns:a16="http://schemas.microsoft.com/office/drawing/2014/main" val="1179210706"/>
                    </a:ext>
                  </a:extLst>
                </a:gridCol>
              </a:tblGrid>
              <a:tr h="16303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R1</a:t>
                      </a:r>
                      <a:r>
                        <a:rPr kumimoji="1" lang="ja-JP" altLang="en-US" sz="900" dirty="0" smtClean="0">
                          <a:solidFill>
                            <a:schemeClr val="tx1"/>
                          </a:solidFill>
                          <a:latin typeface="Meiryo UI" panose="020B0604030504040204" pitchFamily="50" charset="-128"/>
                          <a:ea typeface="Meiryo UI" panose="020B0604030504040204" pitchFamily="50" charset="-128"/>
                        </a:rPr>
                        <a:t>年度実績値</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61026">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支援学校</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高等部卒業生の就職率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26.2%</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28.5%</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28.7%</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41247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府立支援学校高等部</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卒業生の就職希望者の就職率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91.6</a:t>
                      </a:r>
                      <a:r>
                        <a:rPr kumimoji="1" lang="zh-CN"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92.6</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92.8</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937905">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公立小・中学校で通級による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指導を受けている児童・生徒の「個別の教育支援計画」</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「個別の指導計画」の作成率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a:t>
                      </a: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めざす</a:t>
                      </a:r>
                      <a:endParaRPr kumimoji="1" lang="en-US" altLang="ja-JP" sz="900" dirty="0">
                        <a:latin typeface="Meiryo UI" panose="020B0604030504040204" pitchFamily="50" charset="-128"/>
                        <a:ea typeface="Meiryo UI" panose="020B0604030504040204" pitchFamily="50" charset="-128"/>
                      </a:endParaRPr>
                    </a:p>
                    <a:p>
                      <a:pPr algn="l"/>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小学校は</a:t>
                      </a:r>
                      <a:r>
                        <a:rPr kumimoji="1" lang="en-US" altLang="ja-JP" sz="900" dirty="0">
                          <a:latin typeface="Meiryo UI" panose="020B0604030504040204" pitchFamily="50" charset="-128"/>
                          <a:ea typeface="Meiryo UI" panose="020B0604030504040204" pitchFamily="50" charset="-128"/>
                        </a:rPr>
                        <a:t>R2</a:t>
                      </a:r>
                    </a:p>
                    <a:p>
                      <a:pPr algn="ctr"/>
                      <a:r>
                        <a:rPr kumimoji="1" lang="ja-JP" altLang="en-US" sz="900" dirty="0">
                          <a:latin typeface="Meiryo UI" panose="020B0604030504040204" pitchFamily="50" charset="-128"/>
                          <a:ea typeface="Meiryo UI" panose="020B0604030504040204" pitchFamily="50" charset="-128"/>
                        </a:rPr>
                        <a:t>   中学校は</a:t>
                      </a:r>
                      <a:r>
                        <a:rPr kumimoji="1" lang="en-US" altLang="ja-JP" sz="900" dirty="0">
                          <a:latin typeface="Meiryo UI" panose="020B0604030504040204" pitchFamily="50" charset="-128"/>
                          <a:ea typeface="Meiryo UI" panose="020B0604030504040204" pitchFamily="50" charset="-128"/>
                        </a:rPr>
                        <a:t>R3]</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個別の教育支援計画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80.7</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83.1</a:t>
                      </a:r>
                      <a:r>
                        <a:rPr kumimoji="1" lang="ja-JP" altLang="en-US" sz="900" dirty="0">
                          <a:latin typeface="Meiryo UI" panose="020B0604030504040204" pitchFamily="50" charset="-128"/>
                          <a:ea typeface="Meiryo UI" panose="020B0604030504040204" pitchFamily="50" charset="-128"/>
                        </a:rPr>
                        <a:t>％</a:t>
                      </a:r>
                    </a:p>
                    <a:p>
                      <a:pPr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個別の指導計画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小学校</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92.3</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中学校</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86.8</a:t>
                      </a: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いずれも</a:t>
                      </a:r>
                      <a:r>
                        <a:rPr kumimoji="1" lang="en-US" altLang="ja-JP" sz="800" dirty="0">
                          <a:latin typeface="Meiryo UI" panose="020B0604030504040204" pitchFamily="50" charset="-128"/>
                          <a:ea typeface="Meiryo UI" panose="020B0604030504040204" pitchFamily="50" charset="-128"/>
                        </a:rPr>
                        <a:t>100%</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bl>
          </a:graphicData>
        </a:graphic>
      </p:graphicFrame>
      <p:sp>
        <p:nvSpPr>
          <p:cNvPr id="10" name="テキスト ボックス 9"/>
          <p:cNvSpPr txBox="1"/>
          <p:nvPr/>
        </p:nvSpPr>
        <p:spPr>
          <a:xfrm>
            <a:off x="-3" y="6126014"/>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909540"/>
              </p:ext>
            </p:extLst>
          </p:nvPr>
        </p:nvGraphicFramePr>
        <p:xfrm>
          <a:off x="72004" y="6386086"/>
          <a:ext cx="6713986" cy="313919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1271">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860879">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・平成</a:t>
                      </a: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月に策定した</a:t>
                      </a:r>
                      <a:r>
                        <a:rPr kumimoji="1" lang="ja-JP" altLang="en-US" sz="900" dirty="0">
                          <a:solidFill>
                            <a:schemeClr val="tx1"/>
                          </a:solidFill>
                          <a:latin typeface="Meiryo UI" panose="020B0604030504040204" pitchFamily="50" charset="-128"/>
                          <a:ea typeface="Meiryo UI" panose="020B0604030504040204" pitchFamily="50" charset="-128"/>
                        </a:rPr>
                        <a:t>「府立支援学校における知的</a:t>
                      </a:r>
                      <a:r>
                        <a:rPr kumimoji="1" lang="ja-JP" altLang="en-US" sz="900" dirty="0" err="1">
                          <a:solidFill>
                            <a:schemeClr val="tx1"/>
                          </a:solidFill>
                          <a:latin typeface="Meiryo UI" panose="020B0604030504040204" pitchFamily="50" charset="-128"/>
                          <a:ea typeface="Meiryo UI" panose="020B0604030504040204" pitchFamily="50" charset="-128"/>
                        </a:rPr>
                        <a:t>障がい</a:t>
                      </a:r>
                      <a:r>
                        <a:rPr kumimoji="1" lang="ja-JP" altLang="en-US" sz="900" dirty="0">
                          <a:solidFill>
                            <a:schemeClr val="tx1"/>
                          </a:solidFill>
                          <a:latin typeface="Meiryo UI" panose="020B0604030504040204" pitchFamily="50" charset="-128"/>
                          <a:ea typeface="Meiryo UI" panose="020B0604030504040204" pitchFamily="50" charset="-128"/>
                        </a:rPr>
                        <a:t>児童生徒の教育環境の充実に向けた基本方針」に基づき、特別教室の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転用や通学区域割の変更等を行った。</a:t>
                      </a:r>
                    </a:p>
                    <a:p>
                      <a:r>
                        <a:rPr kumimoji="1" lang="ja-JP" altLang="en-US" sz="900" dirty="0">
                          <a:solidFill>
                            <a:schemeClr val="tx1"/>
                          </a:solidFill>
                          <a:latin typeface="Meiryo UI" panose="020B0604030504040204" pitchFamily="50" charset="-128"/>
                          <a:ea typeface="Meiryo UI" panose="020B0604030504040204" pitchFamily="50" charset="-128"/>
                        </a:rPr>
                        <a:t>・自立支援コース及び共生推進教室のこれまでの成果等の取りまとめ結果を踏まえ、平成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年度入学者選抜より自立</a:t>
                      </a:r>
                      <a:r>
                        <a:rPr kumimoji="1" lang="ja-JP" altLang="en-US" sz="900" dirty="0">
                          <a:latin typeface="Meiryo UI" panose="020B0604030504040204" pitchFamily="50" charset="-128"/>
                          <a:ea typeface="Meiryo UI" panose="020B0604030504040204" pitchFamily="50" charset="-128"/>
                        </a:rPr>
                        <a:t>支援コースの募集</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人員を増やした。また</a:t>
                      </a:r>
                      <a:r>
                        <a:rPr kumimoji="1" lang="ja-JP" altLang="en-US" sz="900" dirty="0" smtClean="0">
                          <a:latin typeface="Meiryo UI" panose="020B0604030504040204" pitchFamily="50" charset="-128"/>
                          <a:ea typeface="Meiryo UI" panose="020B0604030504040204" pitchFamily="50" charset="-128"/>
                        </a:rPr>
                        <a:t>、共生推進教室については、令和２年度より府立なにわ高等支援学校を本校とする新たな共生推進教室を府立</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東住吉高等学校と府立今宮高等学校に設置することとした。</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89531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・教育課程改善事業や、職業学科を設置する知的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高等支援学校を拠点とした各地域での就労支援のノウハウ共有等の</a:t>
                      </a:r>
                      <a:r>
                        <a:rPr kumimoji="1" lang="ja-JP" altLang="en-US" sz="900" dirty="0" smtClean="0">
                          <a:latin typeface="Meiryo UI" panose="020B0604030504040204" pitchFamily="50" charset="-128"/>
                          <a:ea typeface="Meiryo UI" panose="020B0604030504040204" pitchFamily="50" charset="-128"/>
                        </a:rPr>
                        <a:t>取組みを</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行った。また、生徒の職業意識の醸成及び就労支援の充実を図ることを目的に、（株）</a:t>
                      </a:r>
                      <a:r>
                        <a:rPr kumimoji="1" lang="en-US" altLang="ja-JP" sz="900" dirty="0" smtClean="0">
                          <a:latin typeface="Meiryo UI" panose="020B0604030504040204" pitchFamily="50" charset="-128"/>
                          <a:ea typeface="Meiryo UI" panose="020B0604030504040204" pitchFamily="50" charset="-128"/>
                        </a:rPr>
                        <a:t>D&amp;I</a:t>
                      </a:r>
                      <a:r>
                        <a:rPr kumimoji="1" lang="ja-JP" altLang="en-US" sz="900" dirty="0" smtClean="0">
                          <a:latin typeface="Meiryo UI" panose="020B0604030504040204" pitchFamily="50" charset="-128"/>
                          <a:ea typeface="Meiryo UI" panose="020B0604030504040204" pitchFamily="50" charset="-128"/>
                        </a:rPr>
                        <a:t>と事業連携協定を締結し、中学部の生徒等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を対象とした職場体験実習の実施による早期からのキャリア教育の充実等に取り組むこととした。一方、知的</a:t>
                      </a:r>
                      <a:r>
                        <a:rPr kumimoji="1" lang="ja-JP" altLang="en-US" sz="900" dirty="0">
                          <a:latin typeface="Meiryo UI" panose="020B0604030504040204" pitchFamily="50" charset="-128"/>
                          <a:ea typeface="Meiryo UI" panose="020B0604030504040204" pitchFamily="50" charset="-128"/>
                        </a:rPr>
                        <a:t>障がい支援学校</a:t>
                      </a:r>
                      <a:r>
                        <a:rPr kumimoji="1" lang="ja-JP" altLang="en-US" sz="900" dirty="0" smtClean="0">
                          <a:latin typeface="Meiryo UI" panose="020B0604030504040204" pitchFamily="50" charset="-128"/>
                          <a:ea typeface="Meiryo UI" panose="020B0604030504040204" pitchFamily="50" charset="-128"/>
                        </a:rPr>
                        <a:t>高等部卒業</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生</a:t>
                      </a:r>
                      <a:r>
                        <a:rPr kumimoji="1" lang="ja-JP" altLang="en-US" sz="900" dirty="0">
                          <a:latin typeface="Meiryo UI" panose="020B0604030504040204" pitchFamily="50" charset="-128"/>
                          <a:ea typeface="Meiryo UI" panose="020B0604030504040204" pitchFamily="50" charset="-128"/>
                        </a:rPr>
                        <a:t>の就職率は</a:t>
                      </a:r>
                      <a:r>
                        <a:rPr kumimoji="1" lang="ja-JP" altLang="en-US" sz="900" dirty="0" smtClean="0">
                          <a:latin typeface="Meiryo UI" panose="020B0604030504040204" pitchFamily="50" charset="-128"/>
                          <a:ea typeface="Meiryo UI" panose="020B0604030504040204" pitchFamily="50" charset="-128"/>
                        </a:rPr>
                        <a:t>、前年度より</a:t>
                      </a:r>
                      <a:r>
                        <a:rPr kumimoji="1" lang="en-US" altLang="ja-JP" sz="900" dirty="0" smtClean="0">
                          <a:latin typeface="Meiryo UI" panose="020B0604030504040204" pitchFamily="50" charset="-128"/>
                          <a:ea typeface="Meiryo UI" panose="020B0604030504040204" pitchFamily="50" charset="-128"/>
                        </a:rPr>
                        <a:t>0.</a:t>
                      </a:r>
                      <a:r>
                        <a:rPr kumimoji="1" lang="ja-JP" altLang="en-US" sz="900" dirty="0" smtClean="0">
                          <a:latin typeface="Meiryo UI" panose="020B0604030504040204" pitchFamily="50" charset="-128"/>
                          <a:ea typeface="Meiryo UI" panose="020B0604030504040204" pitchFamily="50" charset="-128"/>
                        </a:rPr>
                        <a:t>２ポイント低下している。今後も企業等との連携を図り、職場実習先の開拓をすすめ、ジョブマッチングの</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選択肢を広げる取組みを強化していく。　</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1101925">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・公立小・中学校で通級による指導を受ける児童生徒の「個別の教育支援計画」「個別の指導計画」の作成率は平成</a:t>
                      </a:r>
                      <a:r>
                        <a:rPr kumimoji="1" lang="en-US" altLang="ja-JP" sz="900" dirty="0" smtClean="0">
                          <a:latin typeface="Meiryo UI" panose="020B0604030504040204" pitchFamily="50" charset="-128"/>
                          <a:ea typeface="Meiryo UI" panose="020B0604030504040204" pitchFamily="50" charset="-128"/>
                        </a:rPr>
                        <a:t>30</a:t>
                      </a:r>
                      <a:r>
                        <a:rPr kumimoji="1" lang="ja-JP" altLang="en-US" sz="900" dirty="0" smtClean="0">
                          <a:latin typeface="Meiryo UI" panose="020B0604030504040204" pitchFamily="50" charset="-128"/>
                          <a:ea typeface="Meiryo UI" panose="020B0604030504040204" pitchFamily="50" charset="-128"/>
                        </a:rPr>
                        <a:t>年度に</a:t>
                      </a:r>
                      <a:r>
                        <a:rPr kumimoji="1" lang="en-US" altLang="ja-JP" sz="900" dirty="0" smtClean="0">
                          <a:latin typeface="Meiryo UI" panose="020B0604030504040204" pitchFamily="50" charset="-128"/>
                          <a:ea typeface="Meiryo UI" panose="020B0604030504040204" pitchFamily="50" charset="-128"/>
                        </a:rPr>
                        <a:t>100</a:t>
                      </a:r>
                      <a:r>
                        <a:rPr kumimoji="1" lang="ja-JP" altLang="en-US" sz="900" dirty="0" smtClean="0">
                          <a:latin typeface="Meiryo UI" panose="020B0604030504040204" pitchFamily="50" charset="-128"/>
                          <a:ea typeface="Meiryo UI" panose="020B0604030504040204" pitchFamily="50" charset="-128"/>
                        </a:rPr>
                        <a:t>％と</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なった。引き続きそれらの計画がより一層活用されるよう、市町村教育委員会への指導・助言や、効果的な活用事例の発信等に努める。</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・特別支援学校教諭等免許保有率については、上昇し</a:t>
                      </a:r>
                      <a:r>
                        <a:rPr kumimoji="1" lang="en-US" altLang="ja-JP" sz="900" dirty="0" smtClean="0">
                          <a:latin typeface="Meiryo UI" panose="020B0604030504040204" pitchFamily="50" charset="-128"/>
                          <a:ea typeface="Meiryo UI" panose="020B0604030504040204" pitchFamily="50" charset="-128"/>
                        </a:rPr>
                        <a:t>75%</a:t>
                      </a:r>
                      <a:r>
                        <a:rPr kumimoji="1" lang="ja-JP" altLang="en-US" sz="900" dirty="0" smtClean="0">
                          <a:latin typeface="Meiryo UI" panose="020B0604030504040204" pitchFamily="50" charset="-128"/>
                          <a:ea typeface="Meiryo UI" panose="020B0604030504040204" pitchFamily="50" charset="-128"/>
                        </a:rPr>
                        <a:t>に達したものの、依然として全国平均より低い。教員採用選考に</a:t>
                      </a:r>
                      <a:r>
                        <a:rPr kumimoji="1" lang="ja-JP" altLang="en-US" sz="900" smtClean="0">
                          <a:latin typeface="Meiryo UI" panose="020B0604030504040204" pitchFamily="50" charset="-128"/>
                          <a:ea typeface="Meiryo UI" panose="020B0604030504040204" pitchFamily="50" charset="-128"/>
                        </a:rPr>
                        <a:t>おいて、令和２年度実施の選考テストから、特別支援</a:t>
                      </a:r>
                      <a:r>
                        <a:rPr kumimoji="1" lang="ja-JP" altLang="en-US" sz="900" dirty="0" smtClean="0">
                          <a:latin typeface="Meiryo UI" panose="020B0604030504040204" pitchFamily="50" charset="-128"/>
                          <a:ea typeface="Meiryo UI" panose="020B0604030504040204" pitchFamily="50" charset="-128"/>
                        </a:rPr>
                        <a:t>学校の「中学部」、「高等部」について「幼稚部・小学部共通」、「小学部」と同様に特別支援学校</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教諭普通免許状の所有（取得見込みを含む。）を受験の要件としているほか、免許状</a:t>
                      </a:r>
                      <a:r>
                        <a:rPr kumimoji="1" lang="ja-JP" altLang="en-US" sz="900" dirty="0">
                          <a:latin typeface="Meiryo UI" panose="020B0604030504040204" pitchFamily="50" charset="-128"/>
                          <a:ea typeface="Meiryo UI" panose="020B0604030504040204" pitchFamily="50" charset="-128"/>
                        </a:rPr>
                        <a:t>未保有者への認定講習受講の</a:t>
                      </a:r>
                      <a:r>
                        <a:rPr kumimoji="1" lang="ja-JP" altLang="en-US" sz="900" dirty="0" smtClean="0">
                          <a:latin typeface="Meiryo UI" panose="020B0604030504040204" pitchFamily="50" charset="-128"/>
                          <a:ea typeface="Meiryo UI" panose="020B0604030504040204" pitchFamily="50" charset="-128"/>
                        </a:rPr>
                        <a:t>促進も行うなど、</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免許</a:t>
                      </a:r>
                      <a:r>
                        <a:rPr kumimoji="1" lang="ja-JP" altLang="en-US" sz="900" dirty="0">
                          <a:latin typeface="Meiryo UI" panose="020B0604030504040204" pitchFamily="50" charset="-128"/>
                          <a:ea typeface="Meiryo UI" panose="020B0604030504040204" pitchFamily="50" charset="-128"/>
                        </a:rPr>
                        <a:t>保有率向上に向けて、粘り強い取組み</a:t>
                      </a:r>
                      <a:r>
                        <a:rPr kumimoji="1" lang="ja-JP" altLang="en-US" sz="900" dirty="0" smtClean="0">
                          <a:latin typeface="Meiryo UI" panose="020B0604030504040204" pitchFamily="50" charset="-128"/>
                          <a:ea typeface="Meiryo UI" panose="020B0604030504040204" pitchFamily="50" charset="-128"/>
                        </a:rPr>
                        <a:t>を進める。</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4057177445"/>
                  </a:ext>
                </a:extLst>
              </a:tr>
            </a:tbl>
          </a:graphicData>
        </a:graphic>
      </p:graphicFrame>
      <p:sp>
        <p:nvSpPr>
          <p:cNvPr id="15" name="Rectangle 4"/>
          <p:cNvSpPr>
            <a:spLocks noChangeArrowheads="1"/>
          </p:cNvSpPr>
          <p:nvPr/>
        </p:nvSpPr>
        <p:spPr bwMode="auto">
          <a:xfrm>
            <a:off x="0" y="-1209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基本方針３</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障がいのある子ども一人ひとりの自立を支援します</a:t>
            </a:r>
            <a:r>
              <a:rPr lang="ja-JP" altLang="en-US" sz="817" b="1"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7" name="テキスト ボックス 28"/>
          <p:cNvSpPr txBox="1">
            <a:spLocks noChangeArrowheads="1"/>
          </p:cNvSpPr>
          <p:nvPr/>
        </p:nvSpPr>
        <p:spPr bwMode="auto">
          <a:xfrm>
            <a:off x="3568096" y="4107902"/>
            <a:ext cx="3160553"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小・中学校の通常の学級に在籍する障がいのある児童・生徒に対する</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「個別の教育支援計画」の作成に取り組む学校の割合</a:t>
            </a:r>
            <a:endParaRPr lang="ja-JP" altLang="en-US" sz="726" b="1" dirty="0">
              <a:latin typeface="Meiryo UI" panose="020B0604030504040204" pitchFamily="50" charset="-128"/>
              <a:ea typeface="Meiryo UI" panose="020B0604030504040204" pitchFamily="50" charset="-128"/>
            </a:endParaRPr>
          </a:p>
        </p:txBody>
      </p:sp>
      <p:sp>
        <p:nvSpPr>
          <p:cNvPr id="2" name="Text Box 4"/>
          <p:cNvSpPr txBox="1">
            <a:spLocks noChangeArrowheads="1"/>
          </p:cNvSpPr>
          <p:nvPr/>
        </p:nvSpPr>
        <p:spPr bwMode="auto">
          <a:xfrm>
            <a:off x="72004" y="5940392"/>
            <a:ext cx="2477208" cy="2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7399" tIns="8065" rIns="67399" bIns="8065"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府教育庁調べ及び文部科学省「学校基本調査」等 ・　調査は各年３月末現在</a:t>
            </a:r>
          </a:p>
        </p:txBody>
      </p:sp>
      <p:sp>
        <p:nvSpPr>
          <p:cNvPr id="3" name="テキスト ボックス 4"/>
          <p:cNvSpPr txBox="1">
            <a:spLocks noChangeArrowheads="1"/>
          </p:cNvSpPr>
          <p:nvPr/>
        </p:nvSpPr>
        <p:spPr bwMode="auto">
          <a:xfrm>
            <a:off x="5982928" y="5992312"/>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
          <p:cNvSpPr txBox="1">
            <a:spLocks noChangeArrowheads="1"/>
          </p:cNvSpPr>
          <p:nvPr/>
        </p:nvSpPr>
        <p:spPr bwMode="auto">
          <a:xfrm>
            <a:off x="624427" y="4082894"/>
            <a:ext cx="2138727" cy="18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817" b="1" dirty="0">
                <a:latin typeface="Meiryo UI" panose="020B0604030504040204" pitchFamily="50" charset="-128"/>
                <a:ea typeface="Meiryo UI" panose="020B0604030504040204" pitchFamily="50" charset="-128"/>
              </a:rPr>
              <a:t>知的</a:t>
            </a:r>
            <a:r>
              <a:rPr lang="ja-JP" altLang="ja-JP" sz="817" b="1" dirty="0" err="1">
                <a:latin typeface="Meiryo UI" panose="020B0604030504040204" pitchFamily="50" charset="-128"/>
                <a:ea typeface="Meiryo UI" panose="020B0604030504040204" pitchFamily="50" charset="-128"/>
              </a:rPr>
              <a:t>障がい</a:t>
            </a:r>
            <a:r>
              <a:rPr lang="ja-JP" altLang="ja-JP" sz="817" b="1" dirty="0">
                <a:latin typeface="Meiryo UI" panose="020B0604030504040204" pitchFamily="50" charset="-128"/>
                <a:ea typeface="Meiryo UI" panose="020B0604030504040204" pitchFamily="50" charset="-128"/>
              </a:rPr>
              <a:t>支援学校高等部卒業生の就職率</a:t>
            </a:r>
            <a:endParaRPr lang="ja-JP" altLang="en-US" sz="635"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 y="3853080"/>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pic>
        <p:nvPicPr>
          <p:cNvPr id="4098" name="グラフ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40" y="4337074"/>
            <a:ext cx="3199301" cy="1525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8663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6</a:t>
            </a:fld>
            <a:endParaRPr lang="en-US" altLang="ja-JP" sz="1089"/>
          </a:p>
        </p:txBody>
      </p:sp>
      <p:sp>
        <p:nvSpPr>
          <p:cNvPr id="5" name="テキスト ボックス 4"/>
          <p:cNvSpPr txBox="1"/>
          <p:nvPr/>
        </p:nvSpPr>
        <p:spPr>
          <a:xfrm>
            <a:off x="0" y="368159"/>
            <a:ext cx="6858000" cy="1466620"/>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①小・中・高一貫したキャリア教育を推進するなど、粘り強くチャレンジする力をはぐくむ教育を充実する。</a:t>
            </a:r>
          </a:p>
          <a:p>
            <a:pPr defTabSz="1160757">
              <a:defRPr/>
            </a:pPr>
            <a:r>
              <a:rPr lang="ja-JP" altLang="en-US" sz="952" dirty="0">
                <a:latin typeface="Meiryo UI" panose="020B0604030504040204" pitchFamily="50" charset="-128"/>
                <a:ea typeface="Meiryo UI" panose="020B0604030504040204" pitchFamily="50" charset="-128"/>
              </a:rPr>
              <a:t>②社会のルールを守り、違いを認め合い人を思いやる豊かな人間性をはぐくむ人権教育・道徳教育を推進する。</a:t>
            </a:r>
          </a:p>
          <a:p>
            <a:pPr defTabSz="1160757">
              <a:defRPr/>
            </a:pPr>
            <a:r>
              <a:rPr lang="ja-JP" altLang="en-US" sz="952" dirty="0">
                <a:latin typeface="Meiryo UI" panose="020B0604030504040204" pitchFamily="50" charset="-128"/>
                <a:ea typeface="Meiryo UI" panose="020B0604030504040204" pitchFamily="50" charset="-128"/>
              </a:rPr>
              <a:t>③いじめや不登校等の生徒指導上の課題解決に向けた対応を強化する。</a:t>
            </a:r>
            <a:endParaRPr lang="en-US" altLang="ja-JP" sz="952" dirty="0">
              <a:latin typeface="Meiryo UI" panose="020B0604030504040204" pitchFamily="50" charset="-128"/>
              <a:ea typeface="Meiryo UI" panose="020B0604030504040204" pitchFamily="50" charset="-128"/>
            </a:endParaRPr>
          </a:p>
          <a:p>
            <a:pPr defTabSz="1160757">
              <a:defRPr/>
            </a:pPr>
            <a:endParaRPr lang="ja-JP" altLang="en-US"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①キャリア教育の推進／子どもの発達段階に応じた読書環境の充実  </a:t>
            </a:r>
          </a:p>
          <a:p>
            <a:pPr defTabSz="1160757">
              <a:defRPr/>
            </a:pPr>
            <a:r>
              <a:rPr lang="ja-JP" altLang="en-US" sz="952" dirty="0">
                <a:latin typeface="Meiryo UI" panose="020B0604030504040204" pitchFamily="50" charset="-128"/>
                <a:ea typeface="Meiryo UI" panose="020B0604030504040204" pitchFamily="50" charset="-128"/>
              </a:rPr>
              <a:t>②道徳教育の推進／人権教育の推進</a:t>
            </a:r>
          </a:p>
          <a:p>
            <a:pPr defTabSz="1160757">
              <a:defRPr/>
            </a:pPr>
            <a:r>
              <a:rPr lang="ja-JP" altLang="en-US" sz="952" dirty="0">
                <a:latin typeface="Meiryo UI" panose="020B0604030504040204" pitchFamily="50" charset="-128"/>
                <a:ea typeface="Meiryo UI" panose="020B0604030504040204" pitchFamily="50" charset="-128"/>
              </a:rPr>
              <a:t>③いじめ解決に向けた総合的な取組みの推進（「５つのレベルに応じた問題行動への対応チャート」の活用促進） </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学校相談体制の充実（スクールカウンセラー及びスクールソーシャルワーカーの配置）</a:t>
            </a:r>
          </a:p>
        </p:txBody>
      </p:sp>
      <p:sp>
        <p:nvSpPr>
          <p:cNvPr id="6" name="テキスト ボックス 5"/>
          <p:cNvSpPr txBox="1"/>
          <p:nvPr/>
        </p:nvSpPr>
        <p:spPr>
          <a:xfrm>
            <a:off x="-296" y="1885666"/>
            <a:ext cx="6679421" cy="350545"/>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ja-JP" altLang="en-US" sz="726" dirty="0" smtClean="0">
                <a:latin typeface="Meiryo UI" panose="020B0604030504040204" pitchFamily="50" charset="-128"/>
                <a:ea typeface="Meiryo UI" panose="020B0604030504040204" pitchFamily="50" charset="-128"/>
              </a:rPr>
              <a:t>（</a:t>
            </a:r>
            <a:r>
              <a:rPr lang="en-US" altLang="ja-JP" sz="726" dirty="0" smtClean="0">
                <a:latin typeface="Meiryo UI" panose="020B0604030504040204" pitchFamily="50" charset="-128"/>
                <a:ea typeface="Meiryo UI" panose="020B0604030504040204" pitchFamily="50" charset="-128"/>
              </a:rPr>
              <a:t>R1</a:t>
            </a:r>
            <a:r>
              <a:rPr lang="ja-JP" altLang="en-US" sz="726" dirty="0" smtClean="0">
                <a:latin typeface="Meiryo UI" panose="020B0604030504040204" pitchFamily="50" charset="-128"/>
                <a:ea typeface="Meiryo UI" panose="020B0604030504040204" pitchFamily="50" charset="-128"/>
              </a:rPr>
              <a:t>年度：</a:t>
            </a:r>
            <a:r>
              <a:rPr lang="en-US" altLang="ja-JP" sz="726" dirty="0" smtClean="0">
                <a:latin typeface="Meiryo UI" panose="020B0604030504040204" pitchFamily="50" charset="-128"/>
                <a:ea typeface="Meiryo UI" panose="020B0604030504040204" pitchFamily="50" charset="-128"/>
              </a:rPr>
              <a:t>R2</a:t>
            </a:r>
            <a:r>
              <a:rPr lang="ja-JP" altLang="en-US" sz="726" dirty="0" smtClean="0">
                <a:latin typeface="Meiryo UI" panose="020B0604030504040204" pitchFamily="50" charset="-128"/>
                <a:ea typeface="Meiryo UI" panose="020B0604030504040204" pitchFamily="50" charset="-128"/>
              </a:rPr>
              <a:t>年</a:t>
            </a:r>
            <a:r>
              <a:rPr lang="en-US" altLang="ja-JP" sz="726" dirty="0">
                <a:latin typeface="Meiryo UI" panose="020B0604030504040204" pitchFamily="50" charset="-128"/>
                <a:ea typeface="Meiryo UI" panose="020B0604030504040204" pitchFamily="50" charset="-128"/>
              </a:rPr>
              <a:t>4</a:t>
            </a:r>
            <a:r>
              <a:rPr lang="ja-JP" altLang="en-US" sz="726" dirty="0">
                <a:latin typeface="Meiryo UI" panose="020B0604030504040204" pitchFamily="50" charset="-128"/>
                <a:ea typeface="Meiryo UI" panose="020B0604030504040204" pitchFamily="50" charset="-128"/>
              </a:rPr>
              <a:t>月）</a:t>
            </a:r>
          </a:p>
          <a:p>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58943502"/>
              </p:ext>
            </p:extLst>
          </p:nvPr>
        </p:nvGraphicFramePr>
        <p:xfrm>
          <a:off x="71859" y="2133403"/>
          <a:ext cx="6607266" cy="4155251"/>
        </p:xfrm>
        <a:graphic>
          <a:graphicData uri="http://schemas.openxmlformats.org/drawingml/2006/table">
            <a:tbl>
              <a:tblPr firstRow="1" bandRow="1">
                <a:tableStyleId>{F2DE63D5-997A-4646-A377-4702673A728D}</a:tableStyleId>
              </a:tblPr>
              <a:tblGrid>
                <a:gridCol w="218017">
                  <a:extLst>
                    <a:ext uri="{9D8B030D-6E8A-4147-A177-3AD203B41FA5}">
                      <a16:colId xmlns:a16="http://schemas.microsoft.com/office/drawing/2014/main" val="2566698732"/>
                    </a:ext>
                  </a:extLst>
                </a:gridCol>
                <a:gridCol w="1469116">
                  <a:extLst>
                    <a:ext uri="{9D8B030D-6E8A-4147-A177-3AD203B41FA5}">
                      <a16:colId xmlns:a16="http://schemas.microsoft.com/office/drawing/2014/main" val="2864989851"/>
                    </a:ext>
                  </a:extLst>
                </a:gridCol>
                <a:gridCol w="974380">
                  <a:extLst>
                    <a:ext uri="{9D8B030D-6E8A-4147-A177-3AD203B41FA5}">
                      <a16:colId xmlns:a16="http://schemas.microsoft.com/office/drawing/2014/main" val="2901626200"/>
                    </a:ext>
                  </a:extLst>
                </a:gridCol>
                <a:gridCol w="1398861">
                  <a:extLst>
                    <a:ext uri="{9D8B030D-6E8A-4147-A177-3AD203B41FA5}">
                      <a16:colId xmlns:a16="http://schemas.microsoft.com/office/drawing/2014/main" val="2694090348"/>
                    </a:ext>
                  </a:extLst>
                </a:gridCol>
                <a:gridCol w="1273446">
                  <a:extLst>
                    <a:ext uri="{9D8B030D-6E8A-4147-A177-3AD203B41FA5}">
                      <a16:colId xmlns:a16="http://schemas.microsoft.com/office/drawing/2014/main" val="980083204"/>
                    </a:ext>
                  </a:extLst>
                </a:gridCol>
                <a:gridCol w="1273446">
                  <a:extLst>
                    <a:ext uri="{9D8B030D-6E8A-4147-A177-3AD203B41FA5}">
                      <a16:colId xmlns:a16="http://schemas.microsoft.com/office/drawing/2014/main" val="656309827"/>
                    </a:ext>
                  </a:extLst>
                </a:gridCol>
              </a:tblGrid>
              <a:tr h="242556">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R1</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6832">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「将来の夢や目標を持っている</a:t>
                      </a:r>
                      <a:r>
                        <a:rPr kumimoji="1" lang="ja-JP" altLang="en-US"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児童</a:t>
                      </a:r>
                      <a:r>
                        <a:rPr kumimoji="1" lang="ja-JP" altLang="en-US" sz="800" dirty="0">
                          <a:latin typeface="Meiryo UI" panose="020B0604030504040204" pitchFamily="50" charset="-128"/>
                          <a:ea typeface="Meiryo UI" panose="020B0604030504040204" pitchFamily="50" charset="-128"/>
                        </a:rPr>
                        <a:t>・生徒の割合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83.7%(85.9%)</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68.3%(70.5%)</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81.2%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83.8%</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67.4%</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70.5%</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376725">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「ものごとを最後までやりとげたことがある」児童・生徒の割合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94.3%(94.8%)</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93.5%(94.7%)</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94.9%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95.2%</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93.0%</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93.9%</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893227"/>
                  </a:ext>
                </a:extLst>
              </a:tr>
              <a:tr h="389483">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「読書が好き」な</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児童・生徒の割合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全国水準をめざす</a:t>
                      </a:r>
                    </a:p>
                    <a:p>
                      <a:pPr algn="ctr"/>
                      <a:r>
                        <a:rPr kumimoji="1" lang="en-US" altLang="ja-JP" sz="800" dirty="0">
                          <a:latin typeface="Meiryo UI" panose="020B0604030504040204" pitchFamily="50" charset="-128"/>
                          <a:ea typeface="Meiryo UI" panose="020B0604030504040204" pitchFamily="50" charset="-128"/>
                        </a:rPr>
                        <a:t>[R</a:t>
                      </a:r>
                      <a:r>
                        <a:rPr kumimoji="1" lang="ja-JP" altLang="en-US" sz="800" dirty="0">
                          <a:latin typeface="Meiryo UI" panose="020B0604030504040204" pitchFamily="50" charset="-128"/>
                          <a:ea typeface="Meiryo UI" panose="020B0604030504040204" pitchFamily="50" charset="-128"/>
                        </a:rPr>
                        <a:t>２</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47.1%(49.0%)</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39.3%(46.1%)</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43.7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44.3</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34.0</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38.9</a:t>
                      </a:r>
                      <a:r>
                        <a:rPr kumimoji="1" lang="zh-CN" altLang="en-US"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56832">
                <a:tc rowSpan="3">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「自分には良いところがある」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児童・生徒の割合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74.9%(77.9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65.6%(70.7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77.9%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81.2</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68.4%</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74.1</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384630">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「学校のきまりを</a:t>
                      </a:r>
                      <a:r>
                        <a:rPr kumimoji="1" lang="ja-JP" altLang="en-US" sz="800" dirty="0" smtClean="0">
                          <a:latin typeface="Meiryo UI" panose="020B0604030504040204" pitchFamily="50" charset="-128"/>
                          <a:ea typeface="Meiryo UI" panose="020B0604030504040204" pitchFamily="50" charset="-128"/>
                        </a:rPr>
                        <a:t>守っている」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児童</a:t>
                      </a:r>
                      <a:r>
                        <a:rPr kumimoji="1" lang="ja-JP" altLang="en-US" sz="800" dirty="0">
                          <a:latin typeface="Meiryo UI" panose="020B0604030504040204" pitchFamily="50" charset="-128"/>
                          <a:ea typeface="Meiryo UI" panose="020B0604030504040204" pitchFamily="50" charset="-128"/>
                        </a:rPr>
                        <a:t>・生徒の割合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89.1%(92.6</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93.2%(95.2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88.4%</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92.3</a:t>
                      </a:r>
                      <a:r>
                        <a:rPr kumimoji="1" lang="zh-CN" altLang="en-US" sz="800" dirty="0">
                          <a:latin typeface="Meiryo UI" panose="020B0604030504040204" pitchFamily="50" charset="-128"/>
                          <a:ea typeface="Meiryo UI" panose="020B0604030504040204" pitchFamily="50" charset="-128"/>
                        </a:rPr>
                        <a:t>％</a:t>
                      </a:r>
                      <a:r>
                        <a:rPr kumimoji="1" lang="zh-CN" altLang="en-US" sz="800" dirty="0" smtClean="0">
                          <a:latin typeface="Meiryo UI" panose="020B0604030504040204" pitchFamily="50" charset="-128"/>
                          <a:ea typeface="Meiryo UI" panose="020B0604030504040204" pitchFamily="50" charset="-128"/>
                        </a:rPr>
                        <a:t>）</a:t>
                      </a:r>
                      <a:endParaRPr kumimoji="1" lang="en-US" altLang="zh-CN" sz="800" dirty="0" smtClean="0">
                        <a:latin typeface="Meiryo UI" panose="020B0604030504040204" pitchFamily="50" charset="-128"/>
                        <a:ea typeface="Meiryo UI" panose="020B0604030504040204" pitchFamily="50" charset="-128"/>
                      </a:endParaRPr>
                    </a:p>
                    <a:p>
                      <a:pPr algn="ctr"/>
                      <a:r>
                        <a:rPr kumimoji="1" lang="en-US" altLang="zh-CN" sz="800" dirty="0" smtClean="0">
                          <a:latin typeface="Meiryo UI" panose="020B0604030504040204" pitchFamily="50" charset="-128"/>
                          <a:ea typeface="Meiryo UI" panose="020B0604030504040204" pitchFamily="50" charset="-128"/>
                        </a:rPr>
                        <a:t>94.7</a:t>
                      </a:r>
                      <a:r>
                        <a:rPr kumimoji="1" lang="en-US" altLang="zh-CN" sz="800" dirty="0">
                          <a:latin typeface="Meiryo UI" panose="020B0604030504040204" pitchFamily="50" charset="-128"/>
                          <a:ea typeface="Meiryo UI" panose="020B0604030504040204" pitchFamily="50" charset="-128"/>
                        </a:rPr>
                        <a:t>%</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96.2</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4736138"/>
                  </a:ext>
                </a:extLst>
              </a:tr>
              <a:tr h="599876">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「高校・高等部での学習</a:t>
                      </a:r>
                      <a:r>
                        <a:rPr kumimoji="1" lang="ja-JP" altLang="en-US" sz="800" dirty="0" smtClean="0">
                          <a:latin typeface="Meiryo UI" panose="020B0604030504040204" pitchFamily="50" charset="-128"/>
                          <a:ea typeface="Meiryo UI" panose="020B0604030504040204" pitchFamily="50" charset="-128"/>
                        </a:rPr>
                        <a:t>を</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通して</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自分を大切にする</a:t>
                      </a:r>
                      <a:r>
                        <a:rPr kumimoji="1" lang="en-US" altLang="ja-JP" sz="800" dirty="0" smtClean="0">
                          <a:latin typeface="Meiryo UI" panose="020B0604030504040204" pitchFamily="50" charset="-128"/>
                          <a:ea typeface="Meiryo UI" panose="020B0604030504040204" pitchFamily="50" charset="-128"/>
                        </a:rPr>
                        <a:t>』</a:t>
                      </a:r>
                    </a:p>
                    <a:p>
                      <a:pPr algn="ctr"/>
                      <a:r>
                        <a:rPr kumimoji="1" lang="ja-JP" altLang="en-US" sz="800" dirty="0" smtClean="0">
                          <a:latin typeface="Meiryo UI" panose="020B0604030504040204" pitchFamily="50" charset="-128"/>
                          <a:ea typeface="Meiryo UI" panose="020B0604030504040204" pitchFamily="50" charset="-128"/>
                        </a:rPr>
                        <a:t>気持ちが高まった</a:t>
                      </a:r>
                      <a:r>
                        <a:rPr kumimoji="1" lang="ja-JP" altLang="en-US" sz="800" dirty="0">
                          <a:latin typeface="Meiryo UI" panose="020B0604030504040204" pitchFamily="50" charset="-128"/>
                          <a:ea typeface="Meiryo UI" panose="020B0604030504040204" pitchFamily="50" charset="-128"/>
                        </a:rPr>
                        <a:t>」と回答</a:t>
                      </a:r>
                      <a:r>
                        <a:rPr kumimoji="1" lang="ja-JP" altLang="en-US" sz="800" dirty="0" smtClean="0">
                          <a:latin typeface="Meiryo UI" panose="020B0604030504040204" pitchFamily="50" charset="-128"/>
                          <a:ea typeface="Meiryo UI" panose="020B0604030504040204" pitchFamily="50" charset="-128"/>
                        </a:rPr>
                        <a:t>した</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府立</a:t>
                      </a:r>
                      <a:r>
                        <a:rPr kumimoji="1" lang="ja-JP" altLang="en-US" sz="800" dirty="0">
                          <a:latin typeface="Meiryo UI" panose="020B0604030504040204" pitchFamily="50" charset="-128"/>
                          <a:ea typeface="Meiryo UI" panose="020B0604030504040204" pitchFamily="50" charset="-128"/>
                        </a:rPr>
                        <a:t>学校生の</a:t>
                      </a:r>
                      <a:r>
                        <a:rPr kumimoji="1" lang="ja-JP" altLang="en-US" sz="800" dirty="0" smtClean="0">
                          <a:latin typeface="Meiryo UI" panose="020B0604030504040204" pitchFamily="50" charset="-128"/>
                          <a:ea typeface="Meiryo UI" panose="020B0604030504040204" pitchFamily="50" charset="-128"/>
                        </a:rPr>
                        <a:t>割合</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59.1</a:t>
                      </a:r>
                      <a:r>
                        <a:rPr kumimoji="1" lang="zh-CN" altLang="en-US" sz="900" dirty="0">
                          <a:latin typeface="Meiryo UI" panose="020B0604030504040204" pitchFamily="50" charset="-128"/>
                          <a:ea typeface="Meiryo UI" panose="020B0604030504040204" pitchFamily="50" charset="-128"/>
                        </a:rPr>
                        <a:t>％ </a:t>
                      </a:r>
                      <a:r>
                        <a:rPr kumimoji="1" lang="en-US" altLang="zh-CN" sz="900" dirty="0">
                          <a:latin typeface="Meiryo UI" panose="020B0604030504040204" pitchFamily="50" charset="-128"/>
                          <a:ea typeface="Meiryo UI" panose="020B0604030504040204" pitchFamily="50" charset="-128"/>
                        </a:rPr>
                        <a:t>[H28]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60.5%</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60.4%</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389483">
                <a:tc rowSpan="3">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暴力行為の発生件数千人率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全国水準をめざす</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[R1]</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zh-CN" altLang="en-US" sz="800" dirty="0" smtClean="0">
                          <a:latin typeface="Meiryo UI" panose="020B0604030504040204" pitchFamily="50" charset="-128"/>
                          <a:ea typeface="Meiryo UI" panose="020B0604030504040204" pitchFamily="50" charset="-128"/>
                        </a:rPr>
                        <a:t> 小</a:t>
                      </a:r>
                      <a:r>
                        <a:rPr kumimoji="1" lang="zh-CN" altLang="en-US" sz="800" dirty="0">
                          <a:latin typeface="Meiryo UI" panose="020B0604030504040204" pitchFamily="50" charset="-128"/>
                          <a:ea typeface="Meiryo UI" panose="020B0604030504040204" pitchFamily="50" charset="-128"/>
                        </a:rPr>
                        <a:t>：  </a:t>
                      </a:r>
                      <a:r>
                        <a:rPr kumimoji="1" lang="en-US" altLang="zh-CN" sz="800" dirty="0">
                          <a:latin typeface="Meiryo UI" panose="020B0604030504040204" pitchFamily="50" charset="-128"/>
                          <a:ea typeface="Meiryo UI" panose="020B0604030504040204" pitchFamily="50" charset="-128"/>
                        </a:rPr>
                        <a:t>5.4</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(3.5</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algn="l"/>
                      <a:r>
                        <a:rPr kumimoji="1" lang="zh-CN" altLang="en-US" sz="800" dirty="0" smtClean="0">
                          <a:latin typeface="Meiryo UI" panose="020B0604030504040204" pitchFamily="50" charset="-128"/>
                          <a:ea typeface="Meiryo UI" panose="020B0604030504040204" pitchFamily="50" charset="-128"/>
                        </a:rPr>
                        <a:t> 中</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21.2</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(9.2</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 [H28]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800" dirty="0">
                          <a:latin typeface="Meiryo UI" panose="020B0604030504040204" pitchFamily="50" charset="-128"/>
                          <a:ea typeface="Meiryo UI" panose="020B0604030504040204" pitchFamily="50" charset="-128"/>
                        </a:rPr>
                        <a:t>  </a:t>
                      </a:r>
                      <a:r>
                        <a:rPr kumimoji="1" lang="en-US" altLang="zh-CN" sz="80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6</a:t>
                      </a:r>
                      <a:r>
                        <a:rPr kumimoji="1" lang="en-US" altLang="zh-CN" sz="800" dirty="0" smtClean="0">
                          <a:latin typeface="Meiryo UI" panose="020B0604030504040204" pitchFamily="50" charset="-128"/>
                          <a:ea typeface="Meiryo UI" panose="020B0604030504040204" pitchFamily="50" charset="-128"/>
                        </a:rPr>
                        <a:t>.4</a:t>
                      </a:r>
                      <a:r>
                        <a:rPr kumimoji="1" lang="zh-CN" altLang="en-US" sz="800" dirty="0" smtClean="0">
                          <a:latin typeface="Meiryo UI" panose="020B0604030504040204" pitchFamily="50" charset="-128"/>
                          <a:ea typeface="Meiryo UI" panose="020B0604030504040204" pitchFamily="50" charset="-128"/>
                        </a:rPr>
                        <a:t>件（</a:t>
                      </a:r>
                      <a:r>
                        <a:rPr kumimoji="1" lang="en-US" altLang="zh-CN" sz="800" dirty="0" smtClean="0">
                          <a:latin typeface="Meiryo UI" panose="020B0604030504040204" pitchFamily="50" charset="-128"/>
                          <a:ea typeface="Meiryo UI" panose="020B0604030504040204" pitchFamily="50" charset="-128"/>
                        </a:rPr>
                        <a:t>5.7</a:t>
                      </a:r>
                      <a:r>
                        <a:rPr kumimoji="1" lang="zh-CN" altLang="en-US" sz="800" dirty="0" smtClean="0">
                          <a:latin typeface="Meiryo UI" panose="020B0604030504040204" pitchFamily="50" charset="-128"/>
                          <a:ea typeface="Meiryo UI" panose="020B0604030504040204" pitchFamily="50" charset="-128"/>
                        </a:rPr>
                        <a:t>件</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smtClean="0">
                          <a:latin typeface="Meiryo UI" panose="020B0604030504040204" pitchFamily="50" charset="-128"/>
                          <a:ea typeface="Meiryo UI" panose="020B0604030504040204" pitchFamily="50" charset="-128"/>
                        </a:rPr>
                        <a:t>15.7</a:t>
                      </a:r>
                      <a:r>
                        <a:rPr kumimoji="1" lang="zh-CN" altLang="en-US" sz="800" dirty="0" smtClean="0">
                          <a:latin typeface="Meiryo UI" panose="020B0604030504040204" pitchFamily="50" charset="-128"/>
                          <a:ea typeface="Meiryo UI" panose="020B0604030504040204" pitchFamily="50" charset="-128"/>
                        </a:rPr>
                        <a:t>件（</a:t>
                      </a:r>
                      <a:r>
                        <a:rPr kumimoji="1" lang="en-US" altLang="zh-CN" sz="800" dirty="0" smtClean="0">
                          <a:latin typeface="Meiryo UI" panose="020B0604030504040204" pitchFamily="50" charset="-128"/>
                          <a:ea typeface="Meiryo UI" panose="020B0604030504040204" pitchFamily="50" charset="-128"/>
                        </a:rPr>
                        <a:t>9.3</a:t>
                      </a:r>
                      <a:r>
                        <a:rPr kumimoji="1" lang="ja-JP" altLang="en-US" sz="800" dirty="0" smtClean="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H30]</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700" dirty="0">
                          <a:latin typeface="Meiryo UI" panose="020B0604030504040204" pitchFamily="50" charset="-128"/>
                          <a:ea typeface="Meiryo UI" panose="020B0604030504040204" pitchFamily="50" charset="-128"/>
                        </a:rPr>
                        <a:t>  </a:t>
                      </a:r>
                      <a:r>
                        <a:rPr kumimoji="1" lang="en-US" altLang="zh-CN" sz="700" dirty="0" smtClean="0">
                          <a:latin typeface="Meiryo UI" panose="020B0604030504040204" pitchFamily="50" charset="-128"/>
                          <a:ea typeface="Meiryo UI" panose="020B0604030504040204" pitchFamily="50" charset="-128"/>
                        </a:rPr>
                        <a:t>   5.1</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4.4</a:t>
                      </a:r>
                      <a:r>
                        <a:rPr kumimoji="1" lang="zh-CN" altLang="en-US" sz="700" dirty="0">
                          <a:latin typeface="Meiryo UI" panose="020B0604030504040204" pitchFamily="50" charset="-128"/>
                          <a:ea typeface="Meiryo UI" panose="020B0604030504040204" pitchFamily="50" charset="-128"/>
                        </a:rPr>
                        <a:t>件）</a:t>
                      </a:r>
                    </a:p>
                    <a:p>
                      <a:pPr algn="ctr"/>
                      <a:r>
                        <a:rPr kumimoji="1" lang="en-US" altLang="zh-CN" sz="700" dirty="0">
                          <a:latin typeface="Meiryo UI" panose="020B0604030504040204" pitchFamily="50" charset="-128"/>
                          <a:ea typeface="Meiryo UI" panose="020B0604030504040204" pitchFamily="50" charset="-128"/>
                        </a:rPr>
                        <a:t>17.3</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8.9</a:t>
                      </a:r>
                      <a:r>
                        <a:rPr kumimoji="1" lang="ja-JP"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[H29]</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571400">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不登校児童・生徒数の千人率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全国水準以下を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smtClean="0">
                          <a:latin typeface="Meiryo UI" panose="020B0604030504040204" pitchFamily="50" charset="-128"/>
                          <a:ea typeface="Meiryo UI" panose="020B0604030504040204" pitchFamily="50" charset="-128"/>
                        </a:rPr>
                        <a:t> 小</a:t>
                      </a:r>
                      <a:r>
                        <a:rPr kumimoji="1" lang="zh-CN" altLang="en-US" sz="800" dirty="0">
                          <a:latin typeface="Meiryo UI" panose="020B0604030504040204" pitchFamily="50" charset="-128"/>
                          <a:ea typeface="Meiryo UI" panose="020B0604030504040204" pitchFamily="50" charset="-128"/>
                        </a:rPr>
                        <a:t>：  </a:t>
                      </a:r>
                      <a:r>
                        <a:rPr kumimoji="1" lang="en-US" altLang="zh-CN" sz="800" dirty="0">
                          <a:latin typeface="Meiryo UI" panose="020B0604030504040204" pitchFamily="50" charset="-128"/>
                          <a:ea typeface="Meiryo UI" panose="020B0604030504040204" pitchFamily="50" charset="-128"/>
                        </a:rPr>
                        <a:t>5.4</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 </a:t>
                      </a:r>
                      <a:r>
                        <a:rPr kumimoji="1" lang="en-US" altLang="zh-CN" sz="800" dirty="0" smtClean="0">
                          <a:latin typeface="Meiryo UI" panose="020B0604030504040204" pitchFamily="50" charset="-128"/>
                          <a:ea typeface="Meiryo UI" panose="020B0604030504040204" pitchFamily="50" charset="-128"/>
                        </a:rPr>
                        <a:t>4.7</a:t>
                      </a:r>
                      <a:r>
                        <a:rPr kumimoji="1" lang="zh-CN" altLang="en-US" sz="800" dirty="0" smtClean="0">
                          <a:latin typeface="Meiryo UI" panose="020B0604030504040204" pitchFamily="50" charset="-128"/>
                          <a:ea typeface="Meiryo UI" panose="020B0604030504040204" pitchFamily="50" charset="-128"/>
                        </a:rPr>
                        <a:t>人</a:t>
                      </a:r>
                      <a:r>
                        <a:rPr kumimoji="1" lang="ja-JP" altLang="en-US" sz="800" dirty="0" smtClean="0">
                          <a:latin typeface="Meiryo UI" panose="020B0604030504040204" pitchFamily="50" charset="-128"/>
                          <a:ea typeface="Meiryo UI" panose="020B0604030504040204" pitchFamily="50" charset="-128"/>
                        </a:rPr>
                        <a:t>）</a:t>
                      </a:r>
                      <a:r>
                        <a:rPr kumimoji="1" lang="zh-CN" altLang="en-US" sz="800" dirty="0" smtClean="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a:t>
                      </a:r>
                      <a:endParaRPr kumimoji="1" lang="en-US" altLang="ja-JP" sz="800" dirty="0" smtClean="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baseline="0" dirty="0" smtClean="0">
                          <a:latin typeface="Meiryo UI" panose="020B0604030504040204" pitchFamily="50" charset="-128"/>
                          <a:ea typeface="Meiryo UI" panose="020B0604030504040204" pitchFamily="50" charset="-128"/>
                        </a:rPr>
                        <a:t> </a:t>
                      </a:r>
                      <a:r>
                        <a:rPr kumimoji="1" lang="zh-CN" altLang="en-US" sz="800" dirty="0" smtClean="0">
                          <a:latin typeface="Meiryo UI" panose="020B0604030504040204" pitchFamily="50" charset="-128"/>
                          <a:ea typeface="Meiryo UI" panose="020B0604030504040204" pitchFamily="50" charset="-128"/>
                        </a:rPr>
                        <a:t>中</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35.7</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(31.4</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smtClean="0">
                          <a:latin typeface="Meiryo UI" panose="020B0604030504040204" pitchFamily="50" charset="-128"/>
                          <a:ea typeface="Meiryo UI" panose="020B0604030504040204" pitchFamily="50" charset="-128"/>
                        </a:rPr>
                        <a:t> 高</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35.2</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(16.4</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800" dirty="0" smtClean="0">
                          <a:latin typeface="Meiryo UI" panose="020B0604030504040204" pitchFamily="50" charset="-128"/>
                          <a:ea typeface="Meiryo UI" panose="020B0604030504040204" pitchFamily="50" charset="-128"/>
                        </a:rPr>
                        <a:t>  7.1</a:t>
                      </a:r>
                      <a:r>
                        <a:rPr kumimoji="1" lang="zh-CN" altLang="en-US" sz="800" dirty="0" smtClean="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 </a:t>
                      </a:r>
                      <a:r>
                        <a:rPr kumimoji="1" lang="en-US" altLang="zh-CN" sz="800" dirty="0" smtClean="0">
                          <a:latin typeface="Meiryo UI" panose="020B0604030504040204" pitchFamily="50" charset="-128"/>
                          <a:ea typeface="Meiryo UI" panose="020B0604030504040204" pitchFamily="50" charset="-128"/>
                        </a:rPr>
                        <a:t>7.0</a:t>
                      </a:r>
                      <a:r>
                        <a:rPr kumimoji="1" lang="zh-CN" altLang="en-US" sz="800" dirty="0" smtClean="0">
                          <a:latin typeface="Meiryo UI" panose="020B0604030504040204" pitchFamily="50" charset="-128"/>
                          <a:ea typeface="Meiryo UI" panose="020B0604030504040204" pitchFamily="50" charset="-128"/>
                        </a:rPr>
                        <a:t>人）</a:t>
                      </a:r>
                      <a:r>
                        <a:rPr kumimoji="1" lang="en-US" altLang="zh-CN" sz="800" dirty="0" smtClean="0">
                          <a:latin typeface="Meiryo UI" panose="020B0604030504040204" pitchFamily="50" charset="-128"/>
                          <a:ea typeface="Meiryo UI" panose="020B0604030504040204" pitchFamily="50" charset="-128"/>
                        </a:rPr>
                        <a:t> </a:t>
                      </a:r>
                    </a:p>
                    <a:p>
                      <a:pPr algn="l"/>
                      <a:r>
                        <a:rPr kumimoji="1" lang="en-US" altLang="zh-CN" sz="800" dirty="0" smtClean="0">
                          <a:latin typeface="Meiryo UI" panose="020B0604030504040204" pitchFamily="50" charset="-128"/>
                          <a:ea typeface="Meiryo UI" panose="020B0604030504040204" pitchFamily="50" charset="-128"/>
                        </a:rPr>
                        <a:t>38.3</a:t>
                      </a:r>
                      <a:r>
                        <a:rPr kumimoji="1" lang="zh-CN" altLang="en-US" sz="800" dirty="0" smtClean="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38.1</a:t>
                      </a:r>
                      <a:r>
                        <a:rPr kumimoji="1" lang="zh-CN" altLang="en-US" sz="800" dirty="0" smtClean="0">
                          <a:latin typeface="Meiryo UI" panose="020B0604030504040204" pitchFamily="50" charset="-128"/>
                          <a:ea typeface="Meiryo UI" panose="020B0604030504040204" pitchFamily="50" charset="-128"/>
                        </a:rPr>
                        <a:t>人</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smtClean="0">
                          <a:latin typeface="Meiryo UI" panose="020B0604030504040204" pitchFamily="50" charset="-128"/>
                          <a:ea typeface="Meiryo UI" panose="020B0604030504040204" pitchFamily="50" charset="-128"/>
                        </a:rPr>
                        <a:t>33.8</a:t>
                      </a:r>
                      <a:r>
                        <a:rPr kumimoji="1" lang="zh-CN" altLang="en-US" sz="800" dirty="0" smtClean="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18.1</a:t>
                      </a:r>
                      <a:r>
                        <a:rPr kumimoji="1" lang="zh-CN" altLang="en-US" sz="800" dirty="0" smtClean="0">
                          <a:latin typeface="Meiryo UI" panose="020B0604030504040204" pitchFamily="50" charset="-128"/>
                          <a:ea typeface="Meiryo UI" panose="020B0604030504040204" pitchFamily="50" charset="-128"/>
                        </a:rPr>
                        <a:t>人</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H30]</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700" dirty="0">
                          <a:latin typeface="Meiryo UI" panose="020B0604030504040204" pitchFamily="50" charset="-128"/>
                          <a:ea typeface="Meiryo UI" panose="020B0604030504040204" pitchFamily="50" charset="-128"/>
                        </a:rPr>
                        <a:t>  </a:t>
                      </a:r>
                      <a:r>
                        <a:rPr kumimoji="1" lang="en-US" altLang="zh-CN" sz="700" dirty="0" smtClean="0">
                          <a:latin typeface="Meiryo UI" panose="020B0604030504040204" pitchFamily="50" charset="-128"/>
                          <a:ea typeface="Meiryo UI" panose="020B0604030504040204" pitchFamily="50" charset="-128"/>
                        </a:rPr>
                        <a:t>  5.8</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 </a:t>
                      </a:r>
                      <a:r>
                        <a:rPr kumimoji="1" lang="en-US" altLang="zh-CN" sz="700" dirty="0" smtClean="0">
                          <a:latin typeface="Meiryo UI" panose="020B0604030504040204" pitchFamily="50" charset="-128"/>
                          <a:ea typeface="Meiryo UI" panose="020B0604030504040204" pitchFamily="50" charset="-128"/>
                        </a:rPr>
                        <a:t>5.4</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p>
                    <a:p>
                      <a:pPr algn="l"/>
                      <a:r>
                        <a:rPr kumimoji="1" lang="en-US" altLang="zh-CN" sz="700" dirty="0" smtClean="0">
                          <a:latin typeface="Meiryo UI" panose="020B0604030504040204" pitchFamily="50" charset="-128"/>
                          <a:ea typeface="Meiryo UI" panose="020B0604030504040204" pitchFamily="50" charset="-128"/>
                        </a:rPr>
                        <a:t>   36.7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r>
                        <a:rPr kumimoji="1" lang="en-US" altLang="zh-CN" sz="700" dirty="0" smtClean="0">
                          <a:latin typeface="Meiryo UI" panose="020B0604030504040204" pitchFamily="50" charset="-128"/>
                          <a:ea typeface="Meiryo UI" panose="020B0604030504040204" pitchFamily="50" charset="-128"/>
                        </a:rPr>
                        <a:t>32.5</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32.7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r>
                        <a:rPr kumimoji="1" lang="en-US" altLang="zh-CN" sz="700" dirty="0" smtClean="0">
                          <a:latin typeface="Meiryo UI" panose="020B0604030504040204" pitchFamily="50" charset="-128"/>
                          <a:ea typeface="Meiryo UI" panose="020B0604030504040204" pitchFamily="50" charset="-128"/>
                        </a:rPr>
                        <a:t>16.8</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[H29]</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270939"/>
                  </a:ext>
                </a:extLst>
              </a:tr>
              <a:tr h="487434">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いじめの解消率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小：</a:t>
                      </a:r>
                      <a:r>
                        <a:rPr kumimoji="1" lang="en-US" altLang="ja-JP" sz="800" dirty="0">
                          <a:latin typeface="Meiryo UI" panose="020B0604030504040204" pitchFamily="50" charset="-128"/>
                          <a:ea typeface="Meiryo UI" panose="020B0604030504040204" pitchFamily="50" charset="-128"/>
                        </a:rPr>
                        <a:t>95.8%</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中：</a:t>
                      </a:r>
                      <a:r>
                        <a:rPr kumimoji="1" lang="en-US" altLang="ja-JP" sz="800" dirty="0">
                          <a:latin typeface="Meiryo UI" panose="020B0604030504040204" pitchFamily="50" charset="-128"/>
                          <a:ea typeface="Meiryo UI" panose="020B0604030504040204" pitchFamily="50" charset="-128"/>
                        </a:rPr>
                        <a:t>92.1%  </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高：</a:t>
                      </a:r>
                      <a:r>
                        <a:rPr kumimoji="1" lang="en-US" altLang="ja-JP" sz="800" dirty="0">
                          <a:latin typeface="Meiryo UI" panose="020B0604030504040204" pitchFamily="50" charset="-128"/>
                          <a:ea typeface="Meiryo UI" panose="020B0604030504040204" pitchFamily="50" charset="-128"/>
                        </a:rPr>
                        <a:t>91.4</a:t>
                      </a: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91.1%(84.7%)</a:t>
                      </a:r>
                      <a:endParaRPr kumimoji="1" lang="en-US" altLang="ja-JP" sz="800" dirty="0">
                        <a:latin typeface="Meiryo UI" panose="020B0604030504040204" pitchFamily="50" charset="-128"/>
                        <a:ea typeface="Meiryo UI" panose="020B0604030504040204" pitchFamily="50" charset="-128"/>
                      </a:endParaRPr>
                    </a:p>
                    <a:p>
                      <a:pPr algn="l"/>
                      <a:r>
                        <a:rPr kumimoji="1" lang="en-US" altLang="ja-JP" sz="800" dirty="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80.1%(82.8%)</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smtClean="0">
                          <a:latin typeface="Meiryo UI" panose="020B0604030504040204" pitchFamily="50" charset="-128"/>
                          <a:ea typeface="Meiryo UI" panose="020B0604030504040204" pitchFamily="50" charset="-128"/>
                        </a:rPr>
                        <a:t>87.6</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(84.8%)[</a:t>
                      </a:r>
                      <a:r>
                        <a:rPr kumimoji="1" lang="en-US" altLang="ja-JP" sz="800" dirty="0" smtClean="0">
                          <a:latin typeface="Meiryo UI" panose="020B0604030504040204" pitchFamily="50" charset="-128"/>
                          <a:ea typeface="Meiryo UI" panose="020B0604030504040204" pitchFamily="50" charset="-128"/>
                        </a:rPr>
                        <a:t>H30]</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700" dirty="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  90.8</a:t>
                      </a:r>
                      <a:r>
                        <a:rPr kumimoji="1" lang="en-US" altLang="ja-JP" sz="700" dirty="0">
                          <a:latin typeface="Meiryo UI" panose="020B0604030504040204" pitchFamily="50" charset="-128"/>
                          <a:ea typeface="Meiryo UI" panose="020B0604030504040204" pitchFamily="50" charset="-128"/>
                        </a:rPr>
                        <a:t>%(86.4%)</a:t>
                      </a:r>
                    </a:p>
                    <a:p>
                      <a:pPr algn="l"/>
                      <a:r>
                        <a:rPr kumimoji="1" lang="en-US" altLang="ja-JP" sz="700" dirty="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  80.8</a:t>
                      </a:r>
                      <a:r>
                        <a:rPr kumimoji="1" lang="en-US" altLang="ja-JP" sz="700" dirty="0">
                          <a:latin typeface="Meiryo UI" panose="020B0604030504040204" pitchFamily="50" charset="-128"/>
                          <a:ea typeface="Meiryo UI" panose="020B0604030504040204" pitchFamily="50" charset="-128"/>
                        </a:rPr>
                        <a:t>%(86.4%)</a:t>
                      </a:r>
                    </a:p>
                    <a:p>
                      <a:pPr algn="ctr"/>
                      <a:r>
                        <a:rPr kumimoji="1" lang="en-US" altLang="ja-JP" sz="700" dirty="0">
                          <a:latin typeface="Meiryo UI" panose="020B0604030504040204" pitchFamily="50" charset="-128"/>
                          <a:ea typeface="Meiryo UI" panose="020B0604030504040204" pitchFamily="50" charset="-128"/>
                        </a:rPr>
                        <a:t>84.9</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(84.8%)[H29]</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07326"/>
                  </a:ext>
                </a:extLst>
              </a:tr>
            </a:tbl>
          </a:graphicData>
        </a:graphic>
      </p:graphicFrame>
      <p:sp>
        <p:nvSpPr>
          <p:cNvPr id="10" name="テキスト ボックス 9"/>
          <p:cNvSpPr txBox="1"/>
          <p:nvPr/>
        </p:nvSpPr>
        <p:spPr>
          <a:xfrm>
            <a:off x="-296" y="652372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004320066"/>
              </p:ext>
            </p:extLst>
          </p:nvPr>
        </p:nvGraphicFramePr>
        <p:xfrm>
          <a:off x="71859" y="6762691"/>
          <a:ext cx="6713986" cy="2801072"/>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654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84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・「キャリア教育推進モデル事業」において、キャリア・パスポートを活用しながらキャリア教育の実践を進めたところ、事業実施校区全小中学校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で「将来の夢や目標を持っている」項目の肯定的回答率が取組み後に上昇した。今後は、本事業の成果を府内に普及させていくとともに、</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探求的学習プログラムを通して、簡単には答えの出ない課題に対し挑戦していく力や、よりよい解決策を考える力、具体的に行動する力など</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smtClean="0">
                          <a:latin typeface="Meiryo UI" panose="020B0604030504040204" pitchFamily="50" charset="-128"/>
                          <a:ea typeface="Meiryo UI" panose="020B0604030504040204" pitchFamily="50" charset="-128"/>
                        </a:rPr>
                        <a:t> </a:t>
                      </a:r>
                      <a:r>
                        <a:rPr kumimoji="1" lang="ja-JP" altLang="en-US" sz="900" smtClean="0">
                          <a:latin typeface="Meiryo UI" panose="020B0604030504040204" pitchFamily="50" charset="-128"/>
                          <a:ea typeface="Meiryo UI" panose="020B0604030504040204" pitchFamily="50" charset="-128"/>
                        </a:rPr>
                        <a:t>を</a:t>
                      </a:r>
                      <a:r>
                        <a:rPr kumimoji="1" lang="ja-JP" altLang="en-US" sz="900" dirty="0" smtClean="0">
                          <a:latin typeface="Meiryo UI" panose="020B0604030504040204" pitchFamily="50" charset="-128"/>
                          <a:ea typeface="Meiryo UI" panose="020B0604030504040204" pitchFamily="50" charset="-128"/>
                        </a:rPr>
                        <a:t>育むキャリア教育を一層進め、将来に展望を持てる子どもの増加につなげていく。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1080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・小・中学校については、人権教育研修の実施や、道徳教育の実践に関する研修等、道徳教育の推進を行った。一方、道徳教育について、</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具体的な評価の方法を課題と認識している教員も多い。今後、評価についての研修をすすめていくとともに、人権教育・道徳教育の推進に</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より、子ども達の社会のルールを守る意識や豊かな人間性を育めるように取り組んでいく。</a:t>
                      </a:r>
                    </a:p>
                    <a:p>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府立高校では、人権教育研修など各種会議の開催や、各学校で作成した道徳教育の全体計画に基づく道徳教育の推進など</a:t>
                      </a:r>
                      <a:r>
                        <a:rPr kumimoji="1" lang="ja-JP" altLang="en-US" sz="900" dirty="0" smtClean="0">
                          <a:latin typeface="Meiryo UI" panose="020B0604030504040204" pitchFamily="50" charset="-128"/>
                          <a:ea typeface="Meiryo UI" panose="020B0604030504040204" pitchFamily="50" charset="-128"/>
                        </a:rPr>
                        <a:t>の結果、「</a:t>
                      </a:r>
                      <a:r>
                        <a:rPr kumimoji="1" lang="ja-JP" altLang="en-US" sz="900" dirty="0">
                          <a:latin typeface="Meiryo UI" panose="020B0604030504040204" pitchFamily="50" charset="-128"/>
                          <a:ea typeface="Meiryo UI" panose="020B0604030504040204" pitchFamily="50" charset="-128"/>
                        </a:rPr>
                        <a:t>高校・高等部での学習を通して</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自分を大切にする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気持ちが高まった」と回答した府立学校生の割合</a:t>
                      </a:r>
                      <a:r>
                        <a:rPr kumimoji="1" lang="ja-JP" altLang="en-US" sz="900" dirty="0" smtClean="0">
                          <a:latin typeface="Meiryo UI" panose="020B0604030504040204" pitchFamily="50" charset="-128"/>
                          <a:ea typeface="Meiryo UI" panose="020B0604030504040204" pitchFamily="50" charset="-128"/>
                        </a:rPr>
                        <a:t>は一定水準を維持している。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今後も教育活動全体を通じて一人ひとりの人権が大切にされる学校づくりに取り組んでいく。</a:t>
                      </a:r>
                    </a:p>
                  </a:txBody>
                  <a:tcPr marL="82953" marR="82953" marT="41476" marB="41476" anchor="ctr"/>
                </a:tc>
                <a:extLst>
                  <a:ext uri="{0D108BD9-81ED-4DB2-BD59-A6C34878D82A}">
                    <a16:rowId xmlns:a16="http://schemas.microsoft.com/office/drawing/2014/main" val="2344275125"/>
                  </a:ext>
                </a:extLst>
              </a:tr>
              <a:tr h="756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・生徒指導体制の強化や、児童・生徒の相談体制の</a:t>
                      </a:r>
                      <a:r>
                        <a:rPr kumimoji="1" lang="ja-JP" altLang="en-US" sz="900" dirty="0" smtClean="0">
                          <a:latin typeface="Meiryo UI" panose="020B0604030504040204" pitchFamily="50" charset="-128"/>
                          <a:ea typeface="Meiryo UI" panose="020B0604030504040204" pitchFamily="50" charset="-128"/>
                        </a:rPr>
                        <a:t>充実を行ったが、暴力</a:t>
                      </a:r>
                      <a:r>
                        <a:rPr kumimoji="1" lang="ja-JP" altLang="en-US" sz="900" dirty="0">
                          <a:latin typeface="Meiryo UI" panose="020B0604030504040204" pitchFamily="50" charset="-128"/>
                          <a:ea typeface="Meiryo UI" panose="020B0604030504040204" pitchFamily="50" charset="-128"/>
                        </a:rPr>
                        <a:t>行為の発生</a:t>
                      </a:r>
                      <a:r>
                        <a:rPr kumimoji="1" lang="ja-JP" altLang="en-US" sz="900" dirty="0" smtClean="0">
                          <a:latin typeface="Meiryo UI" panose="020B0604030504040204" pitchFamily="50" charset="-128"/>
                          <a:ea typeface="Meiryo UI" panose="020B0604030504040204" pitchFamily="50" charset="-128"/>
                        </a:rPr>
                        <a:t>件数千人率や不登校</a:t>
                      </a:r>
                      <a:r>
                        <a:rPr kumimoji="1" lang="ja-JP" altLang="en-US" sz="900" dirty="0">
                          <a:latin typeface="Meiryo UI" panose="020B0604030504040204" pitchFamily="50" charset="-128"/>
                          <a:ea typeface="Meiryo UI" panose="020B0604030504040204" pitchFamily="50" charset="-128"/>
                        </a:rPr>
                        <a:t>児童・生徒数の</a:t>
                      </a:r>
                      <a:r>
                        <a:rPr kumimoji="1" lang="ja-JP" altLang="en-US" sz="900" dirty="0" smtClean="0">
                          <a:latin typeface="Meiryo UI" panose="020B0604030504040204" pitchFamily="50" charset="-128"/>
                          <a:ea typeface="Meiryo UI" panose="020B0604030504040204" pitchFamily="50" charset="-128"/>
                        </a:rPr>
                        <a:t>千人率は、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全国</a:t>
                      </a:r>
                      <a:r>
                        <a:rPr kumimoji="1" lang="ja-JP" altLang="en-US" sz="900" dirty="0">
                          <a:latin typeface="Meiryo UI" panose="020B0604030504040204" pitchFamily="50" charset="-128"/>
                          <a:ea typeface="Meiryo UI" panose="020B0604030504040204" pitchFamily="50" charset="-128"/>
                        </a:rPr>
                        <a:t>平均との差がある</a:t>
                      </a:r>
                      <a:r>
                        <a:rPr kumimoji="1" lang="ja-JP" altLang="en-US" sz="900" dirty="0" smtClean="0">
                          <a:latin typeface="Meiryo UI" panose="020B0604030504040204" pitchFamily="50" charset="-128"/>
                          <a:ea typeface="Meiryo UI" panose="020B0604030504040204" pitchFamily="50" charset="-128"/>
                        </a:rPr>
                        <a:t>。また、いじめ</a:t>
                      </a:r>
                      <a:r>
                        <a:rPr kumimoji="1" lang="ja-JP" altLang="en-US" sz="900" dirty="0">
                          <a:latin typeface="Meiryo UI" panose="020B0604030504040204" pitchFamily="50" charset="-128"/>
                          <a:ea typeface="Meiryo UI" panose="020B0604030504040204" pitchFamily="50" charset="-128"/>
                        </a:rPr>
                        <a:t>の解消率については、中学校では全国平均を下回っている</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a:t>
                      </a:r>
                      <a:r>
                        <a:rPr kumimoji="1" lang="ja-JP" altLang="en-US" sz="900" dirty="0" smtClean="0">
                          <a:latin typeface="Meiryo UI" panose="020B0604030504040204" pitchFamily="50" charset="-128"/>
                          <a:ea typeface="Meiryo UI" panose="020B0604030504040204" pitchFamily="50" charset="-128"/>
                        </a:rPr>
                        <a:t>、いじめ・虐待をはじめとする生徒</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指導上の課題に対する未然防止・予防を図るとともに、スクールカウンセラー、スク－ルソーシャルワーカー、スクールロイヤー等の多職種が</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連携したチーム支援体制の構築を進めていく。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4057177445"/>
                  </a:ext>
                </a:extLst>
              </a:tr>
            </a:tbl>
          </a:graphicData>
        </a:graphic>
      </p:graphicFrame>
      <p:sp>
        <p:nvSpPr>
          <p:cNvPr id="18" name="Rectangle 4"/>
          <p:cNvSpPr>
            <a:spLocks noChangeArrowheads="1"/>
          </p:cNvSpPr>
          <p:nvPr/>
        </p:nvSpPr>
        <p:spPr bwMode="auto">
          <a:xfrm>
            <a:off x="-296" y="4100"/>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基本方針４</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子どもたちの豊かでたくましい人間性をはぐくみます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0" y="628865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12" name="正方形/長方形 11"/>
          <p:cNvSpPr/>
          <p:nvPr/>
        </p:nvSpPr>
        <p:spPr>
          <a:xfrm>
            <a:off x="4164034" y="2436354"/>
            <a:ext cx="1217591" cy="1762830"/>
          </a:xfrm>
          <a:prstGeom prst="rect">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令和２年度は</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新型コロナウイルス</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感染症の影響</a:t>
            </a:r>
            <a:r>
              <a:rPr kumimoji="1" lang="ja-JP" altLang="en-US" sz="800" dirty="0">
                <a:latin typeface="Meiryo UI" panose="020B0604030504040204" pitchFamily="50" charset="-128"/>
                <a:ea typeface="Meiryo UI" panose="020B0604030504040204" pitchFamily="50" charset="-128"/>
              </a:rPr>
              <a:t>に</a:t>
            </a:r>
            <a:r>
              <a:rPr kumimoji="1" lang="ja-JP" altLang="en-US" sz="800" dirty="0" smtClean="0">
                <a:latin typeface="Meiryo UI" panose="020B0604030504040204" pitchFamily="50" charset="-128"/>
                <a:ea typeface="Meiryo UI" panose="020B0604030504040204" pitchFamily="50" charset="-128"/>
              </a:rPr>
              <a:t>より</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全国学力・学習</a:t>
            </a:r>
            <a:r>
              <a:rPr kumimoji="1" lang="ja-JP" altLang="en-US" sz="800" dirty="0" smtClean="0">
                <a:latin typeface="Meiryo UI" panose="020B0604030504040204" pitchFamily="50" charset="-128"/>
                <a:ea typeface="Meiryo UI" panose="020B0604030504040204" pitchFamily="50" charset="-128"/>
              </a:rPr>
              <a:t>状況</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調査」の実施なし</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989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7</a:t>
            </a:fld>
            <a:endParaRPr lang="en-US" altLang="ja-JP" sz="1089"/>
          </a:p>
        </p:txBody>
      </p:sp>
      <p:sp>
        <p:nvSpPr>
          <p:cNvPr id="5" name="テキスト ボックス 4"/>
          <p:cNvSpPr txBox="1"/>
          <p:nvPr/>
        </p:nvSpPr>
        <p:spPr>
          <a:xfrm>
            <a:off x="-295" y="394967"/>
            <a:ext cx="6858000" cy="99924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サイクルに基づく学校における体育活動の活性化などにより、児童・生徒の運動習慣をはぐくむ。</a:t>
            </a:r>
          </a:p>
          <a:p>
            <a:pPr defTabSz="1160757">
              <a:defRPr/>
            </a:pPr>
            <a:r>
              <a:rPr lang="ja-JP" altLang="en-US" sz="952" dirty="0">
                <a:latin typeface="Meiryo UI" panose="020B0604030504040204" pitchFamily="50" charset="-128"/>
                <a:ea typeface="Meiryo UI" panose="020B0604030504040204" pitchFamily="50" charset="-128"/>
              </a:rPr>
              <a:t>②学校における食に関する指導や学校保健活動等を充実するとともに、子どもの生活習慣の定着を通した健康づくりをすすめる。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①体力づくりに関する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サイクルの確立（「体力づくり推進計画」の作成支援）</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②栄養教諭を中核とした「食に関する指導」の充実／子供の生活習慣確立に向けた取組みの推進</a:t>
            </a:r>
          </a:p>
        </p:txBody>
      </p:sp>
      <p:sp>
        <p:nvSpPr>
          <p:cNvPr id="6" name="テキスト ボックス 5"/>
          <p:cNvSpPr txBox="1"/>
          <p:nvPr/>
        </p:nvSpPr>
        <p:spPr>
          <a:xfrm>
            <a:off x="-7576" y="1385536"/>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218190695"/>
              </p:ext>
            </p:extLst>
          </p:nvPr>
        </p:nvGraphicFramePr>
        <p:xfrm>
          <a:off x="54577" y="1609002"/>
          <a:ext cx="6729115" cy="2650386"/>
        </p:xfrm>
        <a:graphic>
          <a:graphicData uri="http://schemas.openxmlformats.org/drawingml/2006/table">
            <a:tbl>
              <a:tblPr firstRow="1" bandRow="1">
                <a:tableStyleId>{F2DE63D5-997A-4646-A377-4702673A728D}</a:tableStyleId>
              </a:tblPr>
              <a:tblGrid>
                <a:gridCol w="232914">
                  <a:extLst>
                    <a:ext uri="{9D8B030D-6E8A-4147-A177-3AD203B41FA5}">
                      <a16:colId xmlns:a16="http://schemas.microsoft.com/office/drawing/2014/main" val="2566698732"/>
                    </a:ext>
                  </a:extLst>
                </a:gridCol>
                <a:gridCol w="1682380">
                  <a:extLst>
                    <a:ext uri="{9D8B030D-6E8A-4147-A177-3AD203B41FA5}">
                      <a16:colId xmlns:a16="http://schemas.microsoft.com/office/drawing/2014/main" val="2864989851"/>
                    </a:ext>
                  </a:extLst>
                </a:gridCol>
                <a:gridCol w="1113519">
                  <a:extLst>
                    <a:ext uri="{9D8B030D-6E8A-4147-A177-3AD203B41FA5}">
                      <a16:colId xmlns:a16="http://schemas.microsoft.com/office/drawing/2014/main" val="2901626200"/>
                    </a:ext>
                  </a:extLst>
                </a:gridCol>
                <a:gridCol w="1452798">
                  <a:extLst>
                    <a:ext uri="{9D8B030D-6E8A-4147-A177-3AD203B41FA5}">
                      <a16:colId xmlns:a16="http://schemas.microsoft.com/office/drawing/2014/main" val="2694090348"/>
                    </a:ext>
                  </a:extLst>
                </a:gridCol>
                <a:gridCol w="1123752">
                  <a:extLst>
                    <a:ext uri="{9D8B030D-6E8A-4147-A177-3AD203B41FA5}">
                      <a16:colId xmlns:a16="http://schemas.microsoft.com/office/drawing/2014/main" val="980083204"/>
                    </a:ext>
                  </a:extLst>
                </a:gridCol>
                <a:gridCol w="1123752">
                  <a:extLst>
                    <a:ext uri="{9D8B030D-6E8A-4147-A177-3AD203B41FA5}">
                      <a16:colId xmlns:a16="http://schemas.microsoft.com/office/drawing/2014/main" val="1626820179"/>
                    </a:ext>
                  </a:extLst>
                </a:gridCol>
              </a:tblGrid>
              <a:tr h="20865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R1</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947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「全国体力・運動能力、運動習慣等調査</a:t>
                      </a:r>
                      <a:r>
                        <a:rPr kumimoji="1" lang="ja-JP" altLang="en-US" sz="800" dirty="0" smtClean="0">
                          <a:latin typeface="Meiryo UI" panose="020B0604030504040204" pitchFamily="50" charset="-128"/>
                          <a:ea typeface="Meiryo UI" panose="020B0604030504040204" pitchFamily="50" charset="-128"/>
                        </a:rPr>
                        <a:t>」結果</a:t>
                      </a:r>
                      <a:r>
                        <a:rPr kumimoji="1" lang="ja-JP" altLang="en-US" sz="800" dirty="0">
                          <a:latin typeface="Meiryo UI" panose="020B0604030504040204" pitchFamily="50" charset="-128"/>
                          <a:ea typeface="Meiryo UI" panose="020B0604030504040204" pitchFamily="50" charset="-128"/>
                        </a:rPr>
                        <a:t>を踏まえて、授業等</a:t>
                      </a:r>
                      <a:r>
                        <a:rPr kumimoji="1" lang="ja-JP" altLang="en-US" sz="800" dirty="0" smtClean="0">
                          <a:latin typeface="Meiryo UI" panose="020B0604030504040204" pitchFamily="50" charset="-128"/>
                          <a:ea typeface="Meiryo UI" panose="020B0604030504040204" pitchFamily="50" charset="-128"/>
                        </a:rPr>
                        <a:t>の</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工夫</a:t>
                      </a:r>
                      <a:r>
                        <a:rPr kumimoji="1" lang="ja-JP" altLang="en-US" sz="800" dirty="0">
                          <a:latin typeface="Meiryo UI" panose="020B0604030504040204" pitchFamily="50" charset="-128"/>
                          <a:ea typeface="Meiryo UI" panose="020B0604030504040204" pitchFamily="50" charset="-128"/>
                        </a:rPr>
                        <a:t>・改善を行った学校</a:t>
                      </a:r>
                      <a:r>
                        <a:rPr kumimoji="1" lang="ja-JP" altLang="en-US" sz="800" dirty="0" smtClean="0">
                          <a:latin typeface="Meiryo UI" panose="020B0604030504040204" pitchFamily="50" charset="-128"/>
                          <a:ea typeface="Meiryo UI" panose="020B0604030504040204" pitchFamily="50" charset="-128"/>
                        </a:rPr>
                        <a:t>の割合</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小学校：</a:t>
                      </a:r>
                      <a:r>
                        <a:rPr kumimoji="1" lang="en-US" altLang="zh-CN" sz="900" dirty="0">
                          <a:latin typeface="Meiryo UI" panose="020B0604030504040204" pitchFamily="50" charset="-128"/>
                          <a:ea typeface="Meiryo UI" panose="020B0604030504040204" pitchFamily="50" charset="-128"/>
                        </a:rPr>
                        <a:t>39.2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中学校：</a:t>
                      </a:r>
                      <a:r>
                        <a:rPr kumimoji="1" lang="en-US" altLang="zh-CN" sz="900" dirty="0">
                          <a:latin typeface="Meiryo UI" panose="020B0604030504040204" pitchFamily="50" charset="-128"/>
                          <a:ea typeface="Meiryo UI" panose="020B0604030504040204" pitchFamily="50" charset="-128"/>
                        </a:rPr>
                        <a:t>41.6</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[H29</a:t>
                      </a:r>
                      <a:r>
                        <a:rPr kumimoji="1" lang="ja-JP" altLang="en-US" sz="800" dirty="0">
                          <a:latin typeface="Meiryo UI" panose="020B0604030504040204" pitchFamily="50" charset="-128"/>
                          <a:ea typeface="Meiryo UI" panose="020B0604030504040204" pitchFamily="50" charset="-128"/>
                        </a:rPr>
                        <a:t>調査</a:t>
                      </a:r>
                      <a:r>
                        <a:rPr kumimoji="1" lang="en-US" altLang="ja-JP"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900" dirty="0" smtClean="0">
                          <a:latin typeface="Meiryo UI" panose="020B0604030504040204" pitchFamily="50" charset="-128"/>
                          <a:ea typeface="Meiryo UI" panose="020B0604030504040204" pitchFamily="50" charset="-128"/>
                        </a:rPr>
                        <a:t>43.5</a:t>
                      </a:r>
                      <a:r>
                        <a:rPr kumimoji="1" lang="zh-CN" altLang="en-US" sz="900" dirty="0" smtClean="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44.6</a:t>
                      </a:r>
                      <a:r>
                        <a:rPr kumimoji="1" lang="zh-CN" altLang="en-US"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38.0</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smtClean="0">
                          <a:latin typeface="Meiryo UI" panose="020B0604030504040204" pitchFamily="50" charset="-128"/>
                          <a:ea typeface="Meiryo UI" panose="020B0604030504040204" pitchFamily="50" charset="-128"/>
                        </a:rPr>
                        <a:t>46.9</a:t>
                      </a:r>
                      <a:r>
                        <a:rPr kumimoji="1" lang="zh-CN" altLang="en-US" sz="800" dirty="0" smtClean="0">
                          <a:latin typeface="Meiryo UI" panose="020B0604030504040204" pitchFamily="50" charset="-128"/>
                          <a:ea typeface="Meiryo UI" panose="020B0604030504040204" pitchFamily="50" charset="-128"/>
                        </a:rPr>
                        <a:t>％</a:t>
                      </a:r>
                      <a:endParaRPr kumimoji="1" lang="en-US" altLang="zh-CN" sz="800" dirty="0" smtClean="0">
                        <a:latin typeface="Meiryo UI" panose="020B0604030504040204" pitchFamily="50" charset="-128"/>
                        <a:ea typeface="Meiryo UI" panose="020B0604030504040204" pitchFamily="50" charset="-128"/>
                      </a:endParaRPr>
                    </a:p>
                    <a:p>
                      <a:pPr algn="ct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602981">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体力テストの５段階総合評価で</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下位段階（</a:t>
                      </a:r>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E</a:t>
                      </a:r>
                      <a:r>
                        <a:rPr kumimoji="1" lang="ja-JP" altLang="en-US" sz="800" dirty="0">
                          <a:latin typeface="Meiryo UI" panose="020B0604030504040204" pitchFamily="50" charset="-128"/>
                          <a:ea typeface="Meiryo UI" panose="020B0604030504040204" pitchFamily="50" charset="-128"/>
                        </a:rPr>
                        <a:t>）の児童の割合（小５）</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男子：</a:t>
                      </a:r>
                      <a:r>
                        <a:rPr kumimoji="1" lang="en-US" altLang="zh-CN" sz="900" dirty="0">
                          <a:latin typeface="Meiryo UI" panose="020B0604030504040204" pitchFamily="50" charset="-128"/>
                          <a:ea typeface="Meiryo UI" panose="020B0604030504040204" pitchFamily="50" charset="-128"/>
                        </a:rPr>
                        <a:t>33.4%(28.9</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女子：</a:t>
                      </a:r>
                      <a:r>
                        <a:rPr kumimoji="1" lang="en-US" altLang="zh-CN" sz="900" dirty="0">
                          <a:latin typeface="Meiryo UI" panose="020B0604030504040204" pitchFamily="50" charset="-128"/>
                          <a:ea typeface="Meiryo UI" panose="020B0604030504040204" pitchFamily="50" charset="-128"/>
                        </a:rPr>
                        <a:t>28.9%(23.1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[H29</a:t>
                      </a:r>
                      <a:r>
                        <a:rPr kumimoji="1" lang="ja-JP" altLang="en-US" sz="800" dirty="0">
                          <a:latin typeface="Meiryo UI" panose="020B0604030504040204" pitchFamily="50" charset="-128"/>
                          <a:ea typeface="Meiryo UI" panose="020B0604030504040204" pitchFamily="50" charset="-128"/>
                        </a:rPr>
                        <a:t>調査</a:t>
                      </a:r>
                      <a:r>
                        <a:rPr kumimoji="1" lang="en-US" altLang="ja-JP"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smtClean="0">
                          <a:latin typeface="Meiryo UI" panose="020B0604030504040204" pitchFamily="50" charset="-128"/>
                          <a:ea typeface="Meiryo UI" panose="020B0604030504040204" pitchFamily="50" charset="-128"/>
                        </a:rPr>
                        <a:t>35.9%</a:t>
                      </a:r>
                      <a:r>
                        <a:rPr kumimoji="1" lang="zh-CN" altLang="en-US" sz="900" dirty="0" smtClean="0">
                          <a:latin typeface="Meiryo UI" panose="020B0604030504040204" pitchFamily="50" charset="-128"/>
                          <a:ea typeface="Meiryo UI" panose="020B0604030504040204" pitchFamily="50" charset="-128"/>
                        </a:rPr>
                        <a:t>（</a:t>
                      </a:r>
                      <a:r>
                        <a:rPr kumimoji="1" lang="en-US" altLang="zh-CN" sz="900" dirty="0" smtClean="0">
                          <a:latin typeface="Meiryo UI" panose="020B0604030504040204" pitchFamily="50" charset="-128"/>
                          <a:ea typeface="Meiryo UI" panose="020B0604030504040204" pitchFamily="50" charset="-128"/>
                        </a:rPr>
                        <a:t>31.2</a:t>
                      </a:r>
                      <a:r>
                        <a:rPr kumimoji="1" lang="zh-CN" altLang="en-US" sz="900" dirty="0" smtClean="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28.5%</a:t>
                      </a:r>
                      <a:r>
                        <a:rPr kumimoji="1" lang="zh-CN" altLang="en-US" sz="900" dirty="0" smtClean="0">
                          <a:latin typeface="Meiryo UI" panose="020B0604030504040204" pitchFamily="50" charset="-128"/>
                          <a:ea typeface="Meiryo UI" panose="020B0604030504040204" pitchFamily="50" charset="-128"/>
                        </a:rPr>
                        <a:t>（</a:t>
                      </a:r>
                      <a:r>
                        <a:rPr kumimoji="1" lang="en-US" altLang="zh-CN" sz="900" dirty="0" smtClean="0">
                          <a:latin typeface="Meiryo UI" panose="020B0604030504040204" pitchFamily="50" charset="-128"/>
                          <a:ea typeface="Meiryo UI" panose="020B0604030504040204" pitchFamily="50" charset="-128"/>
                        </a:rPr>
                        <a:t>23.8</a:t>
                      </a:r>
                      <a:r>
                        <a:rPr kumimoji="1" lang="zh-CN" altLang="en-US" sz="900" dirty="0" smtClean="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p>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33.7%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28.8</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algn="ctr"/>
                      <a:r>
                        <a:rPr kumimoji="1" lang="en-US" altLang="zh-CN" sz="800" dirty="0">
                          <a:latin typeface="Meiryo UI" panose="020B0604030504040204" pitchFamily="50" charset="-128"/>
                          <a:ea typeface="Meiryo UI" panose="020B0604030504040204" pitchFamily="50" charset="-128"/>
                        </a:rPr>
                        <a:t>28.3%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22.5</a:t>
                      </a:r>
                      <a:r>
                        <a:rPr kumimoji="1" lang="zh-CN" altLang="en-US" sz="800" dirty="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p>
                      <a:pPr algn="ct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94737">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保護者を委員とした</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学校保健委員会の設置率</a:t>
                      </a:r>
                    </a:p>
                    <a:p>
                      <a:pPr algn="ctr"/>
                      <a:r>
                        <a:rPr kumimoji="1" lang="ja-JP" altLang="en-US" sz="9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dirty="0">
                          <a:latin typeface="Meiryo UI" panose="020B0604030504040204" pitchFamily="50" charset="-128"/>
                          <a:ea typeface="Meiryo UI" panose="020B0604030504040204" pitchFamily="50" charset="-128"/>
                        </a:rPr>
                        <a:t>いずれについても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公立小学校：</a:t>
                      </a:r>
                      <a:r>
                        <a:rPr kumimoji="1" lang="en-US" altLang="zh-CN" sz="900" dirty="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公立中学校：</a:t>
                      </a:r>
                      <a:r>
                        <a:rPr kumimoji="1" lang="en-US" altLang="zh-CN" sz="900" dirty="0">
                          <a:latin typeface="Meiryo UI" panose="020B0604030504040204" pitchFamily="50" charset="-128"/>
                          <a:ea typeface="Meiryo UI" panose="020B0604030504040204" pitchFamily="50" charset="-128"/>
                        </a:rPr>
                        <a:t>54.4%</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公立高校　：</a:t>
                      </a:r>
                      <a:r>
                        <a:rPr kumimoji="1" lang="en-US" altLang="zh-CN" sz="900" dirty="0">
                          <a:latin typeface="Meiryo UI" panose="020B0604030504040204" pitchFamily="50" charset="-128"/>
                          <a:ea typeface="Meiryo UI" panose="020B0604030504040204" pitchFamily="50" charset="-128"/>
                        </a:rPr>
                        <a:t>88.0%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[H28]</a:t>
                      </a: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900" dirty="0" smtClean="0">
                          <a:latin typeface="Meiryo UI" panose="020B0604030504040204" pitchFamily="50" charset="-128"/>
                          <a:ea typeface="Meiryo UI" panose="020B0604030504040204" pitchFamily="50" charset="-128"/>
                        </a:rPr>
                        <a:t>83.1%</a:t>
                      </a:r>
                      <a:endParaRPr kumimoji="1" lang="en-US" altLang="zh-CN" sz="900" dirty="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75.7%</a:t>
                      </a:r>
                      <a:endParaRPr kumimoji="1" lang="en-US" altLang="zh-CN" sz="900" dirty="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94.3%</a:t>
                      </a:r>
                      <a:endParaRPr kumimoji="1" lang="en-US" altLang="zh-CN" sz="900" dirty="0">
                        <a:latin typeface="Meiryo UI" panose="020B0604030504040204" pitchFamily="50" charset="-128"/>
                        <a:ea typeface="Meiryo UI" panose="020B0604030504040204" pitchFamily="50" charset="-128"/>
                      </a:endParaRPr>
                    </a:p>
                    <a:p>
                      <a:pPr algn="ct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800" dirty="0">
                          <a:latin typeface="Meiryo UI" panose="020B0604030504040204" pitchFamily="50" charset="-128"/>
                          <a:ea typeface="Meiryo UI" panose="020B0604030504040204" pitchFamily="50" charset="-128"/>
                        </a:rPr>
                        <a:t>79.9%</a:t>
                      </a:r>
                    </a:p>
                    <a:p>
                      <a:pPr algn="ctr"/>
                      <a:r>
                        <a:rPr kumimoji="1" lang="en-US" altLang="zh-CN" sz="800" dirty="0">
                          <a:latin typeface="Meiryo UI" panose="020B0604030504040204" pitchFamily="50" charset="-128"/>
                          <a:ea typeface="Meiryo UI" panose="020B0604030504040204" pitchFamily="50" charset="-128"/>
                        </a:rPr>
                        <a:t>72.1%</a:t>
                      </a:r>
                    </a:p>
                    <a:p>
                      <a:pPr algn="ctr"/>
                      <a:r>
                        <a:rPr kumimoji="1" lang="en-US" altLang="zh-CN" sz="800" dirty="0">
                          <a:latin typeface="Meiryo UI" panose="020B0604030504040204" pitchFamily="50" charset="-128"/>
                          <a:ea typeface="Meiryo UI" panose="020B0604030504040204" pitchFamily="50" charset="-128"/>
                        </a:rPr>
                        <a:t>93.7</a:t>
                      </a:r>
                      <a:r>
                        <a:rPr kumimoji="1" lang="en-US" altLang="zh-CN" sz="800" dirty="0" smtClean="0">
                          <a:latin typeface="Meiryo UI" panose="020B0604030504040204" pitchFamily="50" charset="-128"/>
                          <a:ea typeface="Meiryo UI" panose="020B0604030504040204" pitchFamily="50" charset="-128"/>
                        </a:rPr>
                        <a:t>%</a:t>
                      </a:r>
                    </a:p>
                    <a:p>
                      <a:pPr algn="ct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37819">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学校評価で食育を評価して</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いる小・中学校の割合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smtClean="0">
                          <a:latin typeface="Meiryo UI" panose="020B0604030504040204" pitchFamily="50" charset="-128"/>
                          <a:ea typeface="Meiryo UI" panose="020B0604030504040204" pitchFamily="50" charset="-128"/>
                        </a:rPr>
                        <a:t>60.3</a:t>
                      </a:r>
                      <a:r>
                        <a:rPr kumimoji="1" lang="en-US" altLang="zh-CN"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87.7</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dirty="0">
                          <a:latin typeface="Meiryo UI" panose="020B0604030504040204" pitchFamily="50" charset="-128"/>
                          <a:ea typeface="Meiryo UI" panose="020B0604030504040204" pitchFamily="50" charset="-128"/>
                        </a:rPr>
                        <a:t>84.5</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93469"/>
                  </a:ext>
                </a:extLst>
              </a:tr>
            </a:tbl>
          </a:graphicData>
        </a:graphic>
      </p:graphicFrame>
      <p:sp>
        <p:nvSpPr>
          <p:cNvPr id="10" name="テキスト ボックス 9"/>
          <p:cNvSpPr txBox="1"/>
          <p:nvPr/>
        </p:nvSpPr>
        <p:spPr>
          <a:xfrm>
            <a:off x="25271" y="689923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10304187"/>
              </p:ext>
            </p:extLst>
          </p:nvPr>
        </p:nvGraphicFramePr>
        <p:xfrm>
          <a:off x="69705" y="7230174"/>
          <a:ext cx="6713986" cy="2316824"/>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8870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034757">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・市町村に対する小中学校での</a:t>
                      </a:r>
                      <a:r>
                        <a:rPr lang="ja-JP" altLang="en-US" sz="900" dirty="0">
                          <a:solidFill>
                            <a:schemeClr val="tx1"/>
                          </a:solidFill>
                          <a:latin typeface="Meiryo UI" panose="020B0604030504040204" pitchFamily="50" charset="-128"/>
                          <a:ea typeface="Meiryo UI" panose="020B0604030504040204" pitchFamily="50" charset="-128"/>
                        </a:rPr>
                        <a:t>「体力づくり推進計画」作成支援や、体力づくりのノウハウをまとめた実践</a:t>
                      </a:r>
                      <a:r>
                        <a:rPr lang="ja-JP" altLang="en-US" sz="900" dirty="0" smtClean="0">
                          <a:solidFill>
                            <a:schemeClr val="tx1"/>
                          </a:solidFill>
                          <a:latin typeface="Meiryo UI" panose="020B0604030504040204" pitchFamily="50" charset="-128"/>
                          <a:ea typeface="Meiryo UI" panose="020B0604030504040204" pitchFamily="50" charset="-128"/>
                        </a:rPr>
                        <a:t>事例集及び授業の指導法を解説</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する  「簡単プログラム」の</a:t>
                      </a:r>
                      <a:r>
                        <a:rPr lang="ja-JP" altLang="en-US" sz="900" dirty="0">
                          <a:solidFill>
                            <a:schemeClr val="tx1"/>
                          </a:solidFill>
                          <a:latin typeface="Meiryo UI" panose="020B0604030504040204" pitchFamily="50" charset="-128"/>
                          <a:ea typeface="Meiryo UI" panose="020B0604030504040204" pitchFamily="50" charset="-128"/>
                        </a:rPr>
                        <a:t>普及促進等</a:t>
                      </a:r>
                      <a:r>
                        <a:rPr kumimoji="1" lang="ja-JP" altLang="en-US" sz="900" dirty="0">
                          <a:solidFill>
                            <a:schemeClr val="tx1"/>
                          </a:solidFill>
                          <a:latin typeface="Meiryo UI" panose="020B0604030504040204" pitchFamily="50" charset="-128"/>
                          <a:ea typeface="Meiryo UI" panose="020B0604030504040204" pitchFamily="50" charset="-128"/>
                        </a:rPr>
                        <a:t>を行ったが</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全国体力・運動能力、運動習慣等調査」の結果を踏まえて、授業等の工夫・改善</a:t>
                      </a:r>
                      <a:r>
                        <a:rPr kumimoji="1" lang="ja-JP" altLang="en-US" sz="900" dirty="0" smtClean="0">
                          <a:solidFill>
                            <a:schemeClr val="tx1"/>
                          </a:solidFill>
                          <a:latin typeface="Meiryo UI" panose="020B0604030504040204" pitchFamily="50" charset="-128"/>
                          <a:ea typeface="Meiryo UI" panose="020B0604030504040204" pitchFamily="50" charset="-128"/>
                        </a:rPr>
                        <a:t>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行った学校</a:t>
                      </a:r>
                      <a:r>
                        <a:rPr kumimoji="1" lang="ja-JP" altLang="en-US" sz="900" dirty="0">
                          <a:solidFill>
                            <a:schemeClr val="tx1"/>
                          </a:solidFill>
                          <a:latin typeface="Meiryo UI" panose="020B0604030504040204" pitchFamily="50" charset="-128"/>
                          <a:ea typeface="Meiryo UI" panose="020B0604030504040204" pitchFamily="50" charset="-128"/>
                        </a:rPr>
                        <a:t>の割合は</a:t>
                      </a:r>
                      <a:r>
                        <a:rPr kumimoji="1" lang="ja-JP" altLang="en-US" sz="900" dirty="0" smtClean="0">
                          <a:solidFill>
                            <a:schemeClr val="tx1"/>
                          </a:solidFill>
                          <a:latin typeface="Meiryo UI" panose="020B0604030504040204" pitchFamily="50" charset="-128"/>
                          <a:ea typeface="Meiryo UI" panose="020B0604030504040204" pitchFamily="50" charset="-128"/>
                        </a:rPr>
                        <a:t>、前年度と比較し、小学校では</a:t>
                      </a:r>
                      <a:r>
                        <a:rPr kumimoji="1" lang="en-US" altLang="ja-JP" sz="900" dirty="0" smtClean="0">
                          <a:solidFill>
                            <a:schemeClr val="tx1"/>
                          </a:solidFill>
                          <a:latin typeface="Meiryo UI" panose="020B0604030504040204" pitchFamily="50" charset="-128"/>
                          <a:ea typeface="Meiryo UI" panose="020B0604030504040204" pitchFamily="50" charset="-128"/>
                        </a:rPr>
                        <a:t>5.5</a:t>
                      </a:r>
                      <a:r>
                        <a:rPr kumimoji="1" lang="ja-JP" altLang="en-US" sz="900" dirty="0" smtClean="0">
                          <a:solidFill>
                            <a:schemeClr val="tx1"/>
                          </a:solidFill>
                          <a:latin typeface="Meiryo UI" panose="020B0604030504040204" pitchFamily="50" charset="-128"/>
                          <a:ea typeface="Meiryo UI" panose="020B0604030504040204" pitchFamily="50" charset="-128"/>
                        </a:rPr>
                        <a:t>ポイント上昇した一方、中学校では</a:t>
                      </a:r>
                      <a:r>
                        <a:rPr kumimoji="1" lang="en-US" altLang="ja-JP" sz="900" dirty="0" smtClean="0">
                          <a:solidFill>
                            <a:schemeClr val="tx1"/>
                          </a:solidFill>
                          <a:latin typeface="Meiryo UI" panose="020B0604030504040204" pitchFamily="50" charset="-128"/>
                          <a:ea typeface="Meiryo UI" panose="020B0604030504040204" pitchFamily="50" charset="-128"/>
                        </a:rPr>
                        <a:t>2.3</a:t>
                      </a:r>
                      <a:r>
                        <a:rPr kumimoji="1" lang="ja-JP" altLang="en-US" sz="900" dirty="0" smtClean="0">
                          <a:solidFill>
                            <a:schemeClr val="tx1"/>
                          </a:solidFill>
                          <a:latin typeface="Meiryo UI" panose="020B0604030504040204" pitchFamily="50" charset="-128"/>
                          <a:ea typeface="Meiryo UI" panose="020B0604030504040204" pitchFamily="50" charset="-128"/>
                        </a:rPr>
                        <a:t>ポイント低下している。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baseline="0" dirty="0" smtClean="0">
                          <a:solidFill>
                            <a:schemeClr val="tx1"/>
                          </a:solidFill>
                          <a:latin typeface="Meiryo UI" panose="020B0604030504040204" pitchFamily="50" charset="-128"/>
                          <a:ea typeface="Meiryo UI" panose="020B0604030504040204" pitchFamily="50" charset="-128"/>
                        </a:rPr>
                        <a:t> また、</a:t>
                      </a:r>
                      <a:r>
                        <a:rPr kumimoji="1" lang="ja-JP" altLang="en-US" sz="900" dirty="0" smtClean="0">
                          <a:solidFill>
                            <a:schemeClr val="tx1"/>
                          </a:solidFill>
                          <a:latin typeface="Meiryo UI" panose="020B0604030504040204" pitchFamily="50" charset="-128"/>
                          <a:ea typeface="Meiryo UI" panose="020B0604030504040204" pitchFamily="50" charset="-128"/>
                        </a:rPr>
                        <a:t>子ども</a:t>
                      </a:r>
                      <a:r>
                        <a:rPr kumimoji="1" lang="ja-JP" altLang="en-US" sz="900" dirty="0">
                          <a:solidFill>
                            <a:schemeClr val="tx1"/>
                          </a:solidFill>
                          <a:latin typeface="Meiryo UI" panose="020B0604030504040204" pitchFamily="50" charset="-128"/>
                          <a:ea typeface="Meiryo UI" panose="020B0604030504040204" pitchFamily="50" charset="-128"/>
                        </a:rPr>
                        <a:t>の体力の状況は</a:t>
                      </a:r>
                      <a:r>
                        <a:rPr kumimoji="1" lang="ja-JP" altLang="en-US" sz="900" dirty="0" smtClean="0">
                          <a:solidFill>
                            <a:schemeClr val="tx1"/>
                          </a:solidFill>
                          <a:latin typeface="Meiryo UI" panose="020B0604030504040204" pitchFamily="50" charset="-128"/>
                          <a:ea typeface="Meiryo UI" panose="020B0604030504040204" pitchFamily="50" charset="-128"/>
                        </a:rPr>
                        <a:t>、体力テストの合計点の全国平均との差は現在の調査方式となって以来最も縮まったが、下位ランクにある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児童の割合は計画策定時と比較し男子で全国平均との差が拡大している。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今後</a:t>
                      </a:r>
                      <a:r>
                        <a:rPr kumimoji="1" lang="ja-JP" altLang="en-US" sz="900" dirty="0">
                          <a:solidFill>
                            <a:schemeClr val="tx1"/>
                          </a:solidFill>
                          <a:latin typeface="Meiryo UI" panose="020B0604030504040204" pitchFamily="50" charset="-128"/>
                          <a:ea typeface="Meiryo UI" panose="020B0604030504040204" pitchFamily="50" charset="-128"/>
                        </a:rPr>
                        <a:t>は</a:t>
                      </a:r>
                      <a:r>
                        <a:rPr kumimoji="1" lang="ja-JP" altLang="en-US" sz="900" dirty="0" smtClean="0">
                          <a:solidFill>
                            <a:schemeClr val="tx1"/>
                          </a:solidFill>
                          <a:latin typeface="Meiryo UI" panose="020B0604030504040204" pitchFamily="50" charset="-128"/>
                          <a:ea typeface="Meiryo UI" panose="020B0604030504040204" pitchFamily="50" charset="-128"/>
                        </a:rPr>
                        <a:t>、経験の浅い教員や体育指導に自信を持てない教員を対象とする研修を実施するなど、実践的な支援を継続していく。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100099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保護者を委員とした</a:t>
                      </a:r>
                      <a:r>
                        <a:rPr kumimoji="1" lang="ja-JP" altLang="en-US" sz="900" dirty="0" smtClean="0">
                          <a:solidFill>
                            <a:schemeClr val="tx1"/>
                          </a:solidFill>
                          <a:latin typeface="Meiryo UI" panose="020B0604030504040204" pitchFamily="50" charset="-128"/>
                          <a:ea typeface="Meiryo UI" panose="020B0604030504040204" pitchFamily="50" charset="-128"/>
                        </a:rPr>
                        <a:t>学校</a:t>
                      </a:r>
                      <a:r>
                        <a:rPr kumimoji="1" lang="ja-JP" altLang="en-US" sz="900" dirty="0">
                          <a:solidFill>
                            <a:schemeClr val="tx1"/>
                          </a:solidFill>
                          <a:latin typeface="Meiryo UI" panose="020B0604030504040204" pitchFamily="50" charset="-128"/>
                          <a:ea typeface="Meiryo UI" panose="020B0604030504040204" pitchFamily="50" charset="-128"/>
                        </a:rPr>
                        <a:t>保健委員会の設置については</a:t>
                      </a:r>
                      <a:r>
                        <a:rPr kumimoji="1" lang="ja-JP" altLang="en-US" sz="900" dirty="0" smtClean="0">
                          <a:solidFill>
                            <a:schemeClr val="tx1"/>
                          </a:solidFill>
                          <a:latin typeface="Meiryo UI" panose="020B0604030504040204" pitchFamily="50" charset="-128"/>
                          <a:ea typeface="Meiryo UI" panose="020B0604030504040204" pitchFamily="50" charset="-128"/>
                        </a:rPr>
                        <a:t>、前年度と比較し公立小学校は</a:t>
                      </a:r>
                      <a:r>
                        <a:rPr kumimoji="1" lang="en-US" altLang="ja-JP" sz="900" dirty="0" smtClean="0">
                          <a:solidFill>
                            <a:schemeClr val="tx1"/>
                          </a:solidFill>
                          <a:latin typeface="Meiryo UI" panose="020B0604030504040204" pitchFamily="50" charset="-128"/>
                          <a:ea typeface="Meiryo UI" panose="020B0604030504040204" pitchFamily="50" charset="-128"/>
                        </a:rPr>
                        <a:t>3.2</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ポイント増、公立中学校は</a:t>
                      </a:r>
                      <a:r>
                        <a:rPr kumimoji="1" lang="en-US" altLang="ja-JP" sz="900" dirty="0" smtClean="0">
                          <a:solidFill>
                            <a:schemeClr val="tx1"/>
                          </a:solidFill>
                          <a:latin typeface="Meiryo UI" panose="020B0604030504040204" pitchFamily="50" charset="-128"/>
                          <a:ea typeface="Meiryo UI" panose="020B0604030504040204" pitchFamily="50" charset="-128"/>
                        </a:rPr>
                        <a:t>3.6</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ポイント増と</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なった。</a:t>
                      </a:r>
                      <a:r>
                        <a:rPr kumimoji="1" lang="ja-JP" altLang="en-US" sz="900" dirty="0">
                          <a:solidFill>
                            <a:schemeClr val="tx1"/>
                          </a:solidFill>
                          <a:latin typeface="Meiryo UI" panose="020B0604030504040204" pitchFamily="50" charset="-128"/>
                          <a:ea typeface="Meiryo UI" panose="020B0604030504040204" pitchFamily="50" charset="-128"/>
                        </a:rPr>
                        <a:t>今後も引き続き</a:t>
                      </a:r>
                      <a:r>
                        <a:rPr kumimoji="1" lang="ja-JP" altLang="en-US" sz="900" dirty="0" smtClean="0">
                          <a:solidFill>
                            <a:schemeClr val="tx1"/>
                          </a:solidFill>
                          <a:latin typeface="Meiryo UI" panose="020B0604030504040204" pitchFamily="50" charset="-128"/>
                          <a:ea typeface="Meiryo UI" panose="020B0604030504040204" pitchFamily="50" charset="-128"/>
                        </a:rPr>
                        <a:t>、設置率の低い市町村教育委員会に対し他校</a:t>
                      </a:r>
                      <a:r>
                        <a:rPr kumimoji="1" lang="ja-JP" altLang="en-US" sz="900" dirty="0">
                          <a:solidFill>
                            <a:schemeClr val="tx1"/>
                          </a:solidFill>
                          <a:latin typeface="Meiryo UI" panose="020B0604030504040204" pitchFamily="50" charset="-128"/>
                          <a:ea typeface="Meiryo UI" panose="020B0604030504040204" pitchFamily="50" charset="-128"/>
                        </a:rPr>
                        <a:t>・他市町村の好事例を紹介するなどし、目標とする全校での設置</a:t>
                      </a:r>
                      <a:r>
                        <a:rPr kumimoji="1" lang="ja-JP" altLang="en-US" sz="900" dirty="0" smtClean="0">
                          <a:solidFill>
                            <a:schemeClr val="tx1"/>
                          </a:solidFill>
                          <a:latin typeface="Meiryo UI" panose="020B0604030504040204" pitchFamily="50" charset="-128"/>
                          <a:ea typeface="Meiryo UI" panose="020B0604030504040204" pitchFamily="50" charset="-128"/>
                        </a:rPr>
                        <a:t>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向けて取り組んで</a:t>
                      </a:r>
                      <a:r>
                        <a:rPr kumimoji="1" lang="ja-JP" altLang="en-US" sz="900" dirty="0">
                          <a:solidFill>
                            <a:schemeClr val="tx1"/>
                          </a:solidFill>
                          <a:latin typeface="Meiryo UI" panose="020B0604030504040204" pitchFamily="50" charset="-128"/>
                          <a:ea typeface="Meiryo UI" panose="020B0604030504040204" pitchFamily="50" charset="-128"/>
                        </a:rPr>
                        <a:t>いく。</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・学校評価での食育の評価については、評価項目の例を提示しながら市町村教育委員会に働きかけた結果、評価を行う学校の割合が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a:solidFill>
                            <a:schemeClr val="tx1"/>
                          </a:solidFill>
                          <a:latin typeface="Meiryo UI" panose="020B0604030504040204" pitchFamily="50" charset="-128"/>
                          <a:ea typeface="Meiryo UI" panose="020B0604030504040204" pitchFamily="50" charset="-128"/>
                        </a:rPr>
                        <a:t> </a:t>
                      </a:r>
                      <a:r>
                        <a:rPr kumimoji="1" lang="ja-JP" altLang="en-US" sz="900" baseline="0" smtClean="0">
                          <a:solidFill>
                            <a:schemeClr val="tx1"/>
                          </a:solidFill>
                          <a:latin typeface="Meiryo UI" panose="020B0604030504040204" pitchFamily="50" charset="-128"/>
                          <a:ea typeface="Meiryo UI" panose="020B0604030504040204" pitchFamily="50" charset="-128"/>
                        </a:rPr>
                        <a:t>前年度と比較し</a:t>
                      </a:r>
                      <a:r>
                        <a:rPr kumimoji="1" lang="en-US" altLang="ja-JP" sz="900" baseline="0" smtClean="0">
                          <a:solidFill>
                            <a:schemeClr val="tx1"/>
                          </a:solidFill>
                          <a:latin typeface="Meiryo UI" panose="020B0604030504040204" pitchFamily="50" charset="-128"/>
                          <a:ea typeface="Meiryo UI" panose="020B0604030504040204" pitchFamily="50" charset="-128"/>
                        </a:rPr>
                        <a:t>3.2</a:t>
                      </a:r>
                      <a:r>
                        <a:rPr kumimoji="1" lang="ja-JP" altLang="en-US" sz="900" baseline="0" dirty="0" smtClean="0">
                          <a:solidFill>
                            <a:schemeClr val="tx1"/>
                          </a:solidFill>
                          <a:latin typeface="Meiryo UI" panose="020B0604030504040204" pitchFamily="50" charset="-128"/>
                          <a:ea typeface="Meiryo UI" panose="020B0604030504040204" pitchFamily="50" charset="-128"/>
                        </a:rPr>
                        <a:t>ポイント</a:t>
                      </a:r>
                      <a:r>
                        <a:rPr kumimoji="1" lang="ja-JP" altLang="en-US" sz="900" dirty="0" smtClean="0">
                          <a:solidFill>
                            <a:schemeClr val="tx1"/>
                          </a:solidFill>
                          <a:latin typeface="Meiryo UI" panose="020B0604030504040204" pitchFamily="50" charset="-128"/>
                          <a:ea typeface="Meiryo UI" panose="020B0604030504040204" pitchFamily="50" charset="-128"/>
                        </a:rPr>
                        <a:t>増加</a:t>
                      </a:r>
                      <a:r>
                        <a:rPr kumimoji="1" lang="ja-JP" altLang="en-US" sz="900" dirty="0">
                          <a:solidFill>
                            <a:schemeClr val="tx1"/>
                          </a:solidFill>
                          <a:latin typeface="Meiryo UI" panose="020B0604030504040204" pitchFamily="50" charset="-128"/>
                          <a:ea typeface="Meiryo UI" panose="020B0604030504040204" pitchFamily="50" charset="-128"/>
                        </a:rPr>
                        <a:t>した</a:t>
                      </a:r>
                      <a:r>
                        <a:rPr kumimoji="1" lang="ja-JP" altLang="en-US" sz="900" dirty="0" smtClean="0">
                          <a:solidFill>
                            <a:schemeClr val="tx1"/>
                          </a:solidFill>
                          <a:latin typeface="Meiryo UI" panose="020B0604030504040204" pitchFamily="50" charset="-128"/>
                          <a:ea typeface="Meiryo UI" panose="020B0604030504040204" pitchFamily="50" charset="-128"/>
                        </a:rPr>
                        <a:t>。今後も引き続き未実施校のある教育委員会に個別に働きかけるなど、一層取り組みを推進していく。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bl>
          </a:graphicData>
        </a:graphic>
      </p:graphicFrame>
      <p:sp>
        <p:nvSpPr>
          <p:cNvPr id="14" name="Rectangle 4"/>
          <p:cNvSpPr>
            <a:spLocks noChangeArrowheads="1"/>
          </p:cNvSpPr>
          <p:nvPr/>
        </p:nvSpPr>
        <p:spPr bwMode="auto">
          <a:xfrm>
            <a:off x="-294" y="7727"/>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基本方針５</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子どもたちの健やかな体をはぐくみます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
          <p:cNvSpPr txBox="1">
            <a:spLocks noChangeArrowheads="1"/>
          </p:cNvSpPr>
          <p:nvPr/>
        </p:nvSpPr>
        <p:spPr bwMode="auto">
          <a:xfrm>
            <a:off x="2299594" y="4480308"/>
            <a:ext cx="2254207"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体力テストの５段階総合評価で下位ランク（</a:t>
            </a:r>
            <a:r>
              <a:rPr lang="en-US" altLang="ja-JP" sz="726" b="1" dirty="0">
                <a:latin typeface="Meiryo UI" panose="020B0604030504040204" pitchFamily="50" charset="-128"/>
                <a:ea typeface="Meiryo UI" panose="020B0604030504040204" pitchFamily="50" charset="-128"/>
              </a:rPr>
              <a:t>D</a:t>
            </a:r>
            <a:r>
              <a:rPr lang="ja-JP" altLang="ja-JP" sz="726" b="1" dirty="0">
                <a:latin typeface="Meiryo UI" panose="020B0604030504040204" pitchFamily="50" charset="-128"/>
                <a:ea typeface="Meiryo UI" panose="020B0604030504040204" pitchFamily="50" charset="-128"/>
              </a:rPr>
              <a:t>・</a:t>
            </a:r>
            <a:r>
              <a:rPr lang="en-US" altLang="ja-JP" sz="726" b="1" dirty="0">
                <a:latin typeface="Meiryo UI" panose="020B0604030504040204" pitchFamily="50" charset="-128"/>
                <a:ea typeface="Meiryo UI" panose="020B0604030504040204" pitchFamily="50" charset="-128"/>
              </a:rPr>
              <a:t>E</a:t>
            </a:r>
            <a:r>
              <a:rPr lang="ja-JP" altLang="ja-JP" sz="726" b="1" dirty="0">
                <a:latin typeface="Meiryo UI" panose="020B0604030504040204" pitchFamily="50" charset="-128"/>
                <a:ea typeface="Meiryo UI" panose="020B0604030504040204" pitchFamily="50" charset="-128"/>
              </a:rPr>
              <a:t>）</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の児童の割合</a:t>
            </a:r>
            <a:endParaRPr lang="ja-JP" altLang="en-US" sz="545" b="1" dirty="0">
              <a:latin typeface="Meiryo UI" panose="020B0604030504040204" pitchFamily="50" charset="-128"/>
              <a:ea typeface="Meiryo UI" panose="020B0604030504040204" pitchFamily="50" charset="-128"/>
            </a:endParaRPr>
          </a:p>
        </p:txBody>
      </p:sp>
      <p:sp>
        <p:nvSpPr>
          <p:cNvPr id="16" name="テキスト ボックス 2"/>
          <p:cNvSpPr txBox="1">
            <a:spLocks noChangeArrowheads="1"/>
          </p:cNvSpPr>
          <p:nvPr/>
        </p:nvSpPr>
        <p:spPr bwMode="auto">
          <a:xfrm>
            <a:off x="4613093" y="4467967"/>
            <a:ext cx="2170598"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保護者を委員とした学校保健委員会の設置率</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（政令市除く）</a:t>
            </a:r>
          </a:p>
        </p:txBody>
      </p:sp>
      <p:sp>
        <p:nvSpPr>
          <p:cNvPr id="17" name="テキスト ボックス 2"/>
          <p:cNvSpPr txBox="1">
            <a:spLocks noChangeArrowheads="1"/>
          </p:cNvSpPr>
          <p:nvPr/>
        </p:nvSpPr>
        <p:spPr bwMode="auto">
          <a:xfrm>
            <a:off x="31910" y="4429869"/>
            <a:ext cx="21948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「全国体力・運動能力、運動習慣等調査」結果を</a:t>
            </a:r>
            <a:endParaRPr lang="en-US" altLang="ja-JP" sz="7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踏まえて、授業等の工夫・改善を行った学校の割合</a:t>
            </a:r>
          </a:p>
        </p:txBody>
      </p:sp>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1" name="Text Box 2"/>
          <p:cNvSpPr txBox="1">
            <a:spLocks noChangeArrowheads="1"/>
          </p:cNvSpPr>
          <p:nvPr/>
        </p:nvSpPr>
        <p:spPr bwMode="auto">
          <a:xfrm>
            <a:off x="1539433" y="6788319"/>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2" name="Text Box 2"/>
          <p:cNvSpPr txBox="1">
            <a:spLocks noChangeArrowheads="1"/>
          </p:cNvSpPr>
          <p:nvPr/>
        </p:nvSpPr>
        <p:spPr bwMode="auto">
          <a:xfrm>
            <a:off x="2193751" y="6736468"/>
            <a:ext cx="2510242" cy="216694"/>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スポーツ庁「全国体力・運動能力、運動習慣等調査結果」（政令市を含む）より</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endParaRPr lang="ja-JP" altLang="en-US" sz="545" dirty="0">
              <a:latin typeface="Meiryo UI" panose="020B0604030504040204" pitchFamily="50" charset="-128"/>
              <a:ea typeface="Meiryo UI" panose="020B0604030504040204" pitchFamily="50" charset="-128"/>
            </a:endParaRPr>
          </a:p>
        </p:txBody>
      </p:sp>
      <p:sp>
        <p:nvSpPr>
          <p:cNvPr id="23" name="Text Box 2"/>
          <p:cNvSpPr txBox="1">
            <a:spLocks noChangeArrowheads="1"/>
          </p:cNvSpPr>
          <p:nvPr/>
        </p:nvSpPr>
        <p:spPr bwMode="auto">
          <a:xfrm>
            <a:off x="6108731" y="6835290"/>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4" name="テキスト ボックス 23"/>
          <p:cNvSpPr txBox="1"/>
          <p:nvPr/>
        </p:nvSpPr>
        <p:spPr>
          <a:xfrm>
            <a:off x="-28667" y="4217140"/>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Rectangle 789"/>
          <p:cNvSpPr>
            <a:spLocks noChangeArrowheads="1"/>
          </p:cNvSpPr>
          <p:nvPr/>
        </p:nvSpPr>
        <p:spPr bwMode="auto">
          <a:xfrm>
            <a:off x="-28667" y="210535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857498103"/>
              </p:ext>
            </p:extLst>
          </p:nvPr>
        </p:nvGraphicFramePr>
        <p:xfrm>
          <a:off x="-8061" y="4737647"/>
          <a:ext cx="2201812" cy="2069487"/>
        </p:xfrm>
        <a:graphic>
          <a:graphicData uri="http://schemas.openxmlformats.org/presentationml/2006/ole">
            <mc:AlternateContent xmlns:mc="http://schemas.openxmlformats.org/markup-compatibility/2006">
              <mc:Choice xmlns:v="urn:schemas-microsoft-com:vml" Requires="v">
                <p:oleObj spid="_x0000_s4182" name="グラフ" r:id="rId3" imgW="4353062" imgH="2248003" progId="MSGraph.Chart.8">
                  <p:embed/>
                </p:oleObj>
              </mc:Choice>
              <mc:Fallback>
                <p:oleObj name="グラフ" r:id="rId3" imgW="4353062" imgH="2248003" progId="MSGraph.Chart.8">
                  <p:embed/>
                  <p:pic>
                    <p:nvPicPr>
                      <p:cNvPr id="0" name="Object 7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1" y="4737647"/>
                        <a:ext cx="2201812" cy="2069487"/>
                      </a:xfrm>
                      <a:prstGeom prst="rect">
                        <a:avLst/>
                      </a:prstGeom>
                      <a:noFill/>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1088155544"/>
              </p:ext>
            </p:extLst>
          </p:nvPr>
        </p:nvGraphicFramePr>
        <p:xfrm>
          <a:off x="2226776" y="4783694"/>
          <a:ext cx="2386316" cy="1965115"/>
        </p:xfrm>
        <a:graphic>
          <a:graphicData uri="http://schemas.openxmlformats.org/presentationml/2006/ole">
            <mc:AlternateContent xmlns:mc="http://schemas.openxmlformats.org/markup-compatibility/2006">
              <mc:Choice xmlns:v="urn:schemas-microsoft-com:vml" Requires="v">
                <p:oleObj spid="_x0000_s4183" name="グラフ" r:id="rId5" imgW="4143522" imgH="2219197" progId="MSGraph.Chart.8">
                  <p:embed/>
                </p:oleObj>
              </mc:Choice>
              <mc:Fallback>
                <p:oleObj name="グラフ" r:id="rId5" imgW="4143522" imgH="2219197" progId="MSGraph.Chart.8">
                  <p:embed/>
                  <p:pic>
                    <p:nvPicPr>
                      <p:cNvPr id="0" name="Object 79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6776" y="4783694"/>
                        <a:ext cx="2386316" cy="1965115"/>
                      </a:xfrm>
                      <a:prstGeom prst="rect">
                        <a:avLst/>
                      </a:prstGeom>
                      <a:noFill/>
                      <a:ln w="3175">
                        <a:solidFill>
                          <a:srgbClr val="000000"/>
                        </a:solidFill>
                        <a:miter lim="800000"/>
                        <a:headEnd/>
                        <a:tailEnd/>
                      </a:ln>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063999853"/>
              </p:ext>
            </p:extLst>
          </p:nvPr>
        </p:nvGraphicFramePr>
        <p:xfrm>
          <a:off x="4600084" y="4744284"/>
          <a:ext cx="2183607" cy="2038231"/>
        </p:xfrm>
        <a:graphic>
          <a:graphicData uri="http://schemas.openxmlformats.org/presentationml/2006/ole">
            <mc:AlternateContent xmlns:mc="http://schemas.openxmlformats.org/markup-compatibility/2006">
              <mc:Choice xmlns:v="urn:schemas-microsoft-com:vml" Requires="v">
                <p:oleObj spid="_x0000_s4184" name="ワークシート" r:id="rId7" imgW="4143522" imgH="3114835" progId="Excel.Sheet.12">
                  <p:embed/>
                </p:oleObj>
              </mc:Choice>
              <mc:Fallback>
                <p:oleObj name="ワークシート" r:id="rId7" imgW="4143522" imgH="3114835" progId="Excel.Sheet.12">
                  <p:embed/>
                  <p:pic>
                    <p:nvPicPr>
                      <p:cNvPr id="0" name="Object 79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0084" y="4744284"/>
                        <a:ext cx="2183607" cy="203823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6016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8</a:t>
            </a:fld>
            <a:endParaRPr lang="en-US" altLang="ja-JP" sz="1089"/>
          </a:p>
        </p:txBody>
      </p:sp>
      <p:sp>
        <p:nvSpPr>
          <p:cNvPr id="5" name="テキスト ボックス 4"/>
          <p:cNvSpPr txBox="1"/>
          <p:nvPr/>
        </p:nvSpPr>
        <p:spPr>
          <a:xfrm>
            <a:off x="0" y="379856"/>
            <a:ext cx="6858000" cy="1426353"/>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①採用選考方法等を工夫・改善し、熱意ある優秀な教員を最大限確保する。</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また、教職経験の少ない教員について研修や人事異動等を通じて資質・ 能力の向上を図る。</a:t>
            </a:r>
          </a:p>
          <a:p>
            <a:pPr defTabSz="1160757">
              <a:defRPr/>
            </a:pPr>
            <a:r>
              <a:rPr lang="ja-JP" altLang="en-US" sz="952" dirty="0">
                <a:latin typeface="Meiryo UI" panose="020B0604030504040204" pitchFamily="50" charset="-128"/>
                <a:ea typeface="Meiryo UI" panose="020B0604030504040204" pitchFamily="50" charset="-128"/>
              </a:rPr>
              <a:t>②評価・育成システムの実施等により、教員のやる気と能力の向上を図る。</a:t>
            </a:r>
          </a:p>
          <a:p>
            <a:pPr defTabSz="1160757">
              <a:defRPr/>
            </a:pPr>
            <a:r>
              <a:rPr lang="ja-JP" altLang="en-US" sz="952" dirty="0">
                <a:latin typeface="Meiryo UI" panose="020B0604030504040204" pitchFamily="50" charset="-128"/>
                <a:ea typeface="Meiryo UI" panose="020B0604030504040204" pitchFamily="50" charset="-128"/>
              </a:rPr>
              <a:t>③私立学校における教員の資質向上に向けた取組みを支援する。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①優秀な教員の確保（採用選考方法の工夫・改善等）／初任者研修の実施／人事異動等によるキャリア形成・能力の向上</a:t>
            </a:r>
          </a:p>
          <a:p>
            <a:pPr defTabSz="1160757">
              <a:defRPr/>
            </a:pPr>
            <a:r>
              <a:rPr lang="ja-JP" altLang="en-US" sz="952" dirty="0">
                <a:latin typeface="Meiryo UI" panose="020B0604030504040204" pitchFamily="50" charset="-128"/>
                <a:ea typeface="Meiryo UI" panose="020B0604030504040204" pitchFamily="50" charset="-128"/>
              </a:rPr>
              <a:t>②評価・育成システムの実施（生徒・保護者による授業アンケートを踏まえた教員評価）</a:t>
            </a:r>
          </a:p>
          <a:p>
            <a:pPr defTabSz="1160757">
              <a:defRPr/>
            </a:pPr>
            <a:r>
              <a:rPr lang="ja-JP" altLang="en-US" sz="952" dirty="0">
                <a:latin typeface="Meiryo UI" panose="020B0604030504040204" pitchFamily="50" charset="-128"/>
                <a:ea typeface="Meiryo UI" panose="020B0604030504040204" pitchFamily="50" charset="-128"/>
              </a:rPr>
              <a:t>③私学団体における研修事業の支援</a:t>
            </a:r>
          </a:p>
        </p:txBody>
      </p:sp>
      <p:sp>
        <p:nvSpPr>
          <p:cNvPr id="6" name="テキスト ボックス 5"/>
          <p:cNvSpPr txBox="1"/>
          <p:nvPr/>
        </p:nvSpPr>
        <p:spPr>
          <a:xfrm>
            <a:off x="-296" y="191359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88398166"/>
              </p:ext>
            </p:extLst>
          </p:nvPr>
        </p:nvGraphicFramePr>
        <p:xfrm>
          <a:off x="71859" y="2174983"/>
          <a:ext cx="6696705" cy="3613748"/>
        </p:xfrm>
        <a:graphic>
          <a:graphicData uri="http://schemas.openxmlformats.org/drawingml/2006/table">
            <a:tbl>
              <a:tblPr firstRow="1" bandRow="1">
                <a:tableStyleId>{F2DE63D5-997A-4646-A377-4702673A728D}</a:tableStyleId>
              </a:tblPr>
              <a:tblGrid>
                <a:gridCol w="223482">
                  <a:extLst>
                    <a:ext uri="{9D8B030D-6E8A-4147-A177-3AD203B41FA5}">
                      <a16:colId xmlns:a16="http://schemas.microsoft.com/office/drawing/2014/main" val="2566698732"/>
                    </a:ext>
                  </a:extLst>
                </a:gridCol>
                <a:gridCol w="1800159">
                  <a:extLst>
                    <a:ext uri="{9D8B030D-6E8A-4147-A177-3AD203B41FA5}">
                      <a16:colId xmlns:a16="http://schemas.microsoft.com/office/drawing/2014/main" val="2864989851"/>
                    </a:ext>
                  </a:extLst>
                </a:gridCol>
                <a:gridCol w="1609725">
                  <a:extLst>
                    <a:ext uri="{9D8B030D-6E8A-4147-A177-3AD203B41FA5}">
                      <a16:colId xmlns:a16="http://schemas.microsoft.com/office/drawing/2014/main" val="2901626200"/>
                    </a:ext>
                  </a:extLst>
                </a:gridCol>
                <a:gridCol w="1021113">
                  <a:extLst>
                    <a:ext uri="{9D8B030D-6E8A-4147-A177-3AD203B41FA5}">
                      <a16:colId xmlns:a16="http://schemas.microsoft.com/office/drawing/2014/main" val="2694090348"/>
                    </a:ext>
                  </a:extLst>
                </a:gridCol>
                <a:gridCol w="1021113">
                  <a:extLst>
                    <a:ext uri="{9D8B030D-6E8A-4147-A177-3AD203B41FA5}">
                      <a16:colId xmlns:a16="http://schemas.microsoft.com/office/drawing/2014/main" val="980083204"/>
                    </a:ext>
                  </a:extLst>
                </a:gridCol>
                <a:gridCol w="1021113">
                  <a:extLst>
                    <a:ext uri="{9D8B030D-6E8A-4147-A177-3AD203B41FA5}">
                      <a16:colId xmlns:a16="http://schemas.microsoft.com/office/drawing/2014/main" val="2388602559"/>
                    </a:ext>
                  </a:extLst>
                </a:gridCol>
              </a:tblGrid>
              <a:tr h="253061">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R1</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a:t>
                      </a:r>
                      <a:endParaRPr kumimoji="1" lang="en-US" altLang="ja-JP" sz="700" dirty="0" smtClean="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eiryo UI" panose="020B0604030504040204" pitchFamily="50" charset="-128"/>
                          <a:ea typeface="Meiryo UI" panose="020B0604030504040204" pitchFamily="50" charset="-128"/>
                        </a:rPr>
                        <a:t>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91150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経験の少ない教員の学科間及び</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課程間異動等の人数比率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４当初人事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・新任４～６年目の異動者の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うち、他の市町村等へ</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人事異動、人事交流している</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人数の割合</a:t>
                      </a:r>
                    </a:p>
                    <a:p>
                      <a:pPr algn="l"/>
                      <a:r>
                        <a:rPr kumimoji="1" lang="ja-JP" altLang="en-US" sz="900" dirty="0">
                          <a:latin typeface="Meiryo UI" panose="020B0604030504040204" pitchFamily="50" charset="-128"/>
                          <a:ea typeface="Meiryo UI" panose="020B0604030504040204" pitchFamily="50" charset="-128"/>
                        </a:rPr>
                        <a:t>　　小・中学校：向上させる　</a:t>
                      </a:r>
                      <a:endParaRPr kumimoji="1" lang="en-US" altLang="ja-JP" sz="900" dirty="0">
                        <a:latin typeface="Meiryo UI" panose="020B0604030504040204" pitchFamily="50" charset="-128"/>
                        <a:ea typeface="Meiryo UI" panose="020B0604030504040204" pitchFamily="50" charset="-128"/>
                      </a:endParaRPr>
                    </a:p>
                    <a:p>
                      <a:pPr algn="l"/>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・新任４～６年目の異動者の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うち、学科間及び課程間異動</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等をしている人数の割合</a:t>
                      </a:r>
                    </a:p>
                    <a:p>
                      <a:pPr algn="l"/>
                      <a:r>
                        <a:rPr kumimoji="1" lang="ja-JP" altLang="en-US" sz="900" dirty="0">
                          <a:latin typeface="Meiryo UI" panose="020B0604030504040204" pitchFamily="50" charset="-128"/>
                          <a:ea typeface="Meiryo UI" panose="020B0604030504040204" pitchFamily="50" charset="-128"/>
                        </a:rPr>
                        <a:t>　　府立学校：向上させる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16.5%</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41.1%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【R1</a:t>
                      </a:r>
                      <a:r>
                        <a:rPr kumimoji="1" lang="ja-JP" altLang="en-US" sz="900" dirty="0" smtClean="0">
                          <a:latin typeface="Meiryo UI" panose="020B0604030504040204" pitchFamily="50" charset="-128"/>
                          <a:ea typeface="Meiryo UI" panose="020B0604030504040204" pitchFamily="50" charset="-128"/>
                        </a:rPr>
                        <a:t>当初</a:t>
                      </a:r>
                      <a:r>
                        <a:rPr kumimoji="1" lang="ja-JP" altLang="en-US" sz="900" dirty="0">
                          <a:latin typeface="Meiryo UI" panose="020B0604030504040204" pitchFamily="50" charset="-128"/>
                          <a:ea typeface="Meiryo UI" panose="020B0604030504040204" pitchFamily="50" charset="-128"/>
                        </a:rPr>
                        <a:t>人事</a:t>
                      </a:r>
                      <a:r>
                        <a:rPr kumimoji="1" lang="en-US" altLang="ja-JP"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14.8%</a:t>
                      </a: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50.9%</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【H30</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16.6%</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900" dirty="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46%</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702966">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保護者向け学校教育自己診断に</a:t>
                      </a:r>
                      <a:r>
                        <a:rPr kumimoji="1" lang="ja-JP" altLang="en-US" sz="800" dirty="0" smtClean="0">
                          <a:latin typeface="Meiryo UI" panose="020B0604030504040204" pitchFamily="50" charset="-128"/>
                          <a:ea typeface="Meiryo UI" panose="020B0604030504040204" pitchFamily="50" charset="-128"/>
                        </a:rPr>
                        <a:t>おける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府立</a:t>
                      </a:r>
                      <a:r>
                        <a:rPr kumimoji="1" lang="ja-JP" altLang="en-US" sz="800" dirty="0">
                          <a:latin typeface="Meiryo UI" panose="020B0604030504040204" pitchFamily="50" charset="-128"/>
                          <a:ea typeface="Meiryo UI" panose="020B0604030504040204" pitchFamily="50" charset="-128"/>
                        </a:rPr>
                        <a:t>学校教員の指導等に関する項目に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77.4</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77.6%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77.8%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70296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教職員向け学校教育自己診断に</a:t>
                      </a:r>
                      <a:r>
                        <a:rPr kumimoji="1" lang="ja-JP" altLang="en-US" sz="800" dirty="0" smtClean="0">
                          <a:latin typeface="Meiryo UI" panose="020B0604030504040204" pitchFamily="50" charset="-128"/>
                          <a:ea typeface="Meiryo UI" panose="020B0604030504040204" pitchFamily="50" charset="-128"/>
                        </a:rPr>
                        <a:t>おける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府立</a:t>
                      </a:r>
                      <a:r>
                        <a:rPr kumimoji="1" lang="ja-JP" altLang="en-US" sz="800" dirty="0">
                          <a:latin typeface="Meiryo UI" panose="020B0604030504040204" pitchFamily="50" charset="-128"/>
                          <a:ea typeface="Meiryo UI" panose="020B0604030504040204" pitchFamily="50" charset="-128"/>
                        </a:rPr>
                        <a:t>高校の教育活動の改善に関する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項目における肯定的な意見の比率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76.2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75.0%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72.6%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53636" y="589295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57524528"/>
              </p:ext>
            </p:extLst>
          </p:nvPr>
        </p:nvGraphicFramePr>
        <p:xfrm>
          <a:off x="54577" y="6141553"/>
          <a:ext cx="6713986" cy="341521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4597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500349">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・採用選考方法の工夫・改善に取り組み</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1,189</a:t>
                      </a:r>
                      <a:r>
                        <a:rPr kumimoji="1" lang="ja-JP" altLang="en-US" sz="900" dirty="0" smtClean="0">
                          <a:latin typeface="Meiryo UI" panose="020B0604030504040204" pitchFamily="50" charset="-128"/>
                          <a:ea typeface="Meiryo UI" panose="020B0604030504040204" pitchFamily="50" charset="-128"/>
                        </a:rPr>
                        <a:t>名の</a:t>
                      </a:r>
                      <a:r>
                        <a:rPr kumimoji="1" lang="ja-JP" altLang="en-US" sz="900" dirty="0">
                          <a:latin typeface="Meiryo UI" panose="020B0604030504040204" pitchFamily="50" charset="-128"/>
                          <a:ea typeface="Meiryo UI" panose="020B0604030504040204" pitchFamily="50" charset="-128"/>
                        </a:rPr>
                        <a:t>合格者を決定した</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広報活動の更なる推進を図るとともに、採用選考の一層の工夫・改善に取り組み、優秀な教員を計画的に確保できるよう</a:t>
                      </a:r>
                      <a:r>
                        <a:rPr kumimoji="1" lang="ja-JP" altLang="en-US" sz="900" dirty="0" smtClean="0">
                          <a:latin typeface="Meiryo UI" panose="020B0604030504040204" pitchFamily="50" charset="-128"/>
                          <a:ea typeface="Meiryo UI" panose="020B0604030504040204" pitchFamily="50" charset="-128"/>
                        </a:rPr>
                        <a:t>努める。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・小・中学校では、新任４～６年目で実際に異動した者のうち、他の市町村等へ人事異動、人事交流している人数の割合について、令和</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元年度当初人事では、人数は前年度と同数であったが、総異動人数が約</a:t>
                      </a:r>
                      <a:r>
                        <a:rPr kumimoji="1" lang="en-US" altLang="ja-JP" sz="900" dirty="0" smtClean="0">
                          <a:latin typeface="Meiryo UI" panose="020B0604030504040204" pitchFamily="50" charset="-128"/>
                          <a:ea typeface="Meiryo UI" panose="020B0604030504040204" pitchFamily="50" charset="-128"/>
                        </a:rPr>
                        <a:t>10%</a:t>
                      </a:r>
                      <a:r>
                        <a:rPr kumimoji="1" lang="ja-JP" altLang="en-US" sz="900" dirty="0" smtClean="0">
                          <a:latin typeface="Meiryo UI" panose="020B0604030504040204" pitchFamily="50" charset="-128"/>
                          <a:ea typeface="Meiryo UI" panose="020B0604030504040204" pitchFamily="50" charset="-128"/>
                        </a:rPr>
                        <a:t>増加したため、</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割合は計画策定時実績を下回った。</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今後は、「</a:t>
                      </a:r>
                      <a:r>
                        <a:rPr kumimoji="1" lang="en-US" altLang="ja-JP" sz="900" dirty="0" smtClean="0">
                          <a:latin typeface="Meiryo UI" panose="020B0604030504040204" pitchFamily="50" charset="-128"/>
                          <a:ea typeface="Meiryo UI" panose="020B0604030504040204" pitchFamily="50" charset="-128"/>
                        </a:rPr>
                        <a:t>Challenge</a:t>
                      </a:r>
                      <a:r>
                        <a:rPr kumimoji="1" lang="ja-JP" altLang="en-US" sz="900" dirty="0" smtClean="0">
                          <a:latin typeface="Meiryo UI" panose="020B0604030504040204" pitchFamily="50" charset="-128"/>
                          <a:ea typeface="Meiryo UI" panose="020B0604030504040204" pitchFamily="50" charset="-128"/>
                        </a:rPr>
                        <a:t>」人事交流の成果を広く周知するとともに、人事異動等によるキャリア形成や能力向上に向けた市町村教育委員会</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における計画的な人材育成の取組みを促進し、本制度のさらなる活用を推進していく。</a:t>
                      </a:r>
                      <a:r>
                        <a:rPr kumimoji="1" lang="en-US" altLang="ja-JP" sz="900" dirty="0" smtClean="0">
                          <a:latin typeface="Meiryo UI" panose="020B0604030504040204" pitchFamily="50" charset="-128"/>
                          <a:ea typeface="Meiryo UI" panose="020B0604030504040204" pitchFamily="50" charset="-128"/>
                        </a:rPr>
                        <a:t> </a:t>
                      </a:r>
                    </a:p>
                    <a:p>
                      <a:r>
                        <a:rPr kumimoji="1" lang="ja-JP" altLang="en-US"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また</a:t>
                      </a:r>
                      <a:r>
                        <a:rPr kumimoji="1" lang="ja-JP" altLang="en-US" sz="900" dirty="0" smtClean="0">
                          <a:latin typeface="Meiryo UI" panose="020B0604030504040204" pitchFamily="50" charset="-128"/>
                          <a:ea typeface="Meiryo UI" panose="020B0604030504040204" pitchFamily="50" charset="-128"/>
                        </a:rPr>
                        <a:t>、府立学校では新任４～６年目で実際に異動した者のうち、学科間及び課程間異動等している人数の割合は伸びており、</a:t>
                      </a:r>
                      <a:r>
                        <a:rPr kumimoji="1" lang="ja-JP" altLang="en-US" sz="900" dirty="0">
                          <a:latin typeface="Meiryo UI" panose="020B0604030504040204" pitchFamily="50" charset="-128"/>
                          <a:ea typeface="Meiryo UI" panose="020B0604030504040204" pitchFamily="50" charset="-128"/>
                        </a:rPr>
                        <a:t>引き続き</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a:t>
                      </a:r>
                      <a:r>
                        <a:rPr kumimoji="1" lang="zh-TW" altLang="en-US" sz="900" dirty="0" smtClean="0">
                          <a:latin typeface="Meiryo UI" panose="020B0604030504040204" pitchFamily="50" charset="-128"/>
                          <a:ea typeface="Meiryo UI" panose="020B0604030504040204" pitchFamily="50" charset="-128"/>
                        </a:rPr>
                        <a:t>「</a:t>
                      </a:r>
                      <a:r>
                        <a:rPr kumimoji="1" lang="zh-TW" altLang="en-US" sz="900" dirty="0">
                          <a:latin typeface="Meiryo UI" panose="020B0604030504040204" pitchFamily="50" charset="-128"/>
                          <a:ea typeface="Meiryo UI" panose="020B0604030504040204" pitchFamily="50" charset="-128"/>
                        </a:rPr>
                        <a:t>府立学校教員人事取扱要領」</a:t>
                      </a:r>
                      <a:r>
                        <a:rPr kumimoji="1" lang="ja-JP" altLang="en-US" sz="900" dirty="0">
                          <a:latin typeface="Meiryo UI" panose="020B0604030504040204" pitchFamily="50" charset="-128"/>
                          <a:ea typeface="Meiryo UI" panose="020B0604030504040204" pitchFamily="50" charset="-128"/>
                        </a:rPr>
                        <a:t>に</a:t>
                      </a:r>
                      <a:r>
                        <a:rPr kumimoji="1" lang="ja-JP" altLang="en-US" sz="900" dirty="0" smtClean="0">
                          <a:latin typeface="Meiryo UI" panose="020B0604030504040204" pitchFamily="50" charset="-128"/>
                          <a:ea typeface="Meiryo UI" panose="020B0604030504040204" pitchFamily="50" charset="-128"/>
                        </a:rPr>
                        <a:t>基づく異動</a:t>
                      </a:r>
                      <a:r>
                        <a:rPr kumimoji="1" lang="ja-JP" altLang="en-US" sz="900" dirty="0">
                          <a:latin typeface="Meiryo UI" panose="020B0604030504040204" pitchFamily="50" charset="-128"/>
                          <a:ea typeface="Meiryo UI" panose="020B0604030504040204" pitchFamily="50" charset="-128"/>
                        </a:rPr>
                        <a:t>・人事交流に取り組む。</a:t>
                      </a:r>
                    </a:p>
                  </a:txBody>
                  <a:tcPr marL="82953" marR="82953" marT="41476" marB="41476" anchor="ctr">
                    <a:noFill/>
                  </a:tcPr>
                </a:tc>
                <a:extLst>
                  <a:ext uri="{0D108BD9-81ED-4DB2-BD59-A6C34878D82A}">
                    <a16:rowId xmlns:a16="http://schemas.microsoft.com/office/drawing/2014/main" val="3047467415"/>
                  </a:ext>
                </a:extLst>
              </a:tr>
              <a:tr h="104471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latin typeface="Meiryo UI" panose="020B0604030504040204" pitchFamily="50" charset="-128"/>
                          <a:ea typeface="Meiryo UI" panose="020B0604030504040204" pitchFamily="50" charset="-128"/>
                        </a:rPr>
                        <a:t>・保護者</a:t>
                      </a:r>
                      <a:r>
                        <a:rPr kumimoji="1" lang="ja-JP" altLang="en-US" sz="900" dirty="0">
                          <a:latin typeface="Meiryo UI" panose="020B0604030504040204" pitchFamily="50" charset="-128"/>
                          <a:ea typeface="Meiryo UI" panose="020B0604030504040204" pitchFamily="50" charset="-128"/>
                        </a:rPr>
                        <a:t>による学校教育自己診断における府立学校教員の指導等に関する肯定的意見の比率</a:t>
                      </a:r>
                      <a:r>
                        <a:rPr kumimoji="1" lang="ja-JP" altLang="en-US" sz="900" dirty="0" smtClean="0">
                          <a:latin typeface="Meiryo UI" panose="020B0604030504040204" pitchFamily="50" charset="-128"/>
                          <a:ea typeface="Meiryo UI" panose="020B0604030504040204" pitchFamily="50" charset="-128"/>
                        </a:rPr>
                        <a:t>は前年度と比較し</a:t>
                      </a:r>
                      <a:r>
                        <a:rPr kumimoji="1" lang="en-US" altLang="ja-JP" sz="900" dirty="0" smtClean="0">
                          <a:latin typeface="Meiryo UI" panose="020B0604030504040204" pitchFamily="50" charset="-128"/>
                          <a:ea typeface="Meiryo UI" panose="020B0604030504040204" pitchFamily="50" charset="-128"/>
                        </a:rPr>
                        <a:t>0.2</a:t>
                      </a:r>
                      <a:r>
                        <a:rPr kumimoji="1" lang="ja-JP" altLang="en-US" sz="900" dirty="0" smtClean="0">
                          <a:latin typeface="Meiryo UI" panose="020B0604030504040204" pitchFamily="50" charset="-128"/>
                          <a:ea typeface="Meiryo UI" panose="020B0604030504040204" pitchFamily="50" charset="-128"/>
                        </a:rPr>
                        <a:t>ポイント減少したが、</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目標</a:t>
                      </a:r>
                      <a:r>
                        <a:rPr kumimoji="1" lang="ja-JP" altLang="en-US" sz="900">
                          <a:latin typeface="Meiryo UI" panose="020B0604030504040204" pitchFamily="50" charset="-128"/>
                          <a:ea typeface="Meiryo UI" panose="020B0604030504040204" pitchFamily="50" charset="-128"/>
                        </a:rPr>
                        <a:t>で</a:t>
                      </a:r>
                      <a:r>
                        <a:rPr kumimoji="1" lang="ja-JP" altLang="en-US" sz="900" smtClean="0">
                          <a:latin typeface="Meiryo UI" panose="020B0604030504040204" pitchFamily="50" charset="-128"/>
                          <a:ea typeface="Meiryo UI" panose="020B0604030504040204" pitchFamily="50" charset="-128"/>
                        </a:rPr>
                        <a:t>ある</a:t>
                      </a:r>
                      <a:r>
                        <a:rPr kumimoji="1" lang="en-US" altLang="ja-JP" sz="900" smtClean="0">
                          <a:latin typeface="Meiryo UI" panose="020B0604030504040204" pitchFamily="50" charset="-128"/>
                          <a:ea typeface="Meiryo UI" panose="020B0604030504040204" pitchFamily="50" charset="-128"/>
                        </a:rPr>
                        <a:t>70</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以上を</a:t>
                      </a:r>
                      <a:r>
                        <a:rPr kumimoji="1" lang="ja-JP" altLang="en-US" sz="900" dirty="0" smtClean="0">
                          <a:latin typeface="Meiryo UI" panose="020B0604030504040204" pitchFamily="50" charset="-128"/>
                          <a:ea typeface="Meiryo UI" panose="020B0604030504040204" pitchFamily="50" charset="-128"/>
                        </a:rPr>
                        <a:t>維持した</a:t>
                      </a:r>
                      <a:r>
                        <a:rPr kumimoji="1" lang="ja-JP" altLang="en-US" sz="900" dirty="0">
                          <a:latin typeface="Meiryo UI" panose="020B0604030504040204" pitchFamily="50" charset="-128"/>
                          <a:ea typeface="Meiryo UI" panose="020B0604030504040204" pitchFamily="50" charset="-128"/>
                        </a:rPr>
                        <a:t>。肯定率の向上に向け、府立学校における生徒指導や学習指導の更なる充実を図る。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・教職員向け同診断における教育活動の改善に関する肯定的意見の比率については</a:t>
                      </a:r>
                      <a:r>
                        <a:rPr kumimoji="1" lang="ja-JP" altLang="en-US" sz="900" dirty="0" smtClean="0">
                          <a:latin typeface="Meiryo UI" panose="020B0604030504040204" pitchFamily="50" charset="-128"/>
                          <a:ea typeface="Meiryo UI" panose="020B0604030504040204" pitchFamily="50" charset="-128"/>
                        </a:rPr>
                        <a:t>、前年度より</a:t>
                      </a:r>
                      <a:r>
                        <a:rPr kumimoji="1" lang="en-US" altLang="ja-JP" sz="900" dirty="0" smtClean="0">
                          <a:latin typeface="Meiryo UI" panose="020B0604030504040204" pitchFamily="50" charset="-128"/>
                          <a:ea typeface="Meiryo UI" panose="020B0604030504040204" pitchFamily="50" charset="-128"/>
                        </a:rPr>
                        <a:t>2.4</a:t>
                      </a:r>
                      <a:r>
                        <a:rPr kumimoji="1" lang="ja-JP" altLang="en-US" sz="900" dirty="0" smtClean="0">
                          <a:latin typeface="Meiryo UI" panose="020B0604030504040204" pitchFamily="50" charset="-128"/>
                          <a:ea typeface="Meiryo UI" panose="020B0604030504040204" pitchFamily="50" charset="-128"/>
                        </a:rPr>
                        <a:t>ポイント上昇し、目標</a:t>
                      </a:r>
                      <a:r>
                        <a:rPr kumimoji="1" lang="ja-JP" altLang="en-US" sz="900" dirty="0">
                          <a:latin typeface="Meiryo UI" panose="020B0604030504040204" pitchFamily="50" charset="-128"/>
                          <a:ea typeface="Meiryo UI" panose="020B0604030504040204" pitchFamily="50" charset="-128"/>
                        </a:rPr>
                        <a:t>である</a:t>
                      </a:r>
                      <a:r>
                        <a:rPr kumimoji="1" lang="en-US" altLang="ja-JP" sz="900" dirty="0">
                          <a:latin typeface="Meiryo UI" panose="020B0604030504040204" pitchFamily="50" charset="-128"/>
                          <a:ea typeface="Meiryo UI" panose="020B0604030504040204" pitchFamily="50" charset="-128"/>
                        </a:rPr>
                        <a:t>70%</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以上を維持している。今後も、校長との学校経営計画策定面談を通し、学校の課題やミッションを明確にしながら指導・助言する。</a:t>
                      </a:r>
                    </a:p>
                  </a:txBody>
                  <a:tcPr marL="82953" marR="82953" marT="41476" marB="41476" anchor="ctr"/>
                </a:tc>
                <a:extLst>
                  <a:ext uri="{0D108BD9-81ED-4DB2-BD59-A6C34878D82A}">
                    <a16:rowId xmlns:a16="http://schemas.microsoft.com/office/drawing/2014/main" val="2344275125"/>
                  </a:ext>
                </a:extLst>
              </a:tr>
              <a:tr h="58908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・私立学校に対する府教育委員会の取組みについての情報提供や、講師の派遣等を通じ、私学団体における研修事業を支援した。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また、進路指導の担当者を対象とした就職差別の未然防止及び早期対応のための説明会を開催し、教員の資質向上に寄与した。</a:t>
                      </a:r>
                    </a:p>
                  </a:txBody>
                  <a:tcPr marL="82953" marR="82953" marT="41476" marB="41476" anchor="ctr"/>
                </a:tc>
                <a:extLst>
                  <a:ext uri="{0D108BD9-81ED-4DB2-BD59-A6C34878D82A}">
                    <a16:rowId xmlns:a16="http://schemas.microsoft.com/office/drawing/2014/main" val="1944480672"/>
                  </a:ext>
                </a:extLst>
              </a:tr>
            </a:tbl>
          </a:graphicData>
        </a:graphic>
      </p:graphicFrame>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4" name="Rectangle 4"/>
          <p:cNvSpPr>
            <a:spLocks noChangeArrowheads="1"/>
          </p:cNvSpPr>
          <p:nvPr/>
        </p:nvSpPr>
        <p:spPr bwMode="auto">
          <a:xfrm>
            <a:off x="-296" y="18985"/>
            <a:ext cx="6858296"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基本方針６</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教員の力とやる気を高めます</a:t>
            </a:r>
          </a:p>
        </p:txBody>
      </p:sp>
      <p:sp>
        <p:nvSpPr>
          <p:cNvPr id="12" name="テキスト ボックス 11"/>
          <p:cNvSpPr txBox="1"/>
          <p:nvPr/>
        </p:nvSpPr>
        <p:spPr>
          <a:xfrm>
            <a:off x="-53636" y="57650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58759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9</a:t>
            </a:fld>
            <a:endParaRPr lang="en-US" altLang="ja-JP" sz="1089"/>
          </a:p>
        </p:txBody>
      </p:sp>
      <p:sp>
        <p:nvSpPr>
          <p:cNvPr id="5" name="テキスト ボックス 4"/>
          <p:cNvSpPr txBox="1"/>
          <p:nvPr/>
        </p:nvSpPr>
        <p:spPr>
          <a:xfrm>
            <a:off x="-7348" y="371368"/>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①校長マネジメントを強化し、学校の特性や生徒の課題に応じた学校経営を推進する。</a:t>
            </a:r>
          </a:p>
          <a:p>
            <a:pPr defTabSz="1160757">
              <a:defRPr/>
            </a:pPr>
            <a:r>
              <a:rPr lang="ja-JP" altLang="en-US" sz="952" dirty="0">
                <a:latin typeface="Meiryo UI" panose="020B0604030504040204" pitchFamily="50" charset="-128"/>
                <a:ea typeface="Meiryo UI" panose="020B0604030504040204" pitchFamily="50" charset="-128"/>
              </a:rPr>
              <a:t>②保護者等への情報発信を充実するとともに、地域や保護者のニーズを十分に反映した開かれた学校づくりをすすめる。</a:t>
            </a:r>
          </a:p>
          <a:p>
            <a:pPr defTabSz="1160757">
              <a:defRPr/>
            </a:pPr>
            <a:r>
              <a:rPr lang="ja-JP" altLang="en-US" sz="952" dirty="0">
                <a:latin typeface="Meiryo UI" panose="020B0604030504040204" pitchFamily="50" charset="-128"/>
                <a:ea typeface="Meiryo UI" panose="020B0604030504040204" pitchFamily="50" charset="-128"/>
              </a:rPr>
              <a:t>③私立学校における開かれた学校づくりに向けた取組みが、さらに進むよう支援する。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①学校経営計画の策定による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サイクルに基づく学校経営の確立／予算面等における校長のマネジメント強化</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／民間人、行政職、</a:t>
            </a:r>
            <a:r>
              <a:rPr lang="ja-JP" altLang="en-US" sz="952" dirty="0" smtClean="0">
                <a:latin typeface="Meiryo UI" panose="020B0604030504040204" pitchFamily="50" charset="-128"/>
                <a:ea typeface="Meiryo UI" panose="020B0604030504040204" pitchFamily="50" charset="-128"/>
              </a:rPr>
              <a:t>教諭等から</a:t>
            </a:r>
            <a:r>
              <a:rPr lang="ja-JP" altLang="en-US" sz="952" dirty="0">
                <a:latin typeface="Meiryo UI" panose="020B0604030504040204" pitchFamily="50" charset="-128"/>
                <a:ea typeface="Meiryo UI" panose="020B0604030504040204" pitchFamily="50" charset="-128"/>
              </a:rPr>
              <a:t>の優れた人材の校長への任用</a:t>
            </a:r>
          </a:p>
          <a:p>
            <a:pPr defTabSz="1160757">
              <a:defRPr/>
            </a:pPr>
            <a:r>
              <a:rPr lang="ja-JP" altLang="en-US" sz="952" dirty="0">
                <a:latin typeface="Meiryo UI" panose="020B0604030504040204" pitchFamily="50" charset="-128"/>
                <a:ea typeface="Meiryo UI" panose="020B0604030504040204" pitchFamily="50" charset="-128"/>
              </a:rPr>
              <a:t>②学校運営協議会による保護者・地域ニーズの反映　　　　　　　　③私立学校における学校情報の公表・公開</a:t>
            </a:r>
          </a:p>
        </p:txBody>
      </p:sp>
      <p:sp>
        <p:nvSpPr>
          <p:cNvPr id="6" name="テキスト ボックス 5"/>
          <p:cNvSpPr txBox="1"/>
          <p:nvPr/>
        </p:nvSpPr>
        <p:spPr>
          <a:xfrm>
            <a:off x="-7349" y="1683027"/>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07073308"/>
              </p:ext>
            </p:extLst>
          </p:nvPr>
        </p:nvGraphicFramePr>
        <p:xfrm>
          <a:off x="72006" y="1921875"/>
          <a:ext cx="6705264" cy="2920351"/>
        </p:xfrm>
        <a:graphic>
          <a:graphicData uri="http://schemas.openxmlformats.org/drawingml/2006/table">
            <a:tbl>
              <a:tblPr firstRow="1" bandRow="1">
                <a:tableStyleId>{F2DE63D5-997A-4646-A377-4702673A728D}</a:tableStyleId>
              </a:tblPr>
              <a:tblGrid>
                <a:gridCol w="225899">
                  <a:extLst>
                    <a:ext uri="{9D8B030D-6E8A-4147-A177-3AD203B41FA5}">
                      <a16:colId xmlns:a16="http://schemas.microsoft.com/office/drawing/2014/main" val="2566698732"/>
                    </a:ext>
                  </a:extLst>
                </a:gridCol>
                <a:gridCol w="1921905">
                  <a:extLst>
                    <a:ext uri="{9D8B030D-6E8A-4147-A177-3AD203B41FA5}">
                      <a16:colId xmlns:a16="http://schemas.microsoft.com/office/drawing/2014/main" val="2864989851"/>
                    </a:ext>
                  </a:extLst>
                </a:gridCol>
                <a:gridCol w="1539397">
                  <a:extLst>
                    <a:ext uri="{9D8B030D-6E8A-4147-A177-3AD203B41FA5}">
                      <a16:colId xmlns:a16="http://schemas.microsoft.com/office/drawing/2014/main" val="2901626200"/>
                    </a:ext>
                  </a:extLst>
                </a:gridCol>
                <a:gridCol w="1060337">
                  <a:extLst>
                    <a:ext uri="{9D8B030D-6E8A-4147-A177-3AD203B41FA5}">
                      <a16:colId xmlns:a16="http://schemas.microsoft.com/office/drawing/2014/main" val="2694090348"/>
                    </a:ext>
                  </a:extLst>
                </a:gridCol>
                <a:gridCol w="978863">
                  <a:extLst>
                    <a:ext uri="{9D8B030D-6E8A-4147-A177-3AD203B41FA5}">
                      <a16:colId xmlns:a16="http://schemas.microsoft.com/office/drawing/2014/main" val="980083204"/>
                    </a:ext>
                  </a:extLst>
                </a:gridCol>
                <a:gridCol w="978863">
                  <a:extLst>
                    <a:ext uri="{9D8B030D-6E8A-4147-A177-3AD203B41FA5}">
                      <a16:colId xmlns:a16="http://schemas.microsoft.com/office/drawing/2014/main" val="1222222790"/>
                    </a:ext>
                  </a:extLst>
                </a:gridCol>
              </a:tblGrid>
              <a:tr h="17371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R1</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700" dirty="0" smtClean="0">
                          <a:solidFill>
                            <a:schemeClr val="tx1"/>
                          </a:solidFill>
                          <a:latin typeface="Meiryo UI" panose="020B0604030504040204" pitchFamily="50" charset="-128"/>
                          <a:ea typeface="Meiryo UI" panose="020B0604030504040204" pitchFamily="50" charset="-128"/>
                        </a:rPr>
                        <a:t>参考</a:t>
                      </a:r>
                      <a:r>
                        <a:rPr kumimoji="1" lang="en-US" altLang="ja-JP" sz="700" dirty="0" smtClean="0">
                          <a:solidFill>
                            <a:schemeClr val="tx1"/>
                          </a:solidFill>
                          <a:latin typeface="Meiryo UI" panose="020B0604030504040204" pitchFamily="50" charset="-128"/>
                          <a:ea typeface="Meiryo UI" panose="020B0604030504040204" pitchFamily="50" charset="-128"/>
                        </a:rPr>
                        <a:t>】H30</a:t>
                      </a:r>
                      <a:r>
                        <a:rPr kumimoji="1" lang="ja-JP" altLang="en-US" sz="700" dirty="0" smtClean="0">
                          <a:solidFill>
                            <a:schemeClr val="tx1"/>
                          </a:solidFill>
                          <a:latin typeface="Meiryo UI" panose="020B0604030504040204" pitchFamily="50" charset="-128"/>
                          <a:ea typeface="Meiryo UI" panose="020B0604030504040204" pitchFamily="50" charset="-128"/>
                        </a:rPr>
                        <a:t>年度</a:t>
                      </a:r>
                      <a:endParaRPr kumimoji="1" lang="en-US" altLang="ja-JP" sz="700" dirty="0" smtClean="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eiryo UI" panose="020B0604030504040204" pitchFamily="50" charset="-128"/>
                          <a:ea typeface="Meiryo UI" panose="020B0604030504040204" pitchFamily="50" charset="-128"/>
                        </a:rPr>
                        <a:t>実績値</a:t>
                      </a:r>
                      <a:endParaRPr kumimoji="1" lang="en-US" altLang="ja-JP" sz="7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40006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「学校経営計画」中の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年度重点目標の実現度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年度から</a:t>
                      </a:r>
                      <a:r>
                        <a:rPr kumimoji="1" lang="en-US" altLang="ja-JP" sz="8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78.3</a:t>
                      </a:r>
                      <a:r>
                        <a:rPr kumimoji="1" lang="ja-JP"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[H28]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74.0</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72.9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63483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府立高校の学校教育自己診断における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授業参観や学校行事等への保護者の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参加及び学校の情報提供に関連する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診断項目の肯定値</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保護者参加</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をめざす</a:t>
                      </a:r>
                    </a:p>
                    <a:p>
                      <a:pPr algn="ctr"/>
                      <a:r>
                        <a:rPr kumimoji="1" lang="ja-JP" altLang="en-US" sz="900" dirty="0">
                          <a:latin typeface="Meiryo UI" panose="020B0604030504040204" pitchFamily="50" charset="-128"/>
                          <a:ea typeface="Meiryo UI" panose="020B0604030504040204" pitchFamily="50" charset="-128"/>
                        </a:rPr>
                        <a:t>情報提供</a:t>
                      </a: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めざす</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66.0%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75.2%</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[H28]</a:t>
                      </a:r>
                      <a:endParaRPr kumimoji="1" lang="zh-TW"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900" dirty="0" smtClean="0">
                          <a:latin typeface="Meiryo UI" panose="020B0604030504040204" pitchFamily="50" charset="-128"/>
                          <a:ea typeface="Meiryo UI" panose="020B0604030504040204" pitchFamily="50" charset="-128"/>
                        </a:rPr>
                        <a:t>67.4%</a:t>
                      </a:r>
                      <a:endParaRPr kumimoji="1" lang="en-US" altLang="zh-TW" sz="900" dirty="0">
                        <a:latin typeface="Meiryo UI" panose="020B0604030504040204" pitchFamily="50" charset="-128"/>
                        <a:ea typeface="Meiryo UI" panose="020B0604030504040204" pitchFamily="50" charset="-128"/>
                      </a:endParaRPr>
                    </a:p>
                    <a:p>
                      <a:pPr algn="ctr"/>
                      <a:r>
                        <a:rPr kumimoji="1" lang="en-US" altLang="zh-TW" sz="900" dirty="0" smtClean="0">
                          <a:latin typeface="Meiryo UI" panose="020B0604030504040204" pitchFamily="50" charset="-128"/>
                          <a:ea typeface="Meiryo UI" panose="020B0604030504040204" pitchFamily="50" charset="-128"/>
                        </a:rPr>
                        <a:t>76.9%</a:t>
                      </a:r>
                      <a:endParaRPr kumimoji="1" lang="en-US" altLang="zh-TW" sz="900" dirty="0">
                        <a:latin typeface="Meiryo UI" panose="020B0604030504040204" pitchFamily="50" charset="-128"/>
                        <a:ea typeface="Meiryo UI" panose="020B0604030504040204" pitchFamily="50" charset="-128"/>
                      </a:endParaRPr>
                    </a:p>
                    <a:p>
                      <a:pPr algn="ct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800" dirty="0">
                          <a:latin typeface="Meiryo UI" panose="020B0604030504040204" pitchFamily="50" charset="-128"/>
                          <a:ea typeface="Meiryo UI" panose="020B0604030504040204" pitchFamily="50" charset="-128"/>
                        </a:rPr>
                        <a:t>67.9%</a:t>
                      </a:r>
                    </a:p>
                    <a:p>
                      <a:pPr algn="ctr"/>
                      <a:r>
                        <a:rPr kumimoji="1" lang="en-US" altLang="zh-TW" sz="800" dirty="0">
                          <a:latin typeface="Meiryo UI" panose="020B0604030504040204" pitchFamily="50" charset="-128"/>
                          <a:ea typeface="Meiryo UI" panose="020B0604030504040204" pitchFamily="50" charset="-128"/>
                        </a:rPr>
                        <a:t>75.9</a:t>
                      </a:r>
                      <a:r>
                        <a:rPr kumimoji="1" lang="en-US" altLang="zh-TW" sz="800" dirty="0" smtClean="0">
                          <a:latin typeface="Meiryo UI" panose="020B0604030504040204" pitchFamily="50" charset="-128"/>
                          <a:ea typeface="Meiryo UI" panose="020B0604030504040204" pitchFamily="50" charset="-128"/>
                        </a:rPr>
                        <a:t>%</a:t>
                      </a:r>
                    </a:p>
                    <a:p>
                      <a:pPr algn="ctr"/>
                      <a:endParaRPr kumimoji="1" lang="en-US" altLang="zh-TW"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573898">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私立学校における学校情報の公表状況</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a:t>
                      </a:r>
                      <a:r>
                        <a:rPr kumimoji="1" lang="zh-CN" altLang="en-US" sz="900" dirty="0">
                          <a:latin typeface="Meiryo UI" panose="020B0604030504040204" pitchFamily="50" charset="-128"/>
                          <a:ea typeface="Meiryo UI" panose="020B0604030504040204" pitchFamily="50" charset="-128"/>
                        </a:rPr>
                        <a:t>下表参照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349" y="641431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63691743"/>
              </p:ext>
            </p:extLst>
          </p:nvPr>
        </p:nvGraphicFramePr>
        <p:xfrm>
          <a:off x="63287" y="6653163"/>
          <a:ext cx="6713986" cy="2902489"/>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148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127725">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・学校経営計画中の年度重点目標の実現度は</a:t>
                      </a:r>
                      <a:r>
                        <a:rPr kumimoji="1" lang="ja-JP" altLang="en-US" sz="900" dirty="0" smtClean="0">
                          <a:latin typeface="Meiryo UI" panose="020B0604030504040204" pitchFamily="50" charset="-128"/>
                          <a:ea typeface="Meiryo UI" panose="020B0604030504040204" pitchFamily="50" charset="-128"/>
                        </a:rPr>
                        <a:t>、前年度と比較し</a:t>
                      </a:r>
                      <a:r>
                        <a:rPr kumimoji="1" lang="en-US" altLang="ja-JP" sz="900" dirty="0" smtClean="0">
                          <a:latin typeface="Meiryo UI" panose="020B0604030504040204" pitchFamily="50" charset="-128"/>
                          <a:ea typeface="Meiryo UI" panose="020B0604030504040204" pitchFamily="50" charset="-128"/>
                        </a:rPr>
                        <a:t>1.1</a:t>
                      </a:r>
                      <a:r>
                        <a:rPr kumimoji="1" lang="ja-JP" altLang="en-US" sz="900" dirty="0" smtClean="0">
                          <a:latin typeface="Meiryo UI" panose="020B0604030504040204" pitchFamily="50" charset="-128"/>
                          <a:ea typeface="Meiryo UI" panose="020B0604030504040204" pitchFamily="50" charset="-128"/>
                        </a:rPr>
                        <a:t>ポイント上昇したものの、計</a:t>
                      </a:r>
                      <a:r>
                        <a:rPr kumimoji="1" lang="ja-JP" altLang="en-US" sz="900" dirty="0">
                          <a:latin typeface="Meiryo UI" panose="020B0604030504040204" pitchFamily="50" charset="-128"/>
                          <a:ea typeface="Meiryo UI" panose="020B0604030504040204" pitchFamily="50" charset="-128"/>
                        </a:rPr>
                        <a:t>画策</a:t>
                      </a:r>
                      <a:r>
                        <a:rPr kumimoji="1" lang="ja-JP" altLang="en-US" sz="900" dirty="0" smtClean="0">
                          <a:latin typeface="Meiryo UI" panose="020B0604030504040204" pitchFamily="50" charset="-128"/>
                          <a:ea typeface="Meiryo UI" panose="020B0604030504040204" pitchFamily="50" charset="-128"/>
                        </a:rPr>
                        <a:t>定時の平成</a:t>
                      </a:r>
                      <a:r>
                        <a:rPr kumimoji="1" lang="en-US" altLang="ja-JP" sz="900" dirty="0" smtClean="0">
                          <a:latin typeface="Meiryo UI" panose="020B0604030504040204" pitchFamily="50" charset="-128"/>
                          <a:ea typeface="Meiryo UI" panose="020B0604030504040204" pitchFamily="50" charset="-128"/>
                        </a:rPr>
                        <a:t>28</a:t>
                      </a:r>
                      <a:r>
                        <a:rPr kumimoji="1" lang="ja-JP" altLang="en-US" sz="900" dirty="0" smtClean="0">
                          <a:latin typeface="Meiryo UI" panose="020B0604030504040204" pitchFamily="50" charset="-128"/>
                          <a:ea typeface="Meiryo UI" panose="020B0604030504040204" pitchFamily="50" charset="-128"/>
                        </a:rPr>
                        <a:t>年度と比較し</a:t>
                      </a:r>
                      <a:r>
                        <a:rPr kumimoji="1" lang="en-US" altLang="ja-JP" sz="900" dirty="0" smtClean="0">
                          <a:latin typeface="Meiryo UI" panose="020B0604030504040204" pitchFamily="50" charset="-128"/>
                          <a:ea typeface="Meiryo UI" panose="020B0604030504040204" pitchFamily="50" charset="-128"/>
                        </a:rPr>
                        <a:t>4.3</a:t>
                      </a: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ポイント低下</a:t>
                      </a:r>
                      <a:r>
                        <a:rPr kumimoji="1" lang="ja-JP" altLang="en-US" sz="900" dirty="0">
                          <a:latin typeface="Meiryo UI" panose="020B0604030504040204" pitchFamily="50" charset="-128"/>
                          <a:ea typeface="Meiryo UI" panose="020B0604030504040204" pitchFamily="50" charset="-128"/>
                        </a:rPr>
                        <a:t>した</a:t>
                      </a:r>
                      <a:r>
                        <a:rPr kumimoji="1" lang="ja-JP" altLang="en-US" sz="900" dirty="0" smtClean="0">
                          <a:latin typeface="Meiryo UI" panose="020B0604030504040204" pitchFamily="50" charset="-128"/>
                          <a:ea typeface="Meiryo UI" panose="020B0604030504040204" pitchFamily="50" charset="-128"/>
                        </a:rPr>
                        <a:t>。前年度と比較し自己評価が著しく下がった学校及び目標の設定が適切でないと思われる学校については、校長・准校長</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err="1" smtClean="0">
                          <a:latin typeface="Meiryo UI" panose="020B0604030504040204" pitchFamily="50" charset="-128"/>
                          <a:ea typeface="Meiryo UI" panose="020B0604030504040204" pitchFamily="50" charset="-128"/>
                        </a:rPr>
                        <a:t>への</a:t>
                      </a:r>
                      <a:r>
                        <a:rPr kumimoji="1" lang="ja-JP" altLang="en-US" sz="900" dirty="0" smtClean="0">
                          <a:latin typeface="Meiryo UI" panose="020B0604030504040204" pitchFamily="50" charset="-128"/>
                          <a:ea typeface="Meiryo UI" panose="020B0604030504040204" pitchFamily="50" charset="-128"/>
                        </a:rPr>
                        <a:t>面談や学校訪問を通して、より丁寧に助言するなど、学校の状況をふまえた課題解決のために支援をしていく。</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府立学校及び市町村立小中学校の校長の公募については、広報活動を積極的に展開し、府立学校で</a:t>
                      </a:r>
                      <a:r>
                        <a:rPr kumimoji="1" lang="ja-JP" altLang="en-US" sz="900" dirty="0" smtClean="0">
                          <a:latin typeface="Meiryo UI" panose="020B0604030504040204" pitchFamily="50" charset="-128"/>
                          <a:ea typeface="Meiryo UI" panose="020B0604030504040204" pitchFamily="50" charset="-128"/>
                        </a:rPr>
                        <a:t>は</a:t>
                      </a:r>
                      <a:r>
                        <a:rPr kumimoji="1" lang="en-US" altLang="ja-JP" sz="900" dirty="0" smtClean="0">
                          <a:latin typeface="Meiryo UI" panose="020B0604030504040204" pitchFamily="50" charset="-128"/>
                          <a:ea typeface="Meiryo UI" panose="020B0604030504040204" pitchFamily="50" charset="-128"/>
                        </a:rPr>
                        <a:t>35</a:t>
                      </a:r>
                      <a:r>
                        <a:rPr kumimoji="1" lang="ja-JP" altLang="en-US" sz="900" dirty="0" smtClean="0">
                          <a:latin typeface="Meiryo UI" panose="020B0604030504040204" pitchFamily="50" charset="-128"/>
                          <a:ea typeface="Meiryo UI" panose="020B0604030504040204" pitchFamily="50" charset="-128"/>
                        </a:rPr>
                        <a:t>名</a:t>
                      </a:r>
                      <a:r>
                        <a:rPr kumimoji="1" lang="ja-JP" altLang="en-US" sz="900" dirty="0">
                          <a:latin typeface="Meiryo UI" panose="020B0604030504040204" pitchFamily="50" charset="-128"/>
                          <a:ea typeface="Meiryo UI" panose="020B0604030504040204" pitchFamily="50" charset="-128"/>
                        </a:rPr>
                        <a:t>程度の募集に</a:t>
                      </a:r>
                      <a:r>
                        <a:rPr kumimoji="1" lang="ja-JP" altLang="en-US" sz="900" dirty="0" smtClean="0">
                          <a:latin typeface="Meiryo UI" panose="020B0604030504040204" pitchFamily="50" charset="-128"/>
                          <a:ea typeface="Meiryo UI" panose="020B0604030504040204" pitchFamily="50" charset="-128"/>
                        </a:rPr>
                        <a:t>対し</a:t>
                      </a:r>
                      <a:r>
                        <a:rPr kumimoji="1" lang="en-US" altLang="ja-JP" sz="900" dirty="0" smtClean="0">
                          <a:latin typeface="Meiryo UI" panose="020B0604030504040204" pitchFamily="50" charset="-128"/>
                          <a:ea typeface="Meiryo UI" panose="020B0604030504040204" pitchFamily="50" charset="-128"/>
                        </a:rPr>
                        <a:t>155</a:t>
                      </a: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名の応募があり、</a:t>
                      </a:r>
                      <a:r>
                        <a:rPr kumimoji="1" lang="en-US" altLang="ja-JP" sz="900" dirty="0" smtClean="0">
                          <a:latin typeface="Meiryo UI" panose="020B0604030504040204" pitchFamily="50" charset="-128"/>
                          <a:ea typeface="Meiryo UI" panose="020B0604030504040204" pitchFamily="50" charset="-128"/>
                        </a:rPr>
                        <a:t>23</a:t>
                      </a:r>
                      <a:r>
                        <a:rPr kumimoji="1" lang="ja-JP" altLang="en-US" sz="900" dirty="0" smtClean="0">
                          <a:latin typeface="Meiryo UI" panose="020B0604030504040204" pitchFamily="50" charset="-128"/>
                          <a:ea typeface="Meiryo UI" panose="020B0604030504040204" pitchFamily="50" charset="-128"/>
                        </a:rPr>
                        <a:t>名が合格、市町村立小中学校では</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市</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名募集に対して</a:t>
                      </a:r>
                      <a:r>
                        <a:rPr kumimoji="1" lang="en-US" altLang="ja-JP" sz="900" dirty="0" smtClean="0">
                          <a:latin typeface="Meiryo UI" panose="020B0604030504040204" pitchFamily="50" charset="-128"/>
                          <a:ea typeface="Meiryo UI" panose="020B0604030504040204" pitchFamily="50" charset="-128"/>
                        </a:rPr>
                        <a:t>19</a:t>
                      </a:r>
                      <a:r>
                        <a:rPr kumimoji="1" lang="ja-JP" altLang="en-US" sz="900" dirty="0" smtClean="0">
                          <a:latin typeface="Meiryo UI" panose="020B0604030504040204" pitchFamily="50" charset="-128"/>
                          <a:ea typeface="Meiryo UI" panose="020B0604030504040204" pitchFamily="50" charset="-128"/>
                        </a:rPr>
                        <a:t>名の応募があり、</a:t>
                      </a:r>
                      <a:r>
                        <a:rPr kumimoji="1" lang="en-US" altLang="ja-JP" sz="900" smtClean="0">
                          <a:latin typeface="Meiryo UI" panose="020B0604030504040204" pitchFamily="50" charset="-128"/>
                          <a:ea typeface="Meiryo UI" panose="020B0604030504040204" pitchFamily="50" charset="-128"/>
                        </a:rPr>
                        <a:t>2</a:t>
                      </a:r>
                      <a:r>
                        <a:rPr kumimoji="1" lang="ja-JP" altLang="en-US" sz="900" smtClean="0">
                          <a:latin typeface="Meiryo UI" panose="020B0604030504040204" pitchFamily="50" charset="-128"/>
                          <a:ea typeface="Meiryo UI" panose="020B0604030504040204" pitchFamily="50" charset="-128"/>
                        </a:rPr>
                        <a:t>名</a:t>
                      </a:r>
                      <a:r>
                        <a:rPr kumimoji="1" lang="ja-JP" altLang="en-US" sz="900" dirty="0" smtClean="0">
                          <a:latin typeface="Meiryo UI" panose="020B0604030504040204" pitchFamily="50" charset="-128"/>
                          <a:ea typeface="Meiryo UI" panose="020B0604030504040204" pitchFamily="50" charset="-128"/>
                        </a:rPr>
                        <a:t>が合格した。選考方法の工夫や、</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任用前研修の充実、任用後の支援・指導等により、各校の教育課題に対し適切に学校経営ができる人材の確保に努める。</a:t>
                      </a:r>
                    </a:p>
                  </a:txBody>
                  <a:tcPr marL="82953" marR="82953" marT="41476" marB="41476" anchor="ctr"/>
                </a:tc>
                <a:extLst>
                  <a:ext uri="{0D108BD9-81ED-4DB2-BD59-A6C34878D82A}">
                    <a16:rowId xmlns:a16="http://schemas.microsoft.com/office/drawing/2014/main" val="3047467415"/>
                  </a:ext>
                </a:extLst>
              </a:tr>
              <a:tr h="86106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・学校運営協議会を活用した学校運営の改善事例等、好事例を集約し、共有</a:t>
                      </a:r>
                      <a:r>
                        <a:rPr kumimoji="1" lang="ja-JP" altLang="en-US" sz="900" dirty="0" smtClean="0">
                          <a:latin typeface="Meiryo UI" panose="020B0604030504040204" pitchFamily="50" charset="-128"/>
                          <a:ea typeface="Meiryo UI" panose="020B0604030504040204" pitchFamily="50" charset="-128"/>
                        </a:rPr>
                        <a:t>した。その結果、前年度と比較し、学校教育自己診断における授業参観や学校行事等への保護者の参加に関する診断項目の肯定値は、</a:t>
                      </a:r>
                      <a:r>
                        <a:rPr kumimoji="1" lang="en-US" altLang="ja-JP" sz="900" dirty="0" smtClean="0">
                          <a:latin typeface="Meiryo UI" panose="020B0604030504040204" pitchFamily="50" charset="-128"/>
                          <a:ea typeface="Meiryo UI" panose="020B0604030504040204" pitchFamily="50" charset="-128"/>
                        </a:rPr>
                        <a:t>0.5</a:t>
                      </a:r>
                      <a:r>
                        <a:rPr kumimoji="1" lang="ja-JP" altLang="en-US" sz="900" dirty="0" smtClean="0">
                          <a:latin typeface="Meiryo UI" panose="020B0604030504040204" pitchFamily="50" charset="-128"/>
                          <a:ea typeface="Meiryo UI" panose="020B0604030504040204" pitchFamily="50" charset="-128"/>
                        </a:rPr>
                        <a:t>ポイント減少したものの、学校の情報提供に関連する診断項目の肯定値は</a:t>
                      </a:r>
                      <a:r>
                        <a:rPr kumimoji="1" lang="en-US" altLang="ja-JP" sz="900" dirty="0" smtClean="0">
                          <a:latin typeface="Meiryo UI" panose="020B0604030504040204" pitchFamily="50" charset="-128"/>
                          <a:ea typeface="Meiryo UI" panose="020B0604030504040204" pitchFamily="50" charset="-128"/>
                        </a:rPr>
                        <a:t>1.0</a:t>
                      </a:r>
                      <a:r>
                        <a:rPr kumimoji="1" lang="ja-JP" altLang="en-US" sz="900" dirty="0" smtClean="0">
                          <a:latin typeface="Meiryo UI" panose="020B0604030504040204" pitchFamily="50" charset="-128"/>
                          <a:ea typeface="Meiryo UI" panose="020B0604030504040204" pitchFamily="50" charset="-128"/>
                        </a:rPr>
                        <a:t>ポイント増加した。今後も、保護者からの学校教育自己診断の回収率が上がるよう啓発に努めるとともに、肯定値も上がるような取組みのより一層の充実を図るほか、学校のホームページ等を活用し、さらなる情報提供に努めるよう働きかける。</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63263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・情報未公表の場合は、私立学校に対する経常費補助金の配分において減額要素としている。引き続き、全ての学校に公表の重要性</a:t>
                      </a:r>
                      <a:endParaRPr kumimoji="1" lang="en-US" altLang="ja-JP" sz="900" dirty="0">
                        <a:latin typeface="Meiryo UI" panose="020B0604030504040204" pitchFamily="50" charset="-128"/>
                        <a:ea typeface="Meiryo UI" panose="020B0604030504040204" pitchFamily="50" charset="-128"/>
                      </a:endParaRPr>
                    </a:p>
                    <a:p>
                      <a:r>
                        <a:rPr kumimoji="1" lang="en-US" altLang="ja-JP"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について理解を得られるよう説明し、個別に進捗状況を確認しながら、情報の公表に努めるよう働きかける。</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14" name="Rectangle 4"/>
          <p:cNvSpPr>
            <a:spLocks noChangeArrowheads="1"/>
          </p:cNvSpPr>
          <p:nvPr/>
        </p:nvSpPr>
        <p:spPr bwMode="auto">
          <a:xfrm>
            <a:off x="-7348" y="5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基本方針７</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学校の組織力向上と開かれた学校づくりをすすめます</a:t>
            </a:r>
            <a:r>
              <a:rPr lang="ja-JP" altLang="en-US" sz="1089"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9"/>
          <p:cNvSpPr txBox="1">
            <a:spLocks noChangeArrowheads="1"/>
          </p:cNvSpPr>
          <p:nvPr/>
        </p:nvSpPr>
        <p:spPr bwMode="auto">
          <a:xfrm>
            <a:off x="0" y="5002676"/>
            <a:ext cx="1723550" cy="1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743" b="1" dirty="0">
                <a:latin typeface="Meiryo UI" panose="020B0604030504040204" pitchFamily="50" charset="-128"/>
                <a:ea typeface="Meiryo UI" panose="020B0604030504040204" pitchFamily="50" charset="-128"/>
              </a:rPr>
              <a:t>私立</a:t>
            </a:r>
            <a:r>
              <a:rPr lang="ja-JP" altLang="en-US" sz="743" b="1" dirty="0">
                <a:latin typeface="Meiryo UI" panose="020B0604030504040204" pitchFamily="50" charset="-128"/>
                <a:ea typeface="Meiryo UI" panose="020B0604030504040204" pitchFamily="50" charset="-128"/>
              </a:rPr>
              <a:t>学校</a:t>
            </a:r>
            <a:r>
              <a:rPr lang="ja-JP" altLang="ja-JP" sz="743" b="1" dirty="0">
                <a:latin typeface="Meiryo UI" panose="020B0604030504040204" pitchFamily="50" charset="-128"/>
                <a:ea typeface="Meiryo UI" panose="020B0604030504040204" pitchFamily="50" charset="-128"/>
              </a:rPr>
              <a:t>における学校情報の公表状況</a:t>
            </a:r>
            <a:endParaRPr lang="ja-JP" altLang="en-US" sz="65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62615421"/>
              </p:ext>
            </p:extLst>
          </p:nvPr>
        </p:nvGraphicFramePr>
        <p:xfrm>
          <a:off x="95614" y="5191555"/>
          <a:ext cx="6467110" cy="1222760"/>
        </p:xfrm>
        <a:graphic>
          <a:graphicData uri="http://schemas.openxmlformats.org/drawingml/2006/table">
            <a:tbl>
              <a:tblPr firstRow="1" firstCol="1" bandRow="1">
                <a:tableStyleId>{72833802-FEF1-4C79-8D5D-14CF1EAF98D9}</a:tableStyleId>
              </a:tblPr>
              <a:tblGrid>
                <a:gridCol w="698326">
                  <a:extLst>
                    <a:ext uri="{9D8B030D-6E8A-4147-A177-3AD203B41FA5}">
                      <a16:colId xmlns:a16="http://schemas.microsoft.com/office/drawing/2014/main" val="4241580145"/>
                    </a:ext>
                  </a:extLst>
                </a:gridCol>
                <a:gridCol w="640976">
                  <a:extLst>
                    <a:ext uri="{9D8B030D-6E8A-4147-A177-3AD203B41FA5}">
                      <a16:colId xmlns:a16="http://schemas.microsoft.com/office/drawing/2014/main" val="664409869"/>
                    </a:ext>
                  </a:extLst>
                </a:gridCol>
                <a:gridCol w="640976">
                  <a:extLst>
                    <a:ext uri="{9D8B030D-6E8A-4147-A177-3AD203B41FA5}">
                      <a16:colId xmlns:a16="http://schemas.microsoft.com/office/drawing/2014/main" val="1001919709"/>
                    </a:ext>
                  </a:extLst>
                </a:gridCol>
                <a:gridCol w="640976">
                  <a:extLst>
                    <a:ext uri="{9D8B030D-6E8A-4147-A177-3AD203B41FA5}">
                      <a16:colId xmlns:a16="http://schemas.microsoft.com/office/drawing/2014/main" val="3094761650"/>
                    </a:ext>
                  </a:extLst>
                </a:gridCol>
                <a:gridCol w="640976">
                  <a:extLst>
                    <a:ext uri="{9D8B030D-6E8A-4147-A177-3AD203B41FA5}">
                      <a16:colId xmlns:a16="http://schemas.microsoft.com/office/drawing/2014/main" val="3763699317"/>
                    </a:ext>
                  </a:extLst>
                </a:gridCol>
                <a:gridCol w="640976">
                  <a:extLst>
                    <a:ext uri="{9D8B030D-6E8A-4147-A177-3AD203B41FA5}">
                      <a16:colId xmlns:a16="http://schemas.microsoft.com/office/drawing/2014/main" val="2417936891"/>
                    </a:ext>
                  </a:extLst>
                </a:gridCol>
                <a:gridCol w="640976">
                  <a:extLst>
                    <a:ext uri="{9D8B030D-6E8A-4147-A177-3AD203B41FA5}">
                      <a16:colId xmlns:a16="http://schemas.microsoft.com/office/drawing/2014/main" val="2691405674"/>
                    </a:ext>
                  </a:extLst>
                </a:gridCol>
                <a:gridCol w="640976">
                  <a:extLst>
                    <a:ext uri="{9D8B030D-6E8A-4147-A177-3AD203B41FA5}">
                      <a16:colId xmlns:a16="http://schemas.microsoft.com/office/drawing/2014/main" val="381377770"/>
                    </a:ext>
                  </a:extLst>
                </a:gridCol>
                <a:gridCol w="640976">
                  <a:extLst>
                    <a:ext uri="{9D8B030D-6E8A-4147-A177-3AD203B41FA5}">
                      <a16:colId xmlns:a16="http://schemas.microsoft.com/office/drawing/2014/main" val="3609201318"/>
                    </a:ext>
                  </a:extLst>
                </a:gridCol>
                <a:gridCol w="640976">
                  <a:extLst>
                    <a:ext uri="{9D8B030D-6E8A-4147-A177-3AD203B41FA5}">
                      <a16:colId xmlns:a16="http://schemas.microsoft.com/office/drawing/2014/main" val="2219720324"/>
                    </a:ext>
                  </a:extLst>
                </a:gridCol>
              </a:tblGrid>
              <a:tr h="174680">
                <a:tc rowSpan="2">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 </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財務情報</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自己評価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学校関係者評価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2053952"/>
                  </a:ext>
                </a:extLst>
              </a:tr>
              <a:tr h="174680">
                <a:tc vMerge="1">
                  <a:txBody>
                    <a:bodyPr/>
                    <a:lstStyle/>
                    <a:p>
                      <a:endParaRPr kumimoji="1" lang="ja-JP" altLang="en-US"/>
                    </a:p>
                  </a:txBody>
                  <a:tcPr/>
                </a:tc>
                <a:tc>
                  <a:txBody>
                    <a:bodyPr/>
                    <a:lstStyle/>
                    <a:p>
                      <a:pPr algn="ctr">
                        <a:lnSpc>
                          <a:spcPts val="1400"/>
                        </a:lnSpc>
                        <a:spcAft>
                          <a:spcPts val="0"/>
                        </a:spcAft>
                      </a:pPr>
                      <a:r>
                        <a:rPr lang="en-US" sz="600" kern="100" dirty="0">
                          <a:solidFill>
                            <a:schemeClr val="tx1"/>
                          </a:solidFill>
                          <a:effectLst/>
                          <a:latin typeface="Meiryo UI" panose="020B0604030504040204" pitchFamily="50" charset="-128"/>
                          <a:ea typeface="Meiryo UI" panose="020B0604030504040204" pitchFamily="50" charset="-128"/>
                        </a:rPr>
                        <a:t>H28</a:t>
                      </a:r>
                      <a:r>
                        <a:rPr lang="ja-JP" sz="600" kern="100" dirty="0">
                          <a:solidFill>
                            <a:schemeClr val="tx1"/>
                          </a:solidFill>
                          <a:effectLst/>
                          <a:latin typeface="Meiryo UI" panose="020B0604030504040204" pitchFamily="50" charset="-128"/>
                          <a:ea typeface="Meiryo UI" panose="020B0604030504040204" pitchFamily="50" charset="-128"/>
                        </a:rPr>
                        <a:t>年度決算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600" kern="100" dirty="0" smtClean="0">
                          <a:solidFill>
                            <a:schemeClr val="tx1"/>
                          </a:solidFill>
                          <a:effectLst/>
                          <a:latin typeface="Meiryo UI" panose="020B0604030504040204" pitchFamily="50" charset="-128"/>
                          <a:ea typeface="Meiryo UI" panose="020B0604030504040204" pitchFamily="50" charset="-128"/>
                        </a:rPr>
                        <a:t>H30</a:t>
                      </a:r>
                      <a:r>
                        <a:rPr lang="ja-JP" sz="600" kern="100" dirty="0" smtClean="0">
                          <a:solidFill>
                            <a:schemeClr val="tx1"/>
                          </a:solidFill>
                          <a:effectLst/>
                          <a:latin typeface="Meiryo UI" panose="020B0604030504040204" pitchFamily="50" charset="-128"/>
                          <a:ea typeface="Meiryo UI" panose="020B0604030504040204" pitchFamily="50" charset="-128"/>
                        </a:rPr>
                        <a:t>年度</a:t>
                      </a:r>
                      <a:r>
                        <a:rPr lang="ja-JP" sz="600" kern="100" dirty="0">
                          <a:solidFill>
                            <a:schemeClr val="tx1"/>
                          </a:solidFill>
                          <a:effectLst/>
                          <a:latin typeface="Meiryo UI" panose="020B0604030504040204" pitchFamily="50" charset="-128"/>
                          <a:ea typeface="Meiryo UI" panose="020B0604030504040204" pitchFamily="50" charset="-128"/>
                        </a:rPr>
                        <a:t>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500" kern="100" dirty="0" smtClean="0">
                          <a:solidFill>
                            <a:schemeClr val="tx1"/>
                          </a:solidFill>
                          <a:effectLst/>
                          <a:latin typeface="Meiryo UI" panose="020B0604030504040204" pitchFamily="50" charset="-128"/>
                          <a:ea typeface="Meiryo UI" panose="020B0604030504040204" pitchFamily="50" charset="-128"/>
                        </a:rPr>
                        <a:t>H29</a:t>
                      </a:r>
                      <a:r>
                        <a:rPr lang="ja-JP" sz="500" kern="100" dirty="0">
                          <a:solidFill>
                            <a:schemeClr val="tx1"/>
                          </a:solidFill>
                          <a:effectLst/>
                          <a:latin typeface="Meiryo UI" panose="020B0604030504040204" pitchFamily="50" charset="-128"/>
                          <a:ea typeface="Meiryo UI" panose="020B0604030504040204" pitchFamily="50" charset="-128"/>
                        </a:rPr>
                        <a:t>年度決算</a:t>
                      </a:r>
                      <a:endParaRPr lang="ja-JP" sz="5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600" kern="100" dirty="0">
                          <a:solidFill>
                            <a:schemeClr val="tx1"/>
                          </a:solidFill>
                          <a:effectLst/>
                          <a:latin typeface="Meiryo UI" panose="020B0604030504040204" pitchFamily="50" charset="-128"/>
                          <a:ea typeface="Meiryo UI" panose="020B0604030504040204" pitchFamily="50" charset="-128"/>
                        </a:rPr>
                        <a:t>H28</a:t>
                      </a:r>
                      <a:r>
                        <a:rPr lang="ja-JP" sz="600" kern="100" dirty="0">
                          <a:solidFill>
                            <a:schemeClr val="tx1"/>
                          </a:solidFill>
                          <a:effectLst/>
                          <a:latin typeface="Meiryo UI" panose="020B0604030504040204" pitchFamily="50" charset="-128"/>
                          <a:ea typeface="Meiryo UI" panose="020B0604030504040204" pitchFamily="50" charset="-128"/>
                        </a:rPr>
                        <a:t>年度決算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600" kern="100" dirty="0" smtClean="0">
                          <a:solidFill>
                            <a:schemeClr val="tx1"/>
                          </a:solidFill>
                          <a:effectLst/>
                          <a:latin typeface="Meiryo UI" panose="020B0604030504040204" pitchFamily="50" charset="-128"/>
                          <a:ea typeface="Meiryo UI" panose="020B0604030504040204" pitchFamily="50" charset="-128"/>
                        </a:rPr>
                        <a:t>H30</a:t>
                      </a:r>
                      <a:r>
                        <a:rPr lang="ja-JP" sz="600" kern="100" dirty="0" smtClean="0">
                          <a:solidFill>
                            <a:schemeClr val="tx1"/>
                          </a:solidFill>
                          <a:effectLst/>
                          <a:latin typeface="Meiryo UI" panose="020B0604030504040204" pitchFamily="50" charset="-128"/>
                          <a:ea typeface="Meiryo UI" panose="020B0604030504040204" pitchFamily="50" charset="-128"/>
                        </a:rPr>
                        <a:t>年度</a:t>
                      </a:r>
                      <a:r>
                        <a:rPr lang="ja-JP" sz="600" kern="100" dirty="0">
                          <a:solidFill>
                            <a:schemeClr val="tx1"/>
                          </a:solidFill>
                          <a:effectLst/>
                          <a:latin typeface="Meiryo UI" panose="020B0604030504040204" pitchFamily="50" charset="-128"/>
                          <a:ea typeface="Meiryo UI" panose="020B0604030504040204" pitchFamily="50" charset="-128"/>
                        </a:rPr>
                        <a:t>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500" kern="100" dirty="0" smtClean="0">
                          <a:solidFill>
                            <a:schemeClr val="tx1"/>
                          </a:solidFill>
                          <a:effectLst/>
                          <a:latin typeface="Meiryo UI" panose="020B0604030504040204" pitchFamily="50" charset="-128"/>
                          <a:ea typeface="Meiryo UI" panose="020B0604030504040204" pitchFamily="50" charset="-128"/>
                        </a:rPr>
                        <a:t>H29</a:t>
                      </a:r>
                      <a:r>
                        <a:rPr lang="ja-JP" sz="500" kern="100" dirty="0">
                          <a:solidFill>
                            <a:schemeClr val="tx1"/>
                          </a:solidFill>
                          <a:effectLst/>
                          <a:latin typeface="Meiryo UI" panose="020B0604030504040204" pitchFamily="50" charset="-128"/>
                          <a:ea typeface="Meiryo UI" panose="020B0604030504040204" pitchFamily="50" charset="-128"/>
                        </a:rPr>
                        <a:t>年度決算</a:t>
                      </a:r>
                      <a:endParaRPr lang="ja-JP" sz="5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600" kern="100" dirty="0">
                          <a:solidFill>
                            <a:schemeClr val="tx1"/>
                          </a:solidFill>
                          <a:effectLst/>
                          <a:latin typeface="Meiryo UI" panose="020B0604030504040204" pitchFamily="50" charset="-128"/>
                          <a:ea typeface="Meiryo UI" panose="020B0604030504040204" pitchFamily="50" charset="-128"/>
                        </a:rPr>
                        <a:t>H28</a:t>
                      </a:r>
                      <a:r>
                        <a:rPr lang="ja-JP" sz="600" kern="100" dirty="0">
                          <a:solidFill>
                            <a:schemeClr val="tx1"/>
                          </a:solidFill>
                          <a:effectLst/>
                          <a:latin typeface="Meiryo UI" panose="020B0604030504040204" pitchFamily="50" charset="-128"/>
                          <a:ea typeface="Meiryo UI" panose="020B0604030504040204" pitchFamily="50" charset="-128"/>
                        </a:rPr>
                        <a:t>年度決算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600" kern="100" dirty="0" smtClean="0">
                          <a:solidFill>
                            <a:schemeClr val="tx1"/>
                          </a:solidFill>
                          <a:effectLst/>
                          <a:latin typeface="Meiryo UI" panose="020B0604030504040204" pitchFamily="50" charset="-128"/>
                          <a:ea typeface="Meiryo UI" panose="020B0604030504040204" pitchFamily="50" charset="-128"/>
                        </a:rPr>
                        <a:t>H30</a:t>
                      </a:r>
                      <a:r>
                        <a:rPr lang="ja-JP" sz="600" kern="100" dirty="0" smtClean="0">
                          <a:solidFill>
                            <a:schemeClr val="tx1"/>
                          </a:solidFill>
                          <a:effectLst/>
                          <a:latin typeface="Meiryo UI" panose="020B0604030504040204" pitchFamily="50" charset="-128"/>
                          <a:ea typeface="Meiryo UI" panose="020B0604030504040204" pitchFamily="50" charset="-128"/>
                        </a:rPr>
                        <a:t>年度</a:t>
                      </a:r>
                      <a:r>
                        <a:rPr lang="ja-JP" sz="600" kern="100" dirty="0">
                          <a:solidFill>
                            <a:schemeClr val="tx1"/>
                          </a:solidFill>
                          <a:effectLst/>
                          <a:latin typeface="Meiryo UI" panose="020B0604030504040204" pitchFamily="50" charset="-128"/>
                          <a:ea typeface="Meiryo UI" panose="020B0604030504040204" pitchFamily="50" charset="-128"/>
                        </a:rPr>
                        <a:t>決算</a:t>
                      </a:r>
                      <a:endParaRPr 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500" kern="100" smtClean="0">
                          <a:solidFill>
                            <a:schemeClr val="tx1"/>
                          </a:solidFill>
                          <a:effectLst/>
                          <a:latin typeface="Meiryo UI" panose="020B0604030504040204" pitchFamily="50" charset="-128"/>
                          <a:ea typeface="Meiryo UI" panose="020B0604030504040204" pitchFamily="50" charset="-128"/>
                        </a:rPr>
                        <a:t>H29</a:t>
                      </a:r>
                      <a:r>
                        <a:rPr lang="ja-JP" sz="500" kern="100" dirty="0">
                          <a:solidFill>
                            <a:schemeClr val="tx1"/>
                          </a:solidFill>
                          <a:effectLst/>
                          <a:latin typeface="Meiryo UI" panose="020B0604030504040204" pitchFamily="50" charset="-128"/>
                          <a:ea typeface="Meiryo UI" panose="020B0604030504040204" pitchFamily="50" charset="-128"/>
                        </a:rPr>
                        <a:t>年度決算</a:t>
                      </a:r>
                      <a:endParaRPr lang="ja-JP" sz="5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4209630"/>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幼稚園</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91.1</a:t>
                      </a:r>
                      <a:r>
                        <a:rPr lang="ja-JP" sz="600" kern="100" dirty="0">
                          <a:effectLst/>
                          <a:latin typeface="Meiryo UI" panose="020B0604030504040204" pitchFamily="50" charset="-128"/>
                          <a:ea typeface="Meiryo UI" panose="020B0604030504040204" pitchFamily="50" charset="-128"/>
                        </a:rPr>
                        <a:t>％</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93.9%</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83.0</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83.4</a:t>
                      </a:r>
                      <a:r>
                        <a:rPr lang="ja-JP" sz="600" kern="100" dirty="0">
                          <a:effectLst/>
                          <a:latin typeface="Meiryo UI" panose="020B0604030504040204" pitchFamily="50" charset="-128"/>
                          <a:ea typeface="Meiryo UI" panose="020B0604030504040204" pitchFamily="50" charset="-128"/>
                        </a:rPr>
                        <a:t>％</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146799"/>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小学校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94.1%</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88.2%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354932"/>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中学校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96.8%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98.4%</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92.1%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90.5%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98.4%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019650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高校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96.9%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97.9%</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93.8%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99.0%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100.0%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38188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専修学校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 </a:t>
                      </a:r>
                      <a:r>
                        <a:rPr lang="ja-JP" altLang="en-US" sz="600" kern="100" dirty="0">
                          <a:effectLst/>
                          <a:latin typeface="Meiryo UI" panose="020B0604030504040204" pitchFamily="50" charset="-128"/>
                          <a:ea typeface="Meiryo UI" panose="020B0604030504040204" pitchFamily="50" charset="-128"/>
                        </a:rPr>
                        <a:t>－</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67.6%</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73.2</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 68.0%</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54.5%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61.8</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600" kern="100" dirty="0">
                          <a:effectLst/>
                          <a:latin typeface="Meiryo UI" panose="020B0604030504040204" pitchFamily="50" charset="-128"/>
                          <a:ea typeface="Meiryo UI" panose="020B0604030504040204" pitchFamily="50" charset="-128"/>
                        </a:rPr>
                        <a:t>55.4% </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2318852"/>
                  </a:ext>
                </a:extLst>
              </a:tr>
            </a:tbl>
          </a:graphicData>
        </a:graphic>
      </p:graphicFrame>
      <p:sp>
        <p:nvSpPr>
          <p:cNvPr id="12" name="テキスト ボックス 11"/>
          <p:cNvSpPr txBox="1"/>
          <p:nvPr/>
        </p:nvSpPr>
        <p:spPr>
          <a:xfrm>
            <a:off x="-7349" y="482680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1647133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2991</TotalTime>
  <Words>12327</Words>
  <Application>Microsoft Office PowerPoint</Application>
  <PresentationFormat>A4 210 x 297 mm</PresentationFormat>
  <Paragraphs>1107</Paragraphs>
  <Slides>14</Slides>
  <Notes>1</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6"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グラフ</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知世</dc:creator>
  <cp:lastModifiedBy>竹本　知世</cp:lastModifiedBy>
  <cp:revision>412</cp:revision>
  <cp:lastPrinted>2020-08-19T02:50:37Z</cp:lastPrinted>
  <dcterms:created xsi:type="dcterms:W3CDTF">2019-06-05T05:34:03Z</dcterms:created>
  <dcterms:modified xsi:type="dcterms:W3CDTF">2020-08-28T03:55:10Z</dcterms:modified>
</cp:coreProperties>
</file>