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61" r:id="rId2"/>
  </p:sldMasterIdLst>
  <p:notesMasterIdLst>
    <p:notesMasterId r:id="rId26"/>
  </p:notesMasterIdLst>
  <p:sldIdLst>
    <p:sldId id="141169266" r:id="rId3"/>
    <p:sldId id="141169584" r:id="rId4"/>
    <p:sldId id="141169643" r:id="rId5"/>
    <p:sldId id="141169657" r:id="rId6"/>
    <p:sldId id="141169609" r:id="rId7"/>
    <p:sldId id="141169646" r:id="rId8"/>
    <p:sldId id="141169656" r:id="rId9"/>
    <p:sldId id="141169654" r:id="rId10"/>
    <p:sldId id="141169655" r:id="rId11"/>
    <p:sldId id="141169651" r:id="rId12"/>
    <p:sldId id="141169652" r:id="rId13"/>
    <p:sldId id="141169659" r:id="rId14"/>
    <p:sldId id="619" r:id="rId15"/>
    <p:sldId id="141169660" r:id="rId16"/>
    <p:sldId id="141169321" r:id="rId17"/>
    <p:sldId id="141169626" r:id="rId18"/>
    <p:sldId id="141169627" r:id="rId19"/>
    <p:sldId id="141169622" r:id="rId20"/>
    <p:sldId id="141169623" r:id="rId21"/>
    <p:sldId id="141169653" r:id="rId22"/>
    <p:sldId id="141169649" r:id="rId23"/>
    <p:sldId id="141169642" r:id="rId24"/>
    <p:sldId id="141169580" r:id="rId2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4" autoAdjust="0"/>
    <p:restoredTop sz="94660"/>
  </p:normalViewPr>
  <p:slideViewPr>
    <p:cSldViewPr snapToGrid="0">
      <p:cViewPr varScale="1">
        <p:scale>
          <a:sx n="72" d="100"/>
          <a:sy n="72" d="100"/>
        </p:scale>
        <p:origin x="708" y="60"/>
      </p:cViewPr>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6.xml" Type="http://schemas.openxmlformats.org/officeDocument/2006/relationships/slide" Id="rId8"></Relationship><Relationship Target="slides/slide11.xml" Type="http://schemas.openxmlformats.org/officeDocument/2006/relationships/slide" Id="rId13"></Relationship><Relationship Target="slides/slide16.xml" Type="http://schemas.openxmlformats.org/officeDocument/2006/relationships/slide" Id="rId18"></Relationship><Relationship Target="notesMasters/notesMaster1.xml" Type="http://schemas.openxmlformats.org/officeDocument/2006/relationships/notesMaster" Id="rId26"></Relationship><Relationship Target="slides/slide1.xml" Type="http://schemas.openxmlformats.org/officeDocument/2006/relationships/slide" Id="rId3"></Relationship><Relationship Target="slides/slide19.xml" Type="http://schemas.openxmlformats.org/officeDocument/2006/relationships/slide" Id="rId21"></Relationship><Relationship Target="slides/slide5.xml" Type="http://schemas.openxmlformats.org/officeDocument/2006/relationships/slide" Id="rId7"></Relationship><Relationship Target="slides/slide10.xml" Type="http://schemas.openxmlformats.org/officeDocument/2006/relationships/slide" Id="rId12"></Relationship><Relationship Target="slides/slide15.xml" Type="http://schemas.openxmlformats.org/officeDocument/2006/relationships/slide" Id="rId17"></Relationship><Relationship Target="slides/slide23.xml" Type="http://schemas.openxmlformats.org/officeDocument/2006/relationships/slide" Id="rId25"></Relationship><Relationship Target="slideMasters/slideMaster2.xml" Type="http://schemas.openxmlformats.org/officeDocument/2006/relationships/slideMaster" Id="rId2"></Relationship><Relationship Target="slides/slide14.xml" Type="http://schemas.openxmlformats.org/officeDocument/2006/relationships/slide" Id="rId16"></Relationship><Relationship Target="slides/slide18.xml" Type="http://schemas.openxmlformats.org/officeDocument/2006/relationships/slide" Id="rId20"></Relationship><Relationship Target="theme/theme1.xml" Type="http://schemas.openxmlformats.org/officeDocument/2006/relationships/theme" Id="rId29"></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slides/slide9.xml" Type="http://schemas.openxmlformats.org/officeDocument/2006/relationships/slide" Id="rId11"></Relationship><Relationship Target="slides/slide22.xml" Type="http://schemas.openxmlformats.org/officeDocument/2006/relationships/slide" Id="rId24"></Relationship><Relationship Target="slides/slide3.xml" Type="http://schemas.openxmlformats.org/officeDocument/2006/relationships/slide" Id="rId5"></Relationship><Relationship Target="slides/slide13.xml" Type="http://schemas.openxmlformats.org/officeDocument/2006/relationships/slide" Id="rId15"></Relationship><Relationship Target="slides/slide21.xml" Type="http://schemas.openxmlformats.org/officeDocument/2006/relationships/slide" Id="rId23"></Relationship><Relationship Target="viewProps.xml" Type="http://schemas.openxmlformats.org/officeDocument/2006/relationships/viewProps" Id="rId28"></Relationship><Relationship Target="slides/slide8.xml" Type="http://schemas.openxmlformats.org/officeDocument/2006/relationships/slide" Id="rId10"></Relationship><Relationship Target="slides/slide17.xml" Type="http://schemas.openxmlformats.org/officeDocument/2006/relationships/slide" Id="rId19"></Relationship><Relationship Target="slides/slide2.xml" Type="http://schemas.openxmlformats.org/officeDocument/2006/relationships/slide" Id="rId4"></Relationship><Relationship Target="slides/slide7.xml" Type="http://schemas.openxmlformats.org/officeDocument/2006/relationships/slide" Id="rId9"></Relationship><Relationship Target="slides/slide12.xml" Type="http://schemas.openxmlformats.org/officeDocument/2006/relationships/slide" Id="rId14"></Relationship><Relationship Target="slides/slide20.xml" Type="http://schemas.openxmlformats.org/officeDocument/2006/relationships/slide" Id="rId22"></Relationship><Relationship Target="presProps.xml" Type="http://schemas.openxmlformats.org/officeDocument/2006/relationships/presProps" Id="rId27"></Relationship><Relationship Target="tableStyles.xml" Type="http://schemas.openxmlformats.org/officeDocument/2006/relationships/tableStyles" Id="rId30"></Relationship></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Sheet1!$D$3</c:f>
              <c:strCache>
                <c:ptCount val="1"/>
                <c:pt idx="0">
                  <c:v>軸の上限値</c:v>
                </c:pt>
              </c:strCache>
            </c:strRef>
          </c:tx>
          <c:spPr>
            <a:solidFill>
              <a:schemeClr val="accent1"/>
            </a:solidFill>
            <a:ln>
              <a:noFill/>
            </a:ln>
            <a:effectLst/>
          </c:spPr>
          <c:invertIfNegative val="0"/>
          <c:dPt>
            <c:idx val="13"/>
            <c:invertIfNegative val="0"/>
            <c:bubble3D val="0"/>
            <c:spPr>
              <a:solidFill>
                <a:schemeClr val="bg1"/>
              </a:solidFill>
              <a:ln>
                <a:noFill/>
              </a:ln>
              <a:effectLst/>
            </c:spPr>
            <c:extLst>
              <c:ext xmlns:c16="http://schemas.microsoft.com/office/drawing/2014/chart" uri="{C3380CC4-5D6E-409C-BE32-E72D297353CC}">
                <c16:uniqueId val="{00000001-9964-450C-8C04-437553AC1BDD}"/>
              </c:ext>
            </c:extLst>
          </c:dPt>
          <c:cat>
            <c:strRef>
              <c:f>Sheet1!$C$4:$C$51</c:f>
              <c:strCache>
                <c:ptCount val="48"/>
                <c:pt idx="0">
                  <c:v>全国</c:v>
                </c:pt>
                <c:pt idx="1">
                  <c:v>北海道</c:v>
                </c:pt>
                <c:pt idx="2">
                  <c:v>青森県</c:v>
                </c:pt>
                <c:pt idx="3">
                  <c:v>岩手県</c:v>
                </c:pt>
                <c:pt idx="4">
                  <c:v>宮城県</c:v>
                </c:pt>
                <c:pt idx="5">
                  <c:v>秋田県</c:v>
                </c:pt>
                <c:pt idx="6">
                  <c:v>山形県</c:v>
                </c:pt>
                <c:pt idx="7">
                  <c:v>福島県</c:v>
                </c:pt>
                <c:pt idx="8">
                  <c:v>茨城県</c:v>
                </c:pt>
                <c:pt idx="9">
                  <c:v>栃木県</c:v>
                </c:pt>
                <c:pt idx="10">
                  <c:v>群馬県</c:v>
                </c:pt>
                <c:pt idx="11">
                  <c:v>埼玉県</c:v>
                </c:pt>
                <c:pt idx="12">
                  <c:v>千葉県</c:v>
                </c:pt>
                <c:pt idx="13">
                  <c:v>東京都</c:v>
                </c:pt>
                <c:pt idx="14">
                  <c:v>神奈川県</c:v>
                </c:pt>
                <c:pt idx="15">
                  <c:v>新潟県</c:v>
                </c:pt>
                <c:pt idx="16">
                  <c:v>富山県</c:v>
                </c:pt>
                <c:pt idx="17">
                  <c:v>石川県</c:v>
                </c:pt>
                <c:pt idx="18">
                  <c:v>福井県</c:v>
                </c:pt>
                <c:pt idx="19">
                  <c:v>山梨県</c:v>
                </c:pt>
                <c:pt idx="20">
                  <c:v>長野県</c:v>
                </c:pt>
                <c:pt idx="21">
                  <c:v>岐阜県</c:v>
                </c:pt>
                <c:pt idx="22">
                  <c:v>静岡県</c:v>
                </c:pt>
                <c:pt idx="23">
                  <c:v>愛知県</c:v>
                </c:pt>
                <c:pt idx="24">
                  <c:v>三重県</c:v>
                </c:pt>
                <c:pt idx="25">
                  <c:v>滋賀県</c:v>
                </c:pt>
                <c:pt idx="26">
                  <c:v>京都府</c:v>
                </c:pt>
                <c:pt idx="27">
                  <c:v>大阪府</c:v>
                </c:pt>
                <c:pt idx="28">
                  <c:v>兵庫県</c:v>
                </c:pt>
                <c:pt idx="29">
                  <c:v>奈良県</c:v>
                </c:pt>
                <c:pt idx="30">
                  <c:v>和歌山県</c:v>
                </c:pt>
                <c:pt idx="31">
                  <c:v>鳥取県</c:v>
                </c:pt>
                <c:pt idx="32">
                  <c:v>島根県</c:v>
                </c:pt>
                <c:pt idx="33">
                  <c:v>岡山県</c:v>
                </c:pt>
                <c:pt idx="34">
                  <c:v>広島県</c:v>
                </c:pt>
                <c:pt idx="35">
                  <c:v>山口県</c:v>
                </c:pt>
                <c:pt idx="36">
                  <c:v>徳島県</c:v>
                </c:pt>
                <c:pt idx="37">
                  <c:v>香川県</c:v>
                </c:pt>
                <c:pt idx="38">
                  <c:v>愛媛県</c:v>
                </c:pt>
                <c:pt idx="39">
                  <c:v>高知県</c:v>
                </c:pt>
                <c:pt idx="40">
                  <c:v>福岡県</c:v>
                </c:pt>
                <c:pt idx="41">
                  <c:v>佐賀県</c:v>
                </c:pt>
                <c:pt idx="42">
                  <c:v>長崎県</c:v>
                </c:pt>
                <c:pt idx="43">
                  <c:v>熊本県</c:v>
                </c:pt>
                <c:pt idx="44">
                  <c:v>大分県</c:v>
                </c:pt>
                <c:pt idx="45">
                  <c:v>宮崎県</c:v>
                </c:pt>
                <c:pt idx="46">
                  <c:v>鹿児島県</c:v>
                </c:pt>
                <c:pt idx="47">
                  <c:v>沖縄県</c:v>
                </c:pt>
              </c:strCache>
            </c:strRef>
          </c:cat>
          <c:val>
            <c:numRef>
              <c:f>Sheet1!$D$4:$D$51</c:f>
              <c:numCache>
                <c:formatCode>General</c:formatCode>
                <c:ptCount val="48"/>
                <c:pt idx="0">
                  <c:v>2023</c:v>
                </c:pt>
                <c:pt idx="1">
                  <c:v>2023</c:v>
                </c:pt>
                <c:pt idx="2">
                  <c:v>2023</c:v>
                </c:pt>
                <c:pt idx="3">
                  <c:v>2023</c:v>
                </c:pt>
                <c:pt idx="4">
                  <c:v>2023</c:v>
                </c:pt>
                <c:pt idx="5">
                  <c:v>2023</c:v>
                </c:pt>
                <c:pt idx="6">
                  <c:v>2023</c:v>
                </c:pt>
                <c:pt idx="7">
                  <c:v>2023</c:v>
                </c:pt>
                <c:pt idx="8">
                  <c:v>2023</c:v>
                </c:pt>
                <c:pt idx="9">
                  <c:v>2023</c:v>
                </c:pt>
                <c:pt idx="10">
                  <c:v>2023</c:v>
                </c:pt>
                <c:pt idx="11">
                  <c:v>2023</c:v>
                </c:pt>
                <c:pt idx="12">
                  <c:v>2023</c:v>
                </c:pt>
                <c:pt idx="13">
                  <c:v>2023</c:v>
                </c:pt>
                <c:pt idx="14">
                  <c:v>2023</c:v>
                </c:pt>
                <c:pt idx="15">
                  <c:v>2023</c:v>
                </c:pt>
                <c:pt idx="16">
                  <c:v>2023</c:v>
                </c:pt>
                <c:pt idx="17">
                  <c:v>2023</c:v>
                </c:pt>
                <c:pt idx="18">
                  <c:v>2023</c:v>
                </c:pt>
                <c:pt idx="19">
                  <c:v>2023</c:v>
                </c:pt>
                <c:pt idx="20">
                  <c:v>2023</c:v>
                </c:pt>
                <c:pt idx="21">
                  <c:v>2023</c:v>
                </c:pt>
                <c:pt idx="22">
                  <c:v>2023</c:v>
                </c:pt>
                <c:pt idx="23">
                  <c:v>2023</c:v>
                </c:pt>
                <c:pt idx="24">
                  <c:v>2023</c:v>
                </c:pt>
                <c:pt idx="25">
                  <c:v>2023</c:v>
                </c:pt>
                <c:pt idx="26">
                  <c:v>2023</c:v>
                </c:pt>
                <c:pt idx="27">
                  <c:v>2023</c:v>
                </c:pt>
                <c:pt idx="28">
                  <c:v>2023</c:v>
                </c:pt>
                <c:pt idx="29">
                  <c:v>2023</c:v>
                </c:pt>
                <c:pt idx="30">
                  <c:v>2023</c:v>
                </c:pt>
                <c:pt idx="31">
                  <c:v>2023</c:v>
                </c:pt>
                <c:pt idx="32">
                  <c:v>2023</c:v>
                </c:pt>
                <c:pt idx="33">
                  <c:v>2023</c:v>
                </c:pt>
                <c:pt idx="34">
                  <c:v>2023</c:v>
                </c:pt>
                <c:pt idx="35">
                  <c:v>2023</c:v>
                </c:pt>
                <c:pt idx="36">
                  <c:v>2023</c:v>
                </c:pt>
                <c:pt idx="37">
                  <c:v>2023</c:v>
                </c:pt>
                <c:pt idx="38">
                  <c:v>2023</c:v>
                </c:pt>
                <c:pt idx="39">
                  <c:v>2023</c:v>
                </c:pt>
                <c:pt idx="40">
                  <c:v>2023</c:v>
                </c:pt>
                <c:pt idx="41">
                  <c:v>2023</c:v>
                </c:pt>
                <c:pt idx="42">
                  <c:v>2023</c:v>
                </c:pt>
                <c:pt idx="43">
                  <c:v>2023</c:v>
                </c:pt>
                <c:pt idx="44">
                  <c:v>2023</c:v>
                </c:pt>
                <c:pt idx="45">
                  <c:v>2023</c:v>
                </c:pt>
                <c:pt idx="46">
                  <c:v>2023</c:v>
                </c:pt>
                <c:pt idx="47">
                  <c:v>2023</c:v>
                </c:pt>
              </c:numCache>
            </c:numRef>
          </c:val>
          <c:extLst>
            <c:ext xmlns:c16="http://schemas.microsoft.com/office/drawing/2014/chart" uri="{C3380CC4-5D6E-409C-BE32-E72D297353CC}">
              <c16:uniqueId val="{00000000-BCF3-40C8-9D93-380122167F29}"/>
            </c:ext>
          </c:extLst>
        </c:ser>
        <c:ser>
          <c:idx val="1"/>
          <c:order val="1"/>
          <c:tx>
            <c:strRef>
              <c:f>Sheet1!$E$3</c:f>
              <c:strCache>
                <c:ptCount val="1"/>
                <c:pt idx="0">
                  <c:v>実際のピーク</c:v>
                </c:pt>
              </c:strCache>
            </c:strRef>
          </c:tx>
          <c:spPr>
            <a:solidFill>
              <a:sysClr val="window" lastClr="FFFFFF"/>
            </a:solidFill>
            <a:ln>
              <a:noFill/>
            </a:ln>
            <a:effectLst/>
          </c:spPr>
          <c:invertIfNegative val="0"/>
          <c:dLbls>
            <c:dLbl>
              <c:idx val="0"/>
              <c:layout>
                <c:manualLayout>
                  <c:x val="-1.5973318903159718E-3"/>
                  <c:y val="1.38896179644211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F3-40C8-9D93-380122167F29}"/>
                </c:ext>
              </c:extLst>
            </c:dLbl>
            <c:dLbl>
              <c:idx val="1"/>
              <c:layout>
                <c:manualLayout>
                  <c:x val="-2.7778084541677014E-3"/>
                  <c:y val="-4.62926509186351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CF3-40C8-9D93-380122167F29}"/>
                </c:ext>
              </c:extLst>
            </c:dLbl>
            <c:dLbl>
              <c:idx val="2"/>
              <c:layout>
                <c:manualLayout>
                  <c:x val="0"/>
                  <c:y val="3.645377661125692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CF3-40C8-9D93-380122167F29}"/>
                </c:ext>
              </c:extLst>
            </c:dLbl>
            <c:dLbl>
              <c:idx val="11"/>
              <c:layout>
                <c:manualLayout>
                  <c:x val="-4.3526706682511496E-17"/>
                  <c:y val="1.33007099384843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798-4E23-9483-E0C801C260E0}"/>
                </c:ext>
              </c:extLst>
            </c:dLbl>
            <c:dLbl>
              <c:idx val="12"/>
              <c:layout>
                <c:manualLayout>
                  <c:x val="0"/>
                  <c:y val="1.33007099384843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798-4E23-9483-E0C801C260E0}"/>
                </c:ext>
              </c:extLst>
            </c:dLbl>
            <c:dLbl>
              <c:idx val="13"/>
              <c:delete val="1"/>
              <c:extLst>
                <c:ext xmlns:c15="http://schemas.microsoft.com/office/drawing/2012/chart" uri="{CE6537A1-D6FC-4f65-9D91-7224C49458BB}"/>
                <c:ext xmlns:c16="http://schemas.microsoft.com/office/drawing/2014/chart" uri="{C3380CC4-5D6E-409C-BE32-E72D297353CC}">
                  <c16:uniqueId val="{00000000-9964-450C-8C04-437553AC1BDD}"/>
                </c:ext>
              </c:extLst>
            </c:dLbl>
            <c:dLbl>
              <c:idx val="14"/>
              <c:layout>
                <c:manualLayout>
                  <c:x val="0"/>
                  <c:y val="1.33007099384843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798-4E23-9483-E0C801C260E0}"/>
                </c:ext>
              </c:extLst>
            </c:dLbl>
            <c:spPr>
              <a:noFill/>
              <a:ln>
                <a:noFill/>
              </a:ln>
              <a:effectLst/>
            </c:spPr>
            <c:txPr>
              <a:bodyPr spcFirstLastPara="1" vertOverflow="ellipsis" vert="eaVert" wrap="square" lIns="38100" tIns="19050" rIns="38100" bIns="19050" anchor="ctr" anchorCtr="1">
                <a:spAutoFit/>
              </a:bodyPr>
              <a:lstStyle/>
              <a:p>
                <a:pPr>
                  <a:defRPr sz="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Sheet1!$C$4:$C$51</c:f>
              <c:strCache>
                <c:ptCount val="48"/>
                <c:pt idx="0">
                  <c:v>全国</c:v>
                </c:pt>
                <c:pt idx="1">
                  <c:v>北海道</c:v>
                </c:pt>
                <c:pt idx="2">
                  <c:v>青森県</c:v>
                </c:pt>
                <c:pt idx="3">
                  <c:v>岩手県</c:v>
                </c:pt>
                <c:pt idx="4">
                  <c:v>宮城県</c:v>
                </c:pt>
                <c:pt idx="5">
                  <c:v>秋田県</c:v>
                </c:pt>
                <c:pt idx="6">
                  <c:v>山形県</c:v>
                </c:pt>
                <c:pt idx="7">
                  <c:v>福島県</c:v>
                </c:pt>
                <c:pt idx="8">
                  <c:v>茨城県</c:v>
                </c:pt>
                <c:pt idx="9">
                  <c:v>栃木県</c:v>
                </c:pt>
                <c:pt idx="10">
                  <c:v>群馬県</c:v>
                </c:pt>
                <c:pt idx="11">
                  <c:v>埼玉県</c:v>
                </c:pt>
                <c:pt idx="12">
                  <c:v>千葉県</c:v>
                </c:pt>
                <c:pt idx="13">
                  <c:v>東京都</c:v>
                </c:pt>
                <c:pt idx="14">
                  <c:v>神奈川県</c:v>
                </c:pt>
                <c:pt idx="15">
                  <c:v>新潟県</c:v>
                </c:pt>
                <c:pt idx="16">
                  <c:v>富山県</c:v>
                </c:pt>
                <c:pt idx="17">
                  <c:v>石川県</c:v>
                </c:pt>
                <c:pt idx="18">
                  <c:v>福井県</c:v>
                </c:pt>
                <c:pt idx="19">
                  <c:v>山梨県</c:v>
                </c:pt>
                <c:pt idx="20">
                  <c:v>長野県</c:v>
                </c:pt>
                <c:pt idx="21">
                  <c:v>岐阜県</c:v>
                </c:pt>
                <c:pt idx="22">
                  <c:v>静岡県</c:v>
                </c:pt>
                <c:pt idx="23">
                  <c:v>愛知県</c:v>
                </c:pt>
                <c:pt idx="24">
                  <c:v>三重県</c:v>
                </c:pt>
                <c:pt idx="25">
                  <c:v>滋賀県</c:v>
                </c:pt>
                <c:pt idx="26">
                  <c:v>京都府</c:v>
                </c:pt>
                <c:pt idx="27">
                  <c:v>大阪府</c:v>
                </c:pt>
                <c:pt idx="28">
                  <c:v>兵庫県</c:v>
                </c:pt>
                <c:pt idx="29">
                  <c:v>奈良県</c:v>
                </c:pt>
                <c:pt idx="30">
                  <c:v>和歌山県</c:v>
                </c:pt>
                <c:pt idx="31">
                  <c:v>鳥取県</c:v>
                </c:pt>
                <c:pt idx="32">
                  <c:v>島根県</c:v>
                </c:pt>
                <c:pt idx="33">
                  <c:v>岡山県</c:v>
                </c:pt>
                <c:pt idx="34">
                  <c:v>広島県</c:v>
                </c:pt>
                <c:pt idx="35">
                  <c:v>山口県</c:v>
                </c:pt>
                <c:pt idx="36">
                  <c:v>徳島県</c:v>
                </c:pt>
                <c:pt idx="37">
                  <c:v>香川県</c:v>
                </c:pt>
                <c:pt idx="38">
                  <c:v>愛媛県</c:v>
                </c:pt>
                <c:pt idx="39">
                  <c:v>高知県</c:v>
                </c:pt>
                <c:pt idx="40">
                  <c:v>福岡県</c:v>
                </c:pt>
                <c:pt idx="41">
                  <c:v>佐賀県</c:v>
                </c:pt>
                <c:pt idx="42">
                  <c:v>長崎県</c:v>
                </c:pt>
                <c:pt idx="43">
                  <c:v>熊本県</c:v>
                </c:pt>
                <c:pt idx="44">
                  <c:v>大分県</c:v>
                </c:pt>
                <c:pt idx="45">
                  <c:v>宮崎県</c:v>
                </c:pt>
                <c:pt idx="46">
                  <c:v>鹿児島県</c:v>
                </c:pt>
                <c:pt idx="47">
                  <c:v>沖縄県</c:v>
                </c:pt>
              </c:strCache>
            </c:strRef>
          </c:cat>
          <c:val>
            <c:numRef>
              <c:f>Sheet1!$E$4:$E$51</c:f>
              <c:numCache>
                <c:formatCode>General</c:formatCode>
                <c:ptCount val="48"/>
                <c:pt idx="0">
                  <c:v>2008</c:v>
                </c:pt>
                <c:pt idx="1">
                  <c:v>1997</c:v>
                </c:pt>
                <c:pt idx="2">
                  <c:v>1983</c:v>
                </c:pt>
                <c:pt idx="3">
                  <c:v>1985</c:v>
                </c:pt>
                <c:pt idx="4">
                  <c:v>2003</c:v>
                </c:pt>
                <c:pt idx="5">
                  <c:v>1981</c:v>
                </c:pt>
                <c:pt idx="6">
                  <c:v>1988</c:v>
                </c:pt>
                <c:pt idx="7">
                  <c:v>1997</c:v>
                </c:pt>
                <c:pt idx="8">
                  <c:v>2001</c:v>
                </c:pt>
                <c:pt idx="9">
                  <c:v>2005</c:v>
                </c:pt>
                <c:pt idx="10">
                  <c:v>2003</c:v>
                </c:pt>
                <c:pt idx="11">
                  <c:v>2020</c:v>
                </c:pt>
                <c:pt idx="12">
                  <c:v>2020</c:v>
                </c:pt>
                <c:pt idx="13">
                  <c:v>2020</c:v>
                </c:pt>
                <c:pt idx="14">
                  <c:v>2020</c:v>
                </c:pt>
                <c:pt idx="15">
                  <c:v>1997</c:v>
                </c:pt>
                <c:pt idx="16">
                  <c:v>1996</c:v>
                </c:pt>
                <c:pt idx="17">
                  <c:v>2001</c:v>
                </c:pt>
                <c:pt idx="18">
                  <c:v>2001</c:v>
                </c:pt>
                <c:pt idx="19">
                  <c:v>2001</c:v>
                </c:pt>
                <c:pt idx="20">
                  <c:v>2001</c:v>
                </c:pt>
                <c:pt idx="21">
                  <c:v>2001</c:v>
                </c:pt>
                <c:pt idx="22">
                  <c:v>2007</c:v>
                </c:pt>
                <c:pt idx="23">
                  <c:v>2019</c:v>
                </c:pt>
                <c:pt idx="24">
                  <c:v>2007</c:v>
                </c:pt>
                <c:pt idx="25">
                  <c:v>2019</c:v>
                </c:pt>
                <c:pt idx="26">
                  <c:v>2004</c:v>
                </c:pt>
                <c:pt idx="27">
                  <c:v>2010</c:v>
                </c:pt>
                <c:pt idx="28">
                  <c:v>2007</c:v>
                </c:pt>
                <c:pt idx="29">
                  <c:v>1999</c:v>
                </c:pt>
                <c:pt idx="30">
                  <c:v>1983</c:v>
                </c:pt>
                <c:pt idx="31">
                  <c:v>1988</c:v>
                </c:pt>
                <c:pt idx="32">
                  <c:v>1985</c:v>
                </c:pt>
                <c:pt idx="33">
                  <c:v>2004</c:v>
                </c:pt>
                <c:pt idx="34">
                  <c:v>1998</c:v>
                </c:pt>
                <c:pt idx="35">
                  <c:v>1985</c:v>
                </c:pt>
                <c:pt idx="36">
                  <c:v>1987</c:v>
                </c:pt>
                <c:pt idx="37">
                  <c:v>1995</c:v>
                </c:pt>
                <c:pt idx="38">
                  <c:v>1985</c:v>
                </c:pt>
                <c:pt idx="39">
                  <c:v>1985</c:v>
                </c:pt>
                <c:pt idx="40">
                  <c:v>2019</c:v>
                </c:pt>
                <c:pt idx="41">
                  <c:v>1995</c:v>
                </c:pt>
                <c:pt idx="42">
                  <c:v>1983</c:v>
                </c:pt>
                <c:pt idx="43">
                  <c:v>1998</c:v>
                </c:pt>
                <c:pt idx="44">
                  <c:v>1985</c:v>
                </c:pt>
                <c:pt idx="45">
                  <c:v>1996</c:v>
                </c:pt>
                <c:pt idx="46">
                  <c:v>1985</c:v>
                </c:pt>
                <c:pt idx="47">
                  <c:v>2023</c:v>
                </c:pt>
              </c:numCache>
            </c:numRef>
          </c:val>
          <c:extLst>
            <c:ext xmlns:c16="http://schemas.microsoft.com/office/drawing/2014/chart" uri="{C3380CC4-5D6E-409C-BE32-E72D297353CC}">
              <c16:uniqueId val="{00000004-BCF3-40C8-9D93-380122167F29}"/>
            </c:ext>
          </c:extLst>
        </c:ser>
        <c:dLbls>
          <c:showLegendKey val="0"/>
          <c:showVal val="0"/>
          <c:showCatName val="0"/>
          <c:showSerName val="0"/>
          <c:showPercent val="0"/>
          <c:showBubbleSize val="0"/>
        </c:dLbls>
        <c:gapWidth val="42"/>
        <c:overlap val="100"/>
        <c:axId val="422761128"/>
        <c:axId val="422759688"/>
      </c:barChart>
      <c:catAx>
        <c:axId val="42276112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759688"/>
        <c:crosses val="autoZero"/>
        <c:auto val="1"/>
        <c:lblAlgn val="ctr"/>
        <c:lblOffset val="100"/>
        <c:noMultiLvlLbl val="0"/>
      </c:catAx>
      <c:valAx>
        <c:axId val="422759688"/>
        <c:scaling>
          <c:orientation val="maxMin"/>
          <c:max val="2023"/>
          <c:min val="198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761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chartSpace>
</file>

<file path=ppt/notesMasters/_rels/notesMaster1.xml.rels><?xml version="1.0" encoding="UTF-8" ?><Relationships xmlns="http://schemas.openxmlformats.org/package/2006/relationships"><Relationship Target="../theme/theme3.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FCA9238-56E4-451A-97E3-3268563A75F4}" type="datetimeFigureOut">
              <a:rPr kumimoji="1" lang="ja-JP" altLang="en-US" smtClean="0"/>
              <a:t>2024/6/13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028A66A-E236-4B88-8591-05453D88F471}" type="slidenum">
              <a:rPr kumimoji="1" lang="ja-JP" altLang="en-US" smtClean="0"/>
              <a:t>‹#›</a:t>
            </a:fld>
            <a:endParaRPr kumimoji="1" lang="ja-JP" altLang="en-US"/>
          </a:p>
        </p:txBody>
      </p:sp>
    </p:spTree>
    <p:extLst>
      <p:ext uri="{BB962C8B-B14F-4D97-AF65-F5344CB8AC3E}">
        <p14:creationId xmlns:p14="http://schemas.microsoft.com/office/powerpoint/2010/main" val="24122237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52450" y="885825"/>
            <a:ext cx="7848600" cy="44164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1005DB-AF70-41D7-A185-2905A016DB4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74740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963613"/>
            <a:ext cx="8532813" cy="48006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81005DB-AF70-41D7-A185-2905A016DB4F}" type="slidenum">
              <a:rPr kumimoji="1" lang="ja-JP" altLang="en-US" smtClean="0"/>
              <a:pPr/>
              <a:t>12</a:t>
            </a:fld>
            <a:endParaRPr kumimoji="1" lang="ja-JP" altLang="en-US"/>
          </a:p>
        </p:txBody>
      </p:sp>
    </p:spTree>
    <p:extLst>
      <p:ext uri="{BB962C8B-B14F-4D97-AF65-F5344CB8AC3E}">
        <p14:creationId xmlns:p14="http://schemas.microsoft.com/office/powerpoint/2010/main" val="1855627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52450" y="885825"/>
            <a:ext cx="7848600" cy="44164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81005DB-AF70-41D7-A185-2905A016DB4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43479041"/>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77EB7C-6951-4EF3-B3EA-7F502FCC699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DF74D02-5D0E-92F7-6563-689E7576A8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3DC8D0E-FB31-BD7C-46D7-7424C91905CB}"/>
              </a:ext>
            </a:extLst>
          </p:cNvPr>
          <p:cNvSpPr>
            <a:spLocks noGrp="1"/>
          </p:cNvSpPr>
          <p:nvPr>
            <p:ph type="dt" sz="half" idx="10"/>
          </p:nvPr>
        </p:nvSpPr>
        <p:spPr/>
        <p:txBody>
          <a:bodyPr/>
          <a:lstStyle/>
          <a:p>
            <a:fld id="{7B637449-E341-43A0-8273-5C96CD1EE685}" type="datetime1">
              <a:rPr kumimoji="1" lang="ja-JP" altLang="en-US" smtClean="0"/>
              <a:t>2024/6/13</a:t>
            </a:fld>
            <a:endParaRPr kumimoji="1" lang="ja-JP" altLang="en-US"/>
          </a:p>
        </p:txBody>
      </p:sp>
      <p:sp>
        <p:nvSpPr>
          <p:cNvPr id="5" name="フッター プレースホルダー 4">
            <a:extLst>
              <a:ext uri="{FF2B5EF4-FFF2-40B4-BE49-F238E27FC236}">
                <a16:creationId xmlns:a16="http://schemas.microsoft.com/office/drawing/2014/main" id="{C14688CF-7115-E6E7-3DD5-4A26B487EB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5B086A-41D6-8844-FDBF-03FCB0EBC293}"/>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3459380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C3A404-FB22-73A8-DE19-69070BC0671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EADB205-C176-B544-1D0C-16B5F112CA8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B45DA9-6233-FA43-C10F-056140A6C782}"/>
              </a:ext>
            </a:extLst>
          </p:cNvPr>
          <p:cNvSpPr>
            <a:spLocks noGrp="1"/>
          </p:cNvSpPr>
          <p:nvPr>
            <p:ph type="dt" sz="half" idx="10"/>
          </p:nvPr>
        </p:nvSpPr>
        <p:spPr/>
        <p:txBody>
          <a:bodyPr/>
          <a:lstStyle/>
          <a:p>
            <a:fld id="{F8B2DAD9-52E3-49BE-8BC8-64491CA51440}" type="datetime1">
              <a:rPr kumimoji="1" lang="ja-JP" altLang="en-US" smtClean="0"/>
              <a:t>2024/6/13</a:t>
            </a:fld>
            <a:endParaRPr kumimoji="1" lang="ja-JP" altLang="en-US"/>
          </a:p>
        </p:txBody>
      </p:sp>
      <p:sp>
        <p:nvSpPr>
          <p:cNvPr id="5" name="フッター プレースホルダー 4">
            <a:extLst>
              <a:ext uri="{FF2B5EF4-FFF2-40B4-BE49-F238E27FC236}">
                <a16:creationId xmlns:a16="http://schemas.microsoft.com/office/drawing/2014/main" id="{026C5F59-BB17-431D-384E-75DFA3CA05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CA150F-B13A-9E3C-0571-5C51A7449C22}"/>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3504700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66674F0-63A2-2744-FCEA-1C1EDAA9A13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0869FA0-B095-7A94-EB4C-6A2796590B7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5C2E922-789B-987E-ABB2-1F133495834F}"/>
              </a:ext>
            </a:extLst>
          </p:cNvPr>
          <p:cNvSpPr>
            <a:spLocks noGrp="1"/>
          </p:cNvSpPr>
          <p:nvPr>
            <p:ph type="dt" sz="half" idx="10"/>
          </p:nvPr>
        </p:nvSpPr>
        <p:spPr/>
        <p:txBody>
          <a:bodyPr/>
          <a:lstStyle/>
          <a:p>
            <a:fld id="{A6540886-B5C4-4898-BA35-3058D5599CDB}" type="datetime1">
              <a:rPr kumimoji="1" lang="ja-JP" altLang="en-US" smtClean="0"/>
              <a:t>2024/6/13</a:t>
            </a:fld>
            <a:endParaRPr kumimoji="1" lang="ja-JP" altLang="en-US"/>
          </a:p>
        </p:txBody>
      </p:sp>
      <p:sp>
        <p:nvSpPr>
          <p:cNvPr id="5" name="フッター プレースホルダー 4">
            <a:extLst>
              <a:ext uri="{FF2B5EF4-FFF2-40B4-BE49-F238E27FC236}">
                <a16:creationId xmlns:a16="http://schemas.microsoft.com/office/drawing/2014/main" id="{20FCD9C8-3735-28A2-4239-D658FE31F2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F5FBBD-F334-DBB1-515C-9698716A5BFE}"/>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2265310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1"/>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2270477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D1485DF-A6E8-4E0F-9E65-554AFBC24D33}" type="datetime1">
              <a:rPr kumimoji="1" lang="ja-JP" altLang="en-US" smtClean="0"/>
              <a:t>2024/6/13</a:t>
            </a:fld>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7613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BF02DAD-DB08-47D3-B764-06E3CD45B301}" type="datetime1">
              <a:rPr kumimoji="1" lang="ja-JP" altLang="en-US" smtClean="0"/>
              <a:t>2024/6/13</a:t>
            </a:fld>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74727" y="6356350"/>
            <a:ext cx="2743200" cy="365125"/>
          </a:xfrm>
          <a:prstGeom prst="rect">
            <a:avLst/>
          </a:prstGeo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2533997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C1648D0-4761-4A72-89CC-7EFB096753FC}" type="datetime1">
              <a:rPr kumimoji="1" lang="ja-JP" altLang="en-US" smtClean="0"/>
              <a:t>2024/6/13</a:t>
            </a:fld>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971374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BD332143-450A-4752-97E7-2B49279D3ACC}" type="datetime1">
              <a:rPr kumimoji="1" lang="ja-JP" altLang="en-US" smtClean="0"/>
              <a:t>2024/6/13</a:t>
            </a:fld>
            <a:endParaRPr kumimoji="1" lang="ja-JP" alt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2817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7B58737-04E2-4320-9499-2BA4194E29C4}" type="datetime1">
              <a:rPr kumimoji="1" lang="ja-JP" altLang="en-US" smtClean="0"/>
              <a:t>2024/6/13</a:t>
            </a:fld>
            <a:endParaRPr kumimoji="1" lang="ja-JP" alt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754047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2B220669-C685-4D61-89D1-62597B95D2E5}" type="datetime1">
              <a:rPr kumimoji="1" lang="ja-JP" altLang="en-US" smtClean="0"/>
              <a:t>2024/6/13</a:t>
            </a:fld>
            <a:endParaRPr kumimoji="1" lang="ja-JP" alt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305428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5863E51D-8A1C-4D7A-BDA5-9025CCE1268B}" type="datetime1">
              <a:rPr kumimoji="1" lang="ja-JP" altLang="en-US" smtClean="0"/>
              <a:t>2024/6/13</a:t>
            </a:fld>
            <a:endParaRPr kumimoji="1" lang="ja-JP" alt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07153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25150C-86C7-E619-9CAB-7FC929503A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DB48F5-1593-3937-827D-66F70AD9A5D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7AE6A56-2050-B445-066D-3536A923CD4D}"/>
              </a:ext>
            </a:extLst>
          </p:cNvPr>
          <p:cNvSpPr>
            <a:spLocks noGrp="1"/>
          </p:cNvSpPr>
          <p:nvPr>
            <p:ph type="dt" sz="half" idx="10"/>
          </p:nvPr>
        </p:nvSpPr>
        <p:spPr/>
        <p:txBody>
          <a:bodyPr/>
          <a:lstStyle/>
          <a:p>
            <a:fld id="{40E7EC1C-E327-4F15-B798-1F2F1B915900}" type="datetime1">
              <a:rPr kumimoji="1" lang="ja-JP" altLang="en-US" smtClean="0"/>
              <a:t>2024/6/13</a:t>
            </a:fld>
            <a:endParaRPr kumimoji="1" lang="ja-JP" altLang="en-US"/>
          </a:p>
        </p:txBody>
      </p:sp>
      <p:sp>
        <p:nvSpPr>
          <p:cNvPr id="5" name="フッター プレースホルダー 4">
            <a:extLst>
              <a:ext uri="{FF2B5EF4-FFF2-40B4-BE49-F238E27FC236}">
                <a16:creationId xmlns:a16="http://schemas.microsoft.com/office/drawing/2014/main" id="{83344636-1A11-02DD-3B1D-9E15748C0D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AF7EE1-50F1-84AC-E47B-C1D1490F047E}"/>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39184442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447BFE7-7C7D-46E9-B5DD-6112A118194A}" type="datetime1">
              <a:rPr kumimoji="1" lang="ja-JP" altLang="en-US" smtClean="0"/>
              <a:t>2024/6/13</a:t>
            </a:fld>
            <a:endParaRPr kumimoji="1" lang="ja-JP" alt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87096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8B1F42-4AE8-47A6-A2DE-E2135CC509CF}" type="datetime1">
              <a:rPr kumimoji="1" lang="ja-JP" altLang="en-US" smtClean="0"/>
              <a:t>2024/6/13</a:t>
            </a:fld>
            <a:endParaRPr kumimoji="1" lang="ja-JP" alt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65172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965678-CAC3-4F51-8CB8-23B20DCF0A85}" type="datetime1">
              <a:rPr kumimoji="1" lang="ja-JP" altLang="en-US" smtClean="0"/>
              <a:t>2024/6/13</a:t>
            </a:fld>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44030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190FB6D-7EBE-4BA0-A3D5-3164F35A4B6F}" type="datetime1">
              <a:rPr kumimoji="1" lang="ja-JP" altLang="en-US" smtClean="0"/>
              <a:t>2024/6/13</a:t>
            </a:fld>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3403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1"/>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2062797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EAF966-BC81-5DFD-07F2-0FED52740B4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F51A3F4-C29C-2ABF-8CDA-43C3BAE91D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464D631-F8AE-41C7-E542-354FDFBFBA0D}"/>
              </a:ext>
            </a:extLst>
          </p:cNvPr>
          <p:cNvSpPr>
            <a:spLocks noGrp="1"/>
          </p:cNvSpPr>
          <p:nvPr>
            <p:ph type="dt" sz="half" idx="10"/>
          </p:nvPr>
        </p:nvSpPr>
        <p:spPr/>
        <p:txBody>
          <a:bodyPr/>
          <a:lstStyle/>
          <a:p>
            <a:fld id="{C22F5ED3-3FD6-4E71-90F1-FADBEE79344F}" type="datetime1">
              <a:rPr kumimoji="1" lang="ja-JP" altLang="en-US" smtClean="0"/>
              <a:t>2024/6/13</a:t>
            </a:fld>
            <a:endParaRPr kumimoji="1" lang="ja-JP" altLang="en-US"/>
          </a:p>
        </p:txBody>
      </p:sp>
      <p:sp>
        <p:nvSpPr>
          <p:cNvPr id="5" name="フッター プレースホルダー 4">
            <a:extLst>
              <a:ext uri="{FF2B5EF4-FFF2-40B4-BE49-F238E27FC236}">
                <a16:creationId xmlns:a16="http://schemas.microsoft.com/office/drawing/2014/main" id="{5755D651-70F9-B8E3-282B-9FDBA2B7FE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356821-C840-BDE3-8798-6E9807AA48B5}"/>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179874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6AA78B-8F96-FFE6-112B-77275BB7AD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2BC576-9465-6DDB-B144-E1F204D790D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C2E6C5-93B2-10D5-05F7-11761D0A7F4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D80F9A3-C509-5742-732C-9CA949D1C876}"/>
              </a:ext>
            </a:extLst>
          </p:cNvPr>
          <p:cNvSpPr>
            <a:spLocks noGrp="1"/>
          </p:cNvSpPr>
          <p:nvPr>
            <p:ph type="dt" sz="half" idx="10"/>
          </p:nvPr>
        </p:nvSpPr>
        <p:spPr/>
        <p:txBody>
          <a:bodyPr/>
          <a:lstStyle/>
          <a:p>
            <a:fld id="{19F05093-349A-4353-83BB-C33D904B92D2}" type="datetime1">
              <a:rPr kumimoji="1" lang="ja-JP" altLang="en-US" smtClean="0"/>
              <a:t>2024/6/13</a:t>
            </a:fld>
            <a:endParaRPr kumimoji="1" lang="ja-JP" altLang="en-US"/>
          </a:p>
        </p:txBody>
      </p:sp>
      <p:sp>
        <p:nvSpPr>
          <p:cNvPr id="6" name="フッター プレースホルダー 5">
            <a:extLst>
              <a:ext uri="{FF2B5EF4-FFF2-40B4-BE49-F238E27FC236}">
                <a16:creationId xmlns:a16="http://schemas.microsoft.com/office/drawing/2014/main" id="{707744EC-2788-8858-5550-6F706993CF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14F2AD-FDFC-F5E6-A505-D4397828A5C8}"/>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342684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CDBF0F-8A94-24EE-66EA-ECD108C7CD8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D45CA8-FA1C-8023-F470-C10C6317C4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C90D394-AA4F-7D3B-77C7-433B824EF5C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6ADCA05-BAB5-5808-4E3D-A3CFB28A3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A53D406-0EE8-7492-C59E-D950A8182B3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F166A0F-E5A5-6A02-ECFE-1E6A76E1C872}"/>
              </a:ext>
            </a:extLst>
          </p:cNvPr>
          <p:cNvSpPr>
            <a:spLocks noGrp="1"/>
          </p:cNvSpPr>
          <p:nvPr>
            <p:ph type="dt" sz="half" idx="10"/>
          </p:nvPr>
        </p:nvSpPr>
        <p:spPr/>
        <p:txBody>
          <a:bodyPr/>
          <a:lstStyle/>
          <a:p>
            <a:fld id="{49EF6072-0EA1-40EA-847F-A9FE77FF0ED9}" type="datetime1">
              <a:rPr kumimoji="1" lang="ja-JP" altLang="en-US" smtClean="0"/>
              <a:t>2024/6/13</a:t>
            </a:fld>
            <a:endParaRPr kumimoji="1" lang="ja-JP" altLang="en-US"/>
          </a:p>
        </p:txBody>
      </p:sp>
      <p:sp>
        <p:nvSpPr>
          <p:cNvPr id="8" name="フッター プレースホルダー 7">
            <a:extLst>
              <a:ext uri="{FF2B5EF4-FFF2-40B4-BE49-F238E27FC236}">
                <a16:creationId xmlns:a16="http://schemas.microsoft.com/office/drawing/2014/main" id="{CA1F864B-5ED9-B078-3F6E-175D98D8A5C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A64ED39-3F15-3C67-4058-6B5E979EE80F}"/>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26696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8997DF-9476-0806-6E22-0185F29E5FC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B5FDB93-2E78-6A84-1336-9FCE31E4277D}"/>
              </a:ext>
            </a:extLst>
          </p:cNvPr>
          <p:cNvSpPr>
            <a:spLocks noGrp="1"/>
          </p:cNvSpPr>
          <p:nvPr>
            <p:ph type="dt" sz="half" idx="10"/>
          </p:nvPr>
        </p:nvSpPr>
        <p:spPr/>
        <p:txBody>
          <a:bodyPr/>
          <a:lstStyle/>
          <a:p>
            <a:fld id="{A39473F0-C585-41F7-9BEC-6371427E1D31}" type="datetime1">
              <a:rPr kumimoji="1" lang="ja-JP" altLang="en-US" smtClean="0"/>
              <a:t>2024/6/13</a:t>
            </a:fld>
            <a:endParaRPr kumimoji="1" lang="ja-JP" altLang="en-US"/>
          </a:p>
        </p:txBody>
      </p:sp>
      <p:sp>
        <p:nvSpPr>
          <p:cNvPr id="4" name="フッター プレースホルダー 3">
            <a:extLst>
              <a:ext uri="{FF2B5EF4-FFF2-40B4-BE49-F238E27FC236}">
                <a16:creationId xmlns:a16="http://schemas.microsoft.com/office/drawing/2014/main" id="{70657713-ED72-3FBE-2205-3504EAD850D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4F5378C-3743-ACBE-F4A9-F44F40F0DC1B}"/>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3528218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30CBB2C-9839-DC92-DEF1-2EEC79B59379}"/>
              </a:ext>
            </a:extLst>
          </p:cNvPr>
          <p:cNvSpPr>
            <a:spLocks noGrp="1"/>
          </p:cNvSpPr>
          <p:nvPr>
            <p:ph type="dt" sz="half" idx="10"/>
          </p:nvPr>
        </p:nvSpPr>
        <p:spPr/>
        <p:txBody>
          <a:bodyPr/>
          <a:lstStyle/>
          <a:p>
            <a:fld id="{034336DB-A20E-4E30-8D60-8CF2284EFD80}" type="datetime1">
              <a:rPr kumimoji="1" lang="ja-JP" altLang="en-US" smtClean="0"/>
              <a:t>2024/6/13</a:t>
            </a:fld>
            <a:endParaRPr kumimoji="1" lang="ja-JP" altLang="en-US"/>
          </a:p>
        </p:txBody>
      </p:sp>
      <p:sp>
        <p:nvSpPr>
          <p:cNvPr id="3" name="フッター プレースホルダー 2">
            <a:extLst>
              <a:ext uri="{FF2B5EF4-FFF2-40B4-BE49-F238E27FC236}">
                <a16:creationId xmlns:a16="http://schemas.microsoft.com/office/drawing/2014/main" id="{5FE690D6-F8AF-4FD4-4DAC-AD0AA1D3FB6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779CCB-A255-D1FB-DCA8-90DCEC810F8F}"/>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2399740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E18AAC-A9CD-505E-AF88-9F103CF1E71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F09E3EA-D6D0-A5E5-6E39-89C39FC23C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A67A0A4-9D3B-A72A-99CE-2ECC9BBC60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8C87CE1-E119-33FA-E904-B4568130F441}"/>
              </a:ext>
            </a:extLst>
          </p:cNvPr>
          <p:cNvSpPr>
            <a:spLocks noGrp="1"/>
          </p:cNvSpPr>
          <p:nvPr>
            <p:ph type="dt" sz="half" idx="10"/>
          </p:nvPr>
        </p:nvSpPr>
        <p:spPr/>
        <p:txBody>
          <a:bodyPr/>
          <a:lstStyle/>
          <a:p>
            <a:fld id="{5AA7D96C-8CA9-4B97-A231-CADB05B86187}" type="datetime1">
              <a:rPr kumimoji="1" lang="ja-JP" altLang="en-US" smtClean="0"/>
              <a:t>2024/6/13</a:t>
            </a:fld>
            <a:endParaRPr kumimoji="1" lang="ja-JP" altLang="en-US"/>
          </a:p>
        </p:txBody>
      </p:sp>
      <p:sp>
        <p:nvSpPr>
          <p:cNvPr id="6" name="フッター プレースホルダー 5">
            <a:extLst>
              <a:ext uri="{FF2B5EF4-FFF2-40B4-BE49-F238E27FC236}">
                <a16:creationId xmlns:a16="http://schemas.microsoft.com/office/drawing/2014/main" id="{7DC5E556-2B19-2BEE-EB92-C0453560A6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281A9E-FFBC-F8C1-D31D-BFD9659FE228}"/>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27899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42C2A-204C-593B-2A90-0BB2A254377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19C651F-2BDD-4BF8-5930-A74DD3BD0F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9B8D3D-DA38-FC25-E78E-A1903F0FFC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8B91CEF-5981-A2D1-18C3-2ADD865A4DCF}"/>
              </a:ext>
            </a:extLst>
          </p:cNvPr>
          <p:cNvSpPr>
            <a:spLocks noGrp="1"/>
          </p:cNvSpPr>
          <p:nvPr>
            <p:ph type="dt" sz="half" idx="10"/>
          </p:nvPr>
        </p:nvSpPr>
        <p:spPr/>
        <p:txBody>
          <a:bodyPr/>
          <a:lstStyle/>
          <a:p>
            <a:fld id="{6FB33444-6B32-4019-A2FB-FCD3473E31DF}" type="datetime1">
              <a:rPr kumimoji="1" lang="ja-JP" altLang="en-US" smtClean="0"/>
              <a:t>2024/6/13</a:t>
            </a:fld>
            <a:endParaRPr kumimoji="1" lang="ja-JP" altLang="en-US"/>
          </a:p>
        </p:txBody>
      </p:sp>
      <p:sp>
        <p:nvSpPr>
          <p:cNvPr id="6" name="フッター プレースホルダー 5">
            <a:extLst>
              <a:ext uri="{FF2B5EF4-FFF2-40B4-BE49-F238E27FC236}">
                <a16:creationId xmlns:a16="http://schemas.microsoft.com/office/drawing/2014/main" id="{4CB6F9D0-45CF-8829-FA5B-826DA91ED5D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581150E-2FA5-E59F-58BC-04FCEA6F55F0}"/>
              </a:ext>
            </a:extLst>
          </p:cNvPr>
          <p:cNvSpPr>
            <a:spLocks noGrp="1"/>
          </p:cNvSpPr>
          <p:nvPr>
            <p:ph type="sldNum" sz="quarter" idx="12"/>
          </p:nvPr>
        </p:nvSpPr>
        <p:spPr/>
        <p:txBody>
          <a:body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3482489368"/>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theme/theme1.xml" Type="http://schemas.openxmlformats.org/officeDocument/2006/relationships/theme" Id="rId13"></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slideLayouts/slideLayout12.xml" Type="http://schemas.openxmlformats.org/officeDocument/2006/relationships/slideLayout"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_rels/slideMaster2.xml.rels><?xml version="1.0" encoding="UTF-8" ?><Relationships xmlns="http://schemas.openxmlformats.org/package/2006/relationships"><Relationship Target="../slideLayouts/slideLayout20.xml" Type="http://schemas.openxmlformats.org/officeDocument/2006/relationships/slideLayout" Id="rId8"></Relationship><Relationship Target="../theme/theme2.xml" Type="http://schemas.openxmlformats.org/officeDocument/2006/relationships/theme" Id="rId13"></Relationship><Relationship Target="../slideLayouts/slideLayout15.xml" Type="http://schemas.openxmlformats.org/officeDocument/2006/relationships/slideLayout" Id="rId3"></Relationship><Relationship Target="../slideLayouts/slideLayout19.xml" Type="http://schemas.openxmlformats.org/officeDocument/2006/relationships/slideLayout" Id="rId7"></Relationship><Relationship Target="../slideLayouts/slideLayout24.xml" Type="http://schemas.openxmlformats.org/officeDocument/2006/relationships/slideLayout" Id="rId12"></Relationship><Relationship Target="../slideLayouts/slideLayout14.xml" Type="http://schemas.openxmlformats.org/officeDocument/2006/relationships/slideLayout" Id="rId2"></Relationship><Relationship Target="../slideLayouts/slideLayout13.xml" Type="http://schemas.openxmlformats.org/officeDocument/2006/relationships/slideLayout" Id="rId1"></Relationship><Relationship Target="../slideLayouts/slideLayout18.xml" Type="http://schemas.openxmlformats.org/officeDocument/2006/relationships/slideLayout" Id="rId6"></Relationship><Relationship Target="../slideLayouts/slideLayout23.xml" Type="http://schemas.openxmlformats.org/officeDocument/2006/relationships/slideLayout" Id="rId11"></Relationship><Relationship Target="../slideLayouts/slideLayout17.xml" Type="http://schemas.openxmlformats.org/officeDocument/2006/relationships/slideLayout" Id="rId5"></Relationship><Relationship Target="../slideLayouts/slideLayout22.xml" Type="http://schemas.openxmlformats.org/officeDocument/2006/relationships/slideLayout" Id="rId10"></Relationship><Relationship Target="../slideLayouts/slideLayout16.xml" Type="http://schemas.openxmlformats.org/officeDocument/2006/relationships/slideLayout" Id="rId4"></Relationship><Relationship Target="../slideLayouts/slideLayout21.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B8D5FAA-8263-3DA0-056C-86F363E8D5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4DDE55-B663-3D4A-84D4-85602C6040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57D86D0-A02C-6189-51B4-AFB1E4D4BC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F25D2-5B98-491B-B2AB-B3830CE42FA0}" type="datetime1">
              <a:rPr kumimoji="1" lang="ja-JP" altLang="en-US" smtClean="0"/>
              <a:t>2024/6/13</a:t>
            </a:fld>
            <a:endParaRPr kumimoji="1" lang="ja-JP" altLang="en-US"/>
          </a:p>
        </p:txBody>
      </p:sp>
      <p:sp>
        <p:nvSpPr>
          <p:cNvPr id="5" name="フッター プレースホルダー 4">
            <a:extLst>
              <a:ext uri="{FF2B5EF4-FFF2-40B4-BE49-F238E27FC236}">
                <a16:creationId xmlns:a16="http://schemas.microsoft.com/office/drawing/2014/main" id="{EF70F6DA-A416-B078-B080-51DFDE4BC4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C9F2DCC-EEED-5FB8-C379-95D24F56B6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A1676-A3C8-4983-BA41-503B1D1AC716}" type="slidenum">
              <a:rPr kumimoji="1" lang="ja-JP" altLang="en-US" smtClean="0"/>
              <a:t>‹#›</a:t>
            </a:fld>
            <a:endParaRPr kumimoji="1" lang="ja-JP" altLang="en-US"/>
          </a:p>
        </p:txBody>
      </p:sp>
    </p:spTree>
    <p:extLst>
      <p:ext uri="{BB962C8B-B14F-4D97-AF65-F5344CB8AC3E}">
        <p14:creationId xmlns:p14="http://schemas.microsoft.com/office/powerpoint/2010/main" val="251866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14F30FD-3EB4-C18F-B5FE-1D5D866EDC9D}"/>
              </a:ext>
            </a:extLst>
          </p:cNvPr>
          <p:cNvSpPr>
            <a:spLocks noGrp="1"/>
          </p:cNvSpPr>
          <p:nvPr>
            <p:ph type="sldNum" sz="quarter" idx="4"/>
          </p:nvPr>
        </p:nvSpPr>
        <p:spPr>
          <a:xfrm>
            <a:off x="9448800" y="6342496"/>
            <a:ext cx="2743200" cy="365125"/>
          </a:xfrm>
          <a:prstGeom prst="rect">
            <a:avLst/>
          </a:prstGeom>
        </p:spPr>
        <p:txBody>
          <a:bodyPr vert="horz" lIns="91440" tIns="45720" rIns="91440" bIns="45720" rtlCol="0" anchor="ctr"/>
          <a:lstStyle>
            <a:lvl1pPr algn="r">
              <a:defRPr sz="1800" b="1">
                <a:solidFill>
                  <a:schemeClr val="tx1"/>
                </a:solidFill>
                <a:latin typeface="BIZ UDPゴシック" panose="020B0400000000000000" pitchFamily="50" charset="-128"/>
                <a:ea typeface="BIZ UDPゴシック" panose="020B0400000000000000" pitchFamily="50" charset="-128"/>
              </a:defRPr>
            </a:lvl1pPr>
          </a:lstStyle>
          <a:p>
            <a:fld id="{D687FDCD-7579-4A71-8560-AB57563AEE7A}" type="slidenum">
              <a:rPr kumimoji="1" lang="ja-JP" altLang="en-US" smtClean="0"/>
              <a:pPr/>
              <a:t>‹#›</a:t>
            </a:fld>
            <a:endParaRPr kumimoji="1" lang="ja-JP" altLang="en-US"/>
          </a:p>
        </p:txBody>
      </p:sp>
    </p:spTree>
    <p:extLst>
      <p:ext uri="{BB962C8B-B14F-4D97-AF65-F5344CB8AC3E}">
        <p14:creationId xmlns:p14="http://schemas.microsoft.com/office/powerpoint/2010/main" val="35383384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4.xml" Type="http://schemas.openxmlformats.org/officeDocument/2006/relationships/slideLayout" Id="rId1"></Relationship></Relationships>
</file>

<file path=ppt/slides/_rels/slide13.xml.rels><?xml version="1.0" encoding="UTF-8" ?><Relationships xmlns="http://schemas.openxmlformats.org/package/2006/relationships"><Relationship Target="../charts/chart1.xml" Type="http://schemas.openxmlformats.org/officeDocument/2006/relationships/chart" Id="rId3"></Relationship><Relationship Target="../notesSlides/notesSlide2.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4.xml.rels><?xml version="1.0" encoding="UTF-8" ?><Relationships xmlns="http://schemas.openxmlformats.org/package/2006/relationships"><Relationship Target="../media/image4.png" Type="http://schemas.openxmlformats.org/officeDocument/2006/relationships/image" Id="rId3"></Relationship><Relationship Target="../notesSlides/notesSlide3.xml" Type="http://schemas.openxmlformats.org/officeDocument/2006/relationships/notesSlide" Id="rId2"></Relationship><Relationship Target="../slideLayouts/slideLayout14.xml" Type="http://schemas.openxmlformats.org/officeDocument/2006/relationships/slideLayout" Id="rId1"></Relationship></Relationships>
</file>

<file path=ppt/slides/_rels/slide15.xml.rels><?xml version="1.0" encoding="UTF-8" ?><Relationships xmlns="http://schemas.openxmlformats.org/package/2006/relationships"><Relationship Target="../media/image6.png" Type="http://schemas.openxmlformats.org/officeDocument/2006/relationships/image" Id="rId3"></Relationship><Relationship Target="../media/image5.png" Type="http://schemas.openxmlformats.org/officeDocument/2006/relationships/image" Id="rId2"></Relationship><Relationship Target="../slideLayouts/slideLayout12.xml" Type="http://schemas.openxmlformats.org/officeDocument/2006/relationships/slideLayout" Id="rId1"></Relationship><Relationship Target="../media/image7.png" Type="http://schemas.openxmlformats.org/officeDocument/2006/relationships/image" Id="rId4"></Relationship></Relationships>
</file>

<file path=ppt/slides/_rels/slide1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1.xml.rels><?xml version="1.0" encoding="UTF-8" ?><Relationships xmlns="http://schemas.openxmlformats.org/package/2006/relationships"><Relationship Target="../media/image9.jpeg" Type="http://schemas.openxmlformats.org/officeDocument/2006/relationships/image" Id="rId3"></Relationship><Relationship Target="../media/image8.png" Type="http://schemas.openxmlformats.org/officeDocument/2006/relationships/image" Id="rId2"></Relationship><Relationship Target="../slideLayouts/slideLayout2.xml" Type="http://schemas.openxmlformats.org/officeDocument/2006/relationships/slideLayout" Id="rId1"></Relationship></Relationships>
</file>

<file path=ppt/slides/_rels/slide2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2.xml" Type="http://schemas.openxmlformats.org/officeDocument/2006/relationships/slideLayout" Id="rId1"></Relationship><Relationship Target="../media/image3.png" Type="http://schemas.openxmlformats.org/officeDocument/2006/relationships/image" Id="rId4"></Relationship></Relationships>
</file>

<file path=ppt/slides/_rels/slide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4070" y="2583259"/>
            <a:ext cx="11383617" cy="1059759"/>
          </a:xfrm>
        </p:spPr>
        <p:txBody>
          <a:bodyPr>
            <a:normAutofit/>
          </a:bodyPr>
          <a:lstStyle/>
          <a:p>
            <a:pPr algn="ctr">
              <a:lnSpc>
                <a:spcPts val="3321"/>
              </a:lnSpc>
              <a:spcBef>
                <a:spcPts val="1139"/>
              </a:spcBef>
            </a:pPr>
            <a:r>
              <a:rPr lang="ja-JP" altLang="en-US" sz="32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国への働きかけに向けた副首都化を</a:t>
            </a:r>
            <a:br>
              <a:rPr lang="en-US" altLang="ja-JP" sz="32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br>
            <a:r>
              <a:rPr lang="ja-JP" altLang="en-US" sz="32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後押しする仕組みについて</a:t>
            </a:r>
          </a:p>
        </p:txBody>
      </p:sp>
      <p:sp>
        <p:nvSpPr>
          <p:cNvPr id="5" name="サブタイトル 4"/>
          <p:cNvSpPr>
            <a:spLocks noGrp="1"/>
          </p:cNvSpPr>
          <p:nvPr>
            <p:ph type="subTitle" idx="1"/>
          </p:nvPr>
        </p:nvSpPr>
        <p:spPr>
          <a:xfrm>
            <a:off x="384312" y="5576655"/>
            <a:ext cx="11383618" cy="369458"/>
          </a:xfrm>
        </p:spPr>
        <p:txBody>
          <a:bodyPr>
            <a:noAutofit/>
          </a:bodyPr>
          <a:lstStyle/>
          <a:p>
            <a:pPr marL="0" indent="0" algn="ctr">
              <a:buNone/>
            </a:pPr>
            <a:r>
              <a:rPr lang="ja-JP" altLang="en-US"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384313" y="199245"/>
            <a:ext cx="11383618"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kumimoji="1" lang="ja-JP" altLang="en-US" sz="1709" dirty="0">
              <a:solidFill>
                <a:prstClr val="white"/>
              </a:solidFill>
              <a:latin typeface="Meiryo UI" panose="020B0604030504040204" pitchFamily="50" charset="-128"/>
              <a:ea typeface="Meiryo UI" panose="020B0604030504040204" pitchFamily="50" charset="-128"/>
            </a:endParaRPr>
          </a:p>
        </p:txBody>
      </p:sp>
      <p:cxnSp>
        <p:nvCxnSpPr>
          <p:cNvPr id="6" name="直線コネクタ 5"/>
          <p:cNvCxnSpPr>
            <a:cxnSpLocks/>
          </p:cNvCxnSpPr>
          <p:nvPr/>
        </p:nvCxnSpPr>
        <p:spPr>
          <a:xfrm>
            <a:off x="384313" y="3700014"/>
            <a:ext cx="113836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267200" y="568703"/>
            <a:ext cx="7500730" cy="502702"/>
          </a:xfrm>
          <a:prstGeom prst="rect">
            <a:avLst/>
          </a:prstGeom>
          <a:noFill/>
        </p:spPr>
        <p:txBody>
          <a:bodyPr wrap="square" rtlCol="0">
            <a:spAutoFit/>
          </a:bodyPr>
          <a:lstStyle/>
          <a:p>
            <a:pPr algn="r">
              <a:lnSpc>
                <a:spcPts val="1600"/>
              </a:lnSpc>
              <a:defRPr/>
            </a:pPr>
            <a:r>
              <a:rPr lang="en-US" altLang="ja-JP"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2024</a:t>
            </a:r>
            <a:r>
              <a:rPr kumimoji="1" lang="en-US" altLang="ja-JP"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６</a:t>
            </a:r>
            <a:r>
              <a:rPr kumimoji="1" lang="en-US" altLang="ja-JP"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.14</a:t>
            </a:r>
          </a:p>
          <a:p>
            <a:pPr algn="r">
              <a:lnSpc>
                <a:spcPts val="1600"/>
              </a:lnSpc>
              <a:defRPr/>
            </a:pPr>
            <a:r>
              <a:rPr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第８回 国への働きかけに向けた副首都化を後押しする仕組みづくりに関する意見交換会</a:t>
            </a:r>
            <a:endParaRPr kumimoji="1"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10079795" y="1122363"/>
            <a:ext cx="1688135" cy="618087"/>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defRPr/>
            </a:pPr>
            <a:r>
              <a:rPr kumimoji="1" lang="ja-JP" altLang="en-US" sz="2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資料１</a:t>
            </a:r>
            <a:endParaRPr kumimoji="1" lang="en-US" altLang="ja-JP" sz="2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26673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C4E06B1-6161-5729-1C30-D59350291747}"/>
              </a:ext>
            </a:extLst>
          </p:cNvPr>
          <p:cNvSpPr txBox="1"/>
          <p:nvPr/>
        </p:nvSpPr>
        <p:spPr>
          <a:xfrm>
            <a:off x="540397" y="1195528"/>
            <a:ext cx="8054963" cy="337144"/>
          </a:xfrm>
          <a:prstGeom prst="rect">
            <a:avLst/>
          </a:prstGeom>
          <a:noFill/>
        </p:spPr>
        <p:txBody>
          <a:bodyPr wrap="square" rtlCol="0">
            <a:spAutoFit/>
          </a:bodyPr>
          <a:lstStyle/>
          <a:p>
            <a:pPr marL="271463" marR="0" lvl="0" indent="-271463" algn="l" defTabSz="457200" rtl="0" eaLnBrk="1" fontAlgn="auto" latinLnBrk="0" hangingPunct="1">
              <a:lnSpc>
                <a:spcPts val="22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地域の成長・発展に向けた</a:t>
            </a:r>
            <a:r>
              <a:rPr kumimoji="1" lang="ja-JP" altLang="en-US" b="1" dirty="0">
                <a:solidFill>
                  <a:prstClr val="black"/>
                </a:solidFill>
                <a:latin typeface="BIZ UDゴシック" panose="020B0400000000000000" pitchFamily="49" charset="-128"/>
                <a:ea typeface="BIZ UDゴシック" panose="020B0400000000000000" pitchFamily="49" charset="-128"/>
              </a:rPr>
              <a:t>取組</a:t>
            </a:r>
            <a:r>
              <a:rPr kumimoji="1" lang="ja-JP" altLang="en-US"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に対するインセンティブの仕組み</a:t>
            </a:r>
            <a:r>
              <a:rPr kumimoji="1" lang="en-US" altLang="ja-JP"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sp>
        <p:nvSpPr>
          <p:cNvPr id="6" name="ホームベース 7">
            <a:extLst>
              <a:ext uri="{FF2B5EF4-FFF2-40B4-BE49-F238E27FC236}">
                <a16:creationId xmlns:a16="http://schemas.microsoft.com/office/drawing/2014/main" id="{746BAFA5-2BC5-99A2-82FE-ADE01B62E7FB}"/>
              </a:ext>
            </a:extLst>
          </p:cNvPr>
          <p:cNvSpPr/>
          <p:nvPr/>
        </p:nvSpPr>
        <p:spPr>
          <a:xfrm>
            <a:off x="685503" y="513475"/>
            <a:ext cx="10779666" cy="396000"/>
          </a:xfrm>
          <a:prstGeom prst="homePlate">
            <a:avLst>
              <a:gd name="adj" fmla="val 0"/>
            </a:avLst>
          </a:prstGeom>
          <a:ln/>
        </p:spPr>
        <p:style>
          <a:lnRef idx="0">
            <a:schemeClr val="accent2"/>
          </a:lnRef>
          <a:fillRef idx="3">
            <a:schemeClr val="accent2"/>
          </a:fillRef>
          <a:effectRef idx="3">
            <a:schemeClr val="accent2"/>
          </a:effectRef>
          <a:fontRef idx="minor">
            <a:schemeClr val="lt1"/>
          </a:fontRef>
        </p:style>
        <p:txBody>
          <a:bodyPr lIns="180000" tIns="0" rIns="36000" bIns="36000" rtlCol="0" anchor="ctr"/>
          <a:lstStyle/>
          <a:p>
            <a:pPr>
              <a:defRPr/>
            </a:pPr>
            <a:r>
              <a:rPr kumimoji="1" lang="ja-JP" altLang="en-US" b="1" dirty="0">
                <a:solidFill>
                  <a:schemeClr val="bg1"/>
                </a:solidFill>
                <a:latin typeface="BIZ UDゴシック" panose="020B0400000000000000" pitchFamily="49" charset="-128"/>
                <a:ea typeface="BIZ UDゴシック" panose="020B0400000000000000" pitchFamily="49" charset="-128"/>
              </a:rPr>
              <a:t>新たな仕組みの具体例 </a:t>
            </a:r>
            <a:r>
              <a:rPr kumimoji="1" lang="en-US" altLang="ja-JP" b="1" dirty="0">
                <a:solidFill>
                  <a:schemeClr val="bg1"/>
                </a:solidFill>
                <a:latin typeface="BIZ UDゴシック" panose="020B0400000000000000" pitchFamily="49" charset="-128"/>
                <a:ea typeface="BIZ UDゴシック" panose="020B0400000000000000" pitchFamily="49" charset="-128"/>
              </a:rPr>
              <a:t>Ⅲ</a:t>
            </a:r>
            <a:r>
              <a:rPr kumimoji="1" lang="ja-JP" altLang="en-US" sz="1200" b="1" dirty="0">
                <a:solidFill>
                  <a:schemeClr val="bg1"/>
                </a:solidFill>
                <a:latin typeface="BIZ UDゴシック" panose="020B0400000000000000" pitchFamily="49" charset="-128"/>
                <a:ea typeface="BIZ UDゴシック" panose="020B0400000000000000" pitchFamily="49" charset="-128"/>
              </a:rPr>
              <a:t>（ ① 国全体の成長・発展にも資する、地域の自主・自律的な取組をさらに促す仕組み）</a:t>
            </a:r>
            <a:endParaRPr kumimoji="1" lang="ja-JP" altLang="en-US" b="1" dirty="0">
              <a:solidFill>
                <a:schemeClr val="bg1"/>
              </a:solidFill>
              <a:latin typeface="BIZ UDゴシック" panose="020B0400000000000000" pitchFamily="49" charset="-128"/>
              <a:ea typeface="BIZ UDゴシック" panose="020B0400000000000000" pitchFamily="49" charset="-128"/>
            </a:endParaRPr>
          </a:p>
        </p:txBody>
      </p:sp>
      <p:cxnSp>
        <p:nvCxnSpPr>
          <p:cNvPr id="5" name="直線コネクタ 4">
            <a:extLst>
              <a:ext uri="{FF2B5EF4-FFF2-40B4-BE49-F238E27FC236}">
                <a16:creationId xmlns:a16="http://schemas.microsoft.com/office/drawing/2014/main" id="{45DBB1D2-E41E-28D8-C134-1DC257DF2440}"/>
              </a:ext>
            </a:extLst>
          </p:cNvPr>
          <p:cNvCxnSpPr/>
          <p:nvPr/>
        </p:nvCxnSpPr>
        <p:spPr>
          <a:xfrm>
            <a:off x="776944" y="1640960"/>
            <a:ext cx="0" cy="5184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07896F6E-4EE9-0A2A-D55D-2B3E644A3104}"/>
              </a:ext>
            </a:extLst>
          </p:cNvPr>
          <p:cNvCxnSpPr/>
          <p:nvPr/>
        </p:nvCxnSpPr>
        <p:spPr>
          <a:xfrm>
            <a:off x="11672374" y="1640960"/>
            <a:ext cx="0" cy="5184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10" name="直線コネクタ 9">
            <a:extLst>
              <a:ext uri="{FF2B5EF4-FFF2-40B4-BE49-F238E27FC236}">
                <a16:creationId xmlns:a16="http://schemas.microsoft.com/office/drawing/2014/main" id="{FEC7B105-BBD5-B9E3-DB7C-0A1CD442F3F5}"/>
              </a:ext>
            </a:extLst>
          </p:cNvPr>
          <p:cNvCxnSpPr>
            <a:cxnSpLocks/>
          </p:cNvCxnSpPr>
          <p:nvPr/>
        </p:nvCxnSpPr>
        <p:spPr>
          <a:xfrm>
            <a:off x="761359" y="1661740"/>
            <a:ext cx="10908000" cy="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57630DF2-FEE4-2D9D-CB49-6D64FDB723A8}"/>
              </a:ext>
            </a:extLst>
          </p:cNvPr>
          <p:cNvSpPr/>
          <p:nvPr/>
        </p:nvSpPr>
        <p:spPr>
          <a:xfrm>
            <a:off x="1227484" y="2404258"/>
            <a:ext cx="10044331" cy="3319378"/>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360000" tIns="72000" rIns="288000" bIns="72000" rtlCol="0" anchor="ctr"/>
          <a:lstStyle/>
          <a:p>
            <a:pPr marL="252000" indent="-457200">
              <a:lnSpc>
                <a:spcPts val="2000"/>
              </a:lnSpc>
              <a:spcBef>
                <a:spcPts val="600"/>
              </a:spcBef>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lang="ja-JP" altLang="en-US" sz="1600" dirty="0">
                <a:solidFill>
                  <a:prstClr val="black"/>
                </a:solidFill>
                <a:latin typeface="Meiryo UI"/>
                <a:ea typeface="BIZ UDゴシック" panose="020B0400000000000000" pitchFamily="49" charset="-128"/>
              </a:rPr>
              <a:t>　副首都・大阪の実現に向け、都市に賑わいを呼び込む拠点形成や、スマートシティの実現、高速道路ネットワークの整備などを進めるにあたっては、まずは、行財政改革の推進や課税自主権を最大限活用することなどを戦略的に進め、それらにより生み出された財源を活用していくことが重要と考えられる。</a:t>
            </a:r>
            <a:endParaRPr lang="en-US" altLang="ja-JP" sz="1600" dirty="0">
              <a:solidFill>
                <a:prstClr val="black"/>
              </a:solidFill>
              <a:latin typeface="Meiryo UI"/>
              <a:ea typeface="BIZ UDゴシック" panose="020B0400000000000000" pitchFamily="49" charset="-128"/>
            </a:endParaRPr>
          </a:p>
          <a:p>
            <a:pPr marL="252000" indent="-457200">
              <a:lnSpc>
                <a:spcPts val="2000"/>
              </a:lnSpc>
              <a:spcBef>
                <a:spcPts val="1200"/>
              </a:spcBef>
              <a:defRPr/>
            </a:pPr>
            <a:r>
              <a:rPr lang="ja-JP" altLang="en-US" sz="1600" dirty="0">
                <a:solidFill>
                  <a:prstClr val="black"/>
                </a:solidFill>
                <a:latin typeface="Meiryo UI"/>
                <a:ea typeface="BIZ UDゴシック" panose="020B0400000000000000" pitchFamily="49" charset="-128"/>
              </a:rPr>
              <a:t>〇　そのうえで、新たな仕組みとして、財政面での地域の自由度をさらに高めるという観点から、国全体の成長・発展にもつながるような、地域の自主・自律的な取組に対し、国からのインセンティブが実現すれば、地域の判断で施策全体をコントロールしながら、地域の成長・発展に向けた投資を拡大し、より大胆で戦略的な施策展開が期待できるのではないか。</a:t>
            </a:r>
            <a:endParaRPr lang="en-US" altLang="ja-JP" sz="1600" dirty="0">
              <a:solidFill>
                <a:prstClr val="black"/>
              </a:solidFill>
              <a:latin typeface="Meiryo UI"/>
              <a:ea typeface="BIZ UDゴシック" panose="020B0400000000000000" pitchFamily="49" charset="-128"/>
            </a:endParaRPr>
          </a:p>
          <a:p>
            <a:pPr marL="252000" indent="-457200">
              <a:lnSpc>
                <a:spcPts val="2000"/>
              </a:lnSpc>
              <a:spcBef>
                <a:spcPts val="1200"/>
              </a:spcBef>
              <a:defRPr/>
            </a:pPr>
            <a:r>
              <a:rPr lang="ja-JP" altLang="en-US" sz="1600" dirty="0">
                <a:solidFill>
                  <a:prstClr val="black"/>
                </a:solidFill>
                <a:latin typeface="Meiryo UI"/>
                <a:ea typeface="BIZ UDゴシック" panose="020B0400000000000000" pitchFamily="49" charset="-128"/>
              </a:rPr>
              <a:t>○</a:t>
            </a:r>
            <a:r>
              <a:rPr lang="ja-JP" altLang="en-US" sz="1600" dirty="0">
                <a:solidFill>
                  <a:schemeClr val="tx1"/>
                </a:solidFill>
                <a:latin typeface="Meiryo UI"/>
                <a:ea typeface="BIZ UDゴシック" panose="020B0400000000000000" pitchFamily="49" charset="-128"/>
              </a:rPr>
              <a:t>　また、こうした仕組みにより、国税収入全体がさらに増加し、それを原資とする地方創生の取組が促進されるのではないか。</a:t>
            </a:r>
            <a:endParaRPr lang="en-US" altLang="ja-JP" sz="1600" dirty="0">
              <a:solidFill>
                <a:schemeClr val="tx1"/>
              </a:solidFill>
              <a:latin typeface="Meiryo UI"/>
              <a:ea typeface="BIZ UDゴシック" panose="020B0400000000000000" pitchFamily="49" charset="-128"/>
            </a:endParaRPr>
          </a:p>
        </p:txBody>
      </p:sp>
      <p:sp>
        <p:nvSpPr>
          <p:cNvPr id="9" name="角丸四角形 27">
            <a:extLst>
              <a:ext uri="{FF2B5EF4-FFF2-40B4-BE49-F238E27FC236}">
                <a16:creationId xmlns:a16="http://schemas.microsoft.com/office/drawing/2014/main" id="{5BB71A07-8FD3-2F80-090E-49D7F7C9885C}"/>
              </a:ext>
            </a:extLst>
          </p:cNvPr>
          <p:cNvSpPr/>
          <p:nvPr/>
        </p:nvSpPr>
        <p:spPr>
          <a:xfrm>
            <a:off x="985302" y="1968461"/>
            <a:ext cx="442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08000" tIns="36000" rIns="108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Pゴシック" panose="020B0400000000000000" pitchFamily="50" charset="-128"/>
                <a:ea typeface="BIZ UDPゴシック" panose="020B0400000000000000" pitchFamily="50" charset="-128"/>
              </a:rPr>
              <a:t>副</a:t>
            </a:r>
            <a:r>
              <a:rPr kumimoji="1" lang="ja-JP" altLang="en-US" sz="1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首都化を後押しする仕組みとして考えられること</a:t>
            </a:r>
          </a:p>
        </p:txBody>
      </p:sp>
      <p:sp>
        <p:nvSpPr>
          <p:cNvPr id="13" name="二等辺三角形 12">
            <a:extLst>
              <a:ext uri="{FF2B5EF4-FFF2-40B4-BE49-F238E27FC236}">
                <a16:creationId xmlns:a16="http://schemas.microsoft.com/office/drawing/2014/main" id="{9D3AD351-3EBA-B08B-23E3-E40FE3F18BAA}"/>
              </a:ext>
            </a:extLst>
          </p:cNvPr>
          <p:cNvSpPr/>
          <p:nvPr/>
        </p:nvSpPr>
        <p:spPr>
          <a:xfrm rot="10800000">
            <a:off x="5016000" y="6442325"/>
            <a:ext cx="2160000" cy="216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14" name="テキスト ボックス 13">
            <a:extLst>
              <a:ext uri="{FF2B5EF4-FFF2-40B4-BE49-F238E27FC236}">
                <a16:creationId xmlns:a16="http://schemas.microsoft.com/office/drawing/2014/main" id="{4236FB81-2F74-85E7-3C08-8F464B76BCA5}"/>
              </a:ext>
            </a:extLst>
          </p:cNvPr>
          <p:cNvSpPr txBox="1"/>
          <p:nvPr/>
        </p:nvSpPr>
        <p:spPr>
          <a:xfrm>
            <a:off x="1945896" y="5848218"/>
            <a:ext cx="8765266" cy="411257"/>
          </a:xfrm>
          <a:prstGeom prst="rect">
            <a:avLst/>
          </a:prstGeom>
          <a:solidFill>
            <a:schemeClr val="bg1">
              <a:lumMod val="85000"/>
            </a:schemeClr>
          </a:solidFill>
        </p:spPr>
        <p:txBody>
          <a:bodyPr wrap="square" tIns="36000" bIns="36000" rtlCol="0">
            <a:spAutoFit/>
          </a:bodyPr>
          <a:lstStyle/>
          <a:p>
            <a:pPr marL="184150" marR="0" lvl="0" indent="-184150" algn="l" defTabSz="457200" rtl="0" eaLnBrk="1" fontAlgn="auto" latinLnBrk="0" hangingPunct="1">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以下は議論用のたたき台として提示するもの。本意見交換会事務局（副首都推進局）のアイデアレベルの内容であり、大阪府市はもとより関係機関との調整を経たものではない。今後国への働きかけに際しては、大阪で適用しうる事例検証等を行うものとする。</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スライド番号プレースホルダー 7">
            <a:extLst>
              <a:ext uri="{FF2B5EF4-FFF2-40B4-BE49-F238E27FC236}">
                <a16:creationId xmlns:a16="http://schemas.microsoft.com/office/drawing/2014/main" id="{C70AC2F7-9FAB-784A-3F46-59728AD8135F}"/>
              </a:ext>
            </a:extLst>
          </p:cNvPr>
          <p:cNvSpPr>
            <a:spLocks noGrp="1"/>
          </p:cNvSpPr>
          <p:nvPr>
            <p:ph type="sldNum" sz="quarter" idx="12"/>
          </p:nvPr>
        </p:nvSpPr>
        <p:spPr>
          <a:xfrm>
            <a:off x="9339562" y="6367763"/>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９</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6625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27">
            <a:extLst>
              <a:ext uri="{FF2B5EF4-FFF2-40B4-BE49-F238E27FC236}">
                <a16:creationId xmlns:a16="http://schemas.microsoft.com/office/drawing/2014/main" id="{43AC3063-BDCA-4F5D-25EE-E629EDF2A4E4}"/>
              </a:ext>
            </a:extLst>
          </p:cNvPr>
          <p:cNvSpPr/>
          <p:nvPr/>
        </p:nvSpPr>
        <p:spPr>
          <a:xfrm>
            <a:off x="1028637" y="856321"/>
            <a:ext cx="2520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08000" tIns="36000" rIns="108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Pゴシック" panose="020B0400000000000000" pitchFamily="50" charset="-128"/>
                <a:ea typeface="BIZ UDPゴシック" panose="020B0400000000000000" pitchFamily="50" charset="-128"/>
              </a:rPr>
              <a:t>新たな仕組みの具体例</a:t>
            </a:r>
            <a:endParaRPr kumimoji="1" lang="ja-JP" altLang="en-US" sz="1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正方形/長方形 12">
            <a:extLst>
              <a:ext uri="{FF2B5EF4-FFF2-40B4-BE49-F238E27FC236}">
                <a16:creationId xmlns:a16="http://schemas.microsoft.com/office/drawing/2014/main" id="{E75BA34B-9A90-714A-3FB1-E8E7C23A71E8}"/>
              </a:ext>
            </a:extLst>
          </p:cNvPr>
          <p:cNvSpPr/>
          <p:nvPr/>
        </p:nvSpPr>
        <p:spPr>
          <a:xfrm>
            <a:off x="1028637" y="1158713"/>
            <a:ext cx="10367890" cy="936653"/>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360000" tIns="72000" rIns="288000" bIns="72000" rtlCol="0" anchor="ctr"/>
          <a:lstStyle/>
          <a:p>
            <a:pPr marL="252000" indent="-457200">
              <a:lnSpc>
                <a:spcPts val="2000"/>
              </a:lnSpc>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a:t>
            </a:r>
            <a:r>
              <a:rPr lang="ja-JP" altLang="en-US" sz="1600" b="1" u="sng" dirty="0">
                <a:solidFill>
                  <a:schemeClr val="tx1"/>
                </a:solidFill>
                <a:latin typeface="Meiryo UI"/>
                <a:ea typeface="BIZ UDゴシック" panose="020B0400000000000000" pitchFamily="49" charset="-128"/>
                <a:cs typeface="Meiryo UI" panose="020B0604030504040204" pitchFamily="50" charset="-128"/>
              </a:rPr>
              <a:t>大阪府域の国税徴収額について、当初見込み額を超える額の一定割合を、地域の成長・発展</a:t>
            </a:r>
            <a:r>
              <a:rPr lang="ja-JP" altLang="en-US" sz="1600" b="1" u="sng" dirty="0">
                <a:solidFill>
                  <a:prstClr val="black"/>
                </a:solidFill>
                <a:latin typeface="Meiryo UI"/>
                <a:ea typeface="BIZ UDゴシック" panose="020B0400000000000000" pitchFamily="49" charset="-128"/>
                <a:cs typeface="Meiryo UI" panose="020B0604030504040204" pitchFamily="50" charset="-128"/>
              </a:rPr>
              <a:t>に向けた再投資の原資として還元する仕組み</a:t>
            </a:r>
            <a:r>
              <a:rPr lang="ja-JP" altLang="en-US" sz="1600" dirty="0">
                <a:solidFill>
                  <a:prstClr val="black"/>
                </a:solidFill>
                <a:latin typeface="Meiryo UI"/>
                <a:ea typeface="BIZ UDゴシック" panose="020B0400000000000000" pitchFamily="49" charset="-128"/>
                <a:cs typeface="Meiryo UI" panose="020B0604030504040204" pitchFamily="50" charset="-128"/>
              </a:rPr>
              <a:t>が考えられるのではないか。</a:t>
            </a:r>
            <a:endParaRPr kumimoji="0" lang="en-US" altLang="ja-JP"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3" name="二等辺三角形 2">
            <a:extLst>
              <a:ext uri="{FF2B5EF4-FFF2-40B4-BE49-F238E27FC236}">
                <a16:creationId xmlns:a16="http://schemas.microsoft.com/office/drawing/2014/main" id="{633B045F-2B3E-72B9-DAA2-D4A49F78FB00}"/>
              </a:ext>
            </a:extLst>
          </p:cNvPr>
          <p:cNvSpPr/>
          <p:nvPr/>
        </p:nvSpPr>
        <p:spPr>
          <a:xfrm rot="10800000">
            <a:off x="5144659" y="136418"/>
            <a:ext cx="2160000" cy="216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cxnSp>
        <p:nvCxnSpPr>
          <p:cNvPr id="2" name="直線コネクタ 1">
            <a:extLst>
              <a:ext uri="{FF2B5EF4-FFF2-40B4-BE49-F238E27FC236}">
                <a16:creationId xmlns:a16="http://schemas.microsoft.com/office/drawing/2014/main" id="{9CB5DE49-DAE9-E5E1-46D9-3E9A643A7DD8}"/>
              </a:ext>
            </a:extLst>
          </p:cNvPr>
          <p:cNvCxnSpPr/>
          <p:nvPr/>
        </p:nvCxnSpPr>
        <p:spPr>
          <a:xfrm>
            <a:off x="776944" y="66997"/>
            <a:ext cx="0" cy="6336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5" name="直線コネクタ 4">
            <a:extLst>
              <a:ext uri="{FF2B5EF4-FFF2-40B4-BE49-F238E27FC236}">
                <a16:creationId xmlns:a16="http://schemas.microsoft.com/office/drawing/2014/main" id="{94E46557-E981-4A6B-2556-816255470179}"/>
              </a:ext>
            </a:extLst>
          </p:cNvPr>
          <p:cNvCxnSpPr/>
          <p:nvPr/>
        </p:nvCxnSpPr>
        <p:spPr>
          <a:xfrm>
            <a:off x="11672374" y="66997"/>
            <a:ext cx="0" cy="6336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D4F6C8B3-F502-006A-2A79-A6BB2CA87C07}"/>
              </a:ext>
            </a:extLst>
          </p:cNvPr>
          <p:cNvCxnSpPr>
            <a:cxnSpLocks/>
          </p:cNvCxnSpPr>
          <p:nvPr/>
        </p:nvCxnSpPr>
        <p:spPr>
          <a:xfrm>
            <a:off x="769592" y="6383530"/>
            <a:ext cx="10908000" cy="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4" name="スライド番号プレースホルダー 7">
            <a:extLst>
              <a:ext uri="{FF2B5EF4-FFF2-40B4-BE49-F238E27FC236}">
                <a16:creationId xmlns:a16="http://schemas.microsoft.com/office/drawing/2014/main" id="{8C94783E-0016-8740-FA9C-D04152FF8286}"/>
              </a:ext>
            </a:extLst>
          </p:cNvPr>
          <p:cNvSpPr>
            <a:spLocks noGrp="1"/>
          </p:cNvSpPr>
          <p:nvPr>
            <p:ph type="sldNum" sz="quarter" idx="12"/>
          </p:nvPr>
        </p:nvSpPr>
        <p:spPr>
          <a:xfrm>
            <a:off x="9199064" y="6312708"/>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10</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
        <p:nvSpPr>
          <p:cNvPr id="11" name="正方形/長方形 10">
            <a:extLst>
              <a:ext uri="{FF2B5EF4-FFF2-40B4-BE49-F238E27FC236}">
                <a16:creationId xmlns:a16="http://schemas.microsoft.com/office/drawing/2014/main" id="{7E34679E-F925-FD19-5567-CB46DD139A97}"/>
              </a:ext>
            </a:extLst>
          </p:cNvPr>
          <p:cNvSpPr/>
          <p:nvPr/>
        </p:nvSpPr>
        <p:spPr>
          <a:xfrm>
            <a:off x="5840370" y="5776090"/>
            <a:ext cx="4376021" cy="433591"/>
          </a:xfrm>
          <a:prstGeom prst="rect">
            <a:avLst/>
          </a:prstGeom>
          <a:noFill/>
          <a:ln w="12700" cap="flat" cmpd="sng" algn="ctr">
            <a:noFill/>
            <a:prstDash val="sysDash"/>
            <a:miter lim="800000"/>
          </a:ln>
          <a:effectLst/>
        </p:spPr>
        <p:txBody>
          <a:bodyPr rtlCol="0" anchor="t" anchorCtr="0"/>
          <a:lstStyle/>
          <a:p>
            <a:pPr marL="252000" marR="0" lvl="0" indent="-457200" defTabSz="457200" eaLnBrk="1" fontAlgn="auto" latinLnBrk="0" hangingPunct="1">
              <a:lnSpc>
                <a:spcPts val="11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kumimoji="0" lang="ja-JP" altLang="en-US"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類似の考え方として、英国では、</a:t>
            </a:r>
            <a:r>
              <a:rPr kumimoji="0" lang="en-US" altLang="ja-JP"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1/2</a:t>
            </a:r>
            <a:r>
              <a:rPr kumimoji="0" lang="ja-JP" altLang="en-US"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が国税であるビジネスレイト</a:t>
            </a:r>
            <a:endParaRPr kumimoji="0" lang="en-US" altLang="ja-JP"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defTabSz="457200" eaLnBrk="1" fontAlgn="auto" latinLnBrk="0" hangingPunct="1">
              <a:lnSpc>
                <a:spcPts val="11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（オフィスや工場等に課される税）が前年より増加した場合、</a:t>
            </a:r>
            <a:endParaRPr kumimoji="0" lang="en-US" altLang="ja-JP"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defTabSz="457200" eaLnBrk="1" fontAlgn="auto" latinLnBrk="0" hangingPunct="1">
              <a:lnSpc>
                <a:spcPts val="11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政府との合意金額を超える増加分を全額取得できる仕組みがある。</a:t>
            </a:r>
            <a:endParaRPr kumimoji="0" lang="en-US" altLang="ja-JP" sz="10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12" name="角丸四角形 25">
            <a:extLst>
              <a:ext uri="{FF2B5EF4-FFF2-40B4-BE49-F238E27FC236}">
                <a16:creationId xmlns:a16="http://schemas.microsoft.com/office/drawing/2014/main" id="{9239B703-64B9-7C67-51B7-97CB8C48A5F4}"/>
              </a:ext>
            </a:extLst>
          </p:cNvPr>
          <p:cNvSpPr/>
          <p:nvPr/>
        </p:nvSpPr>
        <p:spPr>
          <a:xfrm>
            <a:off x="1756651" y="2781504"/>
            <a:ext cx="3129087" cy="2869291"/>
          </a:xfrm>
          <a:prstGeom prst="roundRect">
            <a:avLst>
              <a:gd name="adj" fmla="val 3402"/>
            </a:avLst>
          </a:prstGeom>
          <a:solidFill>
            <a:sysClr val="window" lastClr="FFFFFF"/>
          </a:solidFill>
          <a:ln w="22225" cap="flat" cmpd="sng" algn="ctr">
            <a:solidFill>
              <a:srgbClr val="4472C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black"/>
              </a:solidFill>
              <a:effectLst/>
              <a:uLnTx/>
              <a:uFillTx/>
              <a:latin typeface="Meiryo UI"/>
              <a:ea typeface="Meiryo UI"/>
            </a:endParaRPr>
          </a:p>
        </p:txBody>
      </p:sp>
      <p:sp>
        <p:nvSpPr>
          <p:cNvPr id="18" name="正方形/長方形 17">
            <a:extLst>
              <a:ext uri="{FF2B5EF4-FFF2-40B4-BE49-F238E27FC236}">
                <a16:creationId xmlns:a16="http://schemas.microsoft.com/office/drawing/2014/main" id="{9DD4C633-4B3B-53FA-A653-21A9E1BB84A9}"/>
              </a:ext>
            </a:extLst>
          </p:cNvPr>
          <p:cNvSpPr/>
          <p:nvPr/>
        </p:nvSpPr>
        <p:spPr>
          <a:xfrm>
            <a:off x="6989772" y="3017801"/>
            <a:ext cx="2294085" cy="1695567"/>
          </a:xfrm>
          <a:prstGeom prst="rect">
            <a:avLst/>
          </a:prstGeom>
          <a:solidFill>
            <a:srgbClr val="4472C4">
              <a:lumMod val="60000"/>
              <a:lumOff val="40000"/>
            </a:srgbClr>
          </a:solidFill>
          <a:ln w="254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正方形/長方形 30">
            <a:extLst>
              <a:ext uri="{FF2B5EF4-FFF2-40B4-BE49-F238E27FC236}">
                <a16:creationId xmlns:a16="http://schemas.microsoft.com/office/drawing/2014/main" id="{A6D44BFA-956A-87AD-2319-6F76F4388AB1}"/>
              </a:ext>
            </a:extLst>
          </p:cNvPr>
          <p:cNvSpPr/>
          <p:nvPr/>
        </p:nvSpPr>
        <p:spPr>
          <a:xfrm>
            <a:off x="6983993" y="2900837"/>
            <a:ext cx="2325654" cy="526800"/>
          </a:xfrm>
          <a:prstGeom prst="rect">
            <a:avLst/>
          </a:prstGeom>
          <a:solidFill>
            <a:srgbClr val="70AD47">
              <a:lumMod val="40000"/>
              <a:lumOff val="60000"/>
            </a:srgbClr>
          </a:solidFill>
          <a:ln w="25400" cap="flat" cmpd="sng" algn="ctr">
            <a:solidFill>
              <a:srgbClr val="4472C4">
                <a:shade val="50000"/>
              </a:srgbClr>
            </a:solidFill>
            <a:prstDash val="sys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0" name="テキスト ボックス 39">
            <a:extLst>
              <a:ext uri="{FF2B5EF4-FFF2-40B4-BE49-F238E27FC236}">
                <a16:creationId xmlns:a16="http://schemas.microsoft.com/office/drawing/2014/main" id="{40EFC1A5-572E-4022-9288-8E28CA64B433}"/>
              </a:ext>
            </a:extLst>
          </p:cNvPr>
          <p:cNvSpPr txBox="1"/>
          <p:nvPr/>
        </p:nvSpPr>
        <p:spPr>
          <a:xfrm>
            <a:off x="6730252" y="3831933"/>
            <a:ext cx="2665624" cy="307777"/>
          </a:xfrm>
          <a:prstGeom prst="rect">
            <a:avLst/>
          </a:prstGeom>
          <a:noFill/>
        </p:spPr>
        <p:txBody>
          <a:bodyPr vert="horz" wrap="square" rtlCol="0">
            <a:spAutoFit/>
          </a:bodyPr>
          <a:lstStyle/>
          <a:p>
            <a:pPr algn="ctr" defTabSz="457200"/>
            <a:r>
              <a:rPr lang="ja-JP" altLang="en-US" sz="1400" dirty="0">
                <a:solidFill>
                  <a:prstClr val="black"/>
                </a:solidFill>
                <a:latin typeface="BIZ UDゴシック" panose="020B0400000000000000" pitchFamily="49" charset="-128"/>
                <a:ea typeface="BIZ UDゴシック" panose="020B0400000000000000" pitchFamily="49" charset="-128"/>
              </a:rPr>
              <a:t>当初見込額</a:t>
            </a:r>
            <a:endParaRPr lang="en-US" altLang="ja-JP" sz="1400" dirty="0">
              <a:solidFill>
                <a:prstClr val="black"/>
              </a:solidFill>
              <a:latin typeface="BIZ UDゴシック" panose="020B0400000000000000" pitchFamily="49" charset="-128"/>
              <a:ea typeface="BIZ UDゴシック" panose="020B0400000000000000" pitchFamily="49" charset="-128"/>
            </a:endParaRPr>
          </a:p>
        </p:txBody>
      </p:sp>
      <p:sp>
        <p:nvSpPr>
          <p:cNvPr id="41" name="テキスト ボックス 40">
            <a:extLst>
              <a:ext uri="{FF2B5EF4-FFF2-40B4-BE49-F238E27FC236}">
                <a16:creationId xmlns:a16="http://schemas.microsoft.com/office/drawing/2014/main" id="{F39B32AE-FCF6-1F84-D80D-20F9138EB9FC}"/>
              </a:ext>
            </a:extLst>
          </p:cNvPr>
          <p:cNvSpPr txBox="1"/>
          <p:nvPr/>
        </p:nvSpPr>
        <p:spPr>
          <a:xfrm>
            <a:off x="6996801" y="2925527"/>
            <a:ext cx="2312847" cy="523220"/>
          </a:xfrm>
          <a:prstGeom prst="rect">
            <a:avLst/>
          </a:prstGeom>
          <a:noFill/>
        </p:spPr>
        <p:txBody>
          <a:bodyPr vert="horz" wrap="square" rtlCol="0">
            <a:spAutoFit/>
          </a:bodyPr>
          <a:lstStyle/>
          <a:p>
            <a:pPr algn="ctr" defTabSz="457200"/>
            <a:r>
              <a:rPr lang="ja-JP" altLang="en-US" sz="1400" b="1" dirty="0">
                <a:solidFill>
                  <a:prstClr val="black"/>
                </a:solidFill>
                <a:latin typeface="BIZ UDゴシック" panose="020B0400000000000000" pitchFamily="49" charset="-128"/>
                <a:ea typeface="BIZ UDゴシック" panose="020B0400000000000000" pitchFamily="49" charset="-128"/>
              </a:rPr>
              <a:t>当初見込を</a:t>
            </a: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algn="ctr" defTabSz="457200"/>
            <a:r>
              <a:rPr lang="ja-JP" altLang="en-US" sz="1400" b="1" dirty="0">
                <a:solidFill>
                  <a:prstClr val="black"/>
                </a:solidFill>
                <a:latin typeface="BIZ UDゴシック" panose="020B0400000000000000" pitchFamily="49" charset="-128"/>
                <a:ea typeface="BIZ UDゴシック" panose="020B0400000000000000" pitchFamily="49" charset="-128"/>
              </a:rPr>
              <a:t>超える額</a:t>
            </a:r>
            <a:endParaRPr lang="en-US" altLang="ja-JP" sz="1400" b="1" dirty="0">
              <a:solidFill>
                <a:prstClr val="black"/>
              </a:solidFill>
              <a:latin typeface="BIZ UDゴシック" panose="020B0400000000000000" pitchFamily="49" charset="-128"/>
              <a:ea typeface="BIZ UDゴシック" panose="020B0400000000000000" pitchFamily="49" charset="-128"/>
            </a:endParaRPr>
          </a:p>
        </p:txBody>
      </p:sp>
      <p:sp>
        <p:nvSpPr>
          <p:cNvPr id="42" name="四角形: 角を丸くする 41">
            <a:extLst>
              <a:ext uri="{FF2B5EF4-FFF2-40B4-BE49-F238E27FC236}">
                <a16:creationId xmlns:a16="http://schemas.microsoft.com/office/drawing/2014/main" id="{79986179-B984-5F5D-D19A-335F6A0E7DAA}"/>
              </a:ext>
            </a:extLst>
          </p:cNvPr>
          <p:cNvSpPr/>
          <p:nvPr/>
        </p:nvSpPr>
        <p:spPr>
          <a:xfrm>
            <a:off x="2451700" y="3140352"/>
            <a:ext cx="1975872" cy="1096400"/>
          </a:xfrm>
          <a:prstGeom prst="roundRect">
            <a:avLst>
              <a:gd name="adj" fmla="val 2664"/>
            </a:avLst>
          </a:prstGeom>
          <a:noFill/>
          <a:ln w="19050" cap="flat" cmpd="sng" algn="ctr">
            <a:solidFill>
              <a:sysClr val="windowText" lastClr="000000"/>
            </a:solidFill>
            <a:prstDash val="sys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3" name="テキスト ボックス 42">
            <a:extLst>
              <a:ext uri="{FF2B5EF4-FFF2-40B4-BE49-F238E27FC236}">
                <a16:creationId xmlns:a16="http://schemas.microsoft.com/office/drawing/2014/main" id="{CD8B9AA7-A071-3AB7-B06D-E3478E73962C}"/>
              </a:ext>
            </a:extLst>
          </p:cNvPr>
          <p:cNvSpPr txBox="1"/>
          <p:nvPr/>
        </p:nvSpPr>
        <p:spPr>
          <a:xfrm>
            <a:off x="2668929" y="3788335"/>
            <a:ext cx="1584552" cy="307777"/>
          </a:xfrm>
          <a:prstGeom prst="rect">
            <a:avLst/>
          </a:prstGeom>
          <a:noFill/>
          <a:ln>
            <a:solidFill>
              <a:sysClr val="windowText" lastClr="000000"/>
            </a:solidFill>
          </a:ln>
        </p:spPr>
        <p:txBody>
          <a:bodyPr wrap="square" rtlCol="0" anchor="ctr" anchorCtr="0">
            <a:spAutoFit/>
          </a:bodyPr>
          <a:lstStyle/>
          <a:p>
            <a:pPr marL="271463" marR="0" lvl="0" indent="-271463"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都市魅力向上</a:t>
            </a:r>
            <a:endParaRPr kumimoji="0" lang="en-US" altLang="ja-JP"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4BBBF489-725F-5D37-423B-041E2897055E}"/>
              </a:ext>
            </a:extLst>
          </p:cNvPr>
          <p:cNvSpPr txBox="1"/>
          <p:nvPr/>
        </p:nvSpPr>
        <p:spPr>
          <a:xfrm>
            <a:off x="2686800" y="3343958"/>
            <a:ext cx="1569516" cy="319023"/>
          </a:xfrm>
          <a:prstGeom prst="rect">
            <a:avLst/>
          </a:prstGeom>
          <a:noFill/>
          <a:ln>
            <a:solidFill>
              <a:sysClr val="windowText" lastClr="000000"/>
            </a:solidFill>
          </a:ln>
        </p:spPr>
        <p:txBody>
          <a:bodyPr wrap="square" rtlCol="0" anchor="ctr" anchorCtr="0">
            <a:spAutoFit/>
          </a:bodyPr>
          <a:lstStyle/>
          <a:p>
            <a:pPr marL="271463" marR="0" lvl="0" indent="-271463"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産業・雇用振興</a:t>
            </a:r>
            <a:endParaRPr kumimoji="0" lang="en-US" altLang="ja-JP"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A0ECF609-570F-5813-A7B0-7A9314248DF8}"/>
              </a:ext>
            </a:extLst>
          </p:cNvPr>
          <p:cNvSpPr txBox="1"/>
          <p:nvPr/>
        </p:nvSpPr>
        <p:spPr>
          <a:xfrm>
            <a:off x="2738894" y="4509669"/>
            <a:ext cx="1563145" cy="307777"/>
          </a:xfrm>
          <a:prstGeom prst="rect">
            <a:avLst/>
          </a:prstGeom>
          <a:noFill/>
          <a:ln>
            <a:solidFill>
              <a:sysClr val="windowText" lastClr="000000"/>
            </a:solidFill>
          </a:ln>
        </p:spPr>
        <p:txBody>
          <a:bodyPr wrap="square" rtlCol="0" anchor="ctr" anchorCtr="0">
            <a:spAutoFit/>
          </a:bodyPr>
          <a:lstStyle/>
          <a:p>
            <a:pPr marL="271463" marR="0" lvl="0" indent="-271463"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まちづくり</a:t>
            </a:r>
            <a:endParaRPr kumimoji="0" lang="en-US" altLang="ja-JP"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6" name="テキスト ボックス 45">
            <a:extLst>
              <a:ext uri="{FF2B5EF4-FFF2-40B4-BE49-F238E27FC236}">
                <a16:creationId xmlns:a16="http://schemas.microsoft.com/office/drawing/2014/main" id="{CF2FB130-52A3-B4EA-16DD-7C433F197A1E}"/>
              </a:ext>
            </a:extLst>
          </p:cNvPr>
          <p:cNvSpPr txBox="1"/>
          <p:nvPr/>
        </p:nvSpPr>
        <p:spPr>
          <a:xfrm>
            <a:off x="2738893" y="4930462"/>
            <a:ext cx="1563145" cy="307777"/>
          </a:xfrm>
          <a:prstGeom prst="rect">
            <a:avLst/>
          </a:prstGeom>
          <a:noFill/>
          <a:ln>
            <a:solidFill>
              <a:sysClr val="windowText" lastClr="000000"/>
            </a:solidFill>
          </a:ln>
        </p:spPr>
        <p:txBody>
          <a:bodyPr wrap="square" rtlCol="0" anchor="ctr" anchorCtr="0">
            <a:spAutoFit/>
          </a:bodyPr>
          <a:lstStyle/>
          <a:p>
            <a:pPr marL="271463" marR="0" lvl="0" indent="-271463"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都市基盤整備</a:t>
            </a:r>
            <a:endParaRPr kumimoji="0" lang="en-US" altLang="ja-JP"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2AD5E5A1-8CEF-F3BE-CA61-4D783223902A}"/>
              </a:ext>
            </a:extLst>
          </p:cNvPr>
          <p:cNvSpPr txBox="1"/>
          <p:nvPr/>
        </p:nvSpPr>
        <p:spPr>
          <a:xfrm>
            <a:off x="2173335" y="2933267"/>
            <a:ext cx="184260" cy="1474877"/>
          </a:xfrm>
          <a:prstGeom prst="rect">
            <a:avLst/>
          </a:prstGeom>
          <a:solidFill>
            <a:sysClr val="window" lastClr="FFFFFF"/>
          </a:solidFill>
        </p:spPr>
        <p:txBody>
          <a:bodyPr vert="eaVert" wrap="square" lIns="0" tIns="0" rIns="0" bIns="0" rtlCol="0" anchor="ctr" anchorCtr="0">
            <a:spAutoFit/>
          </a:bodyPr>
          <a:lstStyle/>
          <a:p>
            <a:pPr marL="271463" marR="0" lvl="0" indent="-271463" algn="ctr"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大阪の成長</a:t>
            </a:r>
            <a:r>
              <a:rPr kumimoji="0" lang="en-US" altLang="ja-JP"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p>
        </p:txBody>
      </p:sp>
      <p:sp>
        <p:nvSpPr>
          <p:cNvPr id="48" name="四角形: 角を丸くする 47">
            <a:extLst>
              <a:ext uri="{FF2B5EF4-FFF2-40B4-BE49-F238E27FC236}">
                <a16:creationId xmlns:a16="http://schemas.microsoft.com/office/drawing/2014/main" id="{0AF2F584-57E6-D1C7-BFB7-DB32BC1E9D27}"/>
              </a:ext>
            </a:extLst>
          </p:cNvPr>
          <p:cNvSpPr/>
          <p:nvPr/>
        </p:nvSpPr>
        <p:spPr>
          <a:xfrm>
            <a:off x="2451700" y="4326990"/>
            <a:ext cx="1975872" cy="1089677"/>
          </a:xfrm>
          <a:prstGeom prst="roundRect">
            <a:avLst>
              <a:gd name="adj" fmla="val 2664"/>
            </a:avLst>
          </a:prstGeom>
          <a:noFill/>
          <a:ln w="19050" cap="flat" cmpd="sng" algn="ctr">
            <a:solidFill>
              <a:sysClr val="windowText" lastClr="000000"/>
            </a:solidFill>
            <a:prstDash val="sys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テキスト ボックス 48">
            <a:extLst>
              <a:ext uri="{FF2B5EF4-FFF2-40B4-BE49-F238E27FC236}">
                <a16:creationId xmlns:a16="http://schemas.microsoft.com/office/drawing/2014/main" id="{A9D5BE11-7881-86D8-5FCD-C17D8EBE8037}"/>
              </a:ext>
            </a:extLst>
          </p:cNvPr>
          <p:cNvSpPr txBox="1"/>
          <p:nvPr/>
        </p:nvSpPr>
        <p:spPr>
          <a:xfrm>
            <a:off x="2172047" y="4106675"/>
            <a:ext cx="184260" cy="1474877"/>
          </a:xfrm>
          <a:prstGeom prst="rect">
            <a:avLst/>
          </a:prstGeom>
          <a:solidFill>
            <a:sysClr val="window" lastClr="FFFFFF"/>
          </a:solidFill>
        </p:spPr>
        <p:txBody>
          <a:bodyPr vert="eaVert" wrap="square" lIns="0" tIns="0" rIns="0" bIns="0" rtlCol="0" anchor="ctr" anchorCtr="0">
            <a:spAutoFit/>
          </a:bodyPr>
          <a:lstStyle/>
          <a:p>
            <a:pPr marL="271463" marR="0" lvl="0" indent="-271463" algn="ctr"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都市の発展</a:t>
            </a:r>
            <a:r>
              <a:rPr kumimoji="0" lang="en-US" altLang="ja-JP"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p>
        </p:txBody>
      </p:sp>
      <p:sp>
        <p:nvSpPr>
          <p:cNvPr id="51" name="角丸四角形 32">
            <a:extLst>
              <a:ext uri="{FF2B5EF4-FFF2-40B4-BE49-F238E27FC236}">
                <a16:creationId xmlns:a16="http://schemas.microsoft.com/office/drawing/2014/main" id="{34C3A01C-CEDC-DEE1-692B-109940C77AE4}"/>
              </a:ext>
            </a:extLst>
          </p:cNvPr>
          <p:cNvSpPr/>
          <p:nvPr/>
        </p:nvSpPr>
        <p:spPr>
          <a:xfrm>
            <a:off x="1737838" y="2541463"/>
            <a:ext cx="3175604" cy="458778"/>
          </a:xfrm>
          <a:prstGeom prst="roundRect">
            <a:avLst>
              <a:gd name="adj" fmla="val 184"/>
            </a:avLst>
          </a:prstGeom>
          <a:solidFill>
            <a:srgbClr val="4472C4">
              <a:lumMod val="60000"/>
              <a:lumOff val="40000"/>
            </a:srgbClr>
          </a:solidFill>
          <a:ln w="12700" cap="flat" cmpd="sng" algn="ctr">
            <a:noFill/>
            <a:prstDash val="solid"/>
            <a:miter lim="800000"/>
          </a:ln>
          <a:effectLst/>
        </p:spPr>
        <p:txBody>
          <a:bodyPr lIns="144000" tIns="0" bIns="0" rtlCol="0" anchor="ctr" anchorCtr="0"/>
          <a:lstStyle/>
          <a:p>
            <a:pPr algn="ctr">
              <a:defRPr/>
            </a:pPr>
            <a:r>
              <a:rPr kumimoji="0" lang="ja-JP" altLang="en-US" sz="1200" b="1" kern="0" dirty="0">
                <a:solidFill>
                  <a:prstClr val="black"/>
                </a:solidFill>
                <a:latin typeface="BIZ UDPゴシック" panose="020B0400000000000000" pitchFamily="50" charset="-128"/>
                <a:ea typeface="BIZ UDPゴシック" panose="020B0400000000000000" pitchFamily="50" charset="-128"/>
              </a:rPr>
              <a:t>大阪・関西、引いては国全体の成長・発展</a:t>
            </a:r>
            <a:endParaRPr kumimoji="0" lang="en-US" altLang="ja-JP" sz="1200" b="1" kern="0" dirty="0">
              <a:solidFill>
                <a:prstClr val="black"/>
              </a:solidFill>
              <a:latin typeface="BIZ UDPゴシック" panose="020B0400000000000000" pitchFamily="50" charset="-128"/>
              <a:ea typeface="BIZ UDPゴシック" panose="020B0400000000000000" pitchFamily="50" charset="-128"/>
            </a:endParaRPr>
          </a:p>
          <a:p>
            <a:pPr algn="ctr">
              <a:defRPr/>
            </a:pPr>
            <a:r>
              <a:rPr kumimoji="0" lang="ja-JP" altLang="en-US" sz="1200" b="1" kern="0" dirty="0">
                <a:solidFill>
                  <a:prstClr val="black"/>
                </a:solidFill>
                <a:latin typeface="BIZ UDPゴシック" panose="020B0400000000000000" pitchFamily="50" charset="-128"/>
                <a:ea typeface="BIZ UDPゴシック" panose="020B0400000000000000" pitchFamily="50" charset="-128"/>
              </a:rPr>
              <a:t>につながる地域の自主・自立的な取組</a:t>
            </a:r>
          </a:p>
        </p:txBody>
      </p:sp>
      <p:sp>
        <p:nvSpPr>
          <p:cNvPr id="52" name="二等辺三角形 51">
            <a:extLst>
              <a:ext uri="{FF2B5EF4-FFF2-40B4-BE49-F238E27FC236}">
                <a16:creationId xmlns:a16="http://schemas.microsoft.com/office/drawing/2014/main" id="{B72A4923-1618-E49F-575A-9E92969255A6}"/>
              </a:ext>
            </a:extLst>
          </p:cNvPr>
          <p:cNvSpPr/>
          <p:nvPr/>
        </p:nvSpPr>
        <p:spPr>
          <a:xfrm rot="5400000">
            <a:off x="4655515" y="3728813"/>
            <a:ext cx="2020932" cy="576475"/>
          </a:xfrm>
          <a:prstGeom prst="triangle">
            <a:avLst/>
          </a:prstGeom>
          <a:solidFill>
            <a:sysClr val="window" lastClr="FFFFFF">
              <a:lumMod val="7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Meiryo UI"/>
              <a:ea typeface="Meiryo UI"/>
            </a:endParaRPr>
          </a:p>
        </p:txBody>
      </p:sp>
      <p:sp>
        <p:nvSpPr>
          <p:cNvPr id="55" name="テキスト ボックス 54">
            <a:extLst>
              <a:ext uri="{FF2B5EF4-FFF2-40B4-BE49-F238E27FC236}">
                <a16:creationId xmlns:a16="http://schemas.microsoft.com/office/drawing/2014/main" id="{69806F9C-D165-1DF0-C519-67B09E9804A9}"/>
              </a:ext>
            </a:extLst>
          </p:cNvPr>
          <p:cNvSpPr txBox="1"/>
          <p:nvPr/>
        </p:nvSpPr>
        <p:spPr>
          <a:xfrm>
            <a:off x="6260371" y="2336301"/>
            <a:ext cx="389633" cy="2806719"/>
          </a:xfrm>
          <a:prstGeom prst="rect">
            <a:avLst/>
          </a:prstGeom>
          <a:noFill/>
        </p:spPr>
        <p:txBody>
          <a:bodyPr vert="eaVert" wrap="square" lIns="0" tIns="0" rIns="0" bIns="0" rtlCol="0" anchor="ctr" anchorCtr="0">
            <a:spAutoFit/>
          </a:bodyPr>
          <a:lstStyle/>
          <a:p>
            <a:pPr marL="271463" indent="-271463" algn="ctr" defTabSz="457200">
              <a:lnSpc>
                <a:spcPts val="1500"/>
              </a:lnSpc>
            </a:pPr>
            <a:r>
              <a:rPr lang="ja-JP" altLang="en-US" sz="1400" dirty="0">
                <a:solidFill>
                  <a:prstClr val="black"/>
                </a:solidFill>
                <a:latin typeface="BIZ UDゴシック" panose="020B0400000000000000" pitchFamily="49" charset="-128"/>
                <a:ea typeface="BIZ UDゴシック" panose="020B0400000000000000" pitchFamily="49" charset="-128"/>
              </a:rPr>
              <a:t>当初見込み額を上回って</a:t>
            </a:r>
            <a:endParaRPr lang="en-US" altLang="ja-JP" sz="1400" dirty="0">
              <a:solidFill>
                <a:prstClr val="black"/>
              </a:solidFill>
              <a:latin typeface="BIZ UDゴシック" panose="020B0400000000000000" pitchFamily="49" charset="-128"/>
              <a:ea typeface="BIZ UDゴシック" panose="020B0400000000000000" pitchFamily="49" charset="-128"/>
            </a:endParaRPr>
          </a:p>
          <a:p>
            <a:pPr marL="271463" indent="-271463" algn="ctr" defTabSz="457200">
              <a:lnSpc>
                <a:spcPts val="1500"/>
              </a:lnSpc>
            </a:pPr>
            <a:r>
              <a:rPr lang="ja-JP" altLang="en-US" sz="1400" dirty="0">
                <a:solidFill>
                  <a:srgbClr val="FF0000"/>
                </a:solidFill>
                <a:latin typeface="BIZ UDゴシック" panose="020B0400000000000000" pitchFamily="49" charset="-128"/>
                <a:ea typeface="BIZ UDゴシック" panose="020B0400000000000000" pitchFamily="49" charset="-128"/>
              </a:rPr>
              <a:t>　　</a:t>
            </a:r>
            <a:r>
              <a:rPr lang="ja-JP" altLang="en-US" sz="1400" dirty="0">
                <a:solidFill>
                  <a:prstClr val="black"/>
                </a:solidFill>
                <a:latin typeface="BIZ UDゴシック" panose="020B0400000000000000" pitchFamily="49" charset="-128"/>
                <a:ea typeface="BIZ UDゴシック" panose="020B0400000000000000" pitchFamily="49" charset="-128"/>
              </a:rPr>
              <a:t>大阪府域の国税徴収額が増加</a:t>
            </a:r>
            <a:endParaRPr lang="en-US" altLang="ja-JP" sz="1400" dirty="0">
              <a:solidFill>
                <a:prstClr val="black"/>
              </a:solidFill>
              <a:latin typeface="BIZ UDゴシック" panose="020B0400000000000000" pitchFamily="49" charset="-128"/>
              <a:ea typeface="BIZ UDゴシック" panose="020B0400000000000000" pitchFamily="49" charset="-128"/>
            </a:endParaRPr>
          </a:p>
        </p:txBody>
      </p:sp>
      <p:sp>
        <p:nvSpPr>
          <p:cNvPr id="57" name="正方形/長方形 56">
            <a:extLst>
              <a:ext uri="{FF2B5EF4-FFF2-40B4-BE49-F238E27FC236}">
                <a16:creationId xmlns:a16="http://schemas.microsoft.com/office/drawing/2014/main" id="{184AE10B-AE09-C456-068A-15C660213C7D}"/>
              </a:ext>
            </a:extLst>
          </p:cNvPr>
          <p:cNvSpPr/>
          <p:nvPr/>
        </p:nvSpPr>
        <p:spPr>
          <a:xfrm>
            <a:off x="6655247" y="2325778"/>
            <a:ext cx="2905389" cy="328557"/>
          </a:xfrm>
          <a:prstGeom prst="rect">
            <a:avLst/>
          </a:prstGeom>
          <a:noFill/>
          <a:ln w="254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大阪府域の国税徴収額 </a:t>
            </a:r>
            <a:r>
              <a:rPr kumimoji="0" lang="en-US" altLang="ja-JP" sz="105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05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法人税など</a:t>
            </a:r>
            <a:r>
              <a:rPr kumimoji="0" lang="en-US" altLang="ja-JP" sz="105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endParaRPr kumimoji="0" lang="en-US" altLang="ja-JP" sz="14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8" name="右中かっこ 57">
            <a:extLst>
              <a:ext uri="{FF2B5EF4-FFF2-40B4-BE49-F238E27FC236}">
                <a16:creationId xmlns:a16="http://schemas.microsoft.com/office/drawing/2014/main" id="{4F3061A0-2668-678F-A17B-F4BC0E4B94EB}"/>
              </a:ext>
            </a:extLst>
          </p:cNvPr>
          <p:cNvSpPr/>
          <p:nvPr/>
        </p:nvSpPr>
        <p:spPr>
          <a:xfrm>
            <a:off x="9332632" y="2912293"/>
            <a:ext cx="91726" cy="328558"/>
          </a:xfrm>
          <a:prstGeom prst="rightBrace">
            <a:avLst>
              <a:gd name="adj1" fmla="val 45928"/>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63" name="直線コネクタ 62">
            <a:extLst>
              <a:ext uri="{FF2B5EF4-FFF2-40B4-BE49-F238E27FC236}">
                <a16:creationId xmlns:a16="http://schemas.microsoft.com/office/drawing/2014/main" id="{1B0305F1-FFA0-7A76-FE5C-7CFE4ACDCA67}"/>
              </a:ext>
            </a:extLst>
          </p:cNvPr>
          <p:cNvCxnSpPr>
            <a:cxnSpLocks/>
            <a:endCxn id="41" idx="3"/>
          </p:cNvCxnSpPr>
          <p:nvPr/>
        </p:nvCxnSpPr>
        <p:spPr>
          <a:xfrm flipV="1">
            <a:off x="6990395" y="3187137"/>
            <a:ext cx="2319252" cy="19248"/>
          </a:xfrm>
          <a:prstGeom prst="line">
            <a:avLst/>
          </a:prstGeom>
          <a:noFill/>
          <a:ln w="6350" cap="flat" cmpd="sng" algn="ctr">
            <a:solidFill>
              <a:srgbClr val="4472C4"/>
            </a:solidFill>
            <a:prstDash val="dash"/>
            <a:miter lim="800000"/>
          </a:ln>
          <a:effectLst/>
        </p:spPr>
      </p:cxnSp>
      <p:sp>
        <p:nvSpPr>
          <p:cNvPr id="64" name="右中かっこ 63">
            <a:extLst>
              <a:ext uri="{FF2B5EF4-FFF2-40B4-BE49-F238E27FC236}">
                <a16:creationId xmlns:a16="http://schemas.microsoft.com/office/drawing/2014/main" id="{9DBBF320-4F1E-9930-56E3-5CE197B49872}"/>
              </a:ext>
            </a:extLst>
          </p:cNvPr>
          <p:cNvSpPr/>
          <p:nvPr/>
        </p:nvSpPr>
        <p:spPr>
          <a:xfrm rot="10800000">
            <a:off x="6760399" y="2920863"/>
            <a:ext cx="162480" cy="504000"/>
          </a:xfrm>
          <a:prstGeom prst="rightBrace">
            <a:avLst>
              <a:gd name="adj1" fmla="val 45928"/>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5" name="正方形/長方形 64">
            <a:extLst>
              <a:ext uri="{FF2B5EF4-FFF2-40B4-BE49-F238E27FC236}">
                <a16:creationId xmlns:a16="http://schemas.microsoft.com/office/drawing/2014/main" id="{C87F86B7-0DD7-FA0F-8D33-17291544EF80}"/>
              </a:ext>
            </a:extLst>
          </p:cNvPr>
          <p:cNvSpPr/>
          <p:nvPr/>
        </p:nvSpPr>
        <p:spPr>
          <a:xfrm>
            <a:off x="9292255" y="3020551"/>
            <a:ext cx="901137" cy="119359"/>
          </a:xfrm>
          <a:prstGeom prst="rect">
            <a:avLst/>
          </a:prstGeom>
          <a:noFill/>
          <a:ln w="254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一定割合</a:t>
            </a:r>
            <a:endParaRPr kumimoji="0" lang="en-US" altLang="ja-JP" sz="18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7" name="矢印: 環状 6">
            <a:extLst>
              <a:ext uri="{FF2B5EF4-FFF2-40B4-BE49-F238E27FC236}">
                <a16:creationId xmlns:a16="http://schemas.microsoft.com/office/drawing/2014/main" id="{74CA81C8-FC3E-8900-FEED-51EFE1807447}"/>
              </a:ext>
            </a:extLst>
          </p:cNvPr>
          <p:cNvSpPr/>
          <p:nvPr/>
        </p:nvSpPr>
        <p:spPr>
          <a:xfrm rot="5801808">
            <a:off x="3626789" y="-1753589"/>
            <a:ext cx="3501907" cy="11083851"/>
          </a:xfrm>
          <a:prstGeom prst="circularArrow">
            <a:avLst>
              <a:gd name="adj1" fmla="val 4158"/>
              <a:gd name="adj2" fmla="val 1356546"/>
              <a:gd name="adj3" fmla="val 20223905"/>
              <a:gd name="adj4" fmla="val 15368908"/>
              <a:gd name="adj5" fmla="val 4892"/>
            </a:avLst>
          </a:prstGeom>
          <a:no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6" name="正方形/長方形 65">
            <a:extLst>
              <a:ext uri="{FF2B5EF4-FFF2-40B4-BE49-F238E27FC236}">
                <a16:creationId xmlns:a16="http://schemas.microsoft.com/office/drawing/2014/main" id="{ACBF2614-4F04-D7B2-97F3-BB869C541C6D}"/>
              </a:ext>
            </a:extLst>
          </p:cNvPr>
          <p:cNvSpPr/>
          <p:nvPr/>
        </p:nvSpPr>
        <p:spPr>
          <a:xfrm>
            <a:off x="6578564" y="4725348"/>
            <a:ext cx="3765860" cy="880370"/>
          </a:xfrm>
          <a:prstGeom prst="rect">
            <a:avLst/>
          </a:prstGeom>
          <a:solidFill>
            <a:sysClr val="window" lastClr="FFFFFF">
              <a:alpha val="75000"/>
            </a:sysClr>
          </a:solidFill>
          <a:ln w="25400" cap="flat" cmpd="sng" algn="ctr">
            <a:noFill/>
            <a:prstDash val="solid"/>
            <a:miter lim="800000"/>
          </a:ln>
          <a:effectLst/>
        </p:spPr>
        <p:txBody>
          <a:bodyPr rtlCol="0" anchor="ctr"/>
          <a:lstStyle/>
          <a:p>
            <a:pPr marL="0" marR="0" lvl="0" indent="0" algn="ctr" defTabSz="457200" eaLnBrk="1" fontAlgn="auto" latinLnBrk="0" hangingPunct="1">
              <a:lnSpc>
                <a:spcPts val="1300"/>
              </a:lnSpc>
              <a:spcBef>
                <a:spcPts val="30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地域（大阪・関西）の成長・発展に向けた、産業・雇用振興、都市魅力向上、まちづくり、都市基盤整備に係る再投資の原資として一定割合を大阪に還元</a:t>
            </a:r>
            <a:endParaRPr kumimoji="0" lang="en-US" altLang="ja-JP"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457200" eaLnBrk="1" fontAlgn="auto" latinLnBrk="0" hangingPunct="1">
              <a:lnSpc>
                <a:spcPts val="1300"/>
              </a:lnSpc>
              <a:spcBef>
                <a:spcPts val="30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更なる国税の増加により地方創生にも寄与</a:t>
            </a:r>
            <a:r>
              <a:rPr kumimoji="0" lang="en-US" altLang="ja-JP"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endParaRPr kumimoji="0" lang="ja-JP" altLang="en-US"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491913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479B835-A99E-70C4-43E3-6EC944F130F4}"/>
              </a:ext>
            </a:extLst>
          </p:cNvPr>
          <p:cNvSpPr txBox="1"/>
          <p:nvPr/>
        </p:nvSpPr>
        <p:spPr>
          <a:xfrm>
            <a:off x="9516169" y="6125518"/>
            <a:ext cx="1496387"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(Intentionally blank)</a:t>
            </a:r>
            <a:endParaRPr kumimoji="0"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 name="スライド番号プレースホルダー 7">
            <a:extLst>
              <a:ext uri="{FF2B5EF4-FFF2-40B4-BE49-F238E27FC236}">
                <a16:creationId xmlns:a16="http://schemas.microsoft.com/office/drawing/2014/main" id="{72E1D41B-63B6-D62A-5211-C87E2AA55151}"/>
              </a:ext>
            </a:extLst>
          </p:cNvPr>
          <p:cNvSpPr txBox="1">
            <a:spLocks/>
          </p:cNvSpPr>
          <p:nvPr/>
        </p:nvSpPr>
        <p:spPr>
          <a:xfrm>
            <a:off x="9074727"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latin typeface="BIZ UDゴシック" panose="020B0400000000000000" pitchFamily="49" charset="-128"/>
                <a:ea typeface="BIZ UDゴシック" panose="020B0400000000000000" pitchFamily="49" charset="-128"/>
              </a:rPr>
              <a:t>11</a:t>
            </a:r>
            <a:endParaRPr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517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78845C6C-7AE2-E683-6604-E1CFBE8E1C62}"/>
              </a:ext>
            </a:extLst>
          </p:cNvPr>
          <p:cNvGraphicFramePr>
            <a:graphicFrameLocks/>
          </p:cNvGraphicFramePr>
          <p:nvPr/>
        </p:nvGraphicFramePr>
        <p:xfrm>
          <a:off x="861285" y="1632877"/>
          <a:ext cx="10698289" cy="3471473"/>
        </p:xfrm>
        <a:graphic>
          <a:graphicData uri="http://schemas.openxmlformats.org/drawingml/2006/chart">
            <c:chart xmlns:c="http://schemas.openxmlformats.org/drawingml/2006/chart" xmlns:r="http://schemas.openxmlformats.org/officeDocument/2006/relationships" r:id="rId3"/>
          </a:graphicData>
        </a:graphic>
      </p:graphicFrame>
      <p:sp>
        <p:nvSpPr>
          <p:cNvPr id="13" name="二等辺三角形 12">
            <a:extLst>
              <a:ext uri="{FF2B5EF4-FFF2-40B4-BE49-F238E27FC236}">
                <a16:creationId xmlns:a16="http://schemas.microsoft.com/office/drawing/2014/main" id="{7AD3D23E-A306-8D70-8CBE-6DB0FD87A5DE}"/>
              </a:ext>
            </a:extLst>
          </p:cNvPr>
          <p:cNvSpPr/>
          <p:nvPr/>
        </p:nvSpPr>
        <p:spPr>
          <a:xfrm rot="10800000">
            <a:off x="1522249" y="496320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a:extLst>
              <a:ext uri="{FF2B5EF4-FFF2-40B4-BE49-F238E27FC236}">
                <a16:creationId xmlns:a16="http://schemas.microsoft.com/office/drawing/2014/main" id="{B9DC6FC1-494F-ABFD-61D9-89A0F8C2BFDD}"/>
              </a:ext>
            </a:extLst>
          </p:cNvPr>
          <p:cNvSpPr/>
          <p:nvPr/>
        </p:nvSpPr>
        <p:spPr>
          <a:xfrm rot="10800000">
            <a:off x="1729491" y="4964500"/>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二等辺三角形 14">
            <a:extLst>
              <a:ext uri="{FF2B5EF4-FFF2-40B4-BE49-F238E27FC236}">
                <a16:creationId xmlns:a16="http://schemas.microsoft.com/office/drawing/2014/main" id="{02FFBCB3-0495-5F56-C108-543A965E146F}"/>
              </a:ext>
            </a:extLst>
          </p:cNvPr>
          <p:cNvSpPr/>
          <p:nvPr/>
        </p:nvSpPr>
        <p:spPr>
          <a:xfrm rot="10800000">
            <a:off x="1931815" y="496320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二等辺三角形 15">
            <a:extLst>
              <a:ext uri="{FF2B5EF4-FFF2-40B4-BE49-F238E27FC236}">
                <a16:creationId xmlns:a16="http://schemas.microsoft.com/office/drawing/2014/main" id="{6476CBCF-5F48-E4D4-A1A2-50D3893E9164}"/>
              </a:ext>
            </a:extLst>
          </p:cNvPr>
          <p:cNvSpPr/>
          <p:nvPr/>
        </p:nvSpPr>
        <p:spPr>
          <a:xfrm rot="10800000">
            <a:off x="2143664" y="4964499"/>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a:extLst>
              <a:ext uri="{FF2B5EF4-FFF2-40B4-BE49-F238E27FC236}">
                <a16:creationId xmlns:a16="http://schemas.microsoft.com/office/drawing/2014/main" id="{C273B085-BE90-2F59-AAB9-F54D696C0F8E}"/>
              </a:ext>
            </a:extLst>
          </p:cNvPr>
          <p:cNvSpPr/>
          <p:nvPr/>
        </p:nvSpPr>
        <p:spPr>
          <a:xfrm rot="10800000">
            <a:off x="2348054" y="4961502"/>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a:extLst>
              <a:ext uri="{FF2B5EF4-FFF2-40B4-BE49-F238E27FC236}">
                <a16:creationId xmlns:a16="http://schemas.microsoft.com/office/drawing/2014/main" id="{C0E9C17D-3112-CF8F-892D-2B5CB34EAF6D}"/>
              </a:ext>
            </a:extLst>
          </p:cNvPr>
          <p:cNvSpPr/>
          <p:nvPr/>
        </p:nvSpPr>
        <p:spPr>
          <a:xfrm rot="10800000">
            <a:off x="2557000" y="495670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382E3C27-388B-1C69-938F-96AD4C66B6DD}"/>
              </a:ext>
            </a:extLst>
          </p:cNvPr>
          <p:cNvSpPr/>
          <p:nvPr/>
        </p:nvSpPr>
        <p:spPr>
          <a:xfrm rot="10800000">
            <a:off x="2762187" y="496320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a:extLst>
              <a:ext uri="{FF2B5EF4-FFF2-40B4-BE49-F238E27FC236}">
                <a16:creationId xmlns:a16="http://schemas.microsoft.com/office/drawing/2014/main" id="{C057854A-34EE-D475-9963-C4F318908EE0}"/>
              </a:ext>
            </a:extLst>
          </p:cNvPr>
          <p:cNvSpPr/>
          <p:nvPr/>
        </p:nvSpPr>
        <p:spPr>
          <a:xfrm rot="10800000">
            <a:off x="1319039" y="4964500"/>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a:extLst>
              <a:ext uri="{FF2B5EF4-FFF2-40B4-BE49-F238E27FC236}">
                <a16:creationId xmlns:a16="http://schemas.microsoft.com/office/drawing/2014/main" id="{DE02EC42-41C8-1AE4-0EC2-703B62A56717}"/>
              </a:ext>
            </a:extLst>
          </p:cNvPr>
          <p:cNvSpPr/>
          <p:nvPr/>
        </p:nvSpPr>
        <p:spPr>
          <a:xfrm rot="10800000">
            <a:off x="2966263" y="4963933"/>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二等辺三角形 23">
            <a:extLst>
              <a:ext uri="{FF2B5EF4-FFF2-40B4-BE49-F238E27FC236}">
                <a16:creationId xmlns:a16="http://schemas.microsoft.com/office/drawing/2014/main" id="{E510B088-5459-A1F8-5D79-DF4A14E24EF2}"/>
              </a:ext>
            </a:extLst>
          </p:cNvPr>
          <p:cNvSpPr/>
          <p:nvPr/>
        </p:nvSpPr>
        <p:spPr>
          <a:xfrm rot="10800000">
            <a:off x="3183447" y="495670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二等辺三角形 24">
            <a:extLst>
              <a:ext uri="{FF2B5EF4-FFF2-40B4-BE49-F238E27FC236}">
                <a16:creationId xmlns:a16="http://schemas.microsoft.com/office/drawing/2014/main" id="{DE090B80-9BBF-32FC-7C12-1F1C1BBB7664}"/>
              </a:ext>
            </a:extLst>
          </p:cNvPr>
          <p:cNvSpPr/>
          <p:nvPr/>
        </p:nvSpPr>
        <p:spPr>
          <a:xfrm rot="10800000">
            <a:off x="3388408" y="496104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a:extLst>
              <a:ext uri="{FF2B5EF4-FFF2-40B4-BE49-F238E27FC236}">
                <a16:creationId xmlns:a16="http://schemas.microsoft.com/office/drawing/2014/main" id="{825D2372-89BA-50C4-E921-17757B310B63}"/>
              </a:ext>
            </a:extLst>
          </p:cNvPr>
          <p:cNvSpPr/>
          <p:nvPr/>
        </p:nvSpPr>
        <p:spPr>
          <a:xfrm rot="10800000">
            <a:off x="3595929" y="4956230"/>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二等辺三角形 26">
            <a:extLst>
              <a:ext uri="{FF2B5EF4-FFF2-40B4-BE49-F238E27FC236}">
                <a16:creationId xmlns:a16="http://schemas.microsoft.com/office/drawing/2014/main" id="{774D7CB8-B1A7-E4F1-E38F-6ED08C5E8F5B}"/>
              </a:ext>
            </a:extLst>
          </p:cNvPr>
          <p:cNvSpPr/>
          <p:nvPr/>
        </p:nvSpPr>
        <p:spPr>
          <a:xfrm rot="10800000">
            <a:off x="3801108" y="4957582"/>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17FFA2C2-CEDA-878C-9A83-94C4D9052961}"/>
              </a:ext>
            </a:extLst>
          </p:cNvPr>
          <p:cNvSpPr/>
          <p:nvPr/>
        </p:nvSpPr>
        <p:spPr>
          <a:xfrm rot="10800000">
            <a:off x="4208415" y="495670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7E8949EB-DB44-F610-0F6D-E5CF9FA49958}"/>
              </a:ext>
            </a:extLst>
          </p:cNvPr>
          <p:cNvSpPr/>
          <p:nvPr/>
        </p:nvSpPr>
        <p:spPr>
          <a:xfrm rot="10800000">
            <a:off x="4415401" y="496104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a:extLst>
              <a:ext uri="{FF2B5EF4-FFF2-40B4-BE49-F238E27FC236}">
                <a16:creationId xmlns:a16="http://schemas.microsoft.com/office/drawing/2014/main" id="{3AB2CEDA-E5B0-D5ED-BD99-711EC418ED69}"/>
              </a:ext>
            </a:extLst>
          </p:cNvPr>
          <p:cNvSpPr/>
          <p:nvPr/>
        </p:nvSpPr>
        <p:spPr>
          <a:xfrm rot="10800000">
            <a:off x="4628640" y="4963655"/>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a:extLst>
              <a:ext uri="{FF2B5EF4-FFF2-40B4-BE49-F238E27FC236}">
                <a16:creationId xmlns:a16="http://schemas.microsoft.com/office/drawing/2014/main" id="{783FFDED-DF56-5F80-A91E-BEA761CE5945}"/>
              </a:ext>
            </a:extLst>
          </p:cNvPr>
          <p:cNvSpPr/>
          <p:nvPr/>
        </p:nvSpPr>
        <p:spPr>
          <a:xfrm rot="10800000">
            <a:off x="4828061" y="4957504"/>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D16C542F-6CFA-FAAB-CF4B-34AD267E5CF9}"/>
              </a:ext>
            </a:extLst>
          </p:cNvPr>
          <p:cNvSpPr/>
          <p:nvPr/>
        </p:nvSpPr>
        <p:spPr>
          <a:xfrm rot="10800000">
            <a:off x="5043742" y="4957432"/>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二等辺三角形 34">
            <a:extLst>
              <a:ext uri="{FF2B5EF4-FFF2-40B4-BE49-F238E27FC236}">
                <a16:creationId xmlns:a16="http://schemas.microsoft.com/office/drawing/2014/main" id="{27051CD2-2EC9-0793-BA4F-2D882306E175}"/>
              </a:ext>
            </a:extLst>
          </p:cNvPr>
          <p:cNvSpPr/>
          <p:nvPr/>
        </p:nvSpPr>
        <p:spPr>
          <a:xfrm rot="10800000">
            <a:off x="5249969" y="495823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二等辺三角形 35">
            <a:extLst>
              <a:ext uri="{FF2B5EF4-FFF2-40B4-BE49-F238E27FC236}">
                <a16:creationId xmlns:a16="http://schemas.microsoft.com/office/drawing/2014/main" id="{12B51102-D3E5-A5DA-850C-C5C60B595FC4}"/>
              </a:ext>
            </a:extLst>
          </p:cNvPr>
          <p:cNvSpPr/>
          <p:nvPr/>
        </p:nvSpPr>
        <p:spPr>
          <a:xfrm rot="10800000">
            <a:off x="5450557" y="495815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二等辺三角形 36">
            <a:extLst>
              <a:ext uri="{FF2B5EF4-FFF2-40B4-BE49-F238E27FC236}">
                <a16:creationId xmlns:a16="http://schemas.microsoft.com/office/drawing/2014/main" id="{2FBAAFF6-F971-439D-9D64-7A8EB4EBF2C4}"/>
              </a:ext>
            </a:extLst>
          </p:cNvPr>
          <p:cNvSpPr/>
          <p:nvPr/>
        </p:nvSpPr>
        <p:spPr>
          <a:xfrm rot="10800000">
            <a:off x="5662352" y="4954982"/>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7A84F0F5-D80B-0D45-D36F-B0102422B678}"/>
              </a:ext>
            </a:extLst>
          </p:cNvPr>
          <p:cNvSpPr/>
          <p:nvPr/>
        </p:nvSpPr>
        <p:spPr>
          <a:xfrm rot="10800000">
            <a:off x="5866131" y="495685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二等辺三角形 38">
            <a:extLst>
              <a:ext uri="{FF2B5EF4-FFF2-40B4-BE49-F238E27FC236}">
                <a16:creationId xmlns:a16="http://schemas.microsoft.com/office/drawing/2014/main" id="{7149D589-06DC-9BA9-DEF5-8A4C90DB2BBA}"/>
              </a:ext>
            </a:extLst>
          </p:cNvPr>
          <p:cNvSpPr/>
          <p:nvPr/>
        </p:nvSpPr>
        <p:spPr>
          <a:xfrm rot="10800000">
            <a:off x="6071980" y="4959108"/>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F8B80FD8-53F2-867F-7AF5-061EBFF7860B}"/>
              </a:ext>
            </a:extLst>
          </p:cNvPr>
          <p:cNvSpPr/>
          <p:nvPr/>
        </p:nvSpPr>
        <p:spPr>
          <a:xfrm rot="10800000">
            <a:off x="6280490" y="495685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a:extLst>
              <a:ext uri="{FF2B5EF4-FFF2-40B4-BE49-F238E27FC236}">
                <a16:creationId xmlns:a16="http://schemas.microsoft.com/office/drawing/2014/main" id="{1CED1877-33E7-8455-1711-BC699E5B823F}"/>
              </a:ext>
            </a:extLst>
          </p:cNvPr>
          <p:cNvSpPr/>
          <p:nvPr/>
        </p:nvSpPr>
        <p:spPr>
          <a:xfrm rot="10800000">
            <a:off x="6483508" y="4963854"/>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a:extLst>
              <a:ext uri="{FF2B5EF4-FFF2-40B4-BE49-F238E27FC236}">
                <a16:creationId xmlns:a16="http://schemas.microsoft.com/office/drawing/2014/main" id="{9A696A5B-9317-2E83-5BB9-2EB49EDF4177}"/>
              </a:ext>
            </a:extLst>
          </p:cNvPr>
          <p:cNvSpPr/>
          <p:nvPr/>
        </p:nvSpPr>
        <p:spPr>
          <a:xfrm rot="10800000">
            <a:off x="6692815" y="496320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5C0AD336-402B-1605-75D7-D0C2C9D147C3}"/>
              </a:ext>
            </a:extLst>
          </p:cNvPr>
          <p:cNvSpPr/>
          <p:nvPr/>
        </p:nvSpPr>
        <p:spPr>
          <a:xfrm rot="10800000">
            <a:off x="6898528" y="4967029"/>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二等辺三角形 43">
            <a:extLst>
              <a:ext uri="{FF2B5EF4-FFF2-40B4-BE49-F238E27FC236}">
                <a16:creationId xmlns:a16="http://schemas.microsoft.com/office/drawing/2014/main" id="{603F79FB-F336-505F-31CE-3C21DB4650EC}"/>
              </a:ext>
            </a:extLst>
          </p:cNvPr>
          <p:cNvSpPr/>
          <p:nvPr/>
        </p:nvSpPr>
        <p:spPr>
          <a:xfrm rot="10800000">
            <a:off x="7109084" y="496450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二等辺三角形 44">
            <a:extLst>
              <a:ext uri="{FF2B5EF4-FFF2-40B4-BE49-F238E27FC236}">
                <a16:creationId xmlns:a16="http://schemas.microsoft.com/office/drawing/2014/main" id="{384523B2-8405-63E0-F8E8-9AF302A67011}"/>
              </a:ext>
            </a:extLst>
          </p:cNvPr>
          <p:cNvSpPr/>
          <p:nvPr/>
        </p:nvSpPr>
        <p:spPr>
          <a:xfrm rot="10800000">
            <a:off x="7315862" y="4967029"/>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a:extLst>
              <a:ext uri="{FF2B5EF4-FFF2-40B4-BE49-F238E27FC236}">
                <a16:creationId xmlns:a16="http://schemas.microsoft.com/office/drawing/2014/main" id="{650B933A-0722-046A-8141-680664DC7172}"/>
              </a:ext>
            </a:extLst>
          </p:cNvPr>
          <p:cNvSpPr/>
          <p:nvPr/>
        </p:nvSpPr>
        <p:spPr>
          <a:xfrm rot="10800000">
            <a:off x="7731416" y="4958022"/>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二等辺三角形 47">
            <a:extLst>
              <a:ext uri="{FF2B5EF4-FFF2-40B4-BE49-F238E27FC236}">
                <a16:creationId xmlns:a16="http://schemas.microsoft.com/office/drawing/2014/main" id="{A34B18B4-E850-4445-E984-1135BA43663C}"/>
              </a:ext>
            </a:extLst>
          </p:cNvPr>
          <p:cNvSpPr/>
          <p:nvPr/>
        </p:nvSpPr>
        <p:spPr>
          <a:xfrm rot="10800000">
            <a:off x="7944399" y="4959609"/>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等辺三角形 48">
            <a:extLst>
              <a:ext uri="{FF2B5EF4-FFF2-40B4-BE49-F238E27FC236}">
                <a16:creationId xmlns:a16="http://schemas.microsoft.com/office/drawing/2014/main" id="{531B7059-885B-5914-2B69-924EE9E0145B}"/>
              </a:ext>
            </a:extLst>
          </p:cNvPr>
          <p:cNvSpPr/>
          <p:nvPr/>
        </p:nvSpPr>
        <p:spPr>
          <a:xfrm rot="10800000">
            <a:off x="8145014" y="4953386"/>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二等辺三角形 49">
            <a:extLst>
              <a:ext uri="{FF2B5EF4-FFF2-40B4-BE49-F238E27FC236}">
                <a16:creationId xmlns:a16="http://schemas.microsoft.com/office/drawing/2014/main" id="{A4056929-60A8-9B9D-D65F-4FFFAA0D5F2C}"/>
              </a:ext>
            </a:extLst>
          </p:cNvPr>
          <p:cNvSpPr/>
          <p:nvPr/>
        </p:nvSpPr>
        <p:spPr>
          <a:xfrm rot="10800000">
            <a:off x="8349975" y="496291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二等辺三角形 50">
            <a:extLst>
              <a:ext uri="{FF2B5EF4-FFF2-40B4-BE49-F238E27FC236}">
                <a16:creationId xmlns:a16="http://schemas.microsoft.com/office/drawing/2014/main" id="{A1C437BC-3FCB-55D1-64ED-1668520F15F3}"/>
              </a:ext>
            </a:extLst>
          </p:cNvPr>
          <p:cNvSpPr/>
          <p:nvPr/>
        </p:nvSpPr>
        <p:spPr>
          <a:xfrm rot="10800000">
            <a:off x="8556050" y="4961932"/>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二等辺三角形 51">
            <a:extLst>
              <a:ext uri="{FF2B5EF4-FFF2-40B4-BE49-F238E27FC236}">
                <a16:creationId xmlns:a16="http://schemas.microsoft.com/office/drawing/2014/main" id="{8309E748-C7B6-1BD1-A5E1-408BA11755DF}"/>
              </a:ext>
            </a:extLst>
          </p:cNvPr>
          <p:cNvSpPr/>
          <p:nvPr/>
        </p:nvSpPr>
        <p:spPr>
          <a:xfrm rot="10800000">
            <a:off x="8760972" y="495021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二等辺三角形 52">
            <a:extLst>
              <a:ext uri="{FF2B5EF4-FFF2-40B4-BE49-F238E27FC236}">
                <a16:creationId xmlns:a16="http://schemas.microsoft.com/office/drawing/2014/main" id="{D2DA0E9C-1368-1ABE-9DC9-A91A875232AF}"/>
              </a:ext>
            </a:extLst>
          </p:cNvPr>
          <p:cNvSpPr/>
          <p:nvPr/>
        </p:nvSpPr>
        <p:spPr>
          <a:xfrm rot="10800000">
            <a:off x="8963938" y="4966086"/>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二等辺三角形 53">
            <a:extLst>
              <a:ext uri="{FF2B5EF4-FFF2-40B4-BE49-F238E27FC236}">
                <a16:creationId xmlns:a16="http://schemas.microsoft.com/office/drawing/2014/main" id="{B9F7F086-A787-ECA5-70F5-E896E304E27E}"/>
              </a:ext>
            </a:extLst>
          </p:cNvPr>
          <p:cNvSpPr/>
          <p:nvPr/>
        </p:nvSpPr>
        <p:spPr>
          <a:xfrm rot="10800000">
            <a:off x="9171718" y="4959737"/>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二等辺三角形 54">
            <a:extLst>
              <a:ext uri="{FF2B5EF4-FFF2-40B4-BE49-F238E27FC236}">
                <a16:creationId xmlns:a16="http://schemas.microsoft.com/office/drawing/2014/main" id="{9874C9BA-37A7-9EA6-E893-C1F7BDE1DC01}"/>
              </a:ext>
            </a:extLst>
          </p:cNvPr>
          <p:cNvSpPr/>
          <p:nvPr/>
        </p:nvSpPr>
        <p:spPr>
          <a:xfrm rot="10800000">
            <a:off x="9378115" y="4963201"/>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二等辺三角形 55">
            <a:extLst>
              <a:ext uri="{FF2B5EF4-FFF2-40B4-BE49-F238E27FC236}">
                <a16:creationId xmlns:a16="http://schemas.microsoft.com/office/drawing/2014/main" id="{7BE3E99F-E05B-4480-DB92-90BECDE77B51}"/>
              </a:ext>
            </a:extLst>
          </p:cNvPr>
          <p:cNvSpPr/>
          <p:nvPr/>
        </p:nvSpPr>
        <p:spPr>
          <a:xfrm rot="10800000">
            <a:off x="9591206" y="4964499"/>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二等辺三角形 56">
            <a:extLst>
              <a:ext uri="{FF2B5EF4-FFF2-40B4-BE49-F238E27FC236}">
                <a16:creationId xmlns:a16="http://schemas.microsoft.com/office/drawing/2014/main" id="{B51DC412-DD79-CD1F-5D6C-DBBF8407F9F4}"/>
              </a:ext>
            </a:extLst>
          </p:cNvPr>
          <p:cNvSpPr/>
          <p:nvPr/>
        </p:nvSpPr>
        <p:spPr>
          <a:xfrm rot="10800000">
            <a:off x="9794115" y="4961324"/>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a:extLst>
              <a:ext uri="{FF2B5EF4-FFF2-40B4-BE49-F238E27FC236}">
                <a16:creationId xmlns:a16="http://schemas.microsoft.com/office/drawing/2014/main" id="{74C8A7FA-49FC-0CEB-191C-FB0F2E67D677}"/>
              </a:ext>
            </a:extLst>
          </p:cNvPr>
          <p:cNvSpPr/>
          <p:nvPr/>
        </p:nvSpPr>
        <p:spPr>
          <a:xfrm rot="10800000">
            <a:off x="10013662" y="4965588"/>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C4884849-E279-8F1C-43B5-2058F6DD0234}"/>
              </a:ext>
            </a:extLst>
          </p:cNvPr>
          <p:cNvSpPr/>
          <p:nvPr/>
        </p:nvSpPr>
        <p:spPr>
          <a:xfrm rot="10800000">
            <a:off x="10213564" y="4958438"/>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二等辺三角形 59">
            <a:extLst>
              <a:ext uri="{FF2B5EF4-FFF2-40B4-BE49-F238E27FC236}">
                <a16:creationId xmlns:a16="http://schemas.microsoft.com/office/drawing/2014/main" id="{A934ABF4-497C-6665-77A4-D980B460DA12}"/>
              </a:ext>
            </a:extLst>
          </p:cNvPr>
          <p:cNvSpPr/>
          <p:nvPr/>
        </p:nvSpPr>
        <p:spPr>
          <a:xfrm rot="10800000">
            <a:off x="10416383" y="4953676"/>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二等辺三角形 60">
            <a:extLst>
              <a:ext uri="{FF2B5EF4-FFF2-40B4-BE49-F238E27FC236}">
                <a16:creationId xmlns:a16="http://schemas.microsoft.com/office/drawing/2014/main" id="{05DD7A2C-0F78-BAFB-8BCD-711A5C3B0F58}"/>
              </a:ext>
            </a:extLst>
          </p:cNvPr>
          <p:cNvSpPr/>
          <p:nvPr/>
        </p:nvSpPr>
        <p:spPr>
          <a:xfrm rot="10800000">
            <a:off x="10627867" y="4953015"/>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二等辺三角形 61">
            <a:extLst>
              <a:ext uri="{FF2B5EF4-FFF2-40B4-BE49-F238E27FC236}">
                <a16:creationId xmlns:a16="http://schemas.microsoft.com/office/drawing/2014/main" id="{698C4F43-B738-E197-0A73-42A00D77C093}"/>
              </a:ext>
            </a:extLst>
          </p:cNvPr>
          <p:cNvSpPr/>
          <p:nvPr/>
        </p:nvSpPr>
        <p:spPr>
          <a:xfrm rot="10800000">
            <a:off x="10830851" y="4942520"/>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2">
            <a:extLst>
              <a:ext uri="{FF2B5EF4-FFF2-40B4-BE49-F238E27FC236}">
                <a16:creationId xmlns:a16="http://schemas.microsoft.com/office/drawing/2014/main" id="{5273025F-48D8-09BC-3341-AFA3A172C9CF}"/>
              </a:ext>
            </a:extLst>
          </p:cNvPr>
          <p:cNvGraphicFramePr>
            <a:graphicFrameLocks noGrp="1"/>
          </p:cNvGraphicFramePr>
          <p:nvPr/>
        </p:nvGraphicFramePr>
        <p:xfrm>
          <a:off x="1285618" y="5359787"/>
          <a:ext cx="9896064" cy="1005390"/>
        </p:xfrm>
        <a:graphic>
          <a:graphicData uri="http://schemas.openxmlformats.org/drawingml/2006/table">
            <a:tbl>
              <a:tblPr firstRow="1" bandRow="1">
                <a:tableStyleId>{5940675A-B579-460E-94D1-54222C63F5DA}</a:tableStyleId>
              </a:tblPr>
              <a:tblGrid>
                <a:gridCol w="206168">
                  <a:extLst>
                    <a:ext uri="{9D8B030D-6E8A-4147-A177-3AD203B41FA5}">
                      <a16:colId xmlns:a16="http://schemas.microsoft.com/office/drawing/2014/main" val="1618323232"/>
                    </a:ext>
                  </a:extLst>
                </a:gridCol>
                <a:gridCol w="206168">
                  <a:extLst>
                    <a:ext uri="{9D8B030D-6E8A-4147-A177-3AD203B41FA5}">
                      <a16:colId xmlns:a16="http://schemas.microsoft.com/office/drawing/2014/main" val="3898248886"/>
                    </a:ext>
                  </a:extLst>
                </a:gridCol>
                <a:gridCol w="206168">
                  <a:extLst>
                    <a:ext uri="{9D8B030D-6E8A-4147-A177-3AD203B41FA5}">
                      <a16:colId xmlns:a16="http://schemas.microsoft.com/office/drawing/2014/main" val="1610229372"/>
                    </a:ext>
                  </a:extLst>
                </a:gridCol>
                <a:gridCol w="206168">
                  <a:extLst>
                    <a:ext uri="{9D8B030D-6E8A-4147-A177-3AD203B41FA5}">
                      <a16:colId xmlns:a16="http://schemas.microsoft.com/office/drawing/2014/main" val="281214171"/>
                    </a:ext>
                  </a:extLst>
                </a:gridCol>
                <a:gridCol w="206168">
                  <a:extLst>
                    <a:ext uri="{9D8B030D-6E8A-4147-A177-3AD203B41FA5}">
                      <a16:colId xmlns:a16="http://schemas.microsoft.com/office/drawing/2014/main" val="1320706387"/>
                    </a:ext>
                  </a:extLst>
                </a:gridCol>
                <a:gridCol w="206168">
                  <a:extLst>
                    <a:ext uri="{9D8B030D-6E8A-4147-A177-3AD203B41FA5}">
                      <a16:colId xmlns:a16="http://schemas.microsoft.com/office/drawing/2014/main" val="3223422507"/>
                    </a:ext>
                  </a:extLst>
                </a:gridCol>
                <a:gridCol w="206168">
                  <a:extLst>
                    <a:ext uri="{9D8B030D-6E8A-4147-A177-3AD203B41FA5}">
                      <a16:colId xmlns:a16="http://schemas.microsoft.com/office/drawing/2014/main" val="563639433"/>
                    </a:ext>
                  </a:extLst>
                </a:gridCol>
                <a:gridCol w="206168">
                  <a:extLst>
                    <a:ext uri="{9D8B030D-6E8A-4147-A177-3AD203B41FA5}">
                      <a16:colId xmlns:a16="http://schemas.microsoft.com/office/drawing/2014/main" val="4135148153"/>
                    </a:ext>
                  </a:extLst>
                </a:gridCol>
                <a:gridCol w="206168">
                  <a:extLst>
                    <a:ext uri="{9D8B030D-6E8A-4147-A177-3AD203B41FA5}">
                      <a16:colId xmlns:a16="http://schemas.microsoft.com/office/drawing/2014/main" val="2802633573"/>
                    </a:ext>
                  </a:extLst>
                </a:gridCol>
                <a:gridCol w="206168">
                  <a:extLst>
                    <a:ext uri="{9D8B030D-6E8A-4147-A177-3AD203B41FA5}">
                      <a16:colId xmlns:a16="http://schemas.microsoft.com/office/drawing/2014/main" val="744170519"/>
                    </a:ext>
                  </a:extLst>
                </a:gridCol>
                <a:gridCol w="206168">
                  <a:extLst>
                    <a:ext uri="{9D8B030D-6E8A-4147-A177-3AD203B41FA5}">
                      <a16:colId xmlns:a16="http://schemas.microsoft.com/office/drawing/2014/main" val="582649952"/>
                    </a:ext>
                  </a:extLst>
                </a:gridCol>
                <a:gridCol w="206168">
                  <a:extLst>
                    <a:ext uri="{9D8B030D-6E8A-4147-A177-3AD203B41FA5}">
                      <a16:colId xmlns:a16="http://schemas.microsoft.com/office/drawing/2014/main" val="152964794"/>
                    </a:ext>
                  </a:extLst>
                </a:gridCol>
                <a:gridCol w="206168">
                  <a:extLst>
                    <a:ext uri="{9D8B030D-6E8A-4147-A177-3AD203B41FA5}">
                      <a16:colId xmlns:a16="http://schemas.microsoft.com/office/drawing/2014/main" val="4272243525"/>
                    </a:ext>
                  </a:extLst>
                </a:gridCol>
                <a:gridCol w="206168">
                  <a:extLst>
                    <a:ext uri="{9D8B030D-6E8A-4147-A177-3AD203B41FA5}">
                      <a16:colId xmlns:a16="http://schemas.microsoft.com/office/drawing/2014/main" val="1465099431"/>
                    </a:ext>
                  </a:extLst>
                </a:gridCol>
                <a:gridCol w="206168">
                  <a:extLst>
                    <a:ext uri="{9D8B030D-6E8A-4147-A177-3AD203B41FA5}">
                      <a16:colId xmlns:a16="http://schemas.microsoft.com/office/drawing/2014/main" val="3533416220"/>
                    </a:ext>
                  </a:extLst>
                </a:gridCol>
                <a:gridCol w="206168">
                  <a:extLst>
                    <a:ext uri="{9D8B030D-6E8A-4147-A177-3AD203B41FA5}">
                      <a16:colId xmlns:a16="http://schemas.microsoft.com/office/drawing/2014/main" val="2205493272"/>
                    </a:ext>
                  </a:extLst>
                </a:gridCol>
                <a:gridCol w="206168">
                  <a:extLst>
                    <a:ext uri="{9D8B030D-6E8A-4147-A177-3AD203B41FA5}">
                      <a16:colId xmlns:a16="http://schemas.microsoft.com/office/drawing/2014/main" val="1062861133"/>
                    </a:ext>
                  </a:extLst>
                </a:gridCol>
                <a:gridCol w="206168">
                  <a:extLst>
                    <a:ext uri="{9D8B030D-6E8A-4147-A177-3AD203B41FA5}">
                      <a16:colId xmlns:a16="http://schemas.microsoft.com/office/drawing/2014/main" val="3183698296"/>
                    </a:ext>
                  </a:extLst>
                </a:gridCol>
                <a:gridCol w="206168">
                  <a:extLst>
                    <a:ext uri="{9D8B030D-6E8A-4147-A177-3AD203B41FA5}">
                      <a16:colId xmlns:a16="http://schemas.microsoft.com/office/drawing/2014/main" val="788581461"/>
                    </a:ext>
                  </a:extLst>
                </a:gridCol>
                <a:gridCol w="206168">
                  <a:extLst>
                    <a:ext uri="{9D8B030D-6E8A-4147-A177-3AD203B41FA5}">
                      <a16:colId xmlns:a16="http://schemas.microsoft.com/office/drawing/2014/main" val="1633193304"/>
                    </a:ext>
                  </a:extLst>
                </a:gridCol>
                <a:gridCol w="206168">
                  <a:extLst>
                    <a:ext uri="{9D8B030D-6E8A-4147-A177-3AD203B41FA5}">
                      <a16:colId xmlns:a16="http://schemas.microsoft.com/office/drawing/2014/main" val="4254385652"/>
                    </a:ext>
                  </a:extLst>
                </a:gridCol>
                <a:gridCol w="206168">
                  <a:extLst>
                    <a:ext uri="{9D8B030D-6E8A-4147-A177-3AD203B41FA5}">
                      <a16:colId xmlns:a16="http://schemas.microsoft.com/office/drawing/2014/main" val="2008324615"/>
                    </a:ext>
                  </a:extLst>
                </a:gridCol>
                <a:gridCol w="206168">
                  <a:extLst>
                    <a:ext uri="{9D8B030D-6E8A-4147-A177-3AD203B41FA5}">
                      <a16:colId xmlns:a16="http://schemas.microsoft.com/office/drawing/2014/main" val="302543405"/>
                    </a:ext>
                  </a:extLst>
                </a:gridCol>
                <a:gridCol w="206168">
                  <a:extLst>
                    <a:ext uri="{9D8B030D-6E8A-4147-A177-3AD203B41FA5}">
                      <a16:colId xmlns:a16="http://schemas.microsoft.com/office/drawing/2014/main" val="2637678008"/>
                    </a:ext>
                  </a:extLst>
                </a:gridCol>
                <a:gridCol w="206168">
                  <a:extLst>
                    <a:ext uri="{9D8B030D-6E8A-4147-A177-3AD203B41FA5}">
                      <a16:colId xmlns:a16="http://schemas.microsoft.com/office/drawing/2014/main" val="234061840"/>
                    </a:ext>
                  </a:extLst>
                </a:gridCol>
                <a:gridCol w="206168">
                  <a:extLst>
                    <a:ext uri="{9D8B030D-6E8A-4147-A177-3AD203B41FA5}">
                      <a16:colId xmlns:a16="http://schemas.microsoft.com/office/drawing/2014/main" val="2413705304"/>
                    </a:ext>
                  </a:extLst>
                </a:gridCol>
                <a:gridCol w="206168">
                  <a:extLst>
                    <a:ext uri="{9D8B030D-6E8A-4147-A177-3AD203B41FA5}">
                      <a16:colId xmlns:a16="http://schemas.microsoft.com/office/drawing/2014/main" val="3424558924"/>
                    </a:ext>
                  </a:extLst>
                </a:gridCol>
                <a:gridCol w="206168">
                  <a:extLst>
                    <a:ext uri="{9D8B030D-6E8A-4147-A177-3AD203B41FA5}">
                      <a16:colId xmlns:a16="http://schemas.microsoft.com/office/drawing/2014/main" val="4280575090"/>
                    </a:ext>
                  </a:extLst>
                </a:gridCol>
                <a:gridCol w="206168">
                  <a:extLst>
                    <a:ext uri="{9D8B030D-6E8A-4147-A177-3AD203B41FA5}">
                      <a16:colId xmlns:a16="http://schemas.microsoft.com/office/drawing/2014/main" val="163602014"/>
                    </a:ext>
                  </a:extLst>
                </a:gridCol>
                <a:gridCol w="206168">
                  <a:extLst>
                    <a:ext uri="{9D8B030D-6E8A-4147-A177-3AD203B41FA5}">
                      <a16:colId xmlns:a16="http://schemas.microsoft.com/office/drawing/2014/main" val="4251219859"/>
                    </a:ext>
                  </a:extLst>
                </a:gridCol>
                <a:gridCol w="206168">
                  <a:extLst>
                    <a:ext uri="{9D8B030D-6E8A-4147-A177-3AD203B41FA5}">
                      <a16:colId xmlns:a16="http://schemas.microsoft.com/office/drawing/2014/main" val="1570517779"/>
                    </a:ext>
                  </a:extLst>
                </a:gridCol>
                <a:gridCol w="206168">
                  <a:extLst>
                    <a:ext uri="{9D8B030D-6E8A-4147-A177-3AD203B41FA5}">
                      <a16:colId xmlns:a16="http://schemas.microsoft.com/office/drawing/2014/main" val="1751413877"/>
                    </a:ext>
                  </a:extLst>
                </a:gridCol>
                <a:gridCol w="206168">
                  <a:extLst>
                    <a:ext uri="{9D8B030D-6E8A-4147-A177-3AD203B41FA5}">
                      <a16:colId xmlns:a16="http://schemas.microsoft.com/office/drawing/2014/main" val="1469808900"/>
                    </a:ext>
                  </a:extLst>
                </a:gridCol>
                <a:gridCol w="206168">
                  <a:extLst>
                    <a:ext uri="{9D8B030D-6E8A-4147-A177-3AD203B41FA5}">
                      <a16:colId xmlns:a16="http://schemas.microsoft.com/office/drawing/2014/main" val="4055601755"/>
                    </a:ext>
                  </a:extLst>
                </a:gridCol>
                <a:gridCol w="206168">
                  <a:extLst>
                    <a:ext uri="{9D8B030D-6E8A-4147-A177-3AD203B41FA5}">
                      <a16:colId xmlns:a16="http://schemas.microsoft.com/office/drawing/2014/main" val="3436422637"/>
                    </a:ext>
                  </a:extLst>
                </a:gridCol>
                <a:gridCol w="206168">
                  <a:extLst>
                    <a:ext uri="{9D8B030D-6E8A-4147-A177-3AD203B41FA5}">
                      <a16:colId xmlns:a16="http://schemas.microsoft.com/office/drawing/2014/main" val="268128018"/>
                    </a:ext>
                  </a:extLst>
                </a:gridCol>
                <a:gridCol w="206168">
                  <a:extLst>
                    <a:ext uri="{9D8B030D-6E8A-4147-A177-3AD203B41FA5}">
                      <a16:colId xmlns:a16="http://schemas.microsoft.com/office/drawing/2014/main" val="428632677"/>
                    </a:ext>
                  </a:extLst>
                </a:gridCol>
                <a:gridCol w="206168">
                  <a:extLst>
                    <a:ext uri="{9D8B030D-6E8A-4147-A177-3AD203B41FA5}">
                      <a16:colId xmlns:a16="http://schemas.microsoft.com/office/drawing/2014/main" val="3656402946"/>
                    </a:ext>
                  </a:extLst>
                </a:gridCol>
                <a:gridCol w="206168">
                  <a:extLst>
                    <a:ext uri="{9D8B030D-6E8A-4147-A177-3AD203B41FA5}">
                      <a16:colId xmlns:a16="http://schemas.microsoft.com/office/drawing/2014/main" val="2721758726"/>
                    </a:ext>
                  </a:extLst>
                </a:gridCol>
                <a:gridCol w="206168">
                  <a:extLst>
                    <a:ext uri="{9D8B030D-6E8A-4147-A177-3AD203B41FA5}">
                      <a16:colId xmlns:a16="http://schemas.microsoft.com/office/drawing/2014/main" val="976840717"/>
                    </a:ext>
                  </a:extLst>
                </a:gridCol>
                <a:gridCol w="206168">
                  <a:extLst>
                    <a:ext uri="{9D8B030D-6E8A-4147-A177-3AD203B41FA5}">
                      <a16:colId xmlns:a16="http://schemas.microsoft.com/office/drawing/2014/main" val="922711276"/>
                    </a:ext>
                  </a:extLst>
                </a:gridCol>
                <a:gridCol w="206168">
                  <a:extLst>
                    <a:ext uri="{9D8B030D-6E8A-4147-A177-3AD203B41FA5}">
                      <a16:colId xmlns:a16="http://schemas.microsoft.com/office/drawing/2014/main" val="1955616151"/>
                    </a:ext>
                  </a:extLst>
                </a:gridCol>
                <a:gridCol w="206168">
                  <a:extLst>
                    <a:ext uri="{9D8B030D-6E8A-4147-A177-3AD203B41FA5}">
                      <a16:colId xmlns:a16="http://schemas.microsoft.com/office/drawing/2014/main" val="162273784"/>
                    </a:ext>
                  </a:extLst>
                </a:gridCol>
                <a:gridCol w="206168">
                  <a:extLst>
                    <a:ext uri="{9D8B030D-6E8A-4147-A177-3AD203B41FA5}">
                      <a16:colId xmlns:a16="http://schemas.microsoft.com/office/drawing/2014/main" val="3144602230"/>
                    </a:ext>
                  </a:extLst>
                </a:gridCol>
                <a:gridCol w="206168">
                  <a:extLst>
                    <a:ext uri="{9D8B030D-6E8A-4147-A177-3AD203B41FA5}">
                      <a16:colId xmlns:a16="http://schemas.microsoft.com/office/drawing/2014/main" val="4110338792"/>
                    </a:ext>
                  </a:extLst>
                </a:gridCol>
                <a:gridCol w="206168">
                  <a:extLst>
                    <a:ext uri="{9D8B030D-6E8A-4147-A177-3AD203B41FA5}">
                      <a16:colId xmlns:a16="http://schemas.microsoft.com/office/drawing/2014/main" val="3626576581"/>
                    </a:ext>
                  </a:extLst>
                </a:gridCol>
                <a:gridCol w="206168">
                  <a:extLst>
                    <a:ext uri="{9D8B030D-6E8A-4147-A177-3AD203B41FA5}">
                      <a16:colId xmlns:a16="http://schemas.microsoft.com/office/drawing/2014/main" val="3923702800"/>
                    </a:ext>
                  </a:extLst>
                </a:gridCol>
                <a:gridCol w="206168">
                  <a:extLst>
                    <a:ext uri="{9D8B030D-6E8A-4147-A177-3AD203B41FA5}">
                      <a16:colId xmlns:a16="http://schemas.microsoft.com/office/drawing/2014/main" val="3865939612"/>
                    </a:ext>
                  </a:extLst>
                </a:gridCol>
              </a:tblGrid>
              <a:tr h="318524">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全国</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北海道</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青森県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岩手県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宮城県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秋田県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山形県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福島県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茨城県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栃木県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群馬県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埼玉県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千葉県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東京都</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神奈川県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新潟県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富山県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石川県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福井県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山梨県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長野県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岐阜県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静岡県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愛知県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三重県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滋賀県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京都府</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大阪府</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兵庫県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奈良県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和歌山県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鳥取県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島根県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岡山県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広島県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山口県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徳島県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香川県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愛媛県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高知県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福岡県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佐賀県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長崎県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熊本県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大分県</a:t>
                      </a:r>
                    </a:p>
                  </a:txBody>
                  <a:tcPr marL="9525" marR="9525" marT="9525" marB="0" anchor="ctr"/>
                </a:tc>
                <a:tc>
                  <a:txBody>
                    <a:bodyPr/>
                    <a:lstStyle/>
                    <a:p>
                      <a:pPr algn="l"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宮崎県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鹿児島県</a:t>
                      </a:r>
                    </a:p>
                  </a:txBody>
                  <a:tcPr marL="9525" marR="9525" marT="9525" marB="0" anchor="ctr"/>
                </a:tc>
                <a:tc>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沖縄県</a:t>
                      </a:r>
                    </a:p>
                  </a:txBody>
                  <a:tcPr marL="9525" marR="9525" marT="9525" marB="0" anchor="ctr"/>
                </a:tc>
                <a:extLst>
                  <a:ext uri="{0D108BD9-81ED-4DB2-BD59-A6C34878D82A}">
                    <a16:rowId xmlns:a16="http://schemas.microsoft.com/office/drawing/2014/main" val="223808122"/>
                  </a:ext>
                </a:extLst>
              </a:tr>
              <a:tr h="270348">
                <a:tc>
                  <a:txBody>
                    <a:bodyPr/>
                    <a:lstStyle/>
                    <a:p>
                      <a:pPr algn="ctr"/>
                      <a:r>
                        <a:rPr lang="en-US" altLang="ja-JP" sz="500" dirty="0">
                          <a:latin typeface="BIZ UDPゴシック" panose="020B0400000000000000" pitchFamily="50" charset="-128"/>
                          <a:ea typeface="BIZ UDPゴシック" panose="020B0400000000000000" pitchFamily="50" charset="-128"/>
                        </a:rPr>
                        <a:t>12435</a:t>
                      </a:r>
                      <a:endParaRPr lang="ja-JP" altLang="en-US" sz="500" dirty="0">
                        <a:latin typeface="BIZ UDPゴシック" panose="020B0400000000000000" pitchFamily="50" charset="-128"/>
                        <a:ea typeface="BIZ UDPゴシック" panose="020B0400000000000000" pitchFamily="50" charset="-128"/>
                      </a:endParaRP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509</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118</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116</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226</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91</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177</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283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733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626</a:t>
                      </a:r>
                    </a:p>
                  </a:txBody>
                  <a:tcPr marL="9525" marR="9525" marT="9525" marB="0" vert="vert" anchor="ctr"/>
                </a:tc>
                <a:tc>
                  <a:txBody>
                    <a:bodyPr/>
                    <a:lstStyle/>
                    <a:p>
                      <a:pPr algn="ctr" fontAlgn="b"/>
                      <a:r>
                        <a:rPr lang="en-US" altLang="ja-JP" sz="700" b="0" i="0" u="none" strike="noStrike" dirty="0">
                          <a:solidFill>
                            <a:srgbClr val="000000"/>
                          </a:solidFill>
                          <a:effectLst/>
                          <a:latin typeface="BIZ UDPゴシック" panose="020B0400000000000000" pitchFamily="50" charset="-128"/>
                          <a:ea typeface="BIZ UDPゴシック" panose="020B0400000000000000" pitchFamily="50" charset="-128"/>
                        </a:rPr>
                        <a:t>1409</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923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213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101</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111</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74</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200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356</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748</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141</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254</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876</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537</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89</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54</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185</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274</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93</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129</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67</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510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127</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171</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110</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104</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155</a:t>
                      </a:r>
                    </a:p>
                  </a:txBody>
                  <a:tcPr marL="9525" marR="9525" marT="9525" marB="0" vert="vert" anchor="ctr"/>
                </a:tc>
                <a:tc>
                  <a:txBody>
                    <a:bodyPr/>
                    <a:lstStyle/>
                    <a:p>
                      <a:pPr algn="ctr" fontAlgn="b"/>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147</a:t>
                      </a:r>
                    </a:p>
                  </a:txBody>
                  <a:tcPr marL="9525" marR="9525" marT="9525" marB="0" vert="vert" anchor="ctr"/>
                </a:tc>
                <a:extLst>
                  <a:ext uri="{0D108BD9-81ED-4DB2-BD59-A6C34878D82A}">
                    <a16:rowId xmlns:a16="http://schemas.microsoft.com/office/drawing/2014/main" val="3564097048"/>
                  </a:ext>
                </a:extLst>
              </a:tr>
              <a:tr h="416518">
                <a:tc>
                  <a:txBody>
                    <a:bodyPr/>
                    <a:lstStyle/>
                    <a:p>
                      <a:pPr algn="ctr"/>
                      <a:r>
                        <a:rPr lang="en-US" altLang="ja-JP" sz="800" dirty="0">
                          <a:latin typeface="BIZ UDPゴシック" panose="020B0400000000000000" pitchFamily="50" charset="-128"/>
                          <a:ea typeface="BIZ UDPゴシック" panose="020B0400000000000000" pitchFamily="50" charset="-128"/>
                        </a:rPr>
                        <a:t>-2.6%</a:t>
                      </a:r>
                      <a:endParaRPr lang="ja-JP" altLang="en-US" sz="800" dirty="0">
                        <a:latin typeface="BIZ UDPゴシック" panose="020B0400000000000000" pitchFamily="50" charset="-128"/>
                        <a:ea typeface="BIZ UDPゴシック" panose="020B0400000000000000" pitchFamily="50" charset="-128"/>
                      </a:endParaRP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-10.7%</a:t>
                      </a:r>
                    </a:p>
                  </a:txBody>
                  <a:tcPr marL="9525" marR="9525" marT="9525" marB="0" vert="vert" anchor="ctr"/>
                </a:tc>
                <a:tc>
                  <a:txBody>
                    <a:bodyPr/>
                    <a:lstStyle/>
                    <a:p>
                      <a:pPr algn="ctr" fontAlgn="ctr"/>
                      <a:r>
                        <a:rPr lang="en-US" altLang="ja-JP" sz="750" b="0" i="0" u="none" strike="noStrike" dirty="0">
                          <a:solidFill>
                            <a:srgbClr val="000000"/>
                          </a:solidFill>
                          <a:effectLst/>
                          <a:latin typeface="BIZ UDPゴシック" panose="020B0400000000000000" pitchFamily="50" charset="-128"/>
                          <a:ea typeface="BIZ UDPゴシック" panose="020B0400000000000000" pitchFamily="50" charset="-128"/>
                        </a:rPr>
                        <a:t>-22.5%</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-18.9%</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-4.6%</a:t>
                      </a:r>
                    </a:p>
                  </a:txBody>
                  <a:tcPr marL="9525" marR="9525" marT="9525" marB="0" vert="vert" anchor="ctr"/>
                </a:tc>
                <a:tc>
                  <a:txBody>
                    <a:bodyPr/>
                    <a:lstStyle/>
                    <a:p>
                      <a:pPr algn="ctr" fontAlgn="ctr"/>
                      <a:r>
                        <a:rPr lang="en-US" altLang="ja-JP" sz="750" b="0" i="0" u="none" strike="noStrike" dirty="0">
                          <a:solidFill>
                            <a:srgbClr val="000000"/>
                          </a:solidFill>
                          <a:effectLst/>
                          <a:latin typeface="BIZ UDPゴシック" panose="020B0400000000000000" pitchFamily="50" charset="-128"/>
                          <a:ea typeface="BIZ UDPゴシック" panose="020B0400000000000000" pitchFamily="50" charset="-128"/>
                        </a:rPr>
                        <a:t>-27.4%</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-18.7%</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-17.3%</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-5.6%</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-6.0%</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-0.4%</a:t>
                      </a:r>
                    </a:p>
                  </a:txBody>
                  <a:tcPr marL="9525" marR="9525" marT="9525" marB="0" vert="vert"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増加</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-14.8%</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-10.6%</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-6.2%</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-10.4%</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-10.6%</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-9.9%</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-8.5%</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-7.9%</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-0.5%</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-3.9%</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-1.6%</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-3.9%</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-10.6%</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-18.2%</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-18.2%</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-5.4%</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-5.1%</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-19.0%</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-16.8%</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-9.8%</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-15.6%</a:t>
                      </a:r>
                    </a:p>
                  </a:txBody>
                  <a:tcPr marL="9525" marR="9525" marT="9525" marB="0" vert="vert" anchor="ctr"/>
                </a:tc>
                <a:tc>
                  <a:txBody>
                    <a:bodyPr/>
                    <a:lstStyle/>
                    <a:p>
                      <a:pPr algn="ctr" fontAlgn="ctr"/>
                      <a:r>
                        <a:rPr lang="en-US" altLang="ja-JP" sz="750" b="0" i="0" u="none" strike="noStrike" dirty="0">
                          <a:solidFill>
                            <a:srgbClr val="000000"/>
                          </a:solidFill>
                          <a:effectLst/>
                          <a:latin typeface="BIZ UDPゴシック" panose="020B0400000000000000" pitchFamily="50" charset="-128"/>
                          <a:ea typeface="BIZ UDPゴシック" panose="020B0400000000000000" pitchFamily="50" charset="-128"/>
                        </a:rPr>
                        <a:t>-20.7%</a:t>
                      </a:r>
                    </a:p>
                  </a:txBody>
                  <a:tcPr marL="9525" marR="9525" marT="9525" marB="0" vert="vert" anchor="ctr"/>
                </a:tc>
                <a:tc>
                  <a:txBody>
                    <a:bodyPr/>
                    <a:lstStyle/>
                    <a:p>
                      <a:pPr algn="ctr" fontAlgn="ctr"/>
                      <a:r>
                        <a:rPr lang="en-US" altLang="ja-JP" sz="750" b="0" i="0" u="none" strike="noStrike" dirty="0">
                          <a:solidFill>
                            <a:srgbClr val="000000"/>
                          </a:solidFill>
                          <a:effectLst/>
                          <a:latin typeface="BIZ UDPゴシック" panose="020B0400000000000000" pitchFamily="50" charset="-128"/>
                          <a:ea typeface="BIZ UDPゴシック" panose="020B0400000000000000" pitchFamily="50" charset="-128"/>
                        </a:rPr>
                        <a:t>-0.02%</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-10.1%</a:t>
                      </a:r>
                    </a:p>
                  </a:txBody>
                  <a:tcPr marL="9525" marR="9525" marT="9525" marB="0" vert="vert" anchor="ctr"/>
                </a:tc>
                <a:tc>
                  <a:txBody>
                    <a:bodyPr/>
                    <a:lstStyle/>
                    <a:p>
                      <a:pPr algn="ctr" fontAlgn="ctr"/>
                      <a:r>
                        <a:rPr lang="en-US" altLang="ja-JP" sz="750" b="0" i="0" u="none" strike="noStrike" dirty="0">
                          <a:solidFill>
                            <a:srgbClr val="000000"/>
                          </a:solidFill>
                          <a:effectLst/>
                          <a:latin typeface="BIZ UDPゴシック" panose="020B0400000000000000" pitchFamily="50" charset="-128"/>
                          <a:ea typeface="BIZ UDPゴシック" panose="020B0400000000000000" pitchFamily="50" charset="-128"/>
                        </a:rPr>
                        <a:t>-20.6%</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-8.4%</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-12.3%</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-11.5%</a:t>
                      </a:r>
                    </a:p>
                  </a:txBody>
                  <a:tcPr marL="9525" marR="9525" marT="9525" marB="0" vert="vert"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-14.8%</a:t>
                      </a:r>
                    </a:p>
                  </a:txBody>
                  <a:tcPr marL="9525" marR="9525" marT="9525" marB="0" vert="vert"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増加</a:t>
                      </a:r>
                    </a:p>
                  </a:txBody>
                  <a:tcPr marL="9525" marR="9525" marT="9525" marB="0" vert="vert" anchor="ctr"/>
                </a:tc>
                <a:extLst>
                  <a:ext uri="{0D108BD9-81ED-4DB2-BD59-A6C34878D82A}">
                    <a16:rowId xmlns:a16="http://schemas.microsoft.com/office/drawing/2014/main" val="3913711993"/>
                  </a:ext>
                </a:extLst>
              </a:tr>
            </a:tbl>
          </a:graphicData>
        </a:graphic>
      </p:graphicFrame>
      <p:sp>
        <p:nvSpPr>
          <p:cNvPr id="4" name="テキスト ボックス 3">
            <a:extLst>
              <a:ext uri="{FF2B5EF4-FFF2-40B4-BE49-F238E27FC236}">
                <a16:creationId xmlns:a16="http://schemas.microsoft.com/office/drawing/2014/main" id="{E516DA7F-58F1-FDAD-A9E5-B5D5277B3C86}"/>
              </a:ext>
            </a:extLst>
          </p:cNvPr>
          <p:cNvSpPr txBox="1"/>
          <p:nvPr/>
        </p:nvSpPr>
        <p:spPr>
          <a:xfrm>
            <a:off x="228677" y="5756466"/>
            <a:ext cx="1332574" cy="523220"/>
          </a:xfrm>
          <a:prstGeom prst="rect">
            <a:avLst/>
          </a:prstGeom>
          <a:noFill/>
        </p:spPr>
        <p:txBody>
          <a:bodyPr wrap="square" rtlCol="0">
            <a:spAutoFit/>
          </a:bodyPr>
          <a:lstStyle/>
          <a:p>
            <a:pPr defTabSz="512338">
              <a:defRPr/>
            </a:pPr>
            <a:r>
              <a:rPr lang="en-US" altLang="ja-JP" sz="700" dirty="0">
                <a:solidFill>
                  <a:prstClr val="black"/>
                </a:solidFill>
                <a:latin typeface="BIZ UDゴシック" panose="020B0400000000000000" pitchFamily="49" charset="-128"/>
                <a:ea typeface="BIZ UDゴシック" panose="020B0400000000000000" pitchFamily="49" charset="-128"/>
              </a:rPr>
              <a:t>2023</a:t>
            </a:r>
            <a:r>
              <a:rPr lang="ja-JP" altLang="en-US" sz="700" dirty="0">
                <a:solidFill>
                  <a:prstClr val="black"/>
                </a:solidFill>
                <a:latin typeface="BIZ UDゴシック" panose="020B0400000000000000" pitchFamily="49" charset="-128"/>
                <a:ea typeface="BIZ UDゴシック" panose="020B0400000000000000" pitchFamily="49" charset="-128"/>
              </a:rPr>
              <a:t>年</a:t>
            </a:r>
            <a:r>
              <a:rPr lang="en-US" altLang="ja-JP" sz="700" dirty="0">
                <a:solidFill>
                  <a:prstClr val="black"/>
                </a:solidFill>
                <a:latin typeface="BIZ UDゴシック" panose="020B0400000000000000" pitchFamily="49" charset="-128"/>
                <a:ea typeface="BIZ UDゴシック" panose="020B0400000000000000" pitchFamily="49" charset="-128"/>
              </a:rPr>
              <a:t>10</a:t>
            </a:r>
            <a:r>
              <a:rPr lang="ja-JP" altLang="en-US" sz="700" dirty="0">
                <a:solidFill>
                  <a:prstClr val="black"/>
                </a:solidFill>
                <a:latin typeface="BIZ UDゴシック" panose="020B0400000000000000" pitchFamily="49" charset="-128"/>
                <a:ea typeface="BIZ UDゴシック" panose="020B0400000000000000" pitchFamily="49" charset="-128"/>
              </a:rPr>
              <a:t>月人口</a:t>
            </a:r>
            <a:r>
              <a:rPr lang="en-US" altLang="ja-JP" sz="700" dirty="0">
                <a:solidFill>
                  <a:prstClr val="black"/>
                </a:solidFill>
                <a:latin typeface="BIZ UDゴシック" panose="020B0400000000000000" pitchFamily="49" charset="-128"/>
                <a:ea typeface="BIZ UDゴシック" panose="020B0400000000000000" pitchFamily="49" charset="-128"/>
              </a:rPr>
              <a:t>(</a:t>
            </a:r>
            <a:r>
              <a:rPr lang="ja-JP" altLang="en-US" sz="700" dirty="0">
                <a:solidFill>
                  <a:prstClr val="black"/>
                </a:solidFill>
                <a:latin typeface="BIZ UDゴシック" panose="020B0400000000000000" pitchFamily="49" charset="-128"/>
                <a:ea typeface="BIZ UDゴシック" panose="020B0400000000000000" pitchFamily="49" charset="-128"/>
              </a:rPr>
              <a:t>万人</a:t>
            </a:r>
            <a:r>
              <a:rPr lang="en-US" altLang="ja-JP" sz="700" dirty="0">
                <a:solidFill>
                  <a:prstClr val="black"/>
                </a:solidFill>
                <a:latin typeface="BIZ UDゴシック" panose="020B0400000000000000" pitchFamily="49" charset="-128"/>
                <a:ea typeface="BIZ UDゴシック" panose="020B0400000000000000" pitchFamily="49" charset="-128"/>
              </a:rPr>
              <a:t>)</a:t>
            </a:r>
          </a:p>
          <a:p>
            <a:pPr defTabSz="512338">
              <a:defRPr/>
            </a:pPr>
            <a:endParaRPr lang="en-US" altLang="ja-JP" sz="700" dirty="0">
              <a:solidFill>
                <a:prstClr val="black"/>
              </a:solidFill>
              <a:latin typeface="BIZ UDゴシック" panose="020B0400000000000000" pitchFamily="49" charset="-128"/>
              <a:ea typeface="BIZ UDゴシック" panose="020B0400000000000000" pitchFamily="49" charset="-128"/>
            </a:endParaRPr>
          </a:p>
          <a:p>
            <a:pPr defTabSz="512338">
              <a:defRPr/>
            </a:pPr>
            <a:endParaRPr lang="en-US" altLang="ja-JP" sz="700" dirty="0">
              <a:solidFill>
                <a:prstClr val="black"/>
              </a:solidFill>
              <a:latin typeface="BIZ UDゴシック" panose="020B0400000000000000" pitchFamily="49" charset="-128"/>
              <a:ea typeface="BIZ UDゴシック" panose="020B0400000000000000" pitchFamily="49" charset="-128"/>
            </a:endParaRPr>
          </a:p>
          <a:p>
            <a:pPr defTabSz="512338">
              <a:defRPr/>
            </a:pPr>
            <a:r>
              <a:rPr lang="ja-JP" altLang="en-US" sz="700" dirty="0">
                <a:solidFill>
                  <a:prstClr val="black"/>
                </a:solidFill>
                <a:latin typeface="BIZ UDゴシック" panose="020B0400000000000000" pitchFamily="49" charset="-128"/>
                <a:ea typeface="BIZ UDゴシック" panose="020B0400000000000000" pitchFamily="49" charset="-128"/>
              </a:rPr>
              <a:t>ピーク時からの減少率</a:t>
            </a:r>
          </a:p>
        </p:txBody>
      </p:sp>
      <p:sp>
        <p:nvSpPr>
          <p:cNvPr id="3" name="正方形/長方形 2">
            <a:extLst>
              <a:ext uri="{FF2B5EF4-FFF2-40B4-BE49-F238E27FC236}">
                <a16:creationId xmlns:a16="http://schemas.microsoft.com/office/drawing/2014/main" id="{41E936CF-50A5-2CAF-C158-B25542E4A33E}"/>
              </a:ext>
            </a:extLst>
          </p:cNvPr>
          <p:cNvSpPr/>
          <p:nvPr/>
        </p:nvSpPr>
        <p:spPr>
          <a:xfrm>
            <a:off x="666287" y="578314"/>
            <a:ext cx="10716553" cy="962316"/>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indent="-457200">
              <a:lnSpc>
                <a:spcPts val="1600"/>
              </a:lnSpc>
              <a:defRPr/>
            </a:pP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〇　人口減少が進み、市町村においてすべての行政サービスをフルセットで維持することが困難となりつつあるなか、</a:t>
            </a:r>
          </a:p>
          <a:p>
            <a:pPr marL="252000" indent="-457200">
              <a:lnSpc>
                <a:spcPts val="1600"/>
              </a:lnSpc>
              <a:defRPr/>
            </a:pP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都道府県においても、今後も引き続き、</a:t>
            </a:r>
            <a:r>
              <a:rPr kumimoji="0" lang="ja-JP" altLang="en-US" sz="15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広域自治体としての役割を果たすことができるのかどうかが課題になる。</a:t>
            </a:r>
          </a:p>
          <a:p>
            <a:pPr marL="252000" indent="-457200">
              <a:lnSpc>
                <a:spcPts val="1600"/>
              </a:lnSpc>
              <a:defRPr/>
            </a:pPr>
            <a:r>
              <a:rPr kumimoji="0" lang="ja-JP" altLang="en-US" sz="15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　こうした</a:t>
            </a:r>
            <a:r>
              <a:rPr lang="ja-JP" altLang="en-US" sz="1500" dirty="0">
                <a:solidFill>
                  <a:schemeClr val="tx1"/>
                </a:solidFill>
                <a:latin typeface="Meiryo UI"/>
                <a:ea typeface="BIZ UDゴシック" panose="020B0400000000000000" pitchFamily="49" charset="-128"/>
                <a:cs typeface="Meiryo UI" panose="020B0604030504040204" pitchFamily="50" charset="-128"/>
              </a:rPr>
              <a:t>ことからも</a:t>
            </a:r>
            <a:r>
              <a:rPr kumimoji="0" lang="ja-JP" altLang="en-US" sz="15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、地方創生に加え、日本の成長をけん引していく都市圏を後押しする必要があるのではないか。</a:t>
            </a:r>
          </a:p>
        </p:txBody>
      </p:sp>
      <p:sp>
        <p:nvSpPr>
          <p:cNvPr id="5" name="テキスト ボックス 4">
            <a:extLst>
              <a:ext uri="{FF2B5EF4-FFF2-40B4-BE49-F238E27FC236}">
                <a16:creationId xmlns:a16="http://schemas.microsoft.com/office/drawing/2014/main" id="{57BE97F6-3E02-BC2A-F3D2-F8B2A1D9AE53}"/>
              </a:ext>
            </a:extLst>
          </p:cNvPr>
          <p:cNvSpPr txBox="1"/>
          <p:nvPr/>
        </p:nvSpPr>
        <p:spPr>
          <a:xfrm>
            <a:off x="336828" y="1712709"/>
            <a:ext cx="1332574" cy="369332"/>
          </a:xfrm>
          <a:prstGeom prst="rect">
            <a:avLst/>
          </a:prstGeom>
          <a:noFill/>
        </p:spPr>
        <p:txBody>
          <a:bodyPr wrap="square" rtlCol="0">
            <a:spAutoFit/>
          </a:bodyPr>
          <a:lstStyle/>
          <a:p>
            <a:pPr defTabSz="512338">
              <a:defRPr/>
            </a:pPr>
            <a:r>
              <a:rPr lang="ja-JP" altLang="en-US" sz="900" dirty="0">
                <a:solidFill>
                  <a:prstClr val="black"/>
                </a:solidFill>
                <a:latin typeface="BIZ UDゴシック" panose="020B0400000000000000" pitchFamily="49" charset="-128"/>
                <a:ea typeface="BIZ UDゴシック" panose="020B0400000000000000" pitchFamily="49" charset="-128"/>
              </a:rPr>
              <a:t>人口ピーク時</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defTabSz="512338">
              <a:defRPr/>
            </a:pPr>
            <a:r>
              <a:rPr lang="ja-JP" altLang="en-US" sz="900" dirty="0">
                <a:solidFill>
                  <a:prstClr val="black"/>
                </a:solidFill>
                <a:latin typeface="BIZ UDゴシック" panose="020B0400000000000000" pitchFamily="49" charset="-128"/>
                <a:ea typeface="BIZ UDゴシック" panose="020B0400000000000000" pitchFamily="49" charset="-128"/>
              </a:rPr>
              <a:t>西暦（年）</a:t>
            </a:r>
          </a:p>
        </p:txBody>
      </p:sp>
      <p:sp>
        <p:nvSpPr>
          <p:cNvPr id="7" name="テキスト ボックス 6">
            <a:extLst>
              <a:ext uri="{FF2B5EF4-FFF2-40B4-BE49-F238E27FC236}">
                <a16:creationId xmlns:a16="http://schemas.microsoft.com/office/drawing/2014/main" id="{2142D71F-3FE2-74B4-195F-24EB626F31E6}"/>
              </a:ext>
            </a:extLst>
          </p:cNvPr>
          <p:cNvSpPr txBox="1"/>
          <p:nvPr/>
        </p:nvSpPr>
        <p:spPr>
          <a:xfrm>
            <a:off x="849758" y="5029013"/>
            <a:ext cx="449203" cy="238527"/>
          </a:xfrm>
          <a:prstGeom prst="rect">
            <a:avLst/>
          </a:prstGeom>
          <a:noFill/>
        </p:spPr>
        <p:txBody>
          <a:bodyPr wrap="square" rtlCol="0">
            <a:spAutoFit/>
          </a:bodyPr>
          <a:lstStyle/>
          <a:p>
            <a:pPr defTabSz="512338">
              <a:defRPr/>
            </a:pPr>
            <a:r>
              <a:rPr lang="en-US" altLang="ja-JP" sz="950" dirty="0">
                <a:solidFill>
                  <a:schemeClr val="bg2">
                    <a:lumMod val="50000"/>
                  </a:schemeClr>
                </a:solidFill>
                <a:latin typeface="游ゴシック 本文"/>
                <a:ea typeface="BIZ UDゴシック" panose="020B0400000000000000" pitchFamily="49" charset="-128"/>
              </a:rPr>
              <a:t>2023</a:t>
            </a:r>
            <a:endParaRPr lang="ja-JP" altLang="en-US" sz="950" dirty="0">
              <a:solidFill>
                <a:schemeClr val="bg2">
                  <a:lumMod val="50000"/>
                </a:schemeClr>
              </a:solidFill>
              <a:latin typeface="游ゴシック 本文"/>
              <a:ea typeface="BIZ UDゴシック" panose="020B0400000000000000" pitchFamily="49" charset="-128"/>
            </a:endParaRPr>
          </a:p>
        </p:txBody>
      </p:sp>
      <p:sp>
        <p:nvSpPr>
          <p:cNvPr id="8" name="二等辺三角形 7">
            <a:extLst>
              <a:ext uri="{FF2B5EF4-FFF2-40B4-BE49-F238E27FC236}">
                <a16:creationId xmlns:a16="http://schemas.microsoft.com/office/drawing/2014/main" id="{A293FF3C-6586-DD2A-A89C-728BED8B702D}"/>
              </a:ext>
            </a:extLst>
          </p:cNvPr>
          <p:cNvSpPr/>
          <p:nvPr/>
        </p:nvSpPr>
        <p:spPr>
          <a:xfrm rot="10800000">
            <a:off x="7522651" y="4964435"/>
            <a:ext cx="139700" cy="15067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B7739611-BA78-C73E-AADA-918DB7A60EA4}"/>
              </a:ext>
            </a:extLst>
          </p:cNvPr>
          <p:cNvSpPr/>
          <p:nvPr/>
        </p:nvSpPr>
        <p:spPr>
          <a:xfrm>
            <a:off x="305389" y="0"/>
            <a:ext cx="11553855" cy="423192"/>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：日本の成長をけん引していく都市圏を後押しする必要性について（都道府県人口の動きから）</a:t>
            </a:r>
            <a:endPar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10" name="スライド番号プレースホルダー 7">
            <a:extLst>
              <a:ext uri="{FF2B5EF4-FFF2-40B4-BE49-F238E27FC236}">
                <a16:creationId xmlns:a16="http://schemas.microsoft.com/office/drawing/2014/main" id="{3DD0C05D-F0BC-F693-23A5-8754FA723677}"/>
              </a:ext>
            </a:extLst>
          </p:cNvPr>
          <p:cNvSpPr>
            <a:spLocks noGrp="1"/>
          </p:cNvSpPr>
          <p:nvPr>
            <p:ph type="sldNum" sz="quarter" idx="12"/>
          </p:nvPr>
        </p:nvSpPr>
        <p:spPr>
          <a:xfrm>
            <a:off x="9074727" y="6356350"/>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12</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CAF40E1D-01D3-2355-128F-E7C2A3EF1C28}"/>
              </a:ext>
            </a:extLst>
          </p:cNvPr>
          <p:cNvSpPr txBox="1"/>
          <p:nvPr/>
        </p:nvSpPr>
        <p:spPr>
          <a:xfrm>
            <a:off x="2659924" y="6382382"/>
            <a:ext cx="8898318" cy="261610"/>
          </a:xfrm>
          <a:prstGeom prst="rect">
            <a:avLst/>
          </a:prstGeom>
          <a:noFill/>
        </p:spPr>
        <p:txBody>
          <a:bodyPr wrap="square" rtlCol="0">
            <a:spAutoFit/>
          </a:bodyPr>
          <a:lstStyle/>
          <a:p>
            <a:pPr defTabSz="512338">
              <a:defRPr/>
            </a:pPr>
            <a:r>
              <a:rPr kumimoji="0" lang="ja-JP" altLang="en-US" sz="1100" dirty="0">
                <a:solidFill>
                  <a:prstClr val="black"/>
                </a:solidFill>
                <a:latin typeface="BIZ UDゴシック" panose="020B0400000000000000" pitchFamily="49" charset="-128"/>
                <a:ea typeface="BIZ UDゴシック" panose="020B0400000000000000" pitchFamily="49" charset="-128"/>
              </a:rPr>
              <a:t>出典：野村證券株式会社「人口</a:t>
            </a:r>
            <a:r>
              <a:rPr kumimoji="0" lang="en-US" altLang="ja-JP" sz="1100" dirty="0">
                <a:solidFill>
                  <a:prstClr val="black"/>
                </a:solidFill>
                <a:latin typeface="BIZ UDゴシック" panose="020B0400000000000000" pitchFamily="49" charset="-128"/>
                <a:ea typeface="BIZ UDゴシック" panose="020B0400000000000000" pitchFamily="49" charset="-128"/>
              </a:rPr>
              <a:t>2/3</a:t>
            </a:r>
            <a:r>
              <a:rPr kumimoji="0" lang="ja-JP" altLang="en-US" sz="1100" dirty="0">
                <a:solidFill>
                  <a:prstClr val="black"/>
                </a:solidFill>
                <a:latin typeface="BIZ UDゴシック" panose="020B0400000000000000" pitchFamily="49" charset="-128"/>
                <a:ea typeface="BIZ UDゴシック" panose="020B0400000000000000" pitchFamily="49" charset="-128"/>
              </a:rPr>
              <a:t>激減時代の到来と「新」成長戦略～自治体詳細分析と近未来予測でみる大阪～」より副首都推進局更新</a:t>
            </a:r>
          </a:p>
        </p:txBody>
      </p:sp>
    </p:spTree>
    <p:extLst>
      <p:ext uri="{BB962C8B-B14F-4D97-AF65-F5344CB8AC3E}">
        <p14:creationId xmlns:p14="http://schemas.microsoft.com/office/powerpoint/2010/main" val="323581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39D4F42D-0C21-BB7D-139D-D7283EEECC39}"/>
              </a:ext>
            </a:extLst>
          </p:cNvPr>
          <p:cNvGrpSpPr/>
          <p:nvPr/>
        </p:nvGrpSpPr>
        <p:grpSpPr>
          <a:xfrm>
            <a:off x="834165" y="1762088"/>
            <a:ext cx="8060802" cy="4992267"/>
            <a:chOff x="834165" y="1762088"/>
            <a:chExt cx="8060802" cy="4992267"/>
          </a:xfrm>
        </p:grpSpPr>
        <p:pic>
          <p:nvPicPr>
            <p:cNvPr id="2" name="図 1">
              <a:extLst>
                <a:ext uri="{FF2B5EF4-FFF2-40B4-BE49-F238E27FC236}">
                  <a16:creationId xmlns:a16="http://schemas.microsoft.com/office/drawing/2014/main" id="{3AF6D4BA-80D4-EAAB-E382-F46904249ADB}"/>
                </a:ext>
              </a:extLst>
            </p:cNvPr>
            <p:cNvPicPr>
              <a:picLocks noChangeAspect="1"/>
            </p:cNvPicPr>
            <p:nvPr/>
          </p:nvPicPr>
          <p:blipFill>
            <a:blip r:embed="rId3"/>
            <a:stretch>
              <a:fillRect/>
            </a:stretch>
          </p:blipFill>
          <p:spPr>
            <a:xfrm>
              <a:off x="834165" y="1762088"/>
              <a:ext cx="8060802" cy="4992267"/>
            </a:xfrm>
            <a:prstGeom prst="rect">
              <a:avLst/>
            </a:prstGeom>
          </p:spPr>
        </p:pic>
        <p:sp>
          <p:nvSpPr>
            <p:cNvPr id="6" name="正方形/長方形 5">
              <a:extLst>
                <a:ext uri="{FF2B5EF4-FFF2-40B4-BE49-F238E27FC236}">
                  <a16:creationId xmlns:a16="http://schemas.microsoft.com/office/drawing/2014/main" id="{8B0001B1-3400-2552-0BFA-26AC79BFFAFE}"/>
                </a:ext>
              </a:extLst>
            </p:cNvPr>
            <p:cNvSpPr/>
            <p:nvPr/>
          </p:nvSpPr>
          <p:spPr>
            <a:xfrm>
              <a:off x="3317875" y="6230143"/>
              <a:ext cx="158750" cy="3524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6C8FF32A-FD41-6845-5D74-C37E2E05C664}"/>
                </a:ext>
              </a:extLst>
            </p:cNvPr>
            <p:cNvSpPr/>
            <p:nvPr/>
          </p:nvSpPr>
          <p:spPr>
            <a:xfrm>
              <a:off x="4884737" y="6230143"/>
              <a:ext cx="158750" cy="3524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09F6C0B1-701F-2F44-E613-9936215B5056}"/>
                </a:ext>
              </a:extLst>
            </p:cNvPr>
            <p:cNvSpPr/>
            <p:nvPr/>
          </p:nvSpPr>
          <p:spPr>
            <a:xfrm>
              <a:off x="5511006" y="6229658"/>
              <a:ext cx="158750" cy="3524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B145277D-756C-8E63-F796-978C7229808E}"/>
                </a:ext>
              </a:extLst>
            </p:cNvPr>
            <p:cNvSpPr/>
            <p:nvPr/>
          </p:nvSpPr>
          <p:spPr>
            <a:xfrm>
              <a:off x="7545387" y="6229657"/>
              <a:ext cx="158750" cy="3524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3" name="正方形/長方形 2">
            <a:extLst>
              <a:ext uri="{FF2B5EF4-FFF2-40B4-BE49-F238E27FC236}">
                <a16:creationId xmlns:a16="http://schemas.microsoft.com/office/drawing/2014/main" id="{41E936CF-50A5-2CAF-C158-B25542E4A33E}"/>
              </a:ext>
            </a:extLst>
          </p:cNvPr>
          <p:cNvSpPr/>
          <p:nvPr/>
        </p:nvSpPr>
        <p:spPr>
          <a:xfrm>
            <a:off x="666287" y="578315"/>
            <a:ext cx="10716553" cy="806642"/>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〇　純資本ストックあたりの実質付加価値額を都道府県別に可視化すると、東京、大阪、愛知、福岡などが高い水準と</a:t>
            </a:r>
            <a:endParaRPr kumimoji="0" lang="en-US" altLang="ja-JP"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500" dirty="0">
                <a:solidFill>
                  <a:prstClr val="black"/>
                </a:solidFill>
                <a:latin typeface="Meiryo UI"/>
                <a:ea typeface="BIZ UDゴシック" panose="020B0400000000000000" pitchFamily="49" charset="-128"/>
                <a:cs typeface="Meiryo UI" panose="020B0604030504040204" pitchFamily="50" charset="-128"/>
              </a:rPr>
              <a:t>　</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なっており、都市圏への投資が日本全体の成長につながるのではないか。</a:t>
            </a:r>
          </a:p>
        </p:txBody>
      </p:sp>
      <p:sp>
        <p:nvSpPr>
          <p:cNvPr id="12" name="正方形/長方形 11">
            <a:extLst>
              <a:ext uri="{FF2B5EF4-FFF2-40B4-BE49-F238E27FC236}">
                <a16:creationId xmlns:a16="http://schemas.microsoft.com/office/drawing/2014/main" id="{B7739611-BA78-C73E-AADA-918DB7A60EA4}"/>
              </a:ext>
            </a:extLst>
          </p:cNvPr>
          <p:cNvSpPr/>
          <p:nvPr/>
        </p:nvSpPr>
        <p:spPr>
          <a:xfrm>
            <a:off x="305389" y="0"/>
            <a:ext cx="11553855" cy="423192"/>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kumimoji="0"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：日本の成長をけん引していく都市圏を後押しする必要性に</a:t>
            </a:r>
            <a:r>
              <a:rPr kumimoji="0" lang="ja-JP" altLang="en-US" sz="1800" b="1" i="0" u="none" strike="noStrike" kern="1200" cap="none" spc="0" normalizeH="0" baseline="0" noProof="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ついて（資本効率の</a:t>
            </a:r>
            <a:r>
              <a:rPr kumimoji="0"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分析から）</a:t>
            </a:r>
            <a:endParaRPr kumimoji="0" lang="en-US" altLang="ja-JP" sz="16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16DE6F8C-0BB9-6ECB-BF6F-351E5BBAA6BD}"/>
              </a:ext>
            </a:extLst>
          </p:cNvPr>
          <p:cNvSpPr txBox="1"/>
          <p:nvPr/>
        </p:nvSpPr>
        <p:spPr>
          <a:xfrm>
            <a:off x="9072492" y="6064242"/>
            <a:ext cx="3098250" cy="430887"/>
          </a:xfrm>
          <a:prstGeom prst="rect">
            <a:avLst/>
          </a:prstGeom>
          <a:noFill/>
        </p:spPr>
        <p:txBody>
          <a:bodyPr wrap="square" rtlCol="0">
            <a:spAutoFit/>
          </a:bodyPr>
          <a:lstStyle/>
          <a:p>
            <a:pPr marL="0" marR="0" lvl="0" indent="0" algn="l" defTabSz="512338"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出典：経済産業研究所「</a:t>
            </a: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R-JIP</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ﾃﾞｰﾀﾍﾞｰｽ」</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512338"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をもとに副首都推進局で作成</a:t>
            </a:r>
          </a:p>
        </p:txBody>
      </p:sp>
      <p:sp>
        <p:nvSpPr>
          <p:cNvPr id="5" name="テキスト ボックス 4">
            <a:extLst>
              <a:ext uri="{FF2B5EF4-FFF2-40B4-BE49-F238E27FC236}">
                <a16:creationId xmlns:a16="http://schemas.microsoft.com/office/drawing/2014/main" id="{EEE07D20-4F68-EA65-9E7E-8E9B355114F5}"/>
              </a:ext>
            </a:extLst>
          </p:cNvPr>
          <p:cNvSpPr txBox="1"/>
          <p:nvPr/>
        </p:nvSpPr>
        <p:spPr>
          <a:xfrm>
            <a:off x="2518430" y="1701453"/>
            <a:ext cx="4692271" cy="307777"/>
          </a:xfrm>
          <a:prstGeom prst="rect">
            <a:avLst/>
          </a:prstGeom>
          <a:solidFill>
            <a:schemeClr val="bg1"/>
          </a:solidFill>
          <a:ln>
            <a:solidFill>
              <a:srgbClr val="00206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純資本ストックあたりの実質付加価値</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都道府県比較</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p>
        </p:txBody>
      </p:sp>
      <p:sp>
        <p:nvSpPr>
          <p:cNvPr id="13" name="大かっこ 12">
            <a:extLst>
              <a:ext uri="{FF2B5EF4-FFF2-40B4-BE49-F238E27FC236}">
                <a16:creationId xmlns:a16="http://schemas.microsoft.com/office/drawing/2014/main" id="{9666CFD7-5373-5F8D-645F-4995B7E910DB}"/>
              </a:ext>
            </a:extLst>
          </p:cNvPr>
          <p:cNvSpPr/>
          <p:nvPr/>
        </p:nvSpPr>
        <p:spPr>
          <a:xfrm>
            <a:off x="8956258" y="4029730"/>
            <a:ext cx="3098249" cy="1846796"/>
          </a:xfrm>
          <a:prstGeom prst="bracketPair">
            <a:avLst>
              <a:gd name="adj" fmla="val 11877"/>
            </a:avLst>
          </a:prstGeom>
          <a:ln w="12700">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0793197C-B119-7B74-5A7D-A693815F036C}"/>
              </a:ext>
            </a:extLst>
          </p:cNvPr>
          <p:cNvSpPr/>
          <p:nvPr/>
        </p:nvSpPr>
        <p:spPr>
          <a:xfrm>
            <a:off x="8894967" y="4029729"/>
            <a:ext cx="3417704" cy="84784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参考</a:t>
            </a: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純資本ストックあたりの実質付加価値</a:t>
            </a:r>
            <a:endPar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の算出に当たっての計算式　</a:t>
            </a:r>
            <a:endPar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6" name="テキスト ボックス 15">
            <a:extLst>
              <a:ext uri="{FF2B5EF4-FFF2-40B4-BE49-F238E27FC236}">
                <a16:creationId xmlns:a16="http://schemas.microsoft.com/office/drawing/2014/main" id="{7850EBC9-7D98-F2AA-286C-9FB37264BD16}"/>
              </a:ext>
            </a:extLst>
          </p:cNvPr>
          <p:cNvSpPr txBox="1"/>
          <p:nvPr/>
        </p:nvSpPr>
        <p:spPr>
          <a:xfrm>
            <a:off x="8993403" y="4786865"/>
            <a:ext cx="3220832" cy="900246"/>
          </a:xfrm>
          <a:prstGeom prst="rect">
            <a:avLst/>
          </a:prstGeom>
          <a:noFill/>
        </p:spPr>
        <p:txBody>
          <a:bodyPr wrap="square" rtlCol="0">
            <a:spAutoFit/>
          </a:bodyPr>
          <a:lstStyle/>
          <a:p>
            <a:pPr marL="0" marR="0" lvl="0" indent="0" algn="l" defTabSz="512338"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1994</a:t>
            </a: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2018</a:t>
            </a: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年までの各年について、</a:t>
            </a:r>
            <a:endPar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512338"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各都道府県の実質付加価値を、</a:t>
            </a:r>
            <a:endPar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512338"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実質純資本ストック</a:t>
            </a:r>
            <a:endPar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512338"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知的財産生産物以外＋知的財産生産物</a:t>
            </a:r>
            <a:r>
              <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で</a:t>
            </a:r>
            <a:endPar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512338"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除したものを平均して算出。</a:t>
            </a:r>
            <a:endParaRPr kumimoji="0"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4" name="スライド番号プレースホルダー 7">
            <a:extLst>
              <a:ext uri="{FF2B5EF4-FFF2-40B4-BE49-F238E27FC236}">
                <a16:creationId xmlns:a16="http://schemas.microsoft.com/office/drawing/2014/main" id="{71EFF31D-E002-3F77-1FC3-02F52EA7BB54}"/>
              </a:ext>
            </a:extLst>
          </p:cNvPr>
          <p:cNvSpPr txBox="1">
            <a:spLocks/>
          </p:cNvSpPr>
          <p:nvPr/>
        </p:nvSpPr>
        <p:spPr>
          <a:xfrm>
            <a:off x="9074727"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latin typeface="BIZ UDゴシック" panose="020B0400000000000000" pitchFamily="49" charset="-128"/>
                <a:ea typeface="BIZ UDゴシック" panose="020B0400000000000000" pitchFamily="49" charset="-128"/>
              </a:rPr>
              <a:t>13</a:t>
            </a:r>
            <a:endParaRPr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597346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000239" y="626195"/>
            <a:ext cx="8297540" cy="1835544"/>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31" name="テキスト ボックス 30"/>
          <p:cNvSpPr txBox="1"/>
          <p:nvPr/>
        </p:nvSpPr>
        <p:spPr>
          <a:xfrm>
            <a:off x="1024652" y="2529903"/>
            <a:ext cx="4077388" cy="307777"/>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　</a:t>
            </a:r>
            <a:r>
              <a:rPr lang="en-US" altLang="ja-JP" sz="1400" b="1" dirty="0">
                <a:latin typeface="BIZ UDゴシック" panose="020B0400000000000000" pitchFamily="49" charset="-128"/>
                <a:ea typeface="BIZ UDゴシック" panose="020B0400000000000000" pitchFamily="49" charset="-128"/>
              </a:rPr>
              <a:t>31</a:t>
            </a:r>
            <a:r>
              <a:rPr lang="ja-JP" altLang="en-US" sz="1400" b="1" dirty="0">
                <a:latin typeface="BIZ UDゴシック" panose="020B0400000000000000" pitchFamily="49" charset="-128"/>
                <a:ea typeface="BIZ UDゴシック" panose="020B0400000000000000" pitchFamily="49" charset="-128"/>
              </a:rPr>
              <a:t>か国</a:t>
            </a:r>
            <a:r>
              <a:rPr lang="en-US" altLang="ja-JP" sz="1400" b="1" dirty="0">
                <a:latin typeface="BIZ UDゴシック" panose="020B0400000000000000" pitchFamily="49" charset="-128"/>
                <a:ea typeface="BIZ UDゴシック" panose="020B0400000000000000" pitchFamily="49" charset="-128"/>
              </a:rPr>
              <a:t>124</a:t>
            </a:r>
            <a:r>
              <a:rPr lang="ja-JP" altLang="en-US" sz="1400" b="1" dirty="0">
                <a:latin typeface="BIZ UDゴシック" panose="020B0400000000000000" pitchFamily="49" charset="-128"/>
                <a:ea typeface="BIZ UDゴシック" panose="020B0400000000000000" pitchFamily="49" charset="-128"/>
              </a:rPr>
              <a:t>の第二階層都市と首都の分析</a:t>
            </a:r>
          </a:p>
        </p:txBody>
      </p:sp>
      <p:sp>
        <p:nvSpPr>
          <p:cNvPr id="33" name="テキスト ボックス 32">
            <a:extLst>
              <a:ext uri="{FF2B5EF4-FFF2-40B4-BE49-F238E27FC236}">
                <a16:creationId xmlns:a16="http://schemas.microsoft.com/office/drawing/2014/main" id="{C04CD1B5-F732-4A5C-A8C2-0AE547D85819}"/>
              </a:ext>
            </a:extLst>
          </p:cNvPr>
          <p:cNvSpPr txBox="1"/>
          <p:nvPr/>
        </p:nvSpPr>
        <p:spPr>
          <a:xfrm>
            <a:off x="4558749" y="6611551"/>
            <a:ext cx="6300199"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出典：</a:t>
            </a:r>
            <a:r>
              <a:rPr lang="en-US" altLang="ja-JP" sz="1100" dirty="0">
                <a:latin typeface="BIZ UDゴシック" panose="020B0400000000000000" pitchFamily="49" charset="-128"/>
                <a:ea typeface="BIZ UDゴシック" panose="020B0400000000000000" pitchFamily="49" charset="-128"/>
              </a:rPr>
              <a:t>Parkinson et al.(2012)</a:t>
            </a:r>
            <a:r>
              <a:rPr lang="ja-JP" altLang="en-US" sz="1100" dirty="0">
                <a:latin typeface="BIZ UDゴシック" panose="020B0400000000000000" pitchFamily="49" charset="-128"/>
                <a:ea typeface="BIZ UDゴシック" panose="020B0400000000000000" pitchFamily="49" charset="-128"/>
              </a:rPr>
              <a:t>、翻訳は林宜嗣「東京一極集中と第二階層都市の再生」を参照</a:t>
            </a:r>
          </a:p>
        </p:txBody>
      </p:sp>
      <p:pic>
        <p:nvPicPr>
          <p:cNvPr id="11" name="図 10">
            <a:extLst>
              <a:ext uri="{FF2B5EF4-FFF2-40B4-BE49-F238E27FC236}">
                <a16:creationId xmlns:a16="http://schemas.microsoft.com/office/drawing/2014/main" id="{104C8F71-6CCA-7724-3BAA-103557A29B40}"/>
              </a:ext>
            </a:extLst>
          </p:cNvPr>
          <p:cNvPicPr>
            <a:picLocks noChangeAspect="1"/>
          </p:cNvPicPr>
          <p:nvPr/>
        </p:nvPicPr>
        <p:blipFill>
          <a:blip r:embed="rId2"/>
          <a:stretch>
            <a:fillRect/>
          </a:stretch>
        </p:blipFill>
        <p:spPr>
          <a:xfrm>
            <a:off x="6110703" y="3522331"/>
            <a:ext cx="4022816" cy="1345850"/>
          </a:xfrm>
          <a:prstGeom prst="rect">
            <a:avLst/>
          </a:prstGeom>
        </p:spPr>
      </p:pic>
      <p:pic>
        <p:nvPicPr>
          <p:cNvPr id="14" name="図 13">
            <a:extLst>
              <a:ext uri="{FF2B5EF4-FFF2-40B4-BE49-F238E27FC236}">
                <a16:creationId xmlns:a16="http://schemas.microsoft.com/office/drawing/2014/main" id="{C95B0643-D455-76B9-51D0-6EBA0B95D2EB}"/>
              </a:ext>
            </a:extLst>
          </p:cNvPr>
          <p:cNvPicPr>
            <a:picLocks noChangeAspect="1"/>
          </p:cNvPicPr>
          <p:nvPr/>
        </p:nvPicPr>
        <p:blipFill>
          <a:blip r:embed="rId3"/>
          <a:stretch>
            <a:fillRect/>
          </a:stretch>
        </p:blipFill>
        <p:spPr>
          <a:xfrm>
            <a:off x="6081071" y="4995925"/>
            <a:ext cx="4052449" cy="1345850"/>
          </a:xfrm>
          <a:prstGeom prst="rect">
            <a:avLst/>
          </a:prstGeom>
        </p:spPr>
      </p:pic>
      <p:sp>
        <p:nvSpPr>
          <p:cNvPr id="18" name="四角形: 角を丸くする 17">
            <a:extLst>
              <a:ext uri="{FF2B5EF4-FFF2-40B4-BE49-F238E27FC236}">
                <a16:creationId xmlns:a16="http://schemas.microsoft.com/office/drawing/2014/main" id="{49FEF441-982E-37D5-EC53-1A71CC94C6BE}"/>
              </a:ext>
            </a:extLst>
          </p:cNvPr>
          <p:cNvSpPr/>
          <p:nvPr/>
        </p:nvSpPr>
        <p:spPr>
          <a:xfrm>
            <a:off x="6026039" y="3397129"/>
            <a:ext cx="4166372" cy="3048133"/>
          </a:xfrm>
          <a:prstGeom prst="roundRect">
            <a:avLst>
              <a:gd name="adj" fmla="val 5473"/>
            </a:avLst>
          </a:prstGeom>
          <a:noFill/>
          <a:ln w="444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02B10EAB-CA5E-1894-9F5E-246C249EBA97}"/>
              </a:ext>
            </a:extLst>
          </p:cNvPr>
          <p:cNvSpPr txBox="1"/>
          <p:nvPr/>
        </p:nvSpPr>
        <p:spPr>
          <a:xfrm>
            <a:off x="6566069" y="3532599"/>
            <a:ext cx="2773863" cy="230832"/>
          </a:xfrm>
          <a:prstGeom prst="rect">
            <a:avLst/>
          </a:prstGeom>
          <a:solidFill>
            <a:schemeClr val="bg1"/>
          </a:solidFill>
          <a:ln w="3175">
            <a:solidFill>
              <a:schemeClr val="tx1"/>
            </a:solidFill>
          </a:ln>
        </p:spPr>
        <p:txBody>
          <a:bodyPr wrap="square" rtlCol="0">
            <a:spAutoFit/>
          </a:bodyPr>
          <a:lstStyle/>
          <a:p>
            <a:r>
              <a:rPr lang="ja-JP" altLang="en-US" sz="900" dirty="0">
                <a:latin typeface="BIZ UDゴシック" panose="020B0400000000000000" pitchFamily="49" charset="-128"/>
                <a:ea typeface="BIZ UDゴシック" panose="020B0400000000000000" pitchFamily="49" charset="-128"/>
              </a:rPr>
              <a:t>第二階層都市が首都の</a:t>
            </a:r>
            <a:r>
              <a:rPr lang="en-US" altLang="ja-JP" sz="900" dirty="0">
                <a:latin typeface="BIZ UDゴシック" panose="020B0400000000000000" pitchFamily="49" charset="-128"/>
                <a:ea typeface="BIZ UDゴシック" panose="020B0400000000000000" pitchFamily="49" charset="-128"/>
              </a:rPr>
              <a:t>1.5</a:t>
            </a:r>
            <a:r>
              <a:rPr lang="ja-JP" altLang="en-US" sz="900" dirty="0">
                <a:latin typeface="BIZ UDゴシック" panose="020B0400000000000000" pitchFamily="49" charset="-128"/>
                <a:ea typeface="BIZ UDゴシック" panose="020B0400000000000000" pitchFamily="49" charset="-128"/>
              </a:rPr>
              <a:t>倍以上の成長率を示す国</a:t>
            </a:r>
          </a:p>
        </p:txBody>
      </p:sp>
      <p:sp>
        <p:nvSpPr>
          <p:cNvPr id="20" name="テキスト ボックス 19">
            <a:extLst>
              <a:ext uri="{FF2B5EF4-FFF2-40B4-BE49-F238E27FC236}">
                <a16:creationId xmlns:a16="http://schemas.microsoft.com/office/drawing/2014/main" id="{6038E1FE-90E9-CE23-0BF9-6F303F520B55}"/>
              </a:ext>
            </a:extLst>
          </p:cNvPr>
          <p:cNvSpPr txBox="1"/>
          <p:nvPr/>
        </p:nvSpPr>
        <p:spPr>
          <a:xfrm>
            <a:off x="6572455" y="5088139"/>
            <a:ext cx="2901745" cy="230832"/>
          </a:xfrm>
          <a:prstGeom prst="rect">
            <a:avLst/>
          </a:prstGeom>
          <a:solidFill>
            <a:schemeClr val="bg1"/>
          </a:solidFill>
          <a:ln w="3175">
            <a:solidFill>
              <a:schemeClr val="tx1"/>
            </a:solidFill>
          </a:ln>
        </p:spPr>
        <p:txBody>
          <a:bodyPr wrap="square" rtlCol="0">
            <a:spAutoFit/>
          </a:bodyPr>
          <a:lstStyle/>
          <a:p>
            <a:r>
              <a:rPr lang="ja-JP" altLang="en-US" sz="900" dirty="0">
                <a:latin typeface="BIZ UDゴシック" panose="020B0400000000000000" pitchFamily="49" charset="-128"/>
                <a:ea typeface="BIZ UDゴシック" panose="020B0400000000000000" pitchFamily="49" charset="-128"/>
              </a:rPr>
              <a:t>第二階層都市が首都の１倍～</a:t>
            </a:r>
            <a:r>
              <a:rPr lang="en-US" altLang="ja-JP" sz="900" dirty="0">
                <a:latin typeface="BIZ UDゴシック" panose="020B0400000000000000" pitchFamily="49" charset="-128"/>
                <a:ea typeface="BIZ UDゴシック" panose="020B0400000000000000" pitchFamily="49" charset="-128"/>
              </a:rPr>
              <a:t>1.5</a:t>
            </a:r>
            <a:r>
              <a:rPr lang="ja-JP" altLang="en-US" sz="900" dirty="0">
                <a:latin typeface="BIZ UDゴシック" panose="020B0400000000000000" pitchFamily="49" charset="-128"/>
                <a:ea typeface="BIZ UDゴシック" panose="020B0400000000000000" pitchFamily="49" charset="-128"/>
              </a:rPr>
              <a:t>倍の成長率を示す国</a:t>
            </a:r>
          </a:p>
        </p:txBody>
      </p:sp>
      <p:sp>
        <p:nvSpPr>
          <p:cNvPr id="5" name="テキスト ボックス 4">
            <a:extLst>
              <a:ext uri="{FF2B5EF4-FFF2-40B4-BE49-F238E27FC236}">
                <a16:creationId xmlns:a16="http://schemas.microsoft.com/office/drawing/2014/main" id="{7C220943-9F0E-E85B-5159-F3CAA5B75D02}"/>
              </a:ext>
            </a:extLst>
          </p:cNvPr>
          <p:cNvSpPr txBox="1"/>
          <p:nvPr/>
        </p:nvSpPr>
        <p:spPr>
          <a:xfrm>
            <a:off x="5812916" y="2450262"/>
            <a:ext cx="4855085" cy="307777"/>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　第二階層都市が首都より大きい成長率を示す国の例</a:t>
            </a:r>
            <a:endParaRPr lang="en-US" altLang="ja-JP" sz="1400" b="1" dirty="0">
              <a:latin typeface="BIZ UDゴシック" panose="020B0400000000000000" pitchFamily="49" charset="-128"/>
              <a:ea typeface="BIZ UDゴシック" panose="020B0400000000000000" pitchFamily="49" charset="-128"/>
            </a:endParaRPr>
          </a:p>
        </p:txBody>
      </p:sp>
      <p:sp>
        <p:nvSpPr>
          <p:cNvPr id="6" name="矢印: 右 5">
            <a:extLst>
              <a:ext uri="{FF2B5EF4-FFF2-40B4-BE49-F238E27FC236}">
                <a16:creationId xmlns:a16="http://schemas.microsoft.com/office/drawing/2014/main" id="{1D7DFDCB-A67D-4305-8CB8-E290CE8CD695}"/>
              </a:ext>
            </a:extLst>
          </p:cNvPr>
          <p:cNvSpPr/>
          <p:nvPr/>
        </p:nvSpPr>
        <p:spPr>
          <a:xfrm>
            <a:off x="5285558" y="4011041"/>
            <a:ext cx="399855" cy="1237894"/>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pic>
        <p:nvPicPr>
          <p:cNvPr id="10" name="図 9">
            <a:extLst>
              <a:ext uri="{FF2B5EF4-FFF2-40B4-BE49-F238E27FC236}">
                <a16:creationId xmlns:a16="http://schemas.microsoft.com/office/drawing/2014/main" id="{484DE59C-C0E9-8ECB-C98F-A40431DE8D1D}"/>
              </a:ext>
            </a:extLst>
          </p:cNvPr>
          <p:cNvPicPr>
            <a:picLocks noChangeAspect="1"/>
          </p:cNvPicPr>
          <p:nvPr/>
        </p:nvPicPr>
        <p:blipFill>
          <a:blip r:embed="rId4"/>
          <a:stretch>
            <a:fillRect/>
          </a:stretch>
        </p:blipFill>
        <p:spPr>
          <a:xfrm>
            <a:off x="1382420" y="2948314"/>
            <a:ext cx="3557491" cy="3578629"/>
          </a:xfrm>
          <a:prstGeom prst="rect">
            <a:avLst/>
          </a:prstGeom>
        </p:spPr>
      </p:pic>
      <p:sp>
        <p:nvSpPr>
          <p:cNvPr id="12" name="テキスト ボックス 11">
            <a:extLst>
              <a:ext uri="{FF2B5EF4-FFF2-40B4-BE49-F238E27FC236}">
                <a16:creationId xmlns:a16="http://schemas.microsoft.com/office/drawing/2014/main" id="{9E767C72-4A8B-0D78-B5D6-0353FADBC687}"/>
              </a:ext>
            </a:extLst>
          </p:cNvPr>
          <p:cNvSpPr txBox="1"/>
          <p:nvPr/>
        </p:nvSpPr>
        <p:spPr>
          <a:xfrm>
            <a:off x="6126784" y="2685474"/>
            <a:ext cx="4364122" cy="577081"/>
          </a:xfrm>
          <a:prstGeom prst="rect">
            <a:avLst/>
          </a:prstGeom>
          <a:noFill/>
        </p:spPr>
        <p:txBody>
          <a:bodyPr wrap="square" rtlCol="0">
            <a:spAutoFit/>
          </a:bodyPr>
          <a:lstStyle/>
          <a:p>
            <a:r>
              <a:rPr lang="ja-JP" altLang="en-US" sz="1050" dirty="0">
                <a:latin typeface="BIZ UDゴシック" panose="020B0400000000000000" pitchFamily="49" charset="-128"/>
                <a:ea typeface="BIZ UDゴシック" panose="020B0400000000000000" pitchFamily="49" charset="-128"/>
              </a:rPr>
              <a:t>・各国のグラフについて、一番左の棒グラフが首位都市（首都）、</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それより右側が第二階層都市</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・調査対象国の多くで、第二階層都市が国家の経済に大きく貢献</a:t>
            </a:r>
            <a:endParaRPr lang="en-US" altLang="ja-JP" sz="1050" dirty="0">
              <a:latin typeface="BIZ UDゴシック" panose="020B0400000000000000" pitchFamily="49" charset="-128"/>
              <a:ea typeface="BIZ UDゴシック" panose="020B0400000000000000" pitchFamily="49" charset="-128"/>
            </a:endParaRPr>
          </a:p>
        </p:txBody>
      </p:sp>
      <p:sp>
        <p:nvSpPr>
          <p:cNvPr id="3" name="正方形/長方形 2">
            <a:extLst>
              <a:ext uri="{FF2B5EF4-FFF2-40B4-BE49-F238E27FC236}">
                <a16:creationId xmlns:a16="http://schemas.microsoft.com/office/drawing/2014/main" id="{1D5EC26D-DC6F-D4EE-167D-2C81F4FD160C}"/>
              </a:ext>
            </a:extLst>
          </p:cNvPr>
          <p:cNvSpPr/>
          <p:nvPr/>
        </p:nvSpPr>
        <p:spPr>
          <a:xfrm>
            <a:off x="319072" y="0"/>
            <a:ext cx="11553855" cy="423192"/>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：日本の成長をけん引していく都市圏を後押しする必要性について（海外の研究例から）</a:t>
            </a:r>
            <a:endPar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479ED57-583B-585A-7BAA-47FB119ABC80}"/>
              </a:ext>
            </a:extLst>
          </p:cNvPr>
          <p:cNvSpPr/>
          <p:nvPr/>
        </p:nvSpPr>
        <p:spPr>
          <a:xfrm>
            <a:off x="666287" y="578313"/>
            <a:ext cx="10716553" cy="1914815"/>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indent="-457200">
              <a:lnSpc>
                <a:spcPts val="1600"/>
              </a:lnSpc>
              <a:defRPr/>
            </a:pP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〇　イギリスの</a:t>
            </a:r>
            <a:r>
              <a:rPr kumimoji="0" lang="en-US" altLang="ja-JP"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Parkinson</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らの研究</a:t>
            </a:r>
            <a:r>
              <a:rPr kumimoji="0" lang="en-US" altLang="ja-JP"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kumimoji="0" lang="en-US" altLang="ja-JP" sz="15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2012</a:t>
            </a:r>
            <a:r>
              <a:rPr kumimoji="0" lang="en-US" altLang="ja-JP"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によると、</a:t>
            </a:r>
            <a:r>
              <a:rPr kumimoji="0" lang="en-US" altLang="ja-JP" sz="15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31</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か国の</a:t>
            </a:r>
            <a:r>
              <a:rPr kumimoji="0" lang="en-US" altLang="ja-JP" sz="15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124</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の第二階層都市と首都のデータ分析、</a:t>
            </a:r>
            <a:r>
              <a:rPr kumimoji="0" lang="en-US" altLang="ja-JP" sz="15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EU</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地域の９都市を対象としたケーススタディなどを用いた分析の結果、突出した首都をもつよりも、むしろ高い経済パフォーマンスを持つ第二階層都市を多く形成することによって潜在的な経済力を総力として強化すべきであるとされている。</a:t>
            </a:r>
            <a:endParaRPr kumimoji="0" lang="en-US" altLang="ja-JP"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indent="-457200">
              <a:lnSpc>
                <a:spcPts val="1600"/>
              </a:lnSpc>
              <a:defRPr/>
            </a:pPr>
            <a:r>
              <a:rPr lang="ja-JP" altLang="en-US" sz="1500" dirty="0">
                <a:solidFill>
                  <a:prstClr val="black"/>
                </a:solidFill>
                <a:latin typeface="Meiryo UI"/>
                <a:ea typeface="BIZ UDゴシック" panose="020B0400000000000000" pitchFamily="49" charset="-128"/>
                <a:cs typeface="Meiryo UI" panose="020B0604030504040204" pitchFamily="50" charset="-128"/>
              </a:rPr>
              <a:t>○　</a:t>
            </a:r>
            <a:r>
              <a:rPr kumimoji="0" lang="ja-JP" altLang="en-US" sz="15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そして、第二階層都市が持っている産業活動、民間資本や社会資本、人的資本、創造性といった大きなストックを活用しないのは損であり、これらの都市が適切なインフラ、権限と財源を持ちさえすれば、首都に匹敵する集積の経済を持ちうるとされ、責任、権限、リソース、投資を一都市に集中させるのではなく、様々な都市に分散させ、高いパフォーマンスを促進することが国家的利益を生み出す、との分析がなされている。</a:t>
            </a:r>
          </a:p>
          <a:p>
            <a:pPr marL="252000" indent="-457200">
              <a:lnSpc>
                <a:spcPts val="1600"/>
              </a:lnSpc>
              <a:defRPr/>
            </a:pPr>
            <a:r>
              <a:rPr lang="ja-JP" altLang="en-US" sz="1500" dirty="0">
                <a:solidFill>
                  <a:prstClr val="black"/>
                </a:solidFill>
                <a:latin typeface="Meiryo UI"/>
                <a:ea typeface="BIZ UDゴシック" panose="020B0400000000000000" pitchFamily="49" charset="-128"/>
                <a:cs typeface="Meiryo UI" panose="020B0604030504040204" pitchFamily="50" charset="-128"/>
              </a:rPr>
              <a:t>○　</a:t>
            </a:r>
            <a:r>
              <a:rPr lang="ja-JP" altLang="en-US" sz="1500" dirty="0">
                <a:solidFill>
                  <a:schemeClr val="tx1"/>
                </a:solidFill>
                <a:latin typeface="Meiryo UI"/>
                <a:ea typeface="BIZ UDゴシック" panose="020B0400000000000000" pitchFamily="49" charset="-128"/>
                <a:cs typeface="Meiryo UI" panose="020B0604030504040204" pitchFamily="50" charset="-128"/>
              </a:rPr>
              <a:t>同様に、日本全体の成長のためには、</a:t>
            </a:r>
            <a:r>
              <a:rPr kumimoji="0" lang="ja-JP" altLang="en-US" sz="15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日本の成長をけん引していく都市圏の存在が重要であり、そう</a:t>
            </a:r>
            <a:r>
              <a:rPr kumimoji="0" lang="ja-JP" altLang="en-US" sz="1500" b="0" i="0" u="none" strike="noStrike" kern="1200" cap="none" spc="0" normalizeH="0" baseline="0" noProof="0">
                <a:ln>
                  <a:noFill/>
                </a:ln>
                <a:solidFill>
                  <a:schemeClr val="tx1"/>
                </a:solidFill>
                <a:effectLst/>
                <a:uLnTx/>
                <a:uFillTx/>
                <a:latin typeface="Meiryo UI"/>
                <a:ea typeface="BIZ UDゴシック" panose="020B0400000000000000" pitchFamily="49" charset="-128"/>
                <a:cs typeface="Meiryo UI" panose="020B0604030504040204" pitchFamily="50" charset="-128"/>
              </a:rPr>
              <a:t>した都市圏を</a:t>
            </a:r>
            <a:r>
              <a:rPr kumimoji="0" lang="ja-JP" altLang="en-US" sz="15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後押しする仕組みが必要ではないか。</a:t>
            </a:r>
          </a:p>
        </p:txBody>
      </p:sp>
      <p:sp>
        <p:nvSpPr>
          <p:cNvPr id="8" name="スライド番号プレースホルダー 7">
            <a:extLst>
              <a:ext uri="{FF2B5EF4-FFF2-40B4-BE49-F238E27FC236}">
                <a16:creationId xmlns:a16="http://schemas.microsoft.com/office/drawing/2014/main" id="{CAC47C15-FA95-3797-CAEC-7CC591ED4F04}"/>
              </a:ext>
            </a:extLst>
          </p:cNvPr>
          <p:cNvSpPr>
            <a:spLocks noGrp="1"/>
          </p:cNvSpPr>
          <p:nvPr>
            <p:ph type="sldNum" sz="quarter" idx="12"/>
          </p:nvPr>
        </p:nvSpPr>
        <p:spPr>
          <a:xfrm>
            <a:off x="9074727" y="6356350"/>
            <a:ext cx="2743200" cy="365125"/>
          </a:xfrm>
        </p:spPr>
        <p:txBody>
          <a:bodyPr/>
          <a:lstStyle/>
          <a:p>
            <a:r>
              <a:rPr lang="en-US" altLang="ja-JP" sz="1800" dirty="0">
                <a:latin typeface="BIZ UDゴシック" panose="020B0400000000000000" pitchFamily="49" charset="-128"/>
                <a:ea typeface="BIZ UDゴシック" panose="020B0400000000000000" pitchFamily="49" charset="-128"/>
              </a:rPr>
              <a:t>14</a:t>
            </a:r>
            <a:endParaRPr kumimoji="1" lang="ja-JP" altLang="en-US" sz="18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670561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E29C9BB8-C703-7763-4279-0E1466CDB119}"/>
              </a:ext>
            </a:extLst>
          </p:cNvPr>
          <p:cNvGraphicFramePr>
            <a:graphicFrameLocks noGrp="1"/>
          </p:cNvGraphicFramePr>
          <p:nvPr>
            <p:extLst>
              <p:ext uri="{D42A27DB-BD31-4B8C-83A1-F6EECF244321}">
                <p14:modId xmlns:p14="http://schemas.microsoft.com/office/powerpoint/2010/main" val="4184981062"/>
              </p:ext>
            </p:extLst>
          </p:nvPr>
        </p:nvGraphicFramePr>
        <p:xfrm>
          <a:off x="393457" y="415503"/>
          <a:ext cx="9400886" cy="6407036"/>
        </p:xfrm>
        <a:graphic>
          <a:graphicData uri="http://schemas.openxmlformats.org/drawingml/2006/table">
            <a:tbl>
              <a:tblPr firstRow="1" bandRow="1">
                <a:tableStyleId>{5940675A-B579-460E-94D1-54222C63F5DA}</a:tableStyleId>
              </a:tblPr>
              <a:tblGrid>
                <a:gridCol w="600479">
                  <a:extLst>
                    <a:ext uri="{9D8B030D-6E8A-4147-A177-3AD203B41FA5}">
                      <a16:colId xmlns:a16="http://schemas.microsoft.com/office/drawing/2014/main" val="2157422320"/>
                    </a:ext>
                  </a:extLst>
                </a:gridCol>
                <a:gridCol w="2472273">
                  <a:extLst>
                    <a:ext uri="{9D8B030D-6E8A-4147-A177-3AD203B41FA5}">
                      <a16:colId xmlns:a16="http://schemas.microsoft.com/office/drawing/2014/main" val="3566564467"/>
                    </a:ext>
                  </a:extLst>
                </a:gridCol>
                <a:gridCol w="2064755">
                  <a:extLst>
                    <a:ext uri="{9D8B030D-6E8A-4147-A177-3AD203B41FA5}">
                      <a16:colId xmlns:a16="http://schemas.microsoft.com/office/drawing/2014/main" val="451875177"/>
                    </a:ext>
                  </a:extLst>
                </a:gridCol>
                <a:gridCol w="2475376">
                  <a:extLst>
                    <a:ext uri="{9D8B030D-6E8A-4147-A177-3AD203B41FA5}">
                      <a16:colId xmlns:a16="http://schemas.microsoft.com/office/drawing/2014/main" val="3950292347"/>
                    </a:ext>
                  </a:extLst>
                </a:gridCol>
                <a:gridCol w="1788003">
                  <a:extLst>
                    <a:ext uri="{9D8B030D-6E8A-4147-A177-3AD203B41FA5}">
                      <a16:colId xmlns:a16="http://schemas.microsoft.com/office/drawing/2014/main" val="2737373184"/>
                    </a:ext>
                  </a:extLst>
                </a:gridCol>
              </a:tblGrid>
              <a:tr h="310169">
                <a:tc>
                  <a:txBody>
                    <a:bodyPr/>
                    <a:lstStyle/>
                    <a:p>
                      <a:pPr marL="96838" indent="-96838" algn="ctr" defTabSz="914400" rtl="0" eaLnBrk="1" latinLnBrk="0" hangingPunct="1"/>
                      <a:r>
                        <a:rPr kumimoji="1" lang="ja-JP" altLang="en-US" sz="1100" b="1" kern="1200" dirty="0">
                          <a:solidFill>
                            <a:schemeClr val="tx1"/>
                          </a:solidFill>
                          <a:latin typeface="BIZ UDゴシック" panose="020B0400000000000000" pitchFamily="49" charset="-128"/>
                          <a:ea typeface="BIZ UDゴシック" panose="020B0400000000000000" pitchFamily="49" charset="-128"/>
                          <a:cs typeface="+mn-cs"/>
                        </a:rPr>
                        <a:t>年</a:t>
                      </a:r>
                    </a:p>
                  </a:txBody>
                  <a:tcPr anchor="ctr">
                    <a:solidFill>
                      <a:schemeClr val="bg1">
                        <a:lumMod val="95000"/>
                      </a:schemeClr>
                    </a:solidFill>
                  </a:tcPr>
                </a:tc>
                <a:tc>
                  <a:txBody>
                    <a:bodyPr/>
                    <a:lstStyle/>
                    <a:p>
                      <a:pPr marL="96838" indent="-96838" algn="ctr" defTabSz="914400" rtl="0" eaLnBrk="1" latinLnBrk="0" hangingPunct="1"/>
                      <a:r>
                        <a:rPr kumimoji="1" lang="ja-JP" altLang="en-US" sz="1100" b="1" kern="1200" dirty="0">
                          <a:solidFill>
                            <a:schemeClr val="tx1"/>
                          </a:solidFill>
                          <a:latin typeface="BIZ UDゴシック" panose="020B0400000000000000" pitchFamily="49" charset="-128"/>
                          <a:ea typeface="BIZ UDゴシック" panose="020B0400000000000000" pitchFamily="49" charset="-128"/>
                          <a:cs typeface="+mn-cs"/>
                        </a:rPr>
                        <a:t>設置された組織・出来事</a:t>
                      </a:r>
                    </a:p>
                  </a:txBody>
                  <a:tcPr anchor="ctr">
                    <a:solidFill>
                      <a:schemeClr val="bg1">
                        <a:lumMod val="95000"/>
                      </a:schemeClr>
                    </a:solidFill>
                  </a:tcPr>
                </a:tc>
                <a:tc>
                  <a:txBody>
                    <a:bodyPr/>
                    <a:lstStyle/>
                    <a:p>
                      <a:pPr marL="96838" indent="-96838" algn="ctr" defTabSz="914400" rtl="0" eaLnBrk="1" latinLnBrk="0" hangingPunct="1"/>
                      <a:r>
                        <a:rPr kumimoji="1" lang="ja-JP" altLang="en-US" sz="1100" b="1" kern="1200" dirty="0">
                          <a:solidFill>
                            <a:schemeClr val="tx1"/>
                          </a:solidFill>
                          <a:latin typeface="BIZ UDゴシック" panose="020B0400000000000000" pitchFamily="49" charset="-128"/>
                          <a:ea typeface="BIZ UDゴシック" panose="020B0400000000000000" pitchFamily="49" charset="-128"/>
                          <a:cs typeface="+mn-cs"/>
                        </a:rPr>
                        <a:t>社会経済の背景</a:t>
                      </a:r>
                    </a:p>
                  </a:txBody>
                  <a:tcPr anchor="ctr">
                    <a:solidFill>
                      <a:schemeClr val="bg1">
                        <a:lumMod val="95000"/>
                      </a:schemeClr>
                    </a:solidFill>
                  </a:tcPr>
                </a:tc>
                <a:tc>
                  <a:txBody>
                    <a:bodyPr/>
                    <a:lstStyle/>
                    <a:p>
                      <a:pPr marL="96838" indent="-96838" algn="ctr" defTabSz="914400" rtl="0" eaLnBrk="1" latinLnBrk="0" hangingPunct="1"/>
                      <a:r>
                        <a:rPr kumimoji="1" lang="ja-JP" altLang="en-US" sz="1100" b="1" kern="1200" dirty="0">
                          <a:solidFill>
                            <a:schemeClr val="tx1"/>
                          </a:solidFill>
                          <a:latin typeface="BIZ UDゴシック" panose="020B0400000000000000" pitchFamily="49" charset="-128"/>
                          <a:ea typeface="BIZ UDゴシック" panose="020B0400000000000000" pitchFamily="49" charset="-128"/>
                          <a:cs typeface="+mn-cs"/>
                        </a:rPr>
                        <a:t>目的・理念</a:t>
                      </a:r>
                    </a:p>
                  </a:txBody>
                  <a:tcPr anchor="ctr">
                    <a:solidFill>
                      <a:schemeClr val="bg1">
                        <a:lumMod val="95000"/>
                      </a:schemeClr>
                    </a:solidFill>
                  </a:tcPr>
                </a:tc>
                <a:tc>
                  <a:txBody>
                    <a:bodyPr/>
                    <a:lstStyle/>
                    <a:p>
                      <a:pPr marL="96838" indent="-96838" algn="ctr" defTabSz="914400" rtl="0" eaLnBrk="1" latinLnBrk="0" hangingPunct="1"/>
                      <a:r>
                        <a:rPr kumimoji="1" lang="ja-JP" altLang="en-US" sz="1100" b="1" kern="1200" dirty="0">
                          <a:solidFill>
                            <a:schemeClr val="tx1"/>
                          </a:solidFill>
                          <a:latin typeface="BIZ UDゴシック" panose="020B0400000000000000" pitchFamily="49" charset="-128"/>
                          <a:ea typeface="BIZ UDゴシック" panose="020B0400000000000000" pitchFamily="49" charset="-128"/>
                          <a:cs typeface="+mn-cs"/>
                        </a:rPr>
                        <a:t>その後の主な改革</a:t>
                      </a:r>
                    </a:p>
                  </a:txBody>
                  <a:tcPr anchor="ctr">
                    <a:solidFill>
                      <a:schemeClr val="bg1">
                        <a:lumMod val="95000"/>
                      </a:schemeClr>
                    </a:solidFill>
                  </a:tcPr>
                </a:tc>
                <a:extLst>
                  <a:ext uri="{0D108BD9-81ED-4DB2-BD59-A6C34878D82A}">
                    <a16:rowId xmlns:a16="http://schemas.microsoft.com/office/drawing/2014/main" val="373920113"/>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1981</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83</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第２次臨時行政調査会</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（土光臨調）</a:t>
                      </a: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・高度経済成長の終焉（税収落ち込み）</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・財政赤字増大</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・増税なき財政再建</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・肥大化した行政の役割見直し</a:t>
                      </a: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・許認可、補助金、特殊法人等の整理合理化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・３公社民営化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3625341388"/>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83</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93</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第１次～３次臨時行政改革推進審議会</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（第２次臨調答申にある行政改革の監視）</a:t>
                      </a:r>
                    </a:p>
                    <a:p>
                      <a:pPr marL="96838" indent="-96838" algn="l" defTabSz="914400" rtl="0" eaLnBrk="1" latinLnBrk="0" hangingPunct="1"/>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rowSpan="3">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・日米貿易摩擦の激化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（アメリカが公正な市場競争を阻害する複雑な規制の撤廃を要求）</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・日米構造協議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・消費税の創設</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・バブル発生と崩壊</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・証券不祥事の発生</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・冷戦終結、湾岸危機</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・国際化（経済摩擦等）対応</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・国民生活重視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・内需主導型経済へ転換</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・民間活力の発揮・推進</a:t>
                      </a:r>
                    </a:p>
                  </a:txBody>
                  <a:tcPr anchor="ctr"/>
                </a:tc>
                <a:tc rowSpan="3">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・内閣機能強化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・地価高騰に対処するための土地対策見直し</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・証券取引等監視委員会の設置</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・行政手続法</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・情報公開法</a:t>
                      </a:r>
                    </a:p>
                  </a:txBody>
                  <a:tcPr anchor="ctr"/>
                </a:tc>
                <a:extLst>
                  <a:ext uri="{0D108BD9-81ED-4DB2-BD59-A6C34878D82A}">
                    <a16:rowId xmlns:a16="http://schemas.microsoft.com/office/drawing/2014/main" val="3065085791"/>
                  </a:ext>
                </a:extLst>
              </a:tr>
              <a:tr h="382400">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86</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前川レポート（国際協調のための経済構造調整研究会報告書）</a:t>
                      </a: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・内需拡大</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・市場開放</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・金融自由化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3554617182"/>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93</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平岩レポート（経済改革研究会報告書）</a:t>
                      </a: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rowSpan="2">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・経済的規制は原則自由、例外規制</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・社会的規制は自己責任を原則に最小限</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・民間活動の助長・新規産業拡大</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・内外価格差是正・国民生活への利益還元</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3982357415"/>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94</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95</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行政改革委員会</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→規制緩和推進計画（</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95</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97</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p>
                  </a:txBody>
                  <a:tcPr anchor="ctr"/>
                </a:tc>
                <a:tc rowSpan="2">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・グローバル化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・高度情報化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・日米包括経済協議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・アメリカ側からの「年次改革要望書」の存在</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BIZ UDゴシック" panose="020B0400000000000000" pitchFamily="49" charset="-128"/>
                          <a:ea typeface="BIZ UDゴシック" panose="020B0400000000000000" pitchFamily="49" charset="-128"/>
                          <a:cs typeface="+mn-cs"/>
                        </a:rPr>
                        <a:t>・中央省庁の再編検討</a:t>
                      </a: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BIZ UDゴシック" panose="020B0400000000000000" pitchFamily="49" charset="-128"/>
                          <a:ea typeface="BIZ UDゴシック" panose="020B0400000000000000" pitchFamily="49" charset="-128"/>
                          <a:cs typeface="+mn-cs"/>
                        </a:rPr>
                        <a:t>・情報公開法制検討</a:t>
                      </a: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・個別規制の緩和・撤廃</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（電気通信事業等）</a:t>
                      </a:r>
                    </a:p>
                  </a:txBody>
                  <a:tcPr anchor="ctr"/>
                </a:tc>
                <a:extLst>
                  <a:ext uri="{0D108BD9-81ED-4DB2-BD59-A6C34878D82A}">
                    <a16:rowId xmlns:a16="http://schemas.microsoft.com/office/drawing/2014/main" val="4187315103"/>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98</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01</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行政改革推進本部</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規制緩和委員会・規制改革委員会</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→規制緩和推進３か年計画（</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98</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00</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・事前規制型から事後チェック型への転換</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・国際的に開かれ、自己責任原則と市場原理に立つ、自由で公平な社会へ変革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・事後チェックルールの整備</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・競争政策強化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・金融制度改革等</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623343857"/>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01</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04</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総合規制改革会議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→規制改革推進３か年計画（</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01</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03</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p>
                  </a:txBody>
                  <a:tcPr anchor="ctr"/>
                </a:tc>
                <a:tc rowSpan="3">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・大型景気対策による財政悪化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・失われた</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10</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年を経た社会全体の閉塞感の蔓延</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・構造改革なくして日本の再生と発展なし</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・規制・システム全体の変革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・官製市場の改革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・構造改革特区制度</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1534066664"/>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04</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07</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規制改革・民間開放推進会議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→規制改革・民間開放推進３か年計画（</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04</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06</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p>
                  </a:txBody>
                  <a:tcPr anchor="ctr"/>
                </a:tc>
                <a:tc vMerge="1">
                  <a:txBody>
                    <a:bodyPr/>
                    <a:lstStyle/>
                    <a:p>
                      <a:pPr marL="96838" marR="0" lvl="0" indent="-96838"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・行政の各分野において民間開放の推進</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・構造改革を一層加速</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・市場化テスト</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・個別官業の民間開放の推進（郵政民営化など）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3980044600"/>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07</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10</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規制改革会議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→規制改革推進のための３か年計画（</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07</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09</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p>
                  </a:txBody>
                  <a:tcPr anchor="ctr"/>
                </a:tc>
                <a:tc vMerge="1">
                  <a:txBody>
                    <a:bodyPr/>
                    <a:lstStyle/>
                    <a:p>
                      <a:pPr marL="96838" marR="0" lvl="0" indent="-96838"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・構造改革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・改革により生じた問題への対応（行き過ぎた経済合理主義の見直し）</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・地域活性化</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・再チャレンジ</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・電力料金、携帯電話事業参入</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1331945840"/>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09</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成長戦略策定会議、新成長戦略</a:t>
                      </a:r>
                    </a:p>
                  </a:txBody>
                  <a:tcPr anchor="ctr"/>
                </a:tc>
                <a:tc rowSpan="2">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・リーマンショック</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・政権交代（民主党政権）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・東日本大震災</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・世界の課題解決型モデル国家</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・総合特区制度</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1155221629"/>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09</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12</a:t>
                      </a:r>
                      <a:endPar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行政刷新会議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規制・制度改革に関する分科会</a:t>
                      </a: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・リーマンショック</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・政権交代（民主党政権）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・東日本大震災</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・国民的な観点から、国の予算、制度その他国の行政全般の在り方の刷新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・個別規制制度の改革（ｸﾞﾘｰﾝ・ﾗｲﾌｲﾉﾍﾞｰｼｮﾝ等）</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・被災地復旧・復興・電力需給対策に関する規制等見直し</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3387108950"/>
                  </a:ext>
                </a:extLst>
              </a:tr>
              <a:tr h="310169">
                <a:tc>
                  <a:txBody>
                    <a:bodyPr/>
                    <a:lstStyle/>
                    <a:p>
                      <a:pPr algn="ctr"/>
                      <a:r>
                        <a:rPr lang="en-US" altLang="ja-JP" sz="900" dirty="0">
                          <a:latin typeface="BIZ UDゴシック" panose="020B0400000000000000" pitchFamily="49" charset="-128"/>
                          <a:ea typeface="BIZ UDゴシック" panose="020B0400000000000000" pitchFamily="49" charset="-128"/>
                        </a:rPr>
                        <a:t>12</a:t>
                      </a:r>
                      <a:endParaRPr lang="ja-JP" altLang="en-US" sz="900" dirty="0">
                        <a:latin typeface="BIZ UDゴシック" panose="020B0400000000000000" pitchFamily="49" charset="-128"/>
                        <a:ea typeface="BIZ UDゴシック" panose="020B0400000000000000" pitchFamily="49" charset="-128"/>
                      </a:endParaRPr>
                    </a:p>
                  </a:txBody>
                  <a:tcPr anchor="ctr"/>
                </a:tc>
                <a:tc>
                  <a:txBody>
                    <a:bodyPr/>
                    <a:lstStyle/>
                    <a:p>
                      <a:pPr algn="l"/>
                      <a:r>
                        <a:rPr lang="ja-JP" altLang="en-US" sz="900" dirty="0">
                          <a:latin typeface="BIZ UDゴシック" panose="020B0400000000000000" pitchFamily="49" charset="-128"/>
                          <a:ea typeface="BIZ UDゴシック" panose="020B0400000000000000" pitchFamily="49" charset="-128"/>
                        </a:rPr>
                        <a:t>産業競争力会議、日本再興戦略</a:t>
                      </a:r>
                    </a:p>
                  </a:txBody>
                  <a:tcPr anchor="ctr"/>
                </a:tc>
                <a:tc rowSpan="2">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・政権交代（自民党政権）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algn="l"/>
                      <a:r>
                        <a:rPr lang="ja-JP" altLang="en-US" sz="900" dirty="0">
                          <a:latin typeface="BIZ UDゴシック" panose="020B0400000000000000" pitchFamily="49" charset="-128"/>
                          <a:ea typeface="BIZ UDゴシック" panose="020B0400000000000000" pitchFamily="49" charset="-128"/>
                        </a:rPr>
                        <a:t>・産業競争力の向上</a:t>
                      </a:r>
                    </a:p>
                  </a:txBody>
                  <a:tcPr anchor="ctr"/>
                </a:tc>
                <a:tc>
                  <a:txBody>
                    <a:bodyPr/>
                    <a:lstStyle/>
                    <a:p>
                      <a:pPr algn="l"/>
                      <a:r>
                        <a:rPr lang="ja-JP" altLang="en-US" sz="900" dirty="0">
                          <a:latin typeface="BIZ UDゴシック" panose="020B0400000000000000" pitchFamily="49" charset="-128"/>
                          <a:ea typeface="BIZ UDゴシック" panose="020B0400000000000000" pitchFamily="49" charset="-128"/>
                        </a:rPr>
                        <a:t>・国家戦略特区</a:t>
                      </a:r>
                    </a:p>
                  </a:txBody>
                  <a:tcPr anchor="ctr"/>
                </a:tc>
                <a:extLst>
                  <a:ext uri="{0D108BD9-81ED-4DB2-BD59-A6C34878D82A}">
                    <a16:rowId xmlns:a16="http://schemas.microsoft.com/office/drawing/2014/main" val="3926729366"/>
                  </a:ext>
                </a:extLst>
              </a:tr>
              <a:tr h="310169">
                <a:tc>
                  <a:txBody>
                    <a:bodyPr/>
                    <a:lstStyle/>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13</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16</a:t>
                      </a:r>
                    </a:p>
                    <a:p>
                      <a:pPr marL="96838" indent="-96838" algn="ctr" defTabSz="914400" rtl="0" eaLnBrk="1" latinLnBrk="0" hangingPunct="1"/>
                      <a:r>
                        <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rPr>
                        <a:t>16</a:t>
                      </a: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a:t>
                      </a:r>
                    </a:p>
                  </a:txBody>
                  <a:tcPr anchor="ctr"/>
                </a:tc>
                <a:tc>
                  <a:txBody>
                    <a:bodyPr/>
                    <a:lstStyle/>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規制改革会議</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規制改革推進会議</a:t>
                      </a:r>
                    </a:p>
                  </a:txBody>
                  <a:tcPr anchor="ctr"/>
                </a:tc>
                <a:tc vMerge="1">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・政権交代（自民党政権）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・経済社会の構造改革を進める上で必要な規制の在り方の改革</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・地方創生</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BIZ UDゴシック" panose="020B0400000000000000" pitchFamily="49" charset="-128"/>
                          <a:ea typeface="BIZ UDゴシック" panose="020B0400000000000000" pitchFamily="49" charset="-128"/>
                          <a:cs typeface="+mn-cs"/>
                        </a:rPr>
                        <a:t>・混合診療の拡大等</a:t>
                      </a:r>
                      <a:endParaRPr kumimoji="1" lang="en-US" altLang="ja-JP" sz="90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extLst>
                  <a:ext uri="{0D108BD9-81ED-4DB2-BD59-A6C34878D82A}">
                    <a16:rowId xmlns:a16="http://schemas.microsoft.com/office/drawing/2014/main" val="2682592979"/>
                  </a:ext>
                </a:extLst>
              </a:tr>
            </a:tbl>
          </a:graphicData>
        </a:graphic>
      </p:graphicFrame>
      <p:sp>
        <p:nvSpPr>
          <p:cNvPr id="5" name="テキスト ボックス 4">
            <a:extLst>
              <a:ext uri="{FF2B5EF4-FFF2-40B4-BE49-F238E27FC236}">
                <a16:creationId xmlns:a16="http://schemas.microsoft.com/office/drawing/2014/main" id="{17C668BF-2F24-58A0-35C2-31A713402D74}"/>
              </a:ext>
            </a:extLst>
          </p:cNvPr>
          <p:cNvSpPr txBox="1"/>
          <p:nvPr/>
        </p:nvSpPr>
        <p:spPr>
          <a:xfrm>
            <a:off x="9733571" y="365542"/>
            <a:ext cx="2260259" cy="430887"/>
          </a:xfrm>
          <a:prstGeom prst="rect">
            <a:avLst/>
          </a:prstGeom>
          <a:noFill/>
        </p:spPr>
        <p:txBody>
          <a:bodyPr wrap="square" rtlCol="0">
            <a:spAutoFit/>
          </a:bodyPr>
          <a:lstStyle/>
          <a:p>
            <a:pPr>
              <a:defRPr/>
            </a:pPr>
            <a:r>
              <a:rPr kumimoji="1" lang="ja-JP" altLang="en-US" sz="1100" dirty="0">
                <a:solidFill>
                  <a:prstClr val="black"/>
                </a:solidFill>
                <a:latin typeface="Meiryo UI" panose="020B0604030504040204" pitchFamily="50" charset="-128"/>
                <a:ea typeface="Meiryo UI" panose="020B0604030504040204" pitchFamily="50" charset="-128"/>
              </a:rPr>
              <a:t>出典：内閣府・総務省</a:t>
            </a:r>
            <a:r>
              <a:rPr kumimoji="1" lang="en-US" altLang="ja-JP" sz="1100" dirty="0">
                <a:solidFill>
                  <a:prstClr val="black"/>
                </a:solidFill>
                <a:latin typeface="Meiryo UI" panose="020B0604030504040204" pitchFamily="50" charset="-128"/>
                <a:ea typeface="Meiryo UI" panose="020B0604030504040204" pitchFamily="50" charset="-128"/>
              </a:rPr>
              <a:t>HP</a:t>
            </a:r>
            <a:r>
              <a:rPr kumimoji="1" lang="ja-JP" altLang="en-US" sz="1100" dirty="0">
                <a:solidFill>
                  <a:prstClr val="black"/>
                </a:solidFill>
                <a:latin typeface="Meiryo UI" panose="020B0604030504040204" pitchFamily="50" charset="-128"/>
                <a:ea typeface="Meiryo UI" panose="020B0604030504040204" pitchFamily="50" charset="-128"/>
              </a:rPr>
              <a:t>をもとに</a:t>
            </a:r>
            <a:endParaRPr kumimoji="1" lang="en-US" altLang="ja-JP" sz="1100" dirty="0">
              <a:solidFill>
                <a:prstClr val="black"/>
              </a:solidFill>
              <a:latin typeface="Meiryo UI" panose="020B0604030504040204" pitchFamily="50" charset="-128"/>
              <a:ea typeface="Meiryo UI" panose="020B0604030504040204" pitchFamily="50" charset="-128"/>
            </a:endParaRPr>
          </a:p>
          <a:p>
            <a:pPr>
              <a:defRPr/>
            </a:pPr>
            <a:r>
              <a:rPr kumimoji="1" lang="ja-JP" altLang="en-US" sz="1100" dirty="0">
                <a:solidFill>
                  <a:prstClr val="black"/>
                </a:solidFill>
                <a:latin typeface="Meiryo UI" panose="020B0604030504040204" pitchFamily="50" charset="-128"/>
                <a:ea typeface="Meiryo UI" panose="020B0604030504040204" pitchFamily="50" charset="-128"/>
              </a:rPr>
              <a:t>　　　　　副首都推進局で作成</a:t>
            </a:r>
          </a:p>
        </p:txBody>
      </p:sp>
      <p:sp>
        <p:nvSpPr>
          <p:cNvPr id="6" name="テキスト ボックス 5">
            <a:extLst>
              <a:ext uri="{FF2B5EF4-FFF2-40B4-BE49-F238E27FC236}">
                <a16:creationId xmlns:a16="http://schemas.microsoft.com/office/drawing/2014/main" id="{D073E820-182C-B936-09FD-B1AC414FEC7F}"/>
              </a:ext>
            </a:extLst>
          </p:cNvPr>
          <p:cNvSpPr txBox="1"/>
          <p:nvPr/>
        </p:nvSpPr>
        <p:spPr>
          <a:xfrm>
            <a:off x="10280179" y="1376138"/>
            <a:ext cx="1518364" cy="49244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3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行政の簡素化</a:t>
            </a:r>
            <a:endParaRPr kumimoji="0" lang="en-US" altLang="ja-JP" sz="13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3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（事務の合理化）</a:t>
            </a:r>
            <a:endParaRPr kumimoji="0" lang="ja-JP" altLang="en-US" sz="13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7" name="正方形/長方形 6">
            <a:extLst>
              <a:ext uri="{FF2B5EF4-FFF2-40B4-BE49-F238E27FC236}">
                <a16:creationId xmlns:a16="http://schemas.microsoft.com/office/drawing/2014/main" id="{52AF1C98-C992-264C-8EFA-8EFB862BD7BE}"/>
              </a:ext>
            </a:extLst>
          </p:cNvPr>
          <p:cNvSpPr/>
          <p:nvPr/>
        </p:nvSpPr>
        <p:spPr>
          <a:xfrm>
            <a:off x="9927884" y="806155"/>
            <a:ext cx="2029037" cy="1545078"/>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8" name="正方形/長方形 7">
            <a:extLst>
              <a:ext uri="{FF2B5EF4-FFF2-40B4-BE49-F238E27FC236}">
                <a16:creationId xmlns:a16="http://schemas.microsoft.com/office/drawing/2014/main" id="{2C54D921-C91C-85F4-4B0F-A3E1BD20A6B0}"/>
              </a:ext>
            </a:extLst>
          </p:cNvPr>
          <p:cNvSpPr/>
          <p:nvPr/>
        </p:nvSpPr>
        <p:spPr>
          <a:xfrm>
            <a:off x="9917779" y="2411412"/>
            <a:ext cx="2020886" cy="1184835"/>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9" name="テキスト ボックス 8">
            <a:extLst>
              <a:ext uri="{FF2B5EF4-FFF2-40B4-BE49-F238E27FC236}">
                <a16:creationId xmlns:a16="http://schemas.microsoft.com/office/drawing/2014/main" id="{48B4CB64-5BA6-5D59-A7B1-D443BCDE7AEA}"/>
              </a:ext>
            </a:extLst>
          </p:cNvPr>
          <p:cNvSpPr txBox="1"/>
          <p:nvPr/>
        </p:nvSpPr>
        <p:spPr>
          <a:xfrm>
            <a:off x="10219905" y="2965488"/>
            <a:ext cx="1569660" cy="276999"/>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・経済的規制の緩和</a:t>
            </a:r>
            <a:endParaRPr kumimoji="0" lang="ja-JP" altLang="en-US" sz="12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0" name="テキスト ボックス 9">
            <a:extLst>
              <a:ext uri="{FF2B5EF4-FFF2-40B4-BE49-F238E27FC236}">
                <a16:creationId xmlns:a16="http://schemas.microsoft.com/office/drawing/2014/main" id="{3E3CA140-1504-7A85-0B4D-DCBC9A3BEA76}"/>
              </a:ext>
            </a:extLst>
          </p:cNvPr>
          <p:cNvSpPr txBox="1"/>
          <p:nvPr/>
        </p:nvSpPr>
        <p:spPr>
          <a:xfrm>
            <a:off x="10289584" y="2663076"/>
            <a:ext cx="1685078" cy="292388"/>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3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官から民へ（民活）</a:t>
            </a:r>
            <a:endParaRPr kumimoji="0" lang="ja-JP" altLang="en-US" sz="13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 name="テキスト ボックス 10">
            <a:extLst>
              <a:ext uri="{FF2B5EF4-FFF2-40B4-BE49-F238E27FC236}">
                <a16:creationId xmlns:a16="http://schemas.microsoft.com/office/drawing/2014/main" id="{CE6E7820-52DA-CC6F-056D-8F47F2DFC48C}"/>
              </a:ext>
            </a:extLst>
          </p:cNvPr>
          <p:cNvSpPr txBox="1"/>
          <p:nvPr/>
        </p:nvSpPr>
        <p:spPr>
          <a:xfrm>
            <a:off x="10476639" y="3832763"/>
            <a:ext cx="851515" cy="292388"/>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300" b="1" dirty="0">
                <a:solidFill>
                  <a:prstClr val="black"/>
                </a:solidFill>
                <a:latin typeface="BIZ UDゴシック" panose="020B0400000000000000" pitchFamily="49" charset="-128"/>
                <a:ea typeface="BIZ UDゴシック" panose="020B0400000000000000" pitchFamily="49" charset="-128"/>
              </a:rPr>
              <a:t>構造改革</a:t>
            </a:r>
            <a:endParaRPr kumimoji="0" lang="ja-JP" altLang="en-US" sz="13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2" name="正方形/長方形 11">
            <a:extLst>
              <a:ext uri="{FF2B5EF4-FFF2-40B4-BE49-F238E27FC236}">
                <a16:creationId xmlns:a16="http://schemas.microsoft.com/office/drawing/2014/main" id="{DEEB8914-FAB5-ED55-B8DE-1C3EE1657399}"/>
              </a:ext>
            </a:extLst>
          </p:cNvPr>
          <p:cNvSpPr/>
          <p:nvPr/>
        </p:nvSpPr>
        <p:spPr>
          <a:xfrm>
            <a:off x="9909628" y="3656427"/>
            <a:ext cx="2065551" cy="1935921"/>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 name="テキスト ボックス 12">
            <a:extLst>
              <a:ext uri="{FF2B5EF4-FFF2-40B4-BE49-F238E27FC236}">
                <a16:creationId xmlns:a16="http://schemas.microsoft.com/office/drawing/2014/main" id="{0CB9FED1-87C7-BBFB-64AB-16063CB9EB3C}"/>
              </a:ext>
            </a:extLst>
          </p:cNvPr>
          <p:cNvSpPr txBox="1"/>
          <p:nvPr/>
        </p:nvSpPr>
        <p:spPr>
          <a:xfrm>
            <a:off x="9560843" y="4118117"/>
            <a:ext cx="2852063"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・官製市場の改革</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　および民間開放</a:t>
            </a:r>
            <a:endParaRPr lang="en-US" altLang="ja-JP" sz="1200" dirty="0">
              <a:solidFill>
                <a:prstClr val="black"/>
              </a:solidFill>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E9DF84B6-9E20-E64A-4F90-0D31EB735CAF}"/>
              </a:ext>
            </a:extLst>
          </p:cNvPr>
          <p:cNvSpPr txBox="1"/>
          <p:nvPr/>
        </p:nvSpPr>
        <p:spPr>
          <a:xfrm>
            <a:off x="10280179" y="4544041"/>
            <a:ext cx="1569660" cy="276999"/>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・社会的規制の緩和</a:t>
            </a:r>
            <a:endParaRPr lang="en-US" altLang="ja-JP" sz="1200" dirty="0">
              <a:solidFill>
                <a:prstClr val="black"/>
              </a:solidFill>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BCC52C24-32E3-AFF3-A602-AF548EB6D12B}"/>
              </a:ext>
            </a:extLst>
          </p:cNvPr>
          <p:cNvSpPr txBox="1"/>
          <p:nvPr/>
        </p:nvSpPr>
        <p:spPr>
          <a:xfrm>
            <a:off x="10207940" y="3185934"/>
            <a:ext cx="1569660" cy="276999"/>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・グローバル化対応</a:t>
            </a:r>
            <a:endParaRPr kumimoji="0" lang="ja-JP" altLang="en-US" sz="12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6" name="矢印: 下 15">
            <a:extLst>
              <a:ext uri="{FF2B5EF4-FFF2-40B4-BE49-F238E27FC236}">
                <a16:creationId xmlns:a16="http://schemas.microsoft.com/office/drawing/2014/main" id="{06735EFE-D1D9-9B4F-2EC7-DB390C427F26}"/>
              </a:ext>
            </a:extLst>
          </p:cNvPr>
          <p:cNvSpPr/>
          <p:nvPr/>
        </p:nvSpPr>
        <p:spPr>
          <a:xfrm>
            <a:off x="9644388" y="3688627"/>
            <a:ext cx="807885" cy="2032424"/>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a:latin typeface="BIZ UDゴシック" panose="020B0400000000000000" pitchFamily="49" charset="-128"/>
                <a:ea typeface="BIZ UDゴシック" panose="020B0400000000000000" pitchFamily="49" charset="-128"/>
              </a:rPr>
              <a:t>00</a:t>
            </a:r>
            <a:r>
              <a:rPr kumimoji="1" lang="ja-JP" altLang="en-US" sz="1200" dirty="0">
                <a:latin typeface="BIZ UDゴシック" panose="020B0400000000000000" pitchFamily="49" charset="-128"/>
                <a:ea typeface="BIZ UDゴシック" panose="020B0400000000000000" pitchFamily="49" charset="-128"/>
              </a:rPr>
              <a:t>代</a:t>
            </a:r>
            <a:endParaRPr kumimoji="1" lang="en-US" altLang="ja-JP" sz="1200" dirty="0">
              <a:latin typeface="BIZ UDゴシック" panose="020B0400000000000000" pitchFamily="49" charset="-128"/>
              <a:ea typeface="BIZ UDゴシック" panose="020B0400000000000000" pitchFamily="49" charset="-128"/>
            </a:endParaRPr>
          </a:p>
          <a:p>
            <a:pPr algn="ctr"/>
            <a:r>
              <a:rPr kumimoji="1" lang="ja-JP" altLang="en-US" sz="1200" dirty="0">
                <a:latin typeface="BIZ UDゴシック" panose="020B0400000000000000" pitchFamily="49" charset="-128"/>
                <a:ea typeface="BIZ UDゴシック" panose="020B0400000000000000" pitchFamily="49" charset="-128"/>
              </a:rPr>
              <a:t>～</a:t>
            </a:r>
          </a:p>
        </p:txBody>
      </p:sp>
      <p:sp>
        <p:nvSpPr>
          <p:cNvPr id="17" name="矢印: 下 16">
            <a:extLst>
              <a:ext uri="{FF2B5EF4-FFF2-40B4-BE49-F238E27FC236}">
                <a16:creationId xmlns:a16="http://schemas.microsoft.com/office/drawing/2014/main" id="{6B07C810-CD8E-ADA5-B0B6-4F1ECBF13C53}"/>
              </a:ext>
            </a:extLst>
          </p:cNvPr>
          <p:cNvSpPr/>
          <p:nvPr/>
        </p:nvSpPr>
        <p:spPr>
          <a:xfrm>
            <a:off x="9650370" y="2361370"/>
            <a:ext cx="807885" cy="1545077"/>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a:latin typeface="BIZ UDゴシック" panose="020B0400000000000000" pitchFamily="49" charset="-128"/>
                <a:ea typeface="BIZ UDゴシック" panose="020B0400000000000000" pitchFamily="49" charset="-128"/>
              </a:rPr>
              <a:t>90</a:t>
            </a:r>
            <a:r>
              <a:rPr kumimoji="1" lang="ja-JP" altLang="en-US" sz="1200" dirty="0">
                <a:latin typeface="BIZ UDゴシック" panose="020B0400000000000000" pitchFamily="49" charset="-128"/>
                <a:ea typeface="BIZ UDゴシック" panose="020B0400000000000000" pitchFamily="49" charset="-128"/>
              </a:rPr>
              <a:t>年代</a:t>
            </a:r>
          </a:p>
        </p:txBody>
      </p:sp>
      <p:sp>
        <p:nvSpPr>
          <p:cNvPr id="18" name="矢印: 下 17">
            <a:extLst>
              <a:ext uri="{FF2B5EF4-FFF2-40B4-BE49-F238E27FC236}">
                <a16:creationId xmlns:a16="http://schemas.microsoft.com/office/drawing/2014/main" id="{06847CCD-1DD2-09D9-AB7D-56D01D93C9E5}"/>
              </a:ext>
            </a:extLst>
          </p:cNvPr>
          <p:cNvSpPr/>
          <p:nvPr/>
        </p:nvSpPr>
        <p:spPr>
          <a:xfrm>
            <a:off x="9629740" y="768554"/>
            <a:ext cx="807885" cy="1684217"/>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a:latin typeface="BIZ UDゴシック" panose="020B0400000000000000" pitchFamily="49" charset="-128"/>
                <a:ea typeface="BIZ UDゴシック" panose="020B0400000000000000" pitchFamily="49" charset="-128"/>
              </a:rPr>
              <a:t>80</a:t>
            </a:r>
            <a:r>
              <a:rPr kumimoji="1" lang="ja-JP" altLang="en-US" sz="1200" dirty="0">
                <a:latin typeface="BIZ UDゴシック" panose="020B0400000000000000" pitchFamily="49" charset="-128"/>
                <a:ea typeface="BIZ UDゴシック" panose="020B0400000000000000" pitchFamily="49" charset="-128"/>
              </a:rPr>
              <a:t>年代</a:t>
            </a:r>
          </a:p>
        </p:txBody>
      </p:sp>
      <p:sp>
        <p:nvSpPr>
          <p:cNvPr id="19" name="テキスト ボックス 18">
            <a:extLst>
              <a:ext uri="{FF2B5EF4-FFF2-40B4-BE49-F238E27FC236}">
                <a16:creationId xmlns:a16="http://schemas.microsoft.com/office/drawing/2014/main" id="{100F24BF-69DA-4426-6F90-4C44A64C10C8}"/>
              </a:ext>
            </a:extLst>
          </p:cNvPr>
          <p:cNvSpPr txBox="1"/>
          <p:nvPr/>
        </p:nvSpPr>
        <p:spPr>
          <a:xfrm>
            <a:off x="10245061" y="4801601"/>
            <a:ext cx="1877437" cy="646331"/>
          </a:xfrm>
          <a:prstGeom prst="rect">
            <a:avLst/>
          </a:prstGeom>
          <a:noFill/>
        </p:spPr>
        <p:txBody>
          <a:bodyPr wrap="non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・企業ｼｽﾃﾑ、金融ｼｽﾃﾑ、</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　労働ｼｽﾃﾑ、</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ゴシック" panose="020B0400000000000000" pitchFamily="49" charset="-128"/>
                <a:ea typeface="BIZ UDゴシック" panose="020B0400000000000000" pitchFamily="49" charset="-128"/>
              </a:rPr>
              <a:t>　公共部門ｼｽﾃﾑの改革</a:t>
            </a:r>
            <a:endParaRPr lang="en-US" altLang="ja-JP" sz="1200" dirty="0">
              <a:solidFill>
                <a:prstClr val="black"/>
              </a:solidFill>
              <a:latin typeface="BIZ UDゴシック" panose="020B0400000000000000" pitchFamily="49" charset="-128"/>
              <a:ea typeface="BIZ UDゴシック" panose="020B0400000000000000" pitchFamily="49" charset="-128"/>
            </a:endParaRPr>
          </a:p>
        </p:txBody>
      </p:sp>
      <p:sp>
        <p:nvSpPr>
          <p:cNvPr id="20" name="正方形/長方形 19">
            <a:extLst>
              <a:ext uri="{FF2B5EF4-FFF2-40B4-BE49-F238E27FC236}">
                <a16:creationId xmlns:a16="http://schemas.microsoft.com/office/drawing/2014/main" id="{FF0F2E26-6561-DA49-7B83-A9CD6222E246}"/>
              </a:ext>
            </a:extLst>
          </p:cNvPr>
          <p:cNvSpPr/>
          <p:nvPr/>
        </p:nvSpPr>
        <p:spPr>
          <a:xfrm>
            <a:off x="9854780" y="5707978"/>
            <a:ext cx="2221982" cy="840502"/>
          </a:xfrm>
          <a:prstGeom prst="rect">
            <a:avLst/>
          </a:prstGeom>
          <a:solidFill>
            <a:schemeClr val="bg2">
              <a:lumMod val="90000"/>
            </a:schemeClr>
          </a:solidFill>
          <a:ln w="381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1" name="テキスト ボックス 20">
            <a:extLst>
              <a:ext uri="{FF2B5EF4-FFF2-40B4-BE49-F238E27FC236}">
                <a16:creationId xmlns:a16="http://schemas.microsoft.com/office/drawing/2014/main" id="{7CB3D687-2492-8C6A-3F5C-1F6EBFA4723C}"/>
              </a:ext>
            </a:extLst>
          </p:cNvPr>
          <p:cNvSpPr txBox="1"/>
          <p:nvPr/>
        </p:nvSpPr>
        <p:spPr>
          <a:xfrm>
            <a:off x="9875883" y="5744004"/>
            <a:ext cx="2221982" cy="759182"/>
          </a:xfrm>
          <a:prstGeom prst="rect">
            <a:avLst/>
          </a:prstGeom>
          <a:noFill/>
        </p:spPr>
        <p:txBody>
          <a:bodyPr wrap="square" rtlCol="0">
            <a:spAutoFit/>
          </a:bodyPr>
          <a:lstStyle/>
          <a:p>
            <a:pPr marL="0" marR="0" lvl="0" indent="0" defTabSz="457200" rtl="0" eaLnBrk="1" fontAlgn="auto" latinLnBrk="0" hangingPunct="1">
              <a:lnSpc>
                <a:spcPts val="1300"/>
              </a:lnSpc>
              <a:spcBef>
                <a:spcPts val="0"/>
              </a:spcBef>
              <a:spcAft>
                <a:spcPts val="0"/>
              </a:spcAft>
              <a:buClrTx/>
              <a:buSzTx/>
              <a:buFontTx/>
              <a:buNone/>
              <a:tabLst/>
              <a:defRPr/>
            </a:pPr>
            <a:r>
              <a:rPr lang="ja-JP" altLang="en-US" sz="1200" b="1" dirty="0">
                <a:solidFill>
                  <a:prstClr val="black"/>
                </a:solidFill>
                <a:latin typeface="BIZ UDゴシック" panose="020B0400000000000000" pitchFamily="49" charset="-128"/>
                <a:ea typeface="BIZ UDゴシック" panose="020B0400000000000000" pitchFamily="49" charset="-128"/>
              </a:rPr>
              <a:t>地方の発意・創意工夫による</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a:p>
            <a:pPr marL="0" marR="0" lvl="0" indent="0" defTabSz="457200" rtl="0" eaLnBrk="1" fontAlgn="auto" latinLnBrk="0" hangingPunct="1">
              <a:lnSpc>
                <a:spcPts val="1300"/>
              </a:lnSpc>
              <a:spcBef>
                <a:spcPts val="0"/>
              </a:spcBef>
              <a:spcAft>
                <a:spcPts val="0"/>
              </a:spcAft>
              <a:buClrTx/>
              <a:buSzTx/>
              <a:buFontTx/>
              <a:buNone/>
              <a:tabLst/>
              <a:defRPr/>
            </a:pPr>
            <a:r>
              <a:rPr lang="ja-JP" altLang="en-US" sz="1200" b="1" dirty="0">
                <a:solidFill>
                  <a:prstClr val="black"/>
                </a:solidFill>
                <a:latin typeface="BIZ UDゴシック" panose="020B0400000000000000" pitchFamily="49" charset="-128"/>
                <a:ea typeface="BIZ UDゴシック" panose="020B0400000000000000" pitchFamily="49" charset="-128"/>
              </a:rPr>
              <a:t>地域のニーズに合わせた</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a:p>
            <a:pPr marL="0" marR="0" lvl="0" indent="0" defTabSz="457200" rtl="0" eaLnBrk="1" fontAlgn="auto" latinLnBrk="0" hangingPunct="1">
              <a:lnSpc>
                <a:spcPts val="1300"/>
              </a:lnSpc>
              <a:spcBef>
                <a:spcPts val="0"/>
              </a:spcBef>
              <a:spcAft>
                <a:spcPts val="0"/>
              </a:spcAft>
              <a:buClrTx/>
              <a:buSzTx/>
              <a:buFontTx/>
              <a:buNone/>
              <a:tabLst/>
              <a:defRPr/>
            </a:pPr>
            <a:r>
              <a:rPr lang="ja-JP" altLang="en-US" sz="1200" b="1" dirty="0">
                <a:solidFill>
                  <a:prstClr val="black"/>
                </a:solidFill>
                <a:latin typeface="BIZ UDゴシック" panose="020B0400000000000000" pitchFamily="49" charset="-128"/>
                <a:ea typeface="BIZ UDゴシック" panose="020B0400000000000000" pitchFamily="49" charset="-128"/>
              </a:rPr>
              <a:t>オーダーメイド型の規制改革が手薄</a:t>
            </a:r>
          </a:p>
        </p:txBody>
      </p:sp>
      <p:sp>
        <p:nvSpPr>
          <p:cNvPr id="22" name="正方形/長方形 21">
            <a:extLst>
              <a:ext uri="{FF2B5EF4-FFF2-40B4-BE49-F238E27FC236}">
                <a16:creationId xmlns:a16="http://schemas.microsoft.com/office/drawing/2014/main" id="{B9917E2A-F2F6-8962-3A71-2A620614960D}"/>
              </a:ext>
            </a:extLst>
          </p:cNvPr>
          <p:cNvSpPr/>
          <p:nvPr/>
        </p:nvSpPr>
        <p:spPr>
          <a:xfrm>
            <a:off x="305389" y="0"/>
            <a:ext cx="11553855" cy="347256"/>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：これまでの規制改革に関する国の動きについて</a:t>
            </a:r>
            <a:endParaRPr lang="en-US" altLang="ja-JP"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 name="スライド番号プレースホルダー 7">
            <a:extLst>
              <a:ext uri="{FF2B5EF4-FFF2-40B4-BE49-F238E27FC236}">
                <a16:creationId xmlns:a16="http://schemas.microsoft.com/office/drawing/2014/main" id="{D3AED57E-325F-2AC8-1483-9F408D005A2A}"/>
              </a:ext>
            </a:extLst>
          </p:cNvPr>
          <p:cNvSpPr>
            <a:spLocks noGrp="1"/>
          </p:cNvSpPr>
          <p:nvPr>
            <p:ph type="sldNum" sz="quarter" idx="12"/>
          </p:nvPr>
        </p:nvSpPr>
        <p:spPr>
          <a:xfrm>
            <a:off x="9213721" y="6515434"/>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15</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954713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グループ化 39">
            <a:extLst>
              <a:ext uri="{FF2B5EF4-FFF2-40B4-BE49-F238E27FC236}">
                <a16:creationId xmlns:a16="http://schemas.microsoft.com/office/drawing/2014/main" id="{5166C23D-E6BF-9F0A-A473-65A67C24B49D}"/>
              </a:ext>
            </a:extLst>
          </p:cNvPr>
          <p:cNvGrpSpPr/>
          <p:nvPr/>
        </p:nvGrpSpPr>
        <p:grpSpPr>
          <a:xfrm>
            <a:off x="3648846" y="529338"/>
            <a:ext cx="7446113" cy="410184"/>
            <a:chOff x="305388" y="1119241"/>
            <a:chExt cx="4106591" cy="956833"/>
          </a:xfrm>
        </p:grpSpPr>
        <p:sp>
          <p:nvSpPr>
            <p:cNvPr id="41" name="四角形: 角を丸くする 40">
              <a:extLst>
                <a:ext uri="{FF2B5EF4-FFF2-40B4-BE49-F238E27FC236}">
                  <a16:creationId xmlns:a16="http://schemas.microsoft.com/office/drawing/2014/main" id="{D0FB1E7B-3DA3-CC60-5C5C-F098BC1F9D4B}"/>
                </a:ext>
              </a:extLst>
            </p:cNvPr>
            <p:cNvSpPr/>
            <p:nvPr/>
          </p:nvSpPr>
          <p:spPr>
            <a:xfrm>
              <a:off x="305388" y="1119241"/>
              <a:ext cx="4106591" cy="956833"/>
            </a:xfrm>
            <a:prstGeom prst="roundRect">
              <a:avLst>
                <a:gd name="adj" fmla="val 20166"/>
              </a:avLst>
            </a:prstGeom>
            <a:solidFill>
              <a:srgbClr val="9DC3E6">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9B5E4FD3-C894-5E7D-15D3-0DE7B11E8962}"/>
                </a:ext>
              </a:extLst>
            </p:cNvPr>
            <p:cNvSpPr txBox="1"/>
            <p:nvPr/>
          </p:nvSpPr>
          <p:spPr>
            <a:xfrm>
              <a:off x="357554" y="1349543"/>
              <a:ext cx="1095027" cy="574358"/>
            </a:xfrm>
            <a:prstGeom prst="rect">
              <a:avLst/>
            </a:prstGeom>
            <a:noFill/>
          </p:spPr>
          <p:txBody>
            <a:bodyPr vert="horz" wrap="square" rtlCol="0">
              <a:spAutoFit/>
            </a:bodyPr>
            <a:lstStyle/>
            <a:p>
              <a:pPr algn="ctr">
                <a:lnSpc>
                  <a:spcPts val="1200"/>
                </a:lnSpc>
              </a:pPr>
              <a:r>
                <a:rPr kumimoji="1" lang="ja-JP" altLang="en-US" b="1">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提案募集</a:t>
              </a:r>
              <a:endParaRPr kumimoji="1" lang="en-US" altLang="ja-JP" b="1" dirty="0">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grpSp>
      <p:sp>
        <p:nvSpPr>
          <p:cNvPr id="3" name="正方形/長方形 2">
            <a:extLst>
              <a:ext uri="{FF2B5EF4-FFF2-40B4-BE49-F238E27FC236}">
                <a16:creationId xmlns:a16="http://schemas.microsoft.com/office/drawing/2014/main" id="{EA161B98-4680-3241-37FB-63CCA058A01E}"/>
              </a:ext>
            </a:extLst>
          </p:cNvPr>
          <p:cNvSpPr/>
          <p:nvPr/>
        </p:nvSpPr>
        <p:spPr>
          <a:xfrm>
            <a:off x="305389" y="0"/>
            <a:ext cx="11553855" cy="44958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：我が国における規制改革に関する制度について</a:t>
            </a:r>
            <a:endParaRPr lang="en-US" altLang="ja-JP"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5" name="正方形/長方形 4">
            <a:extLst>
              <a:ext uri="{FF2B5EF4-FFF2-40B4-BE49-F238E27FC236}">
                <a16:creationId xmlns:a16="http://schemas.microsoft.com/office/drawing/2014/main" id="{6F295137-164D-F085-EDA9-21613A16A833}"/>
              </a:ext>
            </a:extLst>
          </p:cNvPr>
          <p:cNvSpPr/>
          <p:nvPr/>
        </p:nvSpPr>
        <p:spPr>
          <a:xfrm>
            <a:off x="3680688" y="3489317"/>
            <a:ext cx="3675075" cy="1834879"/>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9687150-00DF-CAA3-B7CA-602677F3046D}"/>
              </a:ext>
            </a:extLst>
          </p:cNvPr>
          <p:cNvSpPr txBox="1"/>
          <p:nvPr/>
        </p:nvSpPr>
        <p:spPr>
          <a:xfrm>
            <a:off x="3833339" y="3585259"/>
            <a:ext cx="3554562" cy="1677382"/>
          </a:xfrm>
          <a:prstGeom prst="rect">
            <a:avLst/>
          </a:prstGeom>
          <a:noFill/>
        </p:spPr>
        <p:txBody>
          <a:bodyPr vert="horz" wrap="square" rtlCol="0">
            <a:spAutoFit/>
          </a:bodyPr>
          <a:lstStyle/>
          <a:p>
            <a:r>
              <a:rPr kumimoji="1" lang="ja-JP" altLang="en-US"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新技術等実証制度</a:t>
            </a:r>
            <a:endParaRPr kumimoji="1" lang="en-US" altLang="ja-JP"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（規制のサンドボックス）</a:t>
            </a:r>
            <a:endParaRPr kumimoji="1" lang="en-US" altLang="ja-JP"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spcBef>
                <a:spcPts val="600"/>
              </a:spcBef>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30</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年度～</a:t>
            </a:r>
            <a:b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産業競争力強化法</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概要</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期間や参加者を限定して実証を行い、得られた</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データを用い事業化や規制の見直につなげる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必要に応じ規制の特例措置を整備し実証</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p>
          <a:p>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実績</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zh-TW"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31 </a:t>
            </a:r>
            <a:r>
              <a:rPr kumimoji="1" lang="zh-TW"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計画（</a:t>
            </a:r>
            <a:r>
              <a:rPr kumimoji="1" lang="en-US" altLang="zh-TW"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150</a:t>
            </a:r>
            <a:r>
              <a:rPr kumimoji="1" lang="zh-TW"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者）</a:t>
            </a:r>
            <a:r>
              <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令和５年</a:t>
            </a:r>
            <a:r>
              <a:rPr kumimoji="1" lang="en-US" altLang="zh-TW"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12</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月 現在</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7" name="正方形/長方形 6">
            <a:extLst>
              <a:ext uri="{FF2B5EF4-FFF2-40B4-BE49-F238E27FC236}">
                <a16:creationId xmlns:a16="http://schemas.microsoft.com/office/drawing/2014/main" id="{76AE2B6A-900E-A7FC-B562-D88F3E87452F}"/>
              </a:ext>
            </a:extLst>
          </p:cNvPr>
          <p:cNvSpPr/>
          <p:nvPr/>
        </p:nvSpPr>
        <p:spPr>
          <a:xfrm>
            <a:off x="7531902" y="3194126"/>
            <a:ext cx="3563057" cy="1338806"/>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C3042E2A-DD64-D896-4136-26BD4D496BB1}"/>
              </a:ext>
            </a:extLst>
          </p:cNvPr>
          <p:cNvSpPr txBox="1"/>
          <p:nvPr/>
        </p:nvSpPr>
        <p:spPr>
          <a:xfrm>
            <a:off x="7682422" y="3394512"/>
            <a:ext cx="3386628" cy="1092607"/>
          </a:xfrm>
          <a:prstGeom prst="rect">
            <a:avLst/>
          </a:prstGeom>
          <a:noFill/>
        </p:spPr>
        <p:txBody>
          <a:bodyPr vert="horz" wrap="square" rtlCol="0">
            <a:spAutoFit/>
          </a:bodyPr>
          <a:lstStyle/>
          <a:p>
            <a:pPr>
              <a:lnSpc>
                <a:spcPts val="1200"/>
              </a:lnSpc>
            </a:pPr>
            <a:r>
              <a:rPr kumimoji="1" lang="ja-JP" altLang="en-US"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グレーゾーン解消制度</a:t>
            </a:r>
            <a:endParaRPr kumimoji="1" lang="en-US" altLang="ja-JP"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spcBef>
                <a:spcPts val="600"/>
              </a:spcBef>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26</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a:t>
            </a:r>
            <a:b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産業競争力強化法</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概要</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現行の規制の適用範囲が不明確な場合、</a:t>
            </a:r>
            <a:b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あらかじめ規制の適用の有無を確認できる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実績</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287</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件</a:t>
            </a:r>
            <a:r>
              <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a:t>
            </a:r>
            <a:r>
              <a:rPr kumimoji="1" lang="ja-JP"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６</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a:t>
            </a:r>
            <a:r>
              <a:rPr kumimoji="1" lang="ja-JP"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３</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月 現在</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0F401485-BB5C-DDFF-3705-8F62EB8808D5}"/>
              </a:ext>
            </a:extLst>
          </p:cNvPr>
          <p:cNvSpPr/>
          <p:nvPr/>
        </p:nvSpPr>
        <p:spPr>
          <a:xfrm>
            <a:off x="7556705" y="4613058"/>
            <a:ext cx="3563057" cy="1353678"/>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CB63A1C-075B-4562-4486-BBD4097E19F3}"/>
              </a:ext>
            </a:extLst>
          </p:cNvPr>
          <p:cNvSpPr txBox="1"/>
          <p:nvPr/>
        </p:nvSpPr>
        <p:spPr>
          <a:xfrm>
            <a:off x="7648607" y="4674816"/>
            <a:ext cx="3410522" cy="1246495"/>
          </a:xfrm>
          <a:prstGeom prst="rect">
            <a:avLst/>
          </a:prstGeom>
          <a:noFill/>
        </p:spPr>
        <p:txBody>
          <a:bodyPr vert="horz" wrap="square" rtlCol="0">
            <a:spAutoFit/>
          </a:bodyPr>
          <a:lstStyle/>
          <a:p>
            <a:pPr>
              <a:lnSpc>
                <a:spcPts val="1200"/>
              </a:lnSpc>
            </a:pPr>
            <a:r>
              <a:rPr kumimoji="1" lang="ja-JP" altLang="en-US"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新事業特例制度</a:t>
            </a:r>
            <a:endParaRPr kumimoji="1" lang="en-US" altLang="ja-JP"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spcBef>
                <a:spcPts val="600"/>
              </a:spcBef>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26</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a:t>
            </a:r>
            <a:b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産業競争力強化法</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概要</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新事業活動を行う事業者による提案を受けて、</a:t>
            </a:r>
            <a:b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安全性等の確保を条件に、事業者単位で規制</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の特例措置の適用を認める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実績</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16</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件</a:t>
            </a:r>
            <a:r>
              <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a:t>
            </a:r>
            <a:r>
              <a:rPr kumimoji="1" lang="ja-JP"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６</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a:t>
            </a:r>
            <a:r>
              <a:rPr kumimoji="1" lang="ja-JP"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３</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月 現在</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11" name="正方形/長方形 10">
            <a:extLst>
              <a:ext uri="{FF2B5EF4-FFF2-40B4-BE49-F238E27FC236}">
                <a16:creationId xmlns:a16="http://schemas.microsoft.com/office/drawing/2014/main" id="{F6D92F32-E4C9-2ADE-1E58-1DF3EA8EEC14}"/>
              </a:ext>
            </a:extLst>
          </p:cNvPr>
          <p:cNvSpPr/>
          <p:nvPr/>
        </p:nvSpPr>
        <p:spPr>
          <a:xfrm>
            <a:off x="782499" y="3069064"/>
            <a:ext cx="1877312" cy="2770406"/>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402EE7AD-D97D-9F1A-A36E-78864F7CE076}"/>
              </a:ext>
            </a:extLst>
          </p:cNvPr>
          <p:cNvSpPr txBox="1"/>
          <p:nvPr/>
        </p:nvSpPr>
        <p:spPr>
          <a:xfrm>
            <a:off x="566014" y="3994969"/>
            <a:ext cx="2335159" cy="738664"/>
          </a:xfrm>
          <a:prstGeom prst="rect">
            <a:avLst/>
          </a:prstGeom>
          <a:noFill/>
        </p:spPr>
        <p:txBody>
          <a:bodyPr vert="horz" wrap="square" rtlCol="0">
            <a:spAutoFit/>
          </a:bodyPr>
          <a:lstStyle/>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個別の</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プロジェクトごとに</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規制改革を要望</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13" name="正方形/長方形 12">
            <a:extLst>
              <a:ext uri="{FF2B5EF4-FFF2-40B4-BE49-F238E27FC236}">
                <a16:creationId xmlns:a16="http://schemas.microsoft.com/office/drawing/2014/main" id="{849F6D07-5638-670C-5571-E8E2C329187D}"/>
              </a:ext>
            </a:extLst>
          </p:cNvPr>
          <p:cNvSpPr/>
          <p:nvPr/>
        </p:nvSpPr>
        <p:spPr>
          <a:xfrm>
            <a:off x="2819487" y="3087787"/>
            <a:ext cx="763190" cy="2770406"/>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ABEB85AE-1BA5-B319-2F97-1BBD1D1BA8C5}"/>
              </a:ext>
            </a:extLst>
          </p:cNvPr>
          <p:cNvSpPr txBox="1"/>
          <p:nvPr/>
        </p:nvSpPr>
        <p:spPr>
          <a:xfrm>
            <a:off x="2982860" y="3648716"/>
            <a:ext cx="400110" cy="1565910"/>
          </a:xfrm>
          <a:prstGeom prst="rect">
            <a:avLst/>
          </a:prstGeom>
          <a:noFill/>
        </p:spPr>
        <p:txBody>
          <a:bodyPr vert="eaVert" wrap="square" rtlCol="0">
            <a:spAutoFit/>
          </a:bodyPr>
          <a:lstStyle/>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事業者単位</a:t>
            </a:r>
            <a:endParaRPr kumimoji="1" lang="en-US" altLang="ja-JP" sz="14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15" name="正方形/長方形 14">
            <a:extLst>
              <a:ext uri="{FF2B5EF4-FFF2-40B4-BE49-F238E27FC236}">
                <a16:creationId xmlns:a16="http://schemas.microsoft.com/office/drawing/2014/main" id="{EF7FD4F5-08E5-EE04-2792-A9FB0BD98FAF}"/>
              </a:ext>
            </a:extLst>
          </p:cNvPr>
          <p:cNvSpPr/>
          <p:nvPr/>
        </p:nvSpPr>
        <p:spPr>
          <a:xfrm>
            <a:off x="813953" y="5942892"/>
            <a:ext cx="1864849" cy="845894"/>
          </a:xfrm>
          <a:prstGeom prst="rect">
            <a:avLst/>
          </a:prstGeom>
          <a:solidFill>
            <a:schemeClr val="bg1"/>
          </a:solid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55796F62-D975-2213-B505-28824298B00A}"/>
              </a:ext>
            </a:extLst>
          </p:cNvPr>
          <p:cNvSpPr txBox="1"/>
          <p:nvPr/>
        </p:nvSpPr>
        <p:spPr>
          <a:xfrm>
            <a:off x="539414" y="6089428"/>
            <a:ext cx="2335159" cy="523220"/>
          </a:xfrm>
          <a:prstGeom prst="rect">
            <a:avLst/>
          </a:prstGeom>
          <a:noFill/>
        </p:spPr>
        <p:txBody>
          <a:bodyPr vert="horz" wrap="square" rtlCol="0">
            <a:spAutoFit/>
          </a:bodyPr>
          <a:lstStyle/>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全国一律の</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規制改革を要望</a:t>
            </a:r>
            <a:endParaRPr kumimoji="1" lang="en-US" altLang="ja-JP" sz="14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17" name="正方形/長方形 16">
            <a:extLst>
              <a:ext uri="{FF2B5EF4-FFF2-40B4-BE49-F238E27FC236}">
                <a16:creationId xmlns:a16="http://schemas.microsoft.com/office/drawing/2014/main" id="{2BE6980F-8FD6-E3C0-5957-0587F74D2EDB}"/>
              </a:ext>
            </a:extLst>
          </p:cNvPr>
          <p:cNvSpPr/>
          <p:nvPr/>
        </p:nvSpPr>
        <p:spPr>
          <a:xfrm>
            <a:off x="2816907" y="5942892"/>
            <a:ext cx="763190" cy="845894"/>
          </a:xfrm>
          <a:prstGeom prst="rect">
            <a:avLst/>
          </a:prstGeom>
          <a:solidFill>
            <a:srgbClr val="F292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9FB4C63D-1783-51E9-9B25-EA7211D88AFB}"/>
              </a:ext>
            </a:extLst>
          </p:cNvPr>
          <p:cNvSpPr/>
          <p:nvPr/>
        </p:nvSpPr>
        <p:spPr>
          <a:xfrm>
            <a:off x="3691439" y="6034619"/>
            <a:ext cx="7428323" cy="689327"/>
          </a:xfrm>
          <a:prstGeom prst="rect">
            <a:avLst/>
          </a:prstGeom>
          <a:solidFill>
            <a:srgbClr val="F292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BB094B47-F7F5-0D05-111E-C5E908A54D6E}"/>
              </a:ext>
            </a:extLst>
          </p:cNvPr>
          <p:cNvSpPr txBox="1"/>
          <p:nvPr/>
        </p:nvSpPr>
        <p:spPr>
          <a:xfrm>
            <a:off x="3888422" y="6085383"/>
            <a:ext cx="7178651" cy="584775"/>
          </a:xfrm>
          <a:prstGeom prst="rect">
            <a:avLst/>
          </a:prstGeom>
          <a:noFill/>
        </p:spPr>
        <p:txBody>
          <a:bodyPr vert="horz" wrap="square" rtlCol="0">
            <a:spAutoFit/>
          </a:bodyPr>
          <a:lstStyle/>
          <a:p>
            <a:pPr algn="ctr"/>
            <a:r>
              <a:rPr kumimoji="1" lang="ja-JP" altLang="en-US"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規制改革推進会議</a:t>
            </a:r>
            <a:endParaRPr kumimoji="1" lang="en-US" altLang="ja-JP" sz="16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spcBef>
                <a:spcPts val="600"/>
              </a:spcBef>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28</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内閣府設置法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概要</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経済社会の構造改革を進める上で必要な規制の在り方の改革</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20" name="正方形/長方形 19">
            <a:extLst>
              <a:ext uri="{FF2B5EF4-FFF2-40B4-BE49-F238E27FC236}">
                <a16:creationId xmlns:a16="http://schemas.microsoft.com/office/drawing/2014/main" id="{1920DC4A-69B3-8607-B479-151B92AE5C15}"/>
              </a:ext>
            </a:extLst>
          </p:cNvPr>
          <p:cNvSpPr/>
          <p:nvPr/>
        </p:nvSpPr>
        <p:spPr>
          <a:xfrm>
            <a:off x="7304729" y="41039"/>
            <a:ext cx="4618951" cy="505196"/>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10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出典：内閣府および経済産業省</a:t>
            </a:r>
            <a:r>
              <a:rPr kumimoji="1" lang="en-US" altLang="ja-JP" sz="110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HP</a:t>
            </a:r>
            <a:r>
              <a:rPr kumimoji="1" lang="ja-JP" altLang="en-US" sz="110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掲載資料をもとに副首都推進局で作成</a:t>
            </a:r>
          </a:p>
        </p:txBody>
      </p:sp>
      <p:sp>
        <p:nvSpPr>
          <p:cNvPr id="21" name="四角形: 角を丸くする 20">
            <a:extLst>
              <a:ext uri="{FF2B5EF4-FFF2-40B4-BE49-F238E27FC236}">
                <a16:creationId xmlns:a16="http://schemas.microsoft.com/office/drawing/2014/main" id="{81BB84DC-226A-B2C9-D55B-06EBCDEB361A}"/>
              </a:ext>
            </a:extLst>
          </p:cNvPr>
          <p:cNvSpPr/>
          <p:nvPr/>
        </p:nvSpPr>
        <p:spPr>
          <a:xfrm>
            <a:off x="6310868" y="3604042"/>
            <a:ext cx="941493" cy="616223"/>
          </a:xfrm>
          <a:prstGeom prst="roundRect">
            <a:avLst>
              <a:gd name="adj" fmla="val 1500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70C40571-44D1-F322-5E51-25DC7162474B}"/>
              </a:ext>
            </a:extLst>
          </p:cNvPr>
          <p:cNvSpPr txBox="1"/>
          <p:nvPr/>
        </p:nvSpPr>
        <p:spPr>
          <a:xfrm>
            <a:off x="6355933" y="3630516"/>
            <a:ext cx="1215956" cy="553998"/>
          </a:xfrm>
          <a:prstGeom prst="rect">
            <a:avLst/>
          </a:prstGeom>
          <a:noFill/>
        </p:spPr>
        <p:txBody>
          <a:bodyPr vert="horz" wrap="square" rtlCol="0">
            <a:spAutoFit/>
          </a:bodyPr>
          <a:lstStyle/>
          <a:p>
            <a:r>
              <a:rPr kumimoji="1" lang="ja-JP" altLang="en-US" sz="1000" dirty="0">
                <a:latin typeface="BIZ UDゴシック" panose="020B0400000000000000" pitchFamily="49" charset="-128"/>
                <a:ea typeface="BIZ UDゴシック" panose="020B0400000000000000" pitchFamily="49" charset="-128"/>
              </a:rPr>
              <a:t>事業開始前に</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実証して</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データ収集</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23" name="四角形: 角を丸くする 22">
            <a:extLst>
              <a:ext uri="{FF2B5EF4-FFF2-40B4-BE49-F238E27FC236}">
                <a16:creationId xmlns:a16="http://schemas.microsoft.com/office/drawing/2014/main" id="{5B2292E8-89A2-4466-47AE-78D17789B17F}"/>
              </a:ext>
            </a:extLst>
          </p:cNvPr>
          <p:cNvSpPr/>
          <p:nvPr/>
        </p:nvSpPr>
        <p:spPr>
          <a:xfrm>
            <a:off x="10109407" y="4645465"/>
            <a:ext cx="941493" cy="616223"/>
          </a:xfrm>
          <a:prstGeom prst="roundRect">
            <a:avLst>
              <a:gd name="adj" fmla="val 1500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4BE9DDD2-7CD6-D755-F2F4-9B401BD47224}"/>
              </a:ext>
            </a:extLst>
          </p:cNvPr>
          <p:cNvSpPr/>
          <p:nvPr/>
        </p:nvSpPr>
        <p:spPr>
          <a:xfrm>
            <a:off x="10069541" y="3291292"/>
            <a:ext cx="941493" cy="616223"/>
          </a:xfrm>
          <a:prstGeom prst="roundRect">
            <a:avLst>
              <a:gd name="adj" fmla="val 1500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id="{7411134B-F94B-60B8-3AFA-2903CF08519C}"/>
              </a:ext>
            </a:extLst>
          </p:cNvPr>
          <p:cNvGrpSpPr/>
          <p:nvPr/>
        </p:nvGrpSpPr>
        <p:grpSpPr>
          <a:xfrm>
            <a:off x="7535461" y="999111"/>
            <a:ext cx="3529745" cy="1126671"/>
            <a:chOff x="305388" y="960120"/>
            <a:chExt cx="4106591" cy="1116589"/>
          </a:xfrm>
        </p:grpSpPr>
        <p:sp>
          <p:nvSpPr>
            <p:cNvPr id="26" name="四角形: 角を丸くする 25">
              <a:extLst>
                <a:ext uri="{FF2B5EF4-FFF2-40B4-BE49-F238E27FC236}">
                  <a16:creationId xmlns:a16="http://schemas.microsoft.com/office/drawing/2014/main" id="{DC78D041-E2BB-2D37-96DE-2C9FCB4BD03B}"/>
                </a:ext>
              </a:extLst>
            </p:cNvPr>
            <p:cNvSpPr/>
            <p:nvPr/>
          </p:nvSpPr>
          <p:spPr>
            <a:xfrm>
              <a:off x="305388" y="960120"/>
              <a:ext cx="4106591" cy="1115954"/>
            </a:xfrm>
            <a:prstGeom prst="roundRect">
              <a:avLst>
                <a:gd name="adj" fmla="val 20166"/>
              </a:avLst>
            </a:prstGeom>
            <a:solidFill>
              <a:srgbClr val="9DC3E6">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7D3A6B5E-1D94-3FF9-B3D3-20B148B8B5E3}"/>
                </a:ext>
              </a:extLst>
            </p:cNvPr>
            <p:cNvSpPr txBox="1"/>
            <p:nvPr/>
          </p:nvSpPr>
          <p:spPr>
            <a:xfrm>
              <a:off x="574085" y="1061046"/>
              <a:ext cx="3675076" cy="1015663"/>
            </a:xfrm>
            <a:prstGeom prst="rect">
              <a:avLst/>
            </a:prstGeom>
            <a:noFill/>
          </p:spPr>
          <p:txBody>
            <a:bodyPr vert="horz" wrap="square" rtlCol="0">
              <a:spAutoFit/>
            </a:bodyPr>
            <a:lstStyle/>
            <a:p>
              <a:pPr algn="ctr">
                <a:lnSpc>
                  <a:spcPts val="1200"/>
                </a:lnSpc>
              </a:pPr>
              <a:r>
                <a:rPr kumimoji="1" lang="ja-JP" altLang="en-US" b="1" dirty="0">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構造改革特区</a:t>
              </a:r>
              <a:endParaRPr kumimoji="1" lang="en-US" altLang="ja-JP" b="1" dirty="0">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14</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年度～</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zh-TW"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構造改革特別区域法</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趣旨</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地域の特性に応じた規制改革を実施</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方法</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実現に向けて省庁間で調整</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実績</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特例措置数は</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56 </a:t>
              </a:r>
              <a:r>
                <a:rPr kumimoji="1" lang="en-US" altLang="zh-TW"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令和６年３月 現在</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grpSp>
      <p:grpSp>
        <p:nvGrpSpPr>
          <p:cNvPr id="28" name="グループ化 27">
            <a:extLst>
              <a:ext uri="{FF2B5EF4-FFF2-40B4-BE49-F238E27FC236}">
                <a16:creationId xmlns:a16="http://schemas.microsoft.com/office/drawing/2014/main" id="{8B01FE91-2E8A-5486-829C-382D8E2AC8A8}"/>
              </a:ext>
            </a:extLst>
          </p:cNvPr>
          <p:cNvGrpSpPr/>
          <p:nvPr/>
        </p:nvGrpSpPr>
        <p:grpSpPr>
          <a:xfrm>
            <a:off x="7488801" y="2144688"/>
            <a:ext cx="3627679" cy="1026459"/>
            <a:chOff x="5647958" y="1827861"/>
            <a:chExt cx="4161524" cy="1257014"/>
          </a:xfrm>
        </p:grpSpPr>
        <p:sp>
          <p:nvSpPr>
            <p:cNvPr id="29" name="四角形: 角を丸くする 28">
              <a:extLst>
                <a:ext uri="{FF2B5EF4-FFF2-40B4-BE49-F238E27FC236}">
                  <a16:creationId xmlns:a16="http://schemas.microsoft.com/office/drawing/2014/main" id="{C1A3ED9F-65A9-BC44-EC3E-CE81B0D959B8}"/>
                </a:ext>
              </a:extLst>
            </p:cNvPr>
            <p:cNvSpPr/>
            <p:nvPr/>
          </p:nvSpPr>
          <p:spPr>
            <a:xfrm>
              <a:off x="5647958" y="1827861"/>
              <a:ext cx="4106591" cy="1212181"/>
            </a:xfrm>
            <a:prstGeom prst="roundRect">
              <a:avLst>
                <a:gd name="adj" fmla="val 21446"/>
              </a:avLst>
            </a:prstGeom>
            <a:solidFill>
              <a:schemeClr val="accent5">
                <a:lumMod val="60000"/>
                <a:lumOff val="40000"/>
                <a:alpha val="6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81B35C43-C877-A24F-82B7-C3501C0FD814}"/>
                </a:ext>
              </a:extLst>
            </p:cNvPr>
            <p:cNvSpPr txBox="1"/>
            <p:nvPr/>
          </p:nvSpPr>
          <p:spPr>
            <a:xfrm>
              <a:off x="5820356" y="1841082"/>
              <a:ext cx="3989126" cy="1243793"/>
            </a:xfrm>
            <a:prstGeom prst="rect">
              <a:avLst/>
            </a:prstGeom>
            <a:noFill/>
            <a:ln>
              <a:noFill/>
            </a:ln>
          </p:spPr>
          <p:txBody>
            <a:bodyPr vert="horz" wrap="square" rtlCol="0">
              <a:spAutoFit/>
            </a:bodyPr>
            <a:lstStyle/>
            <a:p>
              <a:pPr algn="ctr">
                <a:lnSpc>
                  <a:spcPts val="1200"/>
                </a:lnSpc>
              </a:pPr>
              <a:r>
                <a:rPr kumimoji="1" lang="ja-JP" altLang="en-US" b="1" dirty="0">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総合特区</a:t>
              </a:r>
              <a:endParaRPr kumimoji="1" lang="en-US" altLang="ja-JP" b="1" dirty="0">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23</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年度～</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根拠）総合特別区域法</a:t>
              </a: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趣旨</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先駆的取組に国と地域の政策資源を集中</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方法</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実現に向けて国と地方の協議会で議論</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実績</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特例措置数は</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20 </a:t>
              </a:r>
              <a:r>
                <a:rPr kumimoji="1" lang="en-US" altLang="zh-TW"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令和６年３月 現在</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grpSp>
      <p:grpSp>
        <p:nvGrpSpPr>
          <p:cNvPr id="31" name="グループ化 30">
            <a:extLst>
              <a:ext uri="{FF2B5EF4-FFF2-40B4-BE49-F238E27FC236}">
                <a16:creationId xmlns:a16="http://schemas.microsoft.com/office/drawing/2014/main" id="{99E3BBFF-CE51-A94D-1FCA-1DB623025A19}"/>
              </a:ext>
            </a:extLst>
          </p:cNvPr>
          <p:cNvGrpSpPr/>
          <p:nvPr/>
        </p:nvGrpSpPr>
        <p:grpSpPr>
          <a:xfrm>
            <a:off x="3680688" y="533776"/>
            <a:ext cx="10097277" cy="2504535"/>
            <a:chOff x="828594" y="3038668"/>
            <a:chExt cx="10097277" cy="1423861"/>
          </a:xfrm>
        </p:grpSpPr>
        <p:sp>
          <p:nvSpPr>
            <p:cNvPr id="32" name="四角形: 角を丸くする 31">
              <a:extLst>
                <a:ext uri="{FF2B5EF4-FFF2-40B4-BE49-F238E27FC236}">
                  <a16:creationId xmlns:a16="http://schemas.microsoft.com/office/drawing/2014/main" id="{89741683-D087-061C-6419-FEA1C92FD6DA}"/>
                </a:ext>
              </a:extLst>
            </p:cNvPr>
            <p:cNvSpPr/>
            <p:nvPr/>
          </p:nvSpPr>
          <p:spPr>
            <a:xfrm>
              <a:off x="828594" y="3295071"/>
              <a:ext cx="3627679" cy="1167458"/>
            </a:xfrm>
            <a:prstGeom prst="roundRect">
              <a:avLst>
                <a:gd name="adj" fmla="val 16573"/>
              </a:avLst>
            </a:prstGeom>
            <a:solidFill>
              <a:schemeClr val="accent5">
                <a:lumMod val="75000"/>
                <a:alpha val="3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テキスト ボックス 32">
              <a:extLst>
                <a:ext uri="{FF2B5EF4-FFF2-40B4-BE49-F238E27FC236}">
                  <a16:creationId xmlns:a16="http://schemas.microsoft.com/office/drawing/2014/main" id="{DDD77D85-7973-8DFD-6EDD-39381DA52D6C}"/>
                </a:ext>
              </a:extLst>
            </p:cNvPr>
            <p:cNvSpPr txBox="1"/>
            <p:nvPr/>
          </p:nvSpPr>
          <p:spPr>
            <a:xfrm>
              <a:off x="1058167" y="3362044"/>
              <a:ext cx="3229031" cy="577418"/>
            </a:xfrm>
            <a:prstGeom prst="rect">
              <a:avLst/>
            </a:prstGeom>
            <a:noFill/>
          </p:spPr>
          <p:txBody>
            <a:bodyPr vert="horz" wrap="square" rtlCol="0">
              <a:spAutoFit/>
            </a:bodyPr>
            <a:lstStyle/>
            <a:p>
              <a:pPr algn="ctr">
                <a:lnSpc>
                  <a:spcPts val="1200"/>
                </a:lnSpc>
              </a:pPr>
              <a:r>
                <a:rPr kumimoji="1" lang="ja-JP" altLang="en-US" b="1" dirty="0">
                  <a:solidFill>
                    <a:schemeClr val="accent1">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国家戦略特区</a:t>
              </a:r>
              <a:endParaRPr kumimoji="1" lang="en-US" altLang="ja-JP" b="1" dirty="0">
                <a:solidFill>
                  <a:schemeClr val="accent1">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25</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年度～</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CN"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国家戦略特別区域法</a:t>
              </a:r>
              <a:endParaRPr kumimoji="1" lang="en-US" altLang="zh-CN"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趣旨</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岩盤規制改革による社会課題の解決</a:t>
              </a: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方法</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有識者の参加する</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WG,</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諮問会議で調整</a:t>
              </a:r>
            </a:p>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実績</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措置数は</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64 </a:t>
              </a:r>
              <a:r>
                <a:rPr kumimoji="1" lang="en-US" altLang="zh-TW"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zh-TW" altLang="en-US"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令和６年３月 現在</a:t>
              </a:r>
              <a:endParaRPr kumimoji="1" lang="en-US" altLang="ja-JP" sz="8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B1E8FA97-27D2-91CD-6CE0-C2FDD840478C}"/>
                </a:ext>
              </a:extLst>
            </p:cNvPr>
            <p:cNvSpPr txBox="1"/>
            <p:nvPr/>
          </p:nvSpPr>
          <p:spPr>
            <a:xfrm>
              <a:off x="2403755" y="3038668"/>
              <a:ext cx="8522116" cy="227468"/>
            </a:xfrm>
            <a:prstGeom prst="rect">
              <a:avLst/>
            </a:prstGeom>
            <a:noFill/>
          </p:spPr>
          <p:txBody>
            <a:bodyPr vert="horz" wrap="square" rtlCol="0">
              <a:spAutoFit/>
            </a:bodyPr>
            <a:lstStyle/>
            <a:p>
              <a:pPr>
                <a:lnSpc>
                  <a:spcPts val="1200"/>
                </a:lnSpc>
              </a:pP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時期</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26</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根拠</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地方自治</a:t>
              </a:r>
              <a:r>
                <a:rPr kumimoji="1" lang="zh-CN"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法</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趣旨</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事務・権限の委譲や規制緩和に係る提案を</a:t>
              </a:r>
              <a:b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地方公共団体から募り、内閣府が関係省庁と調整を行う。</a:t>
              </a:r>
            </a:p>
          </p:txBody>
        </p:sp>
      </p:grpSp>
      <p:sp>
        <p:nvSpPr>
          <p:cNvPr id="34" name="正方形/長方形 33">
            <a:extLst>
              <a:ext uri="{FF2B5EF4-FFF2-40B4-BE49-F238E27FC236}">
                <a16:creationId xmlns:a16="http://schemas.microsoft.com/office/drawing/2014/main" id="{12880693-6E60-C515-C45D-AD54B14A6A79}"/>
              </a:ext>
            </a:extLst>
          </p:cNvPr>
          <p:cNvSpPr/>
          <p:nvPr/>
        </p:nvSpPr>
        <p:spPr>
          <a:xfrm>
            <a:off x="784566" y="558110"/>
            <a:ext cx="1905817" cy="2424296"/>
          </a:xfrm>
          <a:prstGeom prst="rect">
            <a:avLst/>
          </a:prstGeom>
          <a:solidFill>
            <a:schemeClr val="bg1"/>
          </a:solidFill>
          <a:ln w="5715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5DB9E255-A588-A5D9-E75F-3312E65FE578}"/>
              </a:ext>
            </a:extLst>
          </p:cNvPr>
          <p:cNvSpPr txBox="1"/>
          <p:nvPr/>
        </p:nvSpPr>
        <p:spPr>
          <a:xfrm>
            <a:off x="590616" y="1415594"/>
            <a:ext cx="2335159" cy="738664"/>
          </a:xfrm>
          <a:prstGeom prst="rect">
            <a:avLst/>
          </a:prstGeom>
          <a:noFill/>
        </p:spPr>
        <p:txBody>
          <a:bodyPr vert="horz" wrap="square" rtlCol="0">
            <a:spAutoFit/>
          </a:bodyPr>
          <a:lstStyle/>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自治体主導で</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地域ごとに</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規制改革を要望</a:t>
            </a:r>
            <a:endParaRPr kumimoji="1" lang="en-US" altLang="ja-JP"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36" name="正方形/長方形 35">
            <a:extLst>
              <a:ext uri="{FF2B5EF4-FFF2-40B4-BE49-F238E27FC236}">
                <a16:creationId xmlns:a16="http://schemas.microsoft.com/office/drawing/2014/main" id="{D02065C9-D21F-1450-C4B5-8D8C2604A2B1}"/>
              </a:ext>
            </a:extLst>
          </p:cNvPr>
          <p:cNvSpPr/>
          <p:nvPr/>
        </p:nvSpPr>
        <p:spPr>
          <a:xfrm>
            <a:off x="2853719" y="546154"/>
            <a:ext cx="726378" cy="2456934"/>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E90DADDA-E0AE-4FCF-32AA-D951982DE5E2}"/>
              </a:ext>
            </a:extLst>
          </p:cNvPr>
          <p:cNvSpPr txBox="1"/>
          <p:nvPr/>
        </p:nvSpPr>
        <p:spPr>
          <a:xfrm>
            <a:off x="2983930" y="1001971"/>
            <a:ext cx="400110" cy="1565910"/>
          </a:xfrm>
          <a:prstGeom prst="rect">
            <a:avLst/>
          </a:prstGeom>
          <a:noFill/>
        </p:spPr>
        <p:txBody>
          <a:bodyPr vert="eaVert" wrap="square" rtlCol="0">
            <a:spAutoFit/>
          </a:bodyPr>
          <a:lstStyle/>
          <a:p>
            <a:pPr algn="ctr"/>
            <a:r>
              <a:rPr kumimoji="1" lang="ja-JP" altLang="en-US" sz="1400" b="1" dirty="0">
                <a:solidFill>
                  <a:schemeClr val="tx1">
                    <a:lumMod val="85000"/>
                    <a:lumOff val="1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地域単位</a:t>
            </a:r>
            <a:endParaRPr kumimoji="1" lang="en-US" altLang="ja-JP" sz="14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38" name="四角形: 角を丸くする 37">
            <a:extLst>
              <a:ext uri="{FF2B5EF4-FFF2-40B4-BE49-F238E27FC236}">
                <a16:creationId xmlns:a16="http://schemas.microsoft.com/office/drawing/2014/main" id="{9F24B554-7C6D-9BC5-1637-235C2AA59803}"/>
              </a:ext>
            </a:extLst>
          </p:cNvPr>
          <p:cNvSpPr/>
          <p:nvPr/>
        </p:nvSpPr>
        <p:spPr>
          <a:xfrm>
            <a:off x="3914037" y="2123735"/>
            <a:ext cx="3204848" cy="553998"/>
          </a:xfrm>
          <a:prstGeom prst="roundRect">
            <a:avLst>
              <a:gd name="adj" fmla="val 41931"/>
            </a:avLst>
          </a:prstGeom>
          <a:solidFill>
            <a:schemeClr val="bg1">
              <a:alpha val="6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A64CBD64-B70C-0906-AA40-27B35827C14D}"/>
              </a:ext>
            </a:extLst>
          </p:cNvPr>
          <p:cNvSpPr txBox="1"/>
          <p:nvPr/>
        </p:nvSpPr>
        <p:spPr>
          <a:xfrm>
            <a:off x="4010852" y="2145112"/>
            <a:ext cx="3229031" cy="553998"/>
          </a:xfrm>
          <a:prstGeom prst="rect">
            <a:avLst/>
          </a:prstGeom>
          <a:noFill/>
        </p:spPr>
        <p:txBody>
          <a:bodyPr vert="horz" wrap="square" rtlCol="0">
            <a:spAutoFit/>
          </a:bodyPr>
          <a:lstStyle/>
          <a:p>
            <a:pPr algn="ctr">
              <a:lnSpc>
                <a:spcPts val="1200"/>
              </a:lnSpc>
            </a:pPr>
            <a:r>
              <a:rPr kumimoji="1" lang="ja-JP" altLang="en-US" sz="1400" b="1" dirty="0">
                <a:solidFill>
                  <a:schemeClr val="accent1">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地域限定型サンドボックス</a:t>
            </a:r>
            <a:endParaRPr kumimoji="1" lang="en-US" altLang="ja-JP" sz="1400" b="1" dirty="0">
              <a:solidFill>
                <a:schemeClr val="accent1">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自動車の自動走行、無人航空機、</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a:lnSpc>
                <a:spcPts val="1200"/>
              </a:lnSpc>
            </a:pP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これらに関連する電波利用が対象</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1C32EA79-358E-4E7E-5899-D1F28025C827}"/>
              </a:ext>
            </a:extLst>
          </p:cNvPr>
          <p:cNvSpPr txBox="1"/>
          <p:nvPr/>
        </p:nvSpPr>
        <p:spPr>
          <a:xfrm>
            <a:off x="10109407" y="4652321"/>
            <a:ext cx="1215956" cy="553998"/>
          </a:xfrm>
          <a:prstGeom prst="rect">
            <a:avLst/>
          </a:prstGeom>
          <a:noFill/>
        </p:spPr>
        <p:txBody>
          <a:bodyPr vert="horz" wrap="square" rtlCol="0">
            <a:spAutoFit/>
          </a:bodyPr>
          <a:lstStyle/>
          <a:p>
            <a:r>
              <a:rPr kumimoji="1" lang="ja-JP" altLang="en-US" sz="1000" dirty="0">
                <a:latin typeface="BIZ UDゴシック" panose="020B0400000000000000" pitchFamily="49" charset="-128"/>
                <a:ea typeface="BIZ UDゴシック" panose="020B0400000000000000" pitchFamily="49" charset="-128"/>
              </a:rPr>
              <a:t>規制の特例</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措置を整備し、</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事業を実施</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675006BC-DFA3-5563-CA76-B57972AA2B30}"/>
              </a:ext>
            </a:extLst>
          </p:cNvPr>
          <p:cNvSpPr txBox="1"/>
          <p:nvPr/>
        </p:nvSpPr>
        <p:spPr>
          <a:xfrm>
            <a:off x="10113835" y="3330307"/>
            <a:ext cx="1215956" cy="553998"/>
          </a:xfrm>
          <a:prstGeom prst="rect">
            <a:avLst/>
          </a:prstGeom>
          <a:noFill/>
        </p:spPr>
        <p:txBody>
          <a:bodyPr vert="horz" wrap="square" rtlCol="0">
            <a:spAutoFit/>
          </a:bodyPr>
          <a:lstStyle/>
          <a:p>
            <a:r>
              <a:rPr kumimoji="1" lang="ja-JP" altLang="en-US" sz="1000" dirty="0">
                <a:latin typeface="BIZ UDゴシック" panose="020B0400000000000000" pitchFamily="49" charset="-128"/>
                <a:ea typeface="BIZ UDゴシック" panose="020B0400000000000000" pitchFamily="49" charset="-128"/>
              </a:rPr>
              <a:t>事業開始前に</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法令の解釈・</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適合性を確認</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45" name="四角形: 角を丸くする 44">
            <a:extLst>
              <a:ext uri="{FF2B5EF4-FFF2-40B4-BE49-F238E27FC236}">
                <a16:creationId xmlns:a16="http://schemas.microsoft.com/office/drawing/2014/main" id="{27DCE326-44E3-2889-4C37-59B71D618EC9}"/>
              </a:ext>
            </a:extLst>
          </p:cNvPr>
          <p:cNvSpPr/>
          <p:nvPr/>
        </p:nvSpPr>
        <p:spPr>
          <a:xfrm>
            <a:off x="3933315" y="2737294"/>
            <a:ext cx="3204848" cy="219789"/>
          </a:xfrm>
          <a:prstGeom prst="roundRect">
            <a:avLst>
              <a:gd name="adj" fmla="val 41931"/>
            </a:avLst>
          </a:prstGeom>
          <a:solidFill>
            <a:schemeClr val="bg1">
              <a:alpha val="6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742EA85D-8DC0-B639-71D3-20D86EC66D0A}"/>
              </a:ext>
            </a:extLst>
          </p:cNvPr>
          <p:cNvSpPr txBox="1"/>
          <p:nvPr/>
        </p:nvSpPr>
        <p:spPr>
          <a:xfrm>
            <a:off x="4001334" y="2744367"/>
            <a:ext cx="3229031" cy="246221"/>
          </a:xfrm>
          <a:prstGeom prst="rect">
            <a:avLst/>
          </a:prstGeom>
          <a:noFill/>
        </p:spPr>
        <p:txBody>
          <a:bodyPr vert="horz" wrap="square" rtlCol="0">
            <a:spAutoFit/>
          </a:bodyPr>
          <a:lstStyle/>
          <a:p>
            <a:pPr algn="ctr">
              <a:lnSpc>
                <a:spcPts val="1200"/>
              </a:lnSpc>
            </a:pPr>
            <a:r>
              <a:rPr kumimoji="1" lang="ja-JP" altLang="en-US" sz="1400" b="1" dirty="0">
                <a:solidFill>
                  <a:schemeClr val="accent1">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スーパーシティ型特区　など</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47" name="スライド番号プレースホルダー 7">
            <a:extLst>
              <a:ext uri="{FF2B5EF4-FFF2-40B4-BE49-F238E27FC236}">
                <a16:creationId xmlns:a16="http://schemas.microsoft.com/office/drawing/2014/main" id="{78747CEE-58FB-9E57-4D08-664800EB76CA}"/>
              </a:ext>
            </a:extLst>
          </p:cNvPr>
          <p:cNvSpPr>
            <a:spLocks noGrp="1"/>
          </p:cNvSpPr>
          <p:nvPr>
            <p:ph type="sldNum" sz="quarter" idx="12"/>
          </p:nvPr>
        </p:nvSpPr>
        <p:spPr>
          <a:xfrm>
            <a:off x="9074727" y="6356350"/>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16</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83270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F7B37E1-882A-2B81-C6FA-965BCE1845C0}"/>
              </a:ext>
            </a:extLst>
          </p:cNvPr>
          <p:cNvSpPr/>
          <p:nvPr/>
        </p:nvSpPr>
        <p:spPr>
          <a:xfrm>
            <a:off x="907810" y="694353"/>
            <a:ext cx="10720365" cy="1702049"/>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180000" rIns="216000" rtlCol="0" anchor="ctr"/>
          <a:lstStyle/>
          <a:p>
            <a:pPr marL="252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〇　第１次分権改革では、機関委任事務の廃止や地方への国の関与のあり方の見直しなどが行われ、国と地方が対等・協力の関係となった。また第２次分権改革では、義務付けや枠付の見直し、市町村への権限移譲が進むなど、地方の裁量が一定拡大した。</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12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現在は、委員会勧告方式にかわる制度として、地方の発意と多様性を重視し、</a:t>
            </a:r>
            <a:r>
              <a:rPr lang="en-US" altLang="ja-JP"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2014</a:t>
            </a:r>
            <a:r>
              <a:rPr lang="ja-JP" altLang="en-US" sz="1400" dirty="0">
                <a:solidFill>
                  <a:prstClr val="black"/>
                </a:solidFill>
                <a:latin typeface="Meiryo UI"/>
                <a:ea typeface="BIZ UDゴシック" panose="020B0400000000000000" pitchFamily="49" charset="-128"/>
                <a:cs typeface="Meiryo UI" panose="020B0604030504040204" pitchFamily="50" charset="-128"/>
              </a:rPr>
              <a:t>年から「提案募集方式」が導入されている。提案募集方式は、事務・権限の移譲や規制緩和に係る提案を地方公共団体などから募り、提案の実現に向けて、内閣府が関係省庁と調整を行う仕組みとなっており、国家要望などとは異なり、提案に対し、必ず国からの回答が得られることが特徴となっている。</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5" name="正方形/長方形 4">
            <a:extLst>
              <a:ext uri="{FF2B5EF4-FFF2-40B4-BE49-F238E27FC236}">
                <a16:creationId xmlns:a16="http://schemas.microsoft.com/office/drawing/2014/main" id="{A08B3E9C-AF26-1C45-6CBF-DB89874B54AB}"/>
              </a:ext>
            </a:extLst>
          </p:cNvPr>
          <p:cNvSpPr/>
          <p:nvPr/>
        </p:nvSpPr>
        <p:spPr>
          <a:xfrm>
            <a:off x="503213" y="99077"/>
            <a:ext cx="11479237" cy="492369"/>
          </a:xfrm>
          <a:prstGeom prst="rect">
            <a:avLst/>
          </a:prstGeom>
          <a:gradFill flip="none" rotWithShape="1">
            <a:gsLst>
              <a:gs pos="0">
                <a:srgbClr val="44546A"/>
              </a:gs>
              <a:gs pos="100000">
                <a:srgbClr val="44546A">
                  <a:lumMod val="60000"/>
                  <a:lumOff val="40000"/>
                </a:srgbClr>
              </a:gs>
            </a:gsLst>
            <a:lin ang="0" scaled="1"/>
            <a:tileRect/>
          </a:gradFill>
          <a:ln w="12700" cap="flat" cmpd="sng" algn="ctr">
            <a:noFill/>
            <a:prstDash val="solid"/>
            <a:miter lim="800000"/>
          </a:ln>
          <a:effectLst/>
        </p:spPr>
        <p:txBody>
          <a:bodyPr tIns="72000" rIns="0" bIns="720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参考資料：これまでの国における地方分権改革の取組について（</a:t>
            </a:r>
            <a:r>
              <a:rPr kumimoji="0" lang="ja-JP" altLang="en-US" b="1" kern="0" dirty="0">
                <a:solidFill>
                  <a:prstClr val="white"/>
                </a:solidFill>
                <a:latin typeface="BIZ UDゴシック" panose="020B0400000000000000" pitchFamily="49" charset="-128"/>
                <a:ea typeface="BIZ UDゴシック" panose="020B0400000000000000" pitchFamily="49" charset="-128"/>
                <a:cs typeface="Meiryo UI" panose="020B0604030504040204" pitchFamily="50" charset="-128"/>
              </a:rPr>
              <a:t>１</a:t>
            </a:r>
            <a:r>
              <a:rPr kumimoji="0" lang="en-US" altLang="ja-JP"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a:t>
            </a:r>
            <a:endParaRPr kumimoji="0" lang="en-US" altLang="ja-JP"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6" name="正方形/長方形 5">
            <a:extLst>
              <a:ext uri="{FF2B5EF4-FFF2-40B4-BE49-F238E27FC236}">
                <a16:creationId xmlns:a16="http://schemas.microsoft.com/office/drawing/2014/main" id="{03F18184-945C-ABE2-4338-8A0DAB44C680}"/>
              </a:ext>
            </a:extLst>
          </p:cNvPr>
          <p:cNvSpPr/>
          <p:nvPr/>
        </p:nvSpPr>
        <p:spPr>
          <a:xfrm>
            <a:off x="1039492" y="2613076"/>
            <a:ext cx="10406678" cy="695606"/>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180000" lvl="0" indent="-457200">
              <a:lnSpc>
                <a:spcPts val="2000"/>
              </a:lnSpc>
              <a:defRPr/>
            </a:pPr>
            <a:r>
              <a:rPr lang="ja-JP" altLang="en-US"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 我が国に地方分権改革が求められる理由として、</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1996</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年の地方分権推進委員会中間報告において以下が指摘されている。</a:t>
            </a:r>
            <a:endPar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4D8CAE08-7B78-C761-0FC6-6B8DC54D2DF2}"/>
              </a:ext>
            </a:extLst>
          </p:cNvPr>
          <p:cNvSpPr txBox="1"/>
          <p:nvPr/>
        </p:nvSpPr>
        <p:spPr>
          <a:xfrm>
            <a:off x="4565049" y="6438400"/>
            <a:ext cx="707349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出典：大阪府「令和の地方分権改革に向けて～大阪・関西における分権型社会に向けた検討報告書～」をもとに副首都推進局で作成</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 name="テキスト ボックス 7">
            <a:extLst>
              <a:ext uri="{FF2B5EF4-FFF2-40B4-BE49-F238E27FC236}">
                <a16:creationId xmlns:a16="http://schemas.microsoft.com/office/drawing/2014/main" id="{C97CE681-E824-20BB-217B-D3117D5B8AAB}"/>
              </a:ext>
            </a:extLst>
          </p:cNvPr>
          <p:cNvSpPr txBox="1"/>
          <p:nvPr/>
        </p:nvSpPr>
        <p:spPr>
          <a:xfrm>
            <a:off x="907810" y="2571586"/>
            <a:ext cx="3465715" cy="292130"/>
          </a:xfrm>
          <a:prstGeom prst="rect">
            <a:avLst/>
          </a:prstGeom>
          <a:noFill/>
        </p:spPr>
        <p:txBody>
          <a:bodyPr wrap="square" t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dirty="0">
                <a:solidFill>
                  <a:srgbClr val="000000"/>
                </a:solidFill>
                <a:latin typeface="BIZ UDゴシック" panose="020B0400000000000000" pitchFamily="49" charset="-128"/>
                <a:ea typeface="BIZ UDゴシック" panose="020B0400000000000000" pitchFamily="49" charset="-128"/>
              </a:rPr>
              <a:t>■ </a:t>
            </a: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平成の地方分権改革について</a:t>
            </a:r>
            <a:endPar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9" name="表 8">
            <a:extLst>
              <a:ext uri="{FF2B5EF4-FFF2-40B4-BE49-F238E27FC236}">
                <a16:creationId xmlns:a16="http://schemas.microsoft.com/office/drawing/2014/main" id="{CF8EE8F2-5298-22A0-E30F-DA253A07AE8F}"/>
              </a:ext>
            </a:extLst>
          </p:cNvPr>
          <p:cNvGraphicFramePr>
            <a:graphicFrameLocks noGrp="1"/>
          </p:cNvGraphicFramePr>
          <p:nvPr>
            <p:extLst>
              <p:ext uri="{D42A27DB-BD31-4B8C-83A1-F6EECF244321}">
                <p14:modId xmlns:p14="http://schemas.microsoft.com/office/powerpoint/2010/main" val="3228340156"/>
              </p:ext>
            </p:extLst>
          </p:nvPr>
        </p:nvGraphicFramePr>
        <p:xfrm>
          <a:off x="1096953" y="3117206"/>
          <a:ext cx="10372444" cy="3324036"/>
        </p:xfrm>
        <a:graphic>
          <a:graphicData uri="http://schemas.openxmlformats.org/drawingml/2006/table">
            <a:tbl>
              <a:tblPr firstRow="1" bandRow="1">
                <a:tableStyleId>{5940675A-B579-460E-94D1-54222C63F5DA}</a:tableStyleId>
              </a:tblPr>
              <a:tblGrid>
                <a:gridCol w="1606490">
                  <a:extLst>
                    <a:ext uri="{9D8B030D-6E8A-4147-A177-3AD203B41FA5}">
                      <a16:colId xmlns:a16="http://schemas.microsoft.com/office/drawing/2014/main" val="758912432"/>
                    </a:ext>
                  </a:extLst>
                </a:gridCol>
                <a:gridCol w="8765954">
                  <a:extLst>
                    <a:ext uri="{9D8B030D-6E8A-4147-A177-3AD203B41FA5}">
                      <a16:colId xmlns:a16="http://schemas.microsoft.com/office/drawing/2014/main" val="2616470800"/>
                    </a:ext>
                  </a:extLst>
                </a:gridCol>
              </a:tblGrid>
              <a:tr h="486960">
                <a:tc>
                  <a:txBody>
                    <a:bodyPr/>
                    <a:lstStyle/>
                    <a:p>
                      <a:pPr>
                        <a:lnSpc>
                          <a:spcPts val="1800"/>
                        </a:lnSpc>
                      </a:pPr>
                      <a:r>
                        <a:rPr kumimoji="1" lang="ja-JP" altLang="en-US" sz="1200" b="1" dirty="0">
                          <a:latin typeface="BIZ UDゴシック" panose="020B0400000000000000" pitchFamily="49" charset="-128"/>
                          <a:ea typeface="BIZ UDゴシック" panose="020B0400000000000000" pitchFamily="49" charset="-128"/>
                        </a:rPr>
                        <a:t>①中央集権システム</a:t>
                      </a:r>
                      <a:endParaRPr kumimoji="1" lang="en-US" altLang="ja-JP" sz="1200" b="1" dirty="0">
                        <a:latin typeface="BIZ UDゴシック" panose="020B0400000000000000" pitchFamily="49" charset="-128"/>
                        <a:ea typeface="BIZ UDゴシック" panose="020B0400000000000000" pitchFamily="49" charset="-128"/>
                      </a:endParaRPr>
                    </a:p>
                    <a:p>
                      <a:pPr>
                        <a:lnSpc>
                          <a:spcPts val="1800"/>
                        </a:lnSpc>
                      </a:pPr>
                      <a:r>
                        <a:rPr kumimoji="1" lang="en-US" altLang="ja-JP" sz="12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の制度疲労</a:t>
                      </a:r>
                    </a:p>
                  </a:txBody>
                  <a:tcPr anchor="ctr">
                    <a:solidFill>
                      <a:schemeClr val="accent1">
                        <a:lumMod val="40000"/>
                        <a:lumOff val="60000"/>
                      </a:schemeClr>
                    </a:solidFill>
                  </a:tcPr>
                </a:tc>
                <a:tc>
                  <a:txBody>
                    <a:bodyPr/>
                    <a:lstStyle/>
                    <a:p>
                      <a:pPr>
                        <a:lnSpc>
                          <a:spcPts val="1500"/>
                        </a:lnSpc>
                      </a:pPr>
                      <a:r>
                        <a:rPr kumimoji="1" lang="ja-JP" altLang="en-US" sz="1100" b="1" u="sng" dirty="0">
                          <a:latin typeface="BIZ UDゴシック" panose="020B0400000000000000" pitchFamily="49" charset="-128"/>
                          <a:ea typeface="BIZ UDゴシック" panose="020B0400000000000000" pitchFamily="49" charset="-128"/>
                        </a:rPr>
                        <a:t>明治期以来の中央集権型⾏政システムは</a:t>
                      </a:r>
                      <a:r>
                        <a:rPr kumimoji="1" lang="ja-JP" altLang="en-US" sz="1100" dirty="0">
                          <a:latin typeface="BIZ UDゴシック" panose="020B0400000000000000" pitchFamily="49" charset="-128"/>
                          <a:ea typeface="BIZ UDゴシック" panose="020B0400000000000000" pitchFamily="49" charset="-128"/>
                        </a:rPr>
                        <a:t>、国⺠国家の統⼀のために地域社会の⾃治を制約し、国⺠経済の発展のために地域経済の存⽴基盤を掘り崩す。権限・財源・人間、そして情報を中央に過度に集中させ、地方の資源を収奪し、その活力を奪う。</a:t>
                      </a:r>
                      <a:r>
                        <a:rPr kumimoji="1" lang="ja-JP" altLang="en-US" sz="1100" b="1" u="sng" dirty="0">
                          <a:latin typeface="BIZ UDゴシック" panose="020B0400000000000000" pitchFamily="49" charset="-128"/>
                          <a:ea typeface="BIZ UDゴシック" panose="020B0400000000000000" pitchFamily="49" charset="-128"/>
                        </a:rPr>
                        <a:t>全国画一の統一性と公平性を重視するあまりに、地域的な諸条件の多様性を軽視し、地域ごとの個性ある生活文化を衰微させる</a:t>
                      </a:r>
                      <a:r>
                        <a:rPr kumimoji="1" lang="ja-JP" altLang="en-US" sz="1100" dirty="0">
                          <a:latin typeface="BIZ UDゴシック" panose="020B0400000000000000" pitchFamily="49" charset="-128"/>
                          <a:ea typeface="BIZ UDゴシック" panose="020B0400000000000000" pitchFamily="49" charset="-128"/>
                        </a:rPr>
                        <a:t>。</a:t>
                      </a:r>
                    </a:p>
                  </a:txBody>
                  <a:tcPr>
                    <a:solidFill>
                      <a:schemeClr val="accent6">
                        <a:lumMod val="20000"/>
                        <a:lumOff val="80000"/>
                      </a:schemeClr>
                    </a:solidFill>
                  </a:tcPr>
                </a:tc>
                <a:extLst>
                  <a:ext uri="{0D108BD9-81ED-4DB2-BD59-A6C34878D82A}">
                    <a16:rowId xmlns:a16="http://schemas.microsoft.com/office/drawing/2014/main" val="504810215"/>
                  </a:ext>
                </a:extLst>
              </a:tr>
              <a:tr h="393480">
                <a:tc>
                  <a:txBody>
                    <a:bodyPr/>
                    <a:lstStyle/>
                    <a:p>
                      <a:pPr>
                        <a:lnSpc>
                          <a:spcPts val="1800"/>
                        </a:lnSpc>
                      </a:pPr>
                      <a:r>
                        <a:rPr kumimoji="1" lang="ja-JP" altLang="en-US" sz="1200" b="1" dirty="0">
                          <a:latin typeface="BIZ UDゴシック" panose="020B0400000000000000" pitchFamily="49" charset="-128"/>
                          <a:ea typeface="BIZ UDゴシック" panose="020B0400000000000000" pitchFamily="49" charset="-128"/>
                        </a:rPr>
                        <a:t>②変動する国際社会</a:t>
                      </a:r>
                      <a:endParaRPr kumimoji="1" lang="en-US" altLang="ja-JP" sz="1200" b="1" dirty="0">
                        <a:latin typeface="BIZ UDゴシック" panose="020B0400000000000000" pitchFamily="49" charset="-128"/>
                        <a:ea typeface="BIZ UDゴシック" panose="020B0400000000000000" pitchFamily="49" charset="-128"/>
                      </a:endParaRPr>
                    </a:p>
                    <a:p>
                      <a:pPr>
                        <a:lnSpc>
                          <a:spcPts val="1800"/>
                        </a:lnSpc>
                      </a:pPr>
                      <a:r>
                        <a:rPr kumimoji="1" lang="en-US" altLang="ja-JP" sz="12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への対応</a:t>
                      </a:r>
                    </a:p>
                  </a:txBody>
                  <a:tcPr anchor="ctr">
                    <a:solidFill>
                      <a:schemeClr val="accent1">
                        <a:lumMod val="40000"/>
                        <a:lumOff val="60000"/>
                      </a:schemeClr>
                    </a:solidFill>
                  </a:tcPr>
                </a:tc>
                <a:tc>
                  <a:txBody>
                    <a:bodyPr/>
                    <a:lstStyle/>
                    <a:p>
                      <a:pPr>
                        <a:lnSpc>
                          <a:spcPts val="1500"/>
                        </a:lnSpc>
                      </a:pPr>
                      <a:r>
                        <a:rPr kumimoji="1" lang="ja-JP" altLang="en-US" sz="1100" b="0" u="none" dirty="0">
                          <a:latin typeface="BIZ UDゴシック" panose="020B0400000000000000" pitchFamily="49" charset="-128"/>
                          <a:ea typeface="BIZ UDゴシック" panose="020B0400000000000000" pitchFamily="49" charset="-128"/>
                        </a:rPr>
                        <a:t>国にしか担い得ない国際調整課題への国の各省庁の対応能力を高めるためにも、</a:t>
                      </a:r>
                      <a:r>
                        <a:rPr kumimoji="1" lang="ja-JP" altLang="en-US" sz="1100" b="1" u="sng" dirty="0">
                          <a:latin typeface="BIZ UDゴシック" panose="020B0400000000000000" pitchFamily="49" charset="-128"/>
                          <a:ea typeface="BIZ UDゴシック" panose="020B0400000000000000" pitchFamily="49" charset="-128"/>
                        </a:rPr>
                        <a:t>地方分権を推進し、国の各省庁の国内問題に対する濃密な関与に伴う負担を軽減することを通して、その役割を純化し強化していくべき</a:t>
                      </a:r>
                      <a:r>
                        <a:rPr kumimoji="1" lang="ja-JP" altLang="en-US" sz="1100" b="0" u="none" dirty="0">
                          <a:latin typeface="BIZ UDゴシック" panose="020B0400000000000000" pitchFamily="49" charset="-128"/>
                          <a:ea typeface="BIZ UDゴシック" panose="020B0400000000000000" pitchFamily="49" charset="-128"/>
                        </a:rPr>
                        <a:t>である</a:t>
                      </a:r>
                      <a:r>
                        <a:rPr kumimoji="1" lang="ja-JP" altLang="en-US" sz="1100" dirty="0">
                          <a:latin typeface="BIZ UDゴシック" panose="020B0400000000000000" pitchFamily="49" charset="-128"/>
                          <a:ea typeface="BIZ UDゴシック" panose="020B0400000000000000" pitchFamily="49" charset="-128"/>
                        </a:rPr>
                        <a:t>。</a:t>
                      </a:r>
                    </a:p>
                  </a:txBody>
                  <a:tcPr>
                    <a:solidFill>
                      <a:schemeClr val="accent6">
                        <a:lumMod val="20000"/>
                        <a:lumOff val="80000"/>
                      </a:schemeClr>
                    </a:solidFill>
                  </a:tcPr>
                </a:tc>
                <a:extLst>
                  <a:ext uri="{0D108BD9-81ED-4DB2-BD59-A6C34878D82A}">
                    <a16:rowId xmlns:a16="http://schemas.microsoft.com/office/drawing/2014/main" val="2284086569"/>
                  </a:ext>
                </a:extLst>
              </a:tr>
              <a:tr h="393480">
                <a:tc>
                  <a:txBody>
                    <a:bodyPr/>
                    <a:lstStyle/>
                    <a:p>
                      <a:pPr>
                        <a:lnSpc>
                          <a:spcPts val="1800"/>
                        </a:lnSpc>
                      </a:pPr>
                      <a:r>
                        <a:rPr kumimoji="1" lang="ja-JP" altLang="en-US" sz="1200" b="1" dirty="0">
                          <a:latin typeface="BIZ UDゴシック" panose="020B0400000000000000" pitchFamily="49" charset="-128"/>
                          <a:ea typeface="BIZ UDゴシック" panose="020B0400000000000000" pitchFamily="49" charset="-128"/>
                        </a:rPr>
                        <a:t>③東京一極集中の</a:t>
                      </a:r>
                      <a:endParaRPr kumimoji="1" lang="en-US" altLang="ja-JP" sz="1200" b="1" dirty="0">
                        <a:latin typeface="BIZ UDゴシック" panose="020B0400000000000000" pitchFamily="49" charset="-128"/>
                        <a:ea typeface="BIZ UDゴシック" panose="020B0400000000000000" pitchFamily="49" charset="-128"/>
                      </a:endParaRPr>
                    </a:p>
                    <a:p>
                      <a:pPr>
                        <a:lnSpc>
                          <a:spcPts val="1800"/>
                        </a:lnSpc>
                      </a:pPr>
                      <a:r>
                        <a:rPr kumimoji="1" lang="en-US" altLang="ja-JP" sz="12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是正</a:t>
                      </a:r>
                    </a:p>
                  </a:txBody>
                  <a:tcPr anchor="ctr">
                    <a:solidFill>
                      <a:schemeClr val="accent1">
                        <a:lumMod val="40000"/>
                        <a:lumOff val="60000"/>
                      </a:schemeClr>
                    </a:solidFill>
                  </a:tcPr>
                </a:tc>
                <a:tc>
                  <a:txBody>
                    <a:bodyPr/>
                    <a:lstStyle/>
                    <a:p>
                      <a:pPr>
                        <a:lnSpc>
                          <a:spcPts val="1500"/>
                        </a:lnSpc>
                      </a:pPr>
                      <a:r>
                        <a:rPr kumimoji="1" lang="ja-JP" altLang="en-US" sz="1100" dirty="0">
                          <a:latin typeface="BIZ UDゴシック" panose="020B0400000000000000" pitchFamily="49" charset="-128"/>
                          <a:ea typeface="BIZ UDゴシック" panose="020B0400000000000000" pitchFamily="49" charset="-128"/>
                        </a:rPr>
                        <a:t>多極分散型の国土形成を実効あるものにするためにも、</a:t>
                      </a:r>
                      <a:r>
                        <a:rPr kumimoji="1" lang="ja-JP" altLang="en-US" sz="1100" b="1" u="sng" dirty="0">
                          <a:latin typeface="BIZ UDゴシック" panose="020B0400000000000000" pitchFamily="49" charset="-128"/>
                          <a:ea typeface="BIZ UDゴシック" panose="020B0400000000000000" pitchFamily="49" charset="-128"/>
                        </a:rPr>
                        <a:t>地方分権を推進し、まずは政治・行政上の決定権限を地方に分散し、これによって東京一極集中現象に⻭⽌めをかけ、地域の産業・行政・文化を支える人材を地方圏で育て、地域社会の活力を取り戻させる必要</a:t>
                      </a:r>
                      <a:r>
                        <a:rPr kumimoji="1" lang="ja-JP" altLang="en-US" sz="1100" dirty="0">
                          <a:latin typeface="BIZ UDゴシック" panose="020B0400000000000000" pitchFamily="49" charset="-128"/>
                          <a:ea typeface="BIZ UDゴシック" panose="020B0400000000000000" pitchFamily="49" charset="-128"/>
                        </a:rPr>
                        <a:t>がある。</a:t>
                      </a:r>
                    </a:p>
                  </a:txBody>
                  <a:tcPr>
                    <a:solidFill>
                      <a:schemeClr val="accent6">
                        <a:lumMod val="20000"/>
                        <a:lumOff val="80000"/>
                      </a:schemeClr>
                    </a:solidFill>
                  </a:tcPr>
                </a:tc>
                <a:extLst>
                  <a:ext uri="{0D108BD9-81ED-4DB2-BD59-A6C34878D82A}">
                    <a16:rowId xmlns:a16="http://schemas.microsoft.com/office/drawing/2014/main" val="3510128276"/>
                  </a:ext>
                </a:extLst>
              </a:tr>
              <a:tr h="632945">
                <a:tc>
                  <a:txBody>
                    <a:bodyPr/>
                    <a:lstStyle/>
                    <a:p>
                      <a:pPr>
                        <a:lnSpc>
                          <a:spcPts val="1800"/>
                        </a:lnSpc>
                      </a:pPr>
                      <a:r>
                        <a:rPr kumimoji="1" lang="ja-JP" altLang="en-US" sz="1200" b="1" dirty="0">
                          <a:latin typeface="BIZ UDゴシック" panose="020B0400000000000000" pitchFamily="49" charset="-128"/>
                          <a:ea typeface="BIZ UDゴシック" panose="020B0400000000000000" pitchFamily="49" charset="-128"/>
                        </a:rPr>
                        <a:t>④個性豊かな地域</a:t>
                      </a:r>
                      <a:endParaRPr kumimoji="1" lang="en-US" altLang="ja-JP" sz="1200" b="1" dirty="0">
                        <a:latin typeface="BIZ UDゴシック" panose="020B0400000000000000" pitchFamily="49" charset="-128"/>
                        <a:ea typeface="BIZ UDゴシック" panose="020B0400000000000000" pitchFamily="49" charset="-128"/>
                      </a:endParaRPr>
                    </a:p>
                    <a:p>
                      <a:pPr>
                        <a:lnSpc>
                          <a:spcPts val="1800"/>
                        </a:lnSpc>
                      </a:pPr>
                      <a:r>
                        <a:rPr kumimoji="1" lang="en-US" altLang="ja-JP" sz="12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社会の形成</a:t>
                      </a:r>
                    </a:p>
                  </a:txBody>
                  <a:tcPr anchor="ctr">
                    <a:solidFill>
                      <a:schemeClr val="accent1">
                        <a:lumMod val="40000"/>
                        <a:lumOff val="60000"/>
                      </a:schemeClr>
                    </a:solidFill>
                  </a:tcPr>
                </a:tc>
                <a:tc>
                  <a:txBody>
                    <a:bodyPr/>
                    <a:lstStyle/>
                    <a:p>
                      <a:pPr>
                        <a:lnSpc>
                          <a:spcPts val="1500"/>
                        </a:lnSpc>
                      </a:pPr>
                      <a:r>
                        <a:rPr kumimoji="1" lang="ja-JP" altLang="en-US" sz="1100" b="1" u="sng" dirty="0">
                          <a:latin typeface="BIZ UDゴシック" panose="020B0400000000000000" pitchFamily="49" charset="-128"/>
                          <a:ea typeface="BIZ UDゴシック" panose="020B0400000000000000" pitchFamily="49" charset="-128"/>
                        </a:rPr>
                        <a:t>国の各省庁がそれぞれの行政分野においてナショナル・ミディアム又はナショナル・マキシマムというべき目標水準を立て、これをあたかもナショナル・ミニマムであるかのように扱い、全国画一にこの水準まで引き上げようとすることは慎むべき</a:t>
                      </a:r>
                      <a:r>
                        <a:rPr kumimoji="1" lang="ja-JP" altLang="en-US" sz="1100" dirty="0">
                          <a:latin typeface="BIZ UDゴシック" panose="020B0400000000000000" pitchFamily="49" charset="-128"/>
                          <a:ea typeface="BIZ UDゴシック" panose="020B0400000000000000" pitchFamily="49" charset="-128"/>
                        </a:rPr>
                        <a:t>。</a:t>
                      </a:r>
                      <a:endParaRPr kumimoji="1" lang="en-US" altLang="ja-JP" sz="1100" dirty="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a:latin typeface="BIZ UDゴシック" panose="020B0400000000000000" pitchFamily="49" charset="-128"/>
                          <a:ea typeface="BIZ UDゴシック" panose="020B0400000000000000" pitchFamily="49" charset="-128"/>
                        </a:rPr>
                        <a:t>ナショナル・ミニマムを超える⾏政サービスは、地域住⺠のニーズを反映した地域住⺠の⾃主的な選択に委ねるべき。地方分権を推進し、固有の自然・歴史・文化をもつ地域社会の自己決定権を拡充すべき。</a:t>
                      </a:r>
                    </a:p>
                  </a:txBody>
                  <a:tcPr>
                    <a:solidFill>
                      <a:schemeClr val="accent6">
                        <a:lumMod val="20000"/>
                        <a:lumOff val="80000"/>
                      </a:schemeClr>
                    </a:solidFill>
                  </a:tcPr>
                </a:tc>
                <a:extLst>
                  <a:ext uri="{0D108BD9-81ED-4DB2-BD59-A6C34878D82A}">
                    <a16:rowId xmlns:a16="http://schemas.microsoft.com/office/drawing/2014/main" val="889618978"/>
                  </a:ext>
                </a:extLst>
              </a:tr>
              <a:tr h="640439">
                <a:tc>
                  <a:txBody>
                    <a:bodyPr/>
                    <a:lstStyle/>
                    <a:p>
                      <a:pPr>
                        <a:lnSpc>
                          <a:spcPts val="1800"/>
                        </a:lnSpc>
                      </a:pPr>
                      <a:r>
                        <a:rPr kumimoji="1" lang="ja-JP" altLang="en-US" sz="1200" b="1" dirty="0">
                          <a:latin typeface="BIZ UDゴシック" panose="020B0400000000000000" pitchFamily="49" charset="-128"/>
                          <a:ea typeface="BIZ UDゴシック" panose="020B0400000000000000" pitchFamily="49" charset="-128"/>
                        </a:rPr>
                        <a:t>⑤高齢社会・少子化</a:t>
                      </a:r>
                      <a:endParaRPr kumimoji="1" lang="en-US" altLang="ja-JP" sz="1200" b="1" dirty="0">
                        <a:latin typeface="BIZ UDゴシック" panose="020B0400000000000000" pitchFamily="49" charset="-128"/>
                        <a:ea typeface="BIZ UDゴシック" panose="020B0400000000000000" pitchFamily="49" charset="-128"/>
                      </a:endParaRPr>
                    </a:p>
                    <a:p>
                      <a:pPr>
                        <a:lnSpc>
                          <a:spcPts val="1800"/>
                        </a:lnSpc>
                      </a:pPr>
                      <a:r>
                        <a:rPr kumimoji="1" lang="en-US" altLang="ja-JP" sz="12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社会への対応</a:t>
                      </a:r>
                    </a:p>
                  </a:txBody>
                  <a:tcPr anchor="ctr">
                    <a:solidFill>
                      <a:schemeClr val="accent1">
                        <a:lumMod val="40000"/>
                        <a:lumOff val="60000"/>
                      </a:schemeClr>
                    </a:solidFill>
                  </a:tcPr>
                </a:tc>
                <a:tc>
                  <a:txBody>
                    <a:bodyPr/>
                    <a:lstStyle/>
                    <a:p>
                      <a:pPr>
                        <a:lnSpc>
                          <a:spcPts val="1500"/>
                        </a:lnSpc>
                      </a:pPr>
                      <a:r>
                        <a:rPr kumimoji="1" lang="ja-JP" altLang="en-US" sz="1100" b="1" u="sng" dirty="0">
                          <a:latin typeface="BIZ UDゴシック" panose="020B0400000000000000" pitchFamily="49" charset="-128"/>
                          <a:ea typeface="BIZ UDゴシック" panose="020B0400000000000000" pitchFamily="49" charset="-128"/>
                        </a:rPr>
                        <a:t>わが国では人口構成の急激な変動に対応する各種サービスの供給体系の構築が急務</a:t>
                      </a:r>
                      <a:r>
                        <a:rPr kumimoji="1" lang="ja-JP" altLang="en-US" sz="1100" dirty="0">
                          <a:latin typeface="BIZ UDゴシック" panose="020B0400000000000000" pitchFamily="49" charset="-128"/>
                          <a:ea typeface="BIZ UDゴシック" panose="020B0400000000000000" pitchFamily="49" charset="-128"/>
                        </a:rPr>
                        <a:t>になってきており、各種の公益法⼈、ＮＰＯ、ボランティアなどの協⼒をはじめ、場合によっては⺠間企業の参入を得て、公私協働のサービス・ネットワークを形成する必要がある。</a:t>
                      </a:r>
                      <a:endParaRPr kumimoji="1" lang="en-US" altLang="ja-JP" sz="1100" dirty="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a:latin typeface="BIZ UDゴシック" panose="020B0400000000000000" pitchFamily="49" charset="-128"/>
                          <a:ea typeface="BIZ UDゴシック" panose="020B0400000000000000" pitchFamily="49" charset="-128"/>
                        </a:rPr>
                        <a:t>この種の</a:t>
                      </a:r>
                      <a:r>
                        <a:rPr kumimoji="1" lang="ja-JP" altLang="en-US" sz="1100" b="1" u="sng" dirty="0">
                          <a:latin typeface="BIZ UDゴシック" panose="020B0400000000000000" pitchFamily="49" charset="-128"/>
                          <a:ea typeface="BIZ UDゴシック" panose="020B0400000000000000" pitchFamily="49" charset="-128"/>
                        </a:rPr>
                        <a:t>総合行政と公私協働の仕組みづくりは、国の各省庁別の、さらには各局別の縦割りの行政システムをもってしては到底実現できず</a:t>
                      </a:r>
                      <a:r>
                        <a:rPr kumimoji="1" lang="ja-JP" altLang="en-US" sz="1100" b="0" u="none" dirty="0">
                          <a:latin typeface="BIZ UDゴシック" panose="020B0400000000000000" pitchFamily="49" charset="-128"/>
                          <a:ea typeface="BIZ UDゴシック" panose="020B0400000000000000" pitchFamily="49" charset="-128"/>
                        </a:rPr>
                        <a:t>、地方公共団体のなかでも、住⺠に⾝近な基礎的地⽅公共団体である市町村の創意⼯夫に待つほかはない。</a:t>
                      </a:r>
                    </a:p>
                  </a:txBody>
                  <a:tcPr>
                    <a:solidFill>
                      <a:schemeClr val="accent6">
                        <a:lumMod val="20000"/>
                        <a:lumOff val="80000"/>
                      </a:schemeClr>
                    </a:solidFill>
                  </a:tcPr>
                </a:tc>
                <a:extLst>
                  <a:ext uri="{0D108BD9-81ED-4DB2-BD59-A6C34878D82A}">
                    <a16:rowId xmlns:a16="http://schemas.microsoft.com/office/drawing/2014/main" val="1092402985"/>
                  </a:ext>
                </a:extLst>
              </a:tr>
            </a:tbl>
          </a:graphicData>
        </a:graphic>
      </p:graphicFrame>
      <p:sp>
        <p:nvSpPr>
          <p:cNvPr id="4" name="スライド番号プレースホルダー 7">
            <a:extLst>
              <a:ext uri="{FF2B5EF4-FFF2-40B4-BE49-F238E27FC236}">
                <a16:creationId xmlns:a16="http://schemas.microsoft.com/office/drawing/2014/main" id="{EA384EFF-6747-7646-36A2-F1EACF7158A5}"/>
              </a:ext>
            </a:extLst>
          </p:cNvPr>
          <p:cNvSpPr>
            <a:spLocks noGrp="1"/>
          </p:cNvSpPr>
          <p:nvPr>
            <p:ph type="sldNum" sz="quarter" idx="12"/>
          </p:nvPr>
        </p:nvSpPr>
        <p:spPr>
          <a:xfrm>
            <a:off x="9074727" y="6356350"/>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17</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04687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6212A15-4584-F7D9-139C-8F5D0237A221}"/>
              </a:ext>
            </a:extLst>
          </p:cNvPr>
          <p:cNvSpPr txBox="1"/>
          <p:nvPr/>
        </p:nvSpPr>
        <p:spPr>
          <a:xfrm>
            <a:off x="575202" y="6525028"/>
            <a:ext cx="500818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出典：第</a:t>
            </a:r>
            <a:r>
              <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12</a:t>
            </a: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回「副首都ビジョン」のバージョンアップに向けた意見交換会資料</a:t>
            </a:r>
            <a:r>
              <a:rPr lang="ja-JP" altLang="en-US" sz="900" dirty="0">
                <a:solidFill>
                  <a:prstClr val="black"/>
                </a:solidFill>
                <a:latin typeface="BIZ UDゴシック" panose="020B0400000000000000" pitchFamily="49" charset="-128"/>
                <a:ea typeface="BIZ UDゴシック" panose="020B0400000000000000" pitchFamily="49" charset="-128"/>
              </a:rPr>
              <a:t>をもとに</a:t>
            </a:r>
            <a:endParaRPr lang="en-US" altLang="ja-JP" sz="900" dirty="0">
              <a:solidFill>
                <a:prstClr val="black"/>
              </a:solidFill>
              <a:latin typeface="BIZ UDゴシック" panose="020B0400000000000000" pitchFamily="49" charset="-128"/>
              <a:ea typeface="BIZ UDゴシック" panose="020B0400000000000000" pitchFamily="49"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dirty="0">
                <a:solidFill>
                  <a:prstClr val="black"/>
                </a:solidFill>
                <a:latin typeface="BIZ UDゴシック" panose="020B0400000000000000" pitchFamily="49" charset="-128"/>
                <a:ea typeface="BIZ UDゴシック" panose="020B0400000000000000" pitchFamily="49" charset="-128"/>
              </a:rPr>
              <a:t>      </a:t>
            </a:r>
            <a:r>
              <a:rPr lang="ja-JP" altLang="en-US" sz="900" dirty="0">
                <a:solidFill>
                  <a:prstClr val="black"/>
                </a:solidFill>
                <a:latin typeface="BIZ UDゴシック" panose="020B0400000000000000" pitchFamily="49" charset="-128"/>
                <a:ea typeface="BIZ UDゴシック" panose="020B0400000000000000" pitchFamily="49" charset="-128"/>
              </a:rPr>
              <a:t>副首都推進局で</a:t>
            </a: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作成</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 name="正方形/長方形 4">
            <a:extLst>
              <a:ext uri="{FF2B5EF4-FFF2-40B4-BE49-F238E27FC236}">
                <a16:creationId xmlns:a16="http://schemas.microsoft.com/office/drawing/2014/main" id="{6E09345A-551D-9500-1B62-5E813968C022}"/>
              </a:ext>
            </a:extLst>
          </p:cNvPr>
          <p:cNvSpPr/>
          <p:nvPr/>
        </p:nvSpPr>
        <p:spPr>
          <a:xfrm>
            <a:off x="503213" y="99077"/>
            <a:ext cx="11479237" cy="492369"/>
          </a:xfrm>
          <a:prstGeom prst="rect">
            <a:avLst/>
          </a:prstGeom>
          <a:gradFill flip="none" rotWithShape="1">
            <a:gsLst>
              <a:gs pos="0">
                <a:srgbClr val="44546A"/>
              </a:gs>
              <a:gs pos="100000">
                <a:srgbClr val="44546A">
                  <a:lumMod val="60000"/>
                  <a:lumOff val="40000"/>
                </a:srgbClr>
              </a:gs>
            </a:gsLst>
            <a:lin ang="0" scaled="1"/>
            <a:tileRect/>
          </a:gradFill>
          <a:ln w="12700" cap="flat" cmpd="sng" algn="ctr">
            <a:noFill/>
            <a:prstDash val="solid"/>
            <a:miter lim="800000"/>
          </a:ln>
          <a:effectLst/>
        </p:spPr>
        <p:txBody>
          <a:bodyPr tIns="72000" rIns="0" bIns="720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参考資料：これまでの国における地方分権改革の取組について</a:t>
            </a:r>
            <a:r>
              <a:rPr kumimoji="0" lang="ja-JP" altLang="en-US"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a:t>
            </a:r>
            <a:r>
              <a:rPr kumimoji="0" lang="en-US" altLang="ja-JP"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0" lang="ja-JP" altLang="en-US"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a:t>
            </a:r>
            <a:endParaRPr kumimoji="0" lang="en-US" altLang="ja-JP"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8B2FF61F-3F7A-D16F-80D5-7381510FA578}"/>
              </a:ext>
            </a:extLst>
          </p:cNvPr>
          <p:cNvSpPr txBox="1"/>
          <p:nvPr/>
        </p:nvSpPr>
        <p:spPr>
          <a:xfrm>
            <a:off x="941335" y="944721"/>
            <a:ext cx="4421154"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第一次地方分権改革</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1993</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2001</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a:t>
            </a:r>
          </a:p>
        </p:txBody>
      </p:sp>
      <p:sp>
        <p:nvSpPr>
          <p:cNvPr id="7" name="テキスト ボックス 6">
            <a:extLst>
              <a:ext uri="{FF2B5EF4-FFF2-40B4-BE49-F238E27FC236}">
                <a16:creationId xmlns:a16="http://schemas.microsoft.com/office/drawing/2014/main" id="{1BA65E9C-A7AD-6BD6-0E42-0E94F42023C6}"/>
              </a:ext>
            </a:extLst>
          </p:cNvPr>
          <p:cNvSpPr txBox="1"/>
          <p:nvPr/>
        </p:nvSpPr>
        <p:spPr>
          <a:xfrm>
            <a:off x="1329424" y="3138098"/>
            <a:ext cx="3491860" cy="307777"/>
          </a:xfrm>
          <a:prstGeom prst="rect">
            <a:avLst/>
          </a:prstGeom>
          <a:noFill/>
        </p:spPr>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三位一体の改革</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2001</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2006</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a:t>
            </a:r>
          </a:p>
        </p:txBody>
      </p:sp>
      <p:sp>
        <p:nvSpPr>
          <p:cNvPr id="8" name="テキスト ボックス 7">
            <a:extLst>
              <a:ext uri="{FF2B5EF4-FFF2-40B4-BE49-F238E27FC236}">
                <a16:creationId xmlns:a16="http://schemas.microsoft.com/office/drawing/2014/main" id="{32DEAC4F-AE7D-3EEC-1275-FA8C0E1A097B}"/>
              </a:ext>
            </a:extLst>
          </p:cNvPr>
          <p:cNvSpPr txBox="1"/>
          <p:nvPr/>
        </p:nvSpPr>
        <p:spPr>
          <a:xfrm>
            <a:off x="1171010" y="4681213"/>
            <a:ext cx="3961805"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第二次地方分権改革</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2006</a:t>
            </a: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年以降）</a:t>
            </a:r>
          </a:p>
        </p:txBody>
      </p:sp>
      <p:sp>
        <p:nvSpPr>
          <p:cNvPr id="9" name="正方形/長方形 8">
            <a:extLst>
              <a:ext uri="{FF2B5EF4-FFF2-40B4-BE49-F238E27FC236}">
                <a16:creationId xmlns:a16="http://schemas.microsoft.com/office/drawing/2014/main" id="{F6B5E7AE-89B1-8DB6-D9EE-798C93073C46}"/>
              </a:ext>
            </a:extLst>
          </p:cNvPr>
          <p:cNvSpPr/>
          <p:nvPr/>
        </p:nvSpPr>
        <p:spPr>
          <a:xfrm>
            <a:off x="653352" y="961632"/>
            <a:ext cx="4709138" cy="2007831"/>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0" name="正方形/長方形 9">
            <a:extLst>
              <a:ext uri="{FF2B5EF4-FFF2-40B4-BE49-F238E27FC236}">
                <a16:creationId xmlns:a16="http://schemas.microsoft.com/office/drawing/2014/main" id="{087EC120-537C-DD55-4F51-9710973D1331}"/>
              </a:ext>
            </a:extLst>
          </p:cNvPr>
          <p:cNvSpPr/>
          <p:nvPr/>
        </p:nvSpPr>
        <p:spPr>
          <a:xfrm>
            <a:off x="653352" y="3138354"/>
            <a:ext cx="4709137" cy="137576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1" name="正方形/長方形 10">
            <a:extLst>
              <a:ext uri="{FF2B5EF4-FFF2-40B4-BE49-F238E27FC236}">
                <a16:creationId xmlns:a16="http://schemas.microsoft.com/office/drawing/2014/main" id="{5F6B0583-02C8-4496-60D2-F90681964FF4}"/>
              </a:ext>
            </a:extLst>
          </p:cNvPr>
          <p:cNvSpPr/>
          <p:nvPr/>
        </p:nvSpPr>
        <p:spPr>
          <a:xfrm>
            <a:off x="639721" y="4696410"/>
            <a:ext cx="4716743" cy="182588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2" name="二等辺三角形 11">
            <a:extLst>
              <a:ext uri="{FF2B5EF4-FFF2-40B4-BE49-F238E27FC236}">
                <a16:creationId xmlns:a16="http://schemas.microsoft.com/office/drawing/2014/main" id="{A7C79980-FA00-AAF2-6E5D-619956B560CF}"/>
              </a:ext>
            </a:extLst>
          </p:cNvPr>
          <p:cNvSpPr/>
          <p:nvPr/>
        </p:nvSpPr>
        <p:spPr>
          <a:xfrm rot="10800000">
            <a:off x="2004888" y="2974224"/>
            <a:ext cx="1365565" cy="130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3" name="テキスト ボックス 12">
            <a:extLst>
              <a:ext uri="{FF2B5EF4-FFF2-40B4-BE49-F238E27FC236}">
                <a16:creationId xmlns:a16="http://schemas.microsoft.com/office/drawing/2014/main" id="{AB206D32-8AA3-3C1C-12B1-94C501B7A3B0}"/>
              </a:ext>
            </a:extLst>
          </p:cNvPr>
          <p:cNvSpPr txBox="1"/>
          <p:nvPr/>
        </p:nvSpPr>
        <p:spPr>
          <a:xfrm>
            <a:off x="575202" y="1224957"/>
            <a:ext cx="4787287" cy="1759456"/>
          </a:xfrm>
          <a:prstGeom prst="rect">
            <a:avLst/>
          </a:prstGeom>
          <a:noFill/>
        </p:spPr>
        <p:txBody>
          <a:bodyPr wrap="square" rtlCol="0">
            <a:spAutoFit/>
          </a:bodyPr>
          <a:lstStyle/>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・国と地方の役割の明確化</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・機関委任事務制度の全面廃止</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・国の地方への関与のあり方の見直し</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（関与の類型化、国地方係争処理委員会設置など）</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・必置規制の緩和</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（職員、行政機関・組織・施設、審議会など附属機関に関する必置規制</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の見直し）</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・税財政改革</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（地方債許可制の協議制への移行、法定外目的税の創設・法定外普通税</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の規制緩和など）</a:t>
            </a:r>
          </a:p>
        </p:txBody>
      </p:sp>
      <p:sp>
        <p:nvSpPr>
          <p:cNvPr id="14" name="テキスト ボックス 13">
            <a:extLst>
              <a:ext uri="{FF2B5EF4-FFF2-40B4-BE49-F238E27FC236}">
                <a16:creationId xmlns:a16="http://schemas.microsoft.com/office/drawing/2014/main" id="{E0595AFE-14AA-E8BC-D60A-F4A5C956881C}"/>
              </a:ext>
            </a:extLst>
          </p:cNvPr>
          <p:cNvSpPr txBox="1"/>
          <p:nvPr/>
        </p:nvSpPr>
        <p:spPr>
          <a:xfrm>
            <a:off x="578706" y="3356747"/>
            <a:ext cx="5004676" cy="1092607"/>
          </a:xfrm>
          <a:prstGeom prst="rect">
            <a:avLst/>
          </a:prstGeom>
          <a:noFill/>
        </p:spPr>
        <p:txBody>
          <a:bodyPr wrap="square" rtlCol="0">
            <a:spAutoFit/>
          </a:bodyPr>
          <a:lstStyle/>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・税源移譲</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（所得税から個人住民税への３兆円規模の税源を移譲）</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・国庫補助負担金改革</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4.7</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兆円程度が廃止・縮減）</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・地方交付税の見直し</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（地方交付税及び臨時財政対策債の総額の大幅な抑制（</a:t>
            </a: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5.1</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兆円の減少））</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5" name="テキスト ボックス 14">
            <a:extLst>
              <a:ext uri="{FF2B5EF4-FFF2-40B4-BE49-F238E27FC236}">
                <a16:creationId xmlns:a16="http://schemas.microsoft.com/office/drawing/2014/main" id="{7D65E60A-25DF-1A3E-1B47-F259AF67DA78}"/>
              </a:ext>
            </a:extLst>
          </p:cNvPr>
          <p:cNvSpPr txBox="1"/>
          <p:nvPr/>
        </p:nvSpPr>
        <p:spPr>
          <a:xfrm>
            <a:off x="589888" y="4929546"/>
            <a:ext cx="4766576" cy="1592744"/>
          </a:xfrm>
          <a:prstGeom prst="rect">
            <a:avLst/>
          </a:prstGeom>
          <a:noFill/>
        </p:spPr>
        <p:txBody>
          <a:bodyPr wrap="square" rtlCol="0">
            <a:spAutoFit/>
          </a:bodyPr>
          <a:lstStyle/>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・義務付け・枠付けの見直し</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（法令により全国一律に定められていた基準の条例委任や、国の関与の</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削減（国への協議や通知・届出・報告義務の廃止など））</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・都道府県から市町村への事務・権限の委譲など</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・国と地方の協議の場の法制化</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（地方自治に影響を及ぼす国の政策の企画及び立案並びに実施について</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国と地方が協議を行う）</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・「提案募集方式」の導入</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（個々の地方公共団体から全国的な制度改正の提案を広く募る）</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6" name="テキスト ボックス 15">
            <a:extLst>
              <a:ext uri="{FF2B5EF4-FFF2-40B4-BE49-F238E27FC236}">
                <a16:creationId xmlns:a16="http://schemas.microsoft.com/office/drawing/2014/main" id="{19A5A68D-1E2C-38B7-0F79-BECA46FEF8A8}"/>
              </a:ext>
            </a:extLst>
          </p:cNvPr>
          <p:cNvSpPr txBox="1"/>
          <p:nvPr/>
        </p:nvSpPr>
        <p:spPr>
          <a:xfrm>
            <a:off x="6375761" y="6488668"/>
            <a:ext cx="581623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出典：大阪府「令和の地方分権改革に向けて～大阪・関西における分権型社会に向けた検討報告書～」</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をもとに副首都推進局で作成</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7" name="テキスト ボックス 16">
            <a:extLst>
              <a:ext uri="{FF2B5EF4-FFF2-40B4-BE49-F238E27FC236}">
                <a16:creationId xmlns:a16="http://schemas.microsoft.com/office/drawing/2014/main" id="{5528DAC8-B518-EF64-58A6-B12B9E73D9AD}"/>
              </a:ext>
            </a:extLst>
          </p:cNvPr>
          <p:cNvSpPr txBox="1"/>
          <p:nvPr/>
        </p:nvSpPr>
        <p:spPr>
          <a:xfrm>
            <a:off x="410349" y="649394"/>
            <a:ext cx="3465715" cy="292130"/>
          </a:xfrm>
          <a:prstGeom prst="rect">
            <a:avLst/>
          </a:prstGeom>
          <a:noFill/>
        </p:spPr>
        <p:txBody>
          <a:bodyPr wrap="square" t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平成の地方分権改革の概要</a:t>
            </a: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p>
        </p:txBody>
      </p:sp>
      <p:sp>
        <p:nvSpPr>
          <p:cNvPr id="18" name="二等辺三角形 17">
            <a:extLst>
              <a:ext uri="{FF2B5EF4-FFF2-40B4-BE49-F238E27FC236}">
                <a16:creationId xmlns:a16="http://schemas.microsoft.com/office/drawing/2014/main" id="{D1140DBD-B087-A0A2-3979-EAE05BA697E8}"/>
              </a:ext>
            </a:extLst>
          </p:cNvPr>
          <p:cNvSpPr/>
          <p:nvPr/>
        </p:nvSpPr>
        <p:spPr>
          <a:xfrm rot="10800000">
            <a:off x="2004889" y="4526485"/>
            <a:ext cx="1427193" cy="130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9" name="テキスト ボックス 18">
            <a:extLst>
              <a:ext uri="{FF2B5EF4-FFF2-40B4-BE49-F238E27FC236}">
                <a16:creationId xmlns:a16="http://schemas.microsoft.com/office/drawing/2014/main" id="{41B8CC44-BB68-F0A8-1A62-2F581D9334C6}"/>
              </a:ext>
            </a:extLst>
          </p:cNvPr>
          <p:cNvSpPr txBox="1"/>
          <p:nvPr/>
        </p:nvSpPr>
        <p:spPr>
          <a:xfrm>
            <a:off x="5529125" y="641833"/>
            <a:ext cx="3465715" cy="292130"/>
          </a:xfrm>
          <a:prstGeom prst="rect">
            <a:avLst/>
          </a:prstGeom>
          <a:noFill/>
        </p:spPr>
        <p:txBody>
          <a:bodyPr wrap="square" t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提案募集方式の現状と課題</a:t>
            </a: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p>
        </p:txBody>
      </p:sp>
      <p:sp>
        <p:nvSpPr>
          <p:cNvPr id="20" name="テキスト ボックス 19">
            <a:extLst>
              <a:ext uri="{FF2B5EF4-FFF2-40B4-BE49-F238E27FC236}">
                <a16:creationId xmlns:a16="http://schemas.microsoft.com/office/drawing/2014/main" id="{CD83C689-B634-A82A-45FD-62C9EBFB8CBC}"/>
              </a:ext>
            </a:extLst>
          </p:cNvPr>
          <p:cNvSpPr txBox="1"/>
          <p:nvPr/>
        </p:nvSpPr>
        <p:spPr>
          <a:xfrm>
            <a:off x="5736040" y="830461"/>
            <a:ext cx="218694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提案募集方式の概要</a:t>
            </a:r>
          </a:p>
        </p:txBody>
      </p:sp>
      <p:sp>
        <p:nvSpPr>
          <p:cNvPr id="21" name="テキスト ボックス 20">
            <a:extLst>
              <a:ext uri="{FF2B5EF4-FFF2-40B4-BE49-F238E27FC236}">
                <a16:creationId xmlns:a16="http://schemas.microsoft.com/office/drawing/2014/main" id="{6DC14C89-98D2-9238-1A7D-9BB486F2451E}"/>
              </a:ext>
            </a:extLst>
          </p:cNvPr>
          <p:cNvSpPr txBox="1"/>
          <p:nvPr/>
        </p:nvSpPr>
        <p:spPr>
          <a:xfrm>
            <a:off x="5742714" y="2327739"/>
            <a:ext cx="6387825"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成果の事例</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（提案募集方式により権限移譲や規制緩和が実現した事例）</a:t>
            </a:r>
          </a:p>
        </p:txBody>
      </p:sp>
      <p:sp>
        <p:nvSpPr>
          <p:cNvPr id="22" name="テキスト ボックス 21">
            <a:extLst>
              <a:ext uri="{FF2B5EF4-FFF2-40B4-BE49-F238E27FC236}">
                <a16:creationId xmlns:a16="http://schemas.microsoft.com/office/drawing/2014/main" id="{42819E43-8CD5-F1B8-9A69-9F96EE42DD47}"/>
              </a:ext>
            </a:extLst>
          </p:cNvPr>
          <p:cNvSpPr txBox="1"/>
          <p:nvPr/>
        </p:nvSpPr>
        <p:spPr>
          <a:xfrm>
            <a:off x="5742714" y="4995112"/>
            <a:ext cx="218694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課題など</a:t>
            </a:r>
          </a:p>
        </p:txBody>
      </p:sp>
      <p:sp>
        <p:nvSpPr>
          <p:cNvPr id="24" name="正方形/長方形 23">
            <a:extLst>
              <a:ext uri="{FF2B5EF4-FFF2-40B4-BE49-F238E27FC236}">
                <a16:creationId xmlns:a16="http://schemas.microsoft.com/office/drawing/2014/main" id="{AE15CFE5-A360-C0B4-B0D1-124030A56CEC}"/>
              </a:ext>
            </a:extLst>
          </p:cNvPr>
          <p:cNvSpPr/>
          <p:nvPr/>
        </p:nvSpPr>
        <p:spPr>
          <a:xfrm>
            <a:off x="5902379" y="1098609"/>
            <a:ext cx="6025518" cy="1179204"/>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180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○従来の国主導による委員会勧告方式に代わり、地方の「発意」と「多様性」を重視した息の長い取組として、</a:t>
            </a:r>
            <a:r>
              <a:rPr kumimoji="0" lang="en-US" altLang="ja-JP" sz="13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2014</a:t>
            </a:r>
            <a:r>
              <a:rPr kumimoji="0" lang="ja-JP" altLang="en-US"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年に導入。</a:t>
            </a:r>
            <a:endParaRPr kumimoji="0" lang="en-US" altLang="ja-JP"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180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○事務・権限の委譲や規制緩和に係る提案を地方公共団体から募り、提案に向けて、内閣府が関係省庁と調整を行う。</a:t>
            </a:r>
            <a:endParaRPr kumimoji="0" lang="en-US" altLang="ja-JP"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180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○国家要望等と異なり、提案に対する国の回答が必ず得られるメリットがある。</a:t>
            </a:r>
            <a:endParaRPr kumimoji="0" lang="en-US" altLang="ja-JP" sz="13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4" name="スライド番号プレースホルダー 7">
            <a:extLst>
              <a:ext uri="{FF2B5EF4-FFF2-40B4-BE49-F238E27FC236}">
                <a16:creationId xmlns:a16="http://schemas.microsoft.com/office/drawing/2014/main" id="{E3B748DF-101B-4829-BF77-C505F634F4FB}"/>
              </a:ext>
            </a:extLst>
          </p:cNvPr>
          <p:cNvSpPr>
            <a:spLocks noGrp="1"/>
          </p:cNvSpPr>
          <p:nvPr>
            <p:ph type="sldNum" sz="quarter" idx="12"/>
          </p:nvPr>
        </p:nvSpPr>
        <p:spPr>
          <a:xfrm>
            <a:off x="9387339" y="6477299"/>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18</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graphicFrame>
        <p:nvGraphicFramePr>
          <p:cNvPr id="2" name="表 10">
            <a:extLst>
              <a:ext uri="{FF2B5EF4-FFF2-40B4-BE49-F238E27FC236}">
                <a16:creationId xmlns:a16="http://schemas.microsoft.com/office/drawing/2014/main" id="{917FDB9F-7261-6FCC-E399-1C0F7FA8394E}"/>
              </a:ext>
            </a:extLst>
          </p:cNvPr>
          <p:cNvGraphicFramePr>
            <a:graphicFrameLocks noGrp="1"/>
          </p:cNvGraphicFramePr>
          <p:nvPr/>
        </p:nvGraphicFramePr>
        <p:xfrm>
          <a:off x="5902379" y="2617648"/>
          <a:ext cx="6025518" cy="2273300"/>
        </p:xfrm>
        <a:graphic>
          <a:graphicData uri="http://schemas.openxmlformats.org/drawingml/2006/table">
            <a:tbl>
              <a:tblPr firstRow="1" bandRow="1"/>
              <a:tblGrid>
                <a:gridCol w="296844">
                  <a:extLst>
                    <a:ext uri="{9D8B030D-6E8A-4147-A177-3AD203B41FA5}">
                      <a16:colId xmlns:a16="http://schemas.microsoft.com/office/drawing/2014/main" val="1806744533"/>
                    </a:ext>
                  </a:extLst>
                </a:gridCol>
                <a:gridCol w="1749645">
                  <a:extLst>
                    <a:ext uri="{9D8B030D-6E8A-4147-A177-3AD203B41FA5}">
                      <a16:colId xmlns:a16="http://schemas.microsoft.com/office/drawing/2014/main" val="3527858398"/>
                    </a:ext>
                  </a:extLst>
                </a:gridCol>
                <a:gridCol w="1970523">
                  <a:extLst>
                    <a:ext uri="{9D8B030D-6E8A-4147-A177-3AD203B41FA5}">
                      <a16:colId xmlns:a16="http://schemas.microsoft.com/office/drawing/2014/main" val="1210191371"/>
                    </a:ext>
                  </a:extLst>
                </a:gridCol>
                <a:gridCol w="2008506">
                  <a:extLst>
                    <a:ext uri="{9D8B030D-6E8A-4147-A177-3AD203B41FA5}">
                      <a16:colId xmlns:a16="http://schemas.microsoft.com/office/drawing/2014/main" val="380056052"/>
                    </a:ext>
                  </a:extLst>
                </a:gridCol>
              </a:tblGrid>
              <a:tr h="16367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kumimoji="1" lang="ja-JP" altLang="en-US" sz="1200" dirty="0">
                        <a:latin typeface="BIZ UDゴシック" panose="020B0400000000000000" pitchFamily="49" charset="-128"/>
                        <a:ea typeface="BIZ UDゴシック" panose="020B0400000000000000" pitchFamily="49"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200" dirty="0">
                          <a:latin typeface="BIZ UDゴシック" panose="020B0400000000000000" pitchFamily="49" charset="-128"/>
                          <a:ea typeface="BIZ UDゴシック" panose="020B0400000000000000" pitchFamily="49" charset="-128"/>
                        </a:rPr>
                        <a:t>雇用・労働分野等</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200" dirty="0">
                          <a:latin typeface="BIZ UDゴシック" panose="020B0400000000000000" pitchFamily="49" charset="-128"/>
                          <a:ea typeface="BIZ UDゴシック" panose="020B0400000000000000" pitchFamily="49" charset="-128"/>
                        </a:rPr>
                        <a:t>産業振興分野等</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200" dirty="0">
                          <a:latin typeface="BIZ UDゴシック" panose="020B0400000000000000" pitchFamily="49" charset="-128"/>
                          <a:ea typeface="BIZ UDゴシック" panose="020B0400000000000000" pitchFamily="49" charset="-128"/>
                        </a:rPr>
                        <a:t>医療・福祉分野等</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40000"/>
                        <a:lumOff val="60000"/>
                      </a:srgbClr>
                    </a:solidFill>
                  </a:tcPr>
                </a:tc>
                <a:extLst>
                  <a:ext uri="{0D108BD9-81ED-4DB2-BD59-A6C34878D82A}">
                    <a16:rowId xmlns:a16="http://schemas.microsoft.com/office/drawing/2014/main" val="2510217112"/>
                  </a:ext>
                </a:extLst>
              </a:tr>
              <a:tr h="37084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200" dirty="0">
                          <a:latin typeface="BIZ UDゴシック" panose="020B0400000000000000" pitchFamily="49" charset="-128"/>
                          <a:ea typeface="BIZ UDゴシック" panose="020B0400000000000000" pitchFamily="49" charset="-128"/>
                        </a:rPr>
                        <a:t>権限移譲</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nSpc>
                          <a:spcPts val="1100"/>
                        </a:lnSpc>
                      </a:pPr>
                      <a:r>
                        <a:rPr kumimoji="1" lang="ja-JP" altLang="en-US" sz="1100" dirty="0">
                          <a:latin typeface="BIZ UDゴシック" panose="020B0400000000000000" pitchFamily="49" charset="-128"/>
                          <a:ea typeface="BIZ UDゴシック" panose="020B0400000000000000" pitchFamily="49" charset="-128"/>
                        </a:rPr>
                        <a:t>・地方版ハローワークの創設</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・地方公共団体が国のハローワークを活用する枠組み（一体的実施）</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nSpc>
                          <a:spcPts val="1100"/>
                        </a:lnSpc>
                      </a:pPr>
                      <a:r>
                        <a:rPr kumimoji="1" lang="ja-JP" altLang="en-US" sz="1100" dirty="0">
                          <a:latin typeface="BIZ UDゴシック" panose="020B0400000000000000" pitchFamily="49" charset="-128"/>
                          <a:ea typeface="BIZ UDゴシック" panose="020B0400000000000000" pitchFamily="49" charset="-128"/>
                        </a:rPr>
                        <a:t>・農地転用許可に係る権限</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（国→都道府県、指定市町村）</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・医薬品製造販売等の地方承認権限の範囲拡大</a:t>
                      </a:r>
                      <a:endParaRPr kumimoji="1" lang="en-US" altLang="ja-JP" sz="1100" dirty="0">
                        <a:latin typeface="BIZ UDゴシック" panose="020B0400000000000000" pitchFamily="49" charset="-128"/>
                        <a:ea typeface="BIZ UDゴシック" panose="020B0400000000000000" pitchFamily="49"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nSpc>
                          <a:spcPts val="1100"/>
                        </a:lnSpc>
                      </a:pPr>
                      <a:r>
                        <a:rPr kumimoji="1" lang="ja-JP" altLang="en-US" sz="1100" dirty="0">
                          <a:latin typeface="BIZ UDゴシック" panose="020B0400000000000000" pitchFamily="49" charset="-128"/>
                          <a:ea typeface="BIZ UDゴシック" panose="020B0400000000000000" pitchFamily="49" charset="-128"/>
                        </a:rPr>
                        <a:t>・診療所の病床設置許可に係る権限（都道府県→指定都市）</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・幼保型認定こども園以外の認定こども園に係る認定等の権限（都道府県→政令市・中核市）</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1447664907"/>
                  </a:ext>
                </a:extLst>
              </a:tr>
              <a:tr h="37084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200" dirty="0">
                          <a:latin typeface="BIZ UDゴシック" panose="020B0400000000000000" pitchFamily="49" charset="-128"/>
                          <a:ea typeface="BIZ UDゴシック" panose="020B0400000000000000" pitchFamily="49" charset="-128"/>
                        </a:rPr>
                        <a:t>規制緩和</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nSpc>
                          <a:spcPts val="1100"/>
                        </a:lnSpc>
                      </a:pPr>
                      <a:r>
                        <a:rPr kumimoji="1" lang="ja-JP" altLang="en-US" sz="1100" dirty="0">
                          <a:latin typeface="BIZ UDゴシック" panose="020B0400000000000000" pitchFamily="49" charset="-128"/>
                          <a:ea typeface="BIZ UDゴシック" panose="020B0400000000000000" pitchFamily="49" charset="-128"/>
                        </a:rPr>
                        <a:t>・無料職業紹介を行う地方公共団体に対し、国のハローワークの求人情報・求職情報をオンライン提供</a:t>
                      </a:r>
                      <a:endParaRPr kumimoji="1" lang="en-US" altLang="ja-JP" sz="1100" dirty="0">
                        <a:latin typeface="BIZ UDゴシック" panose="020B0400000000000000" pitchFamily="49" charset="-128"/>
                        <a:ea typeface="BIZ UDゴシック" panose="020B0400000000000000" pitchFamily="49"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nSpc>
                          <a:spcPts val="1100"/>
                        </a:lnSpc>
                      </a:pPr>
                      <a:r>
                        <a:rPr kumimoji="1" lang="ja-JP" altLang="en-US" sz="1100" dirty="0">
                          <a:latin typeface="BIZ UDゴシック" panose="020B0400000000000000" pitchFamily="49" charset="-128"/>
                          <a:ea typeface="BIZ UDゴシック" panose="020B0400000000000000" pitchFamily="49" charset="-128"/>
                        </a:rPr>
                        <a:t>・企業立地促進のための基本計画の同意に係る事前審査・事前協議の原則廃止等</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・土地利用基本計画に係る国への協議を意見聴取に見直し</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nSpc>
                          <a:spcPts val="1100"/>
                        </a:lnSpc>
                      </a:pPr>
                      <a:r>
                        <a:rPr kumimoji="1" lang="ja-JP" altLang="en-US" sz="1100" dirty="0">
                          <a:latin typeface="BIZ UDゴシック" panose="020B0400000000000000" pitchFamily="49" charset="-128"/>
                          <a:ea typeface="BIZ UDゴシック" panose="020B0400000000000000" pitchFamily="49" charset="-128"/>
                        </a:rPr>
                        <a:t>・放課後児童クラブに係る「従うべき基準」の見直し</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・保育士定数の算定基準に准看護師を追加</a:t>
                      </a:r>
                      <a:endParaRPr kumimoji="1" lang="en-US" altLang="ja-JP" sz="1100" dirty="0">
                        <a:latin typeface="BIZ UDゴシック" panose="020B0400000000000000" pitchFamily="49" charset="-128"/>
                        <a:ea typeface="BIZ UDゴシック" panose="020B0400000000000000" pitchFamily="49" charset="-128"/>
                      </a:endParaRPr>
                    </a:p>
                    <a:p>
                      <a:pPr>
                        <a:lnSpc>
                          <a:spcPts val="1100"/>
                        </a:lnSpc>
                      </a:pPr>
                      <a:r>
                        <a:rPr kumimoji="1" lang="ja-JP" altLang="en-US" sz="1100" dirty="0">
                          <a:latin typeface="BIZ UDゴシック" panose="020B0400000000000000" pitchFamily="49" charset="-128"/>
                          <a:ea typeface="BIZ UDゴシック" panose="020B0400000000000000" pitchFamily="49" charset="-128"/>
                        </a:rPr>
                        <a:t>・保育所等の面積基準、採光基準の見直し</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3114754212"/>
                  </a:ext>
                </a:extLst>
              </a:tr>
            </a:tbl>
          </a:graphicData>
        </a:graphic>
      </p:graphicFrame>
      <p:sp>
        <p:nvSpPr>
          <p:cNvPr id="26" name="正方形/長方形 25">
            <a:extLst>
              <a:ext uri="{FF2B5EF4-FFF2-40B4-BE49-F238E27FC236}">
                <a16:creationId xmlns:a16="http://schemas.microsoft.com/office/drawing/2014/main" id="{2B7C8066-8C57-CD70-16CF-E8ADEB409ACD}"/>
              </a:ext>
            </a:extLst>
          </p:cNvPr>
          <p:cNvSpPr/>
          <p:nvPr/>
        </p:nvSpPr>
        <p:spPr>
          <a:xfrm>
            <a:off x="5887753" y="5293881"/>
            <a:ext cx="6064613" cy="1179204"/>
          </a:xfrm>
          <a:prstGeom prst="rect">
            <a:avLst/>
          </a:prstGeom>
          <a:noFill/>
          <a:ln w="12700" cap="flat" cmpd="sng" algn="ctr">
            <a:solidFill>
              <a:sysClr val="windowText" lastClr="000000"/>
            </a:solidFill>
            <a:prstDash val="sysDash"/>
            <a:miter lim="800000"/>
          </a:ln>
          <a:effectLst/>
        </p:spPr>
        <p:txBody>
          <a:bodyPr rtlCol="0" anchor="ctr"/>
          <a:lstStyle/>
          <a:p>
            <a:pPr marL="180000" marR="0" lvl="0" indent="-457200" defTabSz="457200" eaLnBrk="1" fontAlgn="auto" latinLnBrk="0" hangingPunct="1">
              <a:lnSpc>
                <a:spcPts val="1500"/>
              </a:lnSpc>
              <a:spcBef>
                <a:spcPts val="0"/>
              </a:spcBef>
              <a:spcAft>
                <a:spcPts val="0"/>
              </a:spcAft>
              <a:buClrTx/>
              <a:buSzTx/>
              <a:buFontTx/>
              <a:buNone/>
              <a:tabLst/>
              <a:defRPr/>
            </a:pPr>
            <a:r>
              <a:rPr kumimoji="0" lang="ja-JP" altLang="en-US" sz="13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○事務の効率化や手続きの簡素化といった行政改革的な側面が大きくなり、また提案自体が小粒なものとなっている。</a:t>
            </a:r>
            <a:endParaRPr kumimoji="0" lang="en-US" altLang="ja-JP" sz="13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defTabSz="457200" eaLnBrk="1" fontAlgn="auto" latinLnBrk="0" hangingPunct="1">
              <a:lnSpc>
                <a:spcPts val="1500"/>
              </a:lnSpc>
              <a:spcBef>
                <a:spcPts val="600"/>
              </a:spcBef>
              <a:spcAft>
                <a:spcPts val="0"/>
              </a:spcAft>
              <a:buClrTx/>
              <a:buSzTx/>
              <a:buFontTx/>
              <a:buNone/>
              <a:tabLst/>
              <a:defRPr/>
            </a:pPr>
            <a:r>
              <a:rPr kumimoji="0" lang="ja-JP" altLang="en-US" sz="13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○支障事例の立証責任の観点から、これまで実施してこなかった事務移譲等の提案が困難となっている。</a:t>
            </a:r>
            <a:endParaRPr kumimoji="0" lang="en-US" altLang="ja-JP" sz="13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defTabSz="457200" eaLnBrk="1" fontAlgn="auto" latinLnBrk="0" hangingPunct="1">
              <a:lnSpc>
                <a:spcPts val="1500"/>
              </a:lnSpc>
              <a:spcBef>
                <a:spcPts val="600"/>
              </a:spcBef>
              <a:spcAft>
                <a:spcPts val="0"/>
              </a:spcAft>
              <a:buClrTx/>
              <a:buSzTx/>
              <a:buFontTx/>
              <a:buNone/>
              <a:tabLst/>
              <a:defRPr/>
            </a:pPr>
            <a:r>
              <a:rPr kumimoji="0" lang="ja-JP" altLang="en-US" sz="13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○国が直接執行する事務の運用改善や税財源の移譲等に関する提案は対象外。</a:t>
            </a:r>
            <a:endParaRPr kumimoji="0" lang="en-US" altLang="ja-JP" sz="1300" b="0"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2340529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1630B9F3-A8CE-E78B-1B1D-528942A97802}"/>
              </a:ext>
            </a:extLst>
          </p:cNvPr>
          <p:cNvSpPr/>
          <p:nvPr/>
        </p:nvSpPr>
        <p:spPr>
          <a:xfrm>
            <a:off x="970671" y="1078633"/>
            <a:ext cx="10428849" cy="4984542"/>
          </a:xfrm>
          <a:prstGeom prst="roundRect">
            <a:avLst>
              <a:gd name="adj" fmla="val 266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2">
            <a:extLst>
              <a:ext uri="{FF2B5EF4-FFF2-40B4-BE49-F238E27FC236}">
                <a16:creationId xmlns:a16="http://schemas.microsoft.com/office/drawing/2014/main" id="{F53E5340-5028-5151-E362-F6EC7C1B5923}"/>
              </a:ext>
            </a:extLst>
          </p:cNvPr>
          <p:cNvSpPr/>
          <p:nvPr/>
        </p:nvSpPr>
        <p:spPr>
          <a:xfrm>
            <a:off x="970671" y="1150031"/>
            <a:ext cx="10428849" cy="4841746"/>
          </a:xfrm>
          <a:prstGeom prst="roundRect">
            <a:avLst>
              <a:gd name="adj" fmla="val 314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16000" tIns="108000" rIns="216000" rtlCol="0" anchor="t"/>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285750" indent="-285750">
              <a:lnSpc>
                <a:spcPts val="1800"/>
              </a:lnSpc>
              <a:buFont typeface="BIZ UDゴシック" panose="020B0400000000000000" pitchFamily="49" charset="-128"/>
              <a:buChar char="○"/>
              <a:defRPr/>
            </a:pPr>
            <a:r>
              <a:rPr lang="ja-JP" altLang="en-US" sz="1600" dirty="0">
                <a:solidFill>
                  <a:prstClr val="black"/>
                </a:solidFill>
                <a:latin typeface="BIZ UDゴシック" panose="020B0400000000000000" pitchFamily="49" charset="-128"/>
                <a:ea typeface="BIZ UDゴシック" panose="020B0400000000000000" pitchFamily="49" charset="-128"/>
              </a:rPr>
              <a:t>　前回（第７回）の意見交換会で、日本の成長をけん引する戦略拠点都市に求められる要件として、</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spcBef>
                <a:spcPts val="6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　　◆「一定の経済規模を有する都市」、「人、物、金、情報の中枢・中継都市」、「イノベーション</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defRPr/>
            </a:pPr>
            <a:r>
              <a:rPr lang="ja-JP" altLang="en-US" sz="1600" dirty="0">
                <a:solidFill>
                  <a:prstClr val="black"/>
                </a:solidFill>
                <a:latin typeface="BIZ UDゴシック" panose="020B0400000000000000" pitchFamily="49" charset="-128"/>
                <a:ea typeface="BIZ UDゴシック" panose="020B0400000000000000" pitchFamily="49" charset="-128"/>
              </a:rPr>
              <a:t>　　　を生み出し、社会実装していく都市」という３つの要件が必要であり、特にイノベーションを</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defRPr/>
            </a:pPr>
            <a:r>
              <a:rPr lang="ja-JP" altLang="en-US" sz="1600" dirty="0">
                <a:solidFill>
                  <a:prstClr val="black"/>
                </a:solidFill>
                <a:latin typeface="BIZ UDゴシック" panose="020B0400000000000000" pitchFamily="49" charset="-128"/>
                <a:ea typeface="BIZ UDゴシック" panose="020B0400000000000000" pitchFamily="49" charset="-128"/>
              </a:rPr>
              <a:t>　　　 生み出せるということが重要</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spcBef>
                <a:spcPts val="6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　　◆ 規制改革を推進する役割や、財政的な自立性も求められる</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spcBef>
                <a:spcPts val="6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　　◆ 「首都機能の代替・補完」と、「法令等による位置づけ」も求められるが、上記３つの要件とは</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defRPr/>
            </a:pPr>
            <a:r>
              <a:rPr lang="ja-JP" altLang="en-US" sz="1600" dirty="0">
                <a:solidFill>
                  <a:prstClr val="black"/>
                </a:solidFill>
                <a:latin typeface="BIZ UDゴシック" panose="020B0400000000000000" pitchFamily="49" charset="-128"/>
                <a:ea typeface="BIZ UDゴシック" panose="020B0400000000000000" pitchFamily="49" charset="-128"/>
              </a:rPr>
              <a:t>　　　 性質が異なり並列ではない</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spcBef>
                <a:spcPts val="6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　　◆ 大都市政策や広域政策の整合性を図るという観点から、基礎自治体（市）と広域自治体（府県等）</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2563">
              <a:lnSpc>
                <a:spcPts val="1800"/>
              </a:lnSpc>
              <a:defRPr/>
            </a:pPr>
            <a:r>
              <a:rPr lang="ja-JP" altLang="en-US" sz="1600">
                <a:solidFill>
                  <a:prstClr val="black"/>
                </a:solidFill>
                <a:latin typeface="BIZ UDゴシック" panose="020B0400000000000000" pitchFamily="49" charset="-128"/>
                <a:ea typeface="BIZ UDゴシック" panose="020B0400000000000000" pitchFamily="49" charset="-128"/>
              </a:rPr>
              <a:t>　　　の</a:t>
            </a:r>
            <a:r>
              <a:rPr lang="ja-JP" altLang="en-US" sz="1600" dirty="0">
                <a:solidFill>
                  <a:prstClr val="black"/>
                </a:solidFill>
                <a:latin typeface="BIZ UDゴシック" panose="020B0400000000000000" pitchFamily="49" charset="-128"/>
                <a:ea typeface="BIZ UDゴシック" panose="020B0400000000000000" pitchFamily="49" charset="-128"/>
              </a:rPr>
              <a:t>一体性・協力関係が確立されていることも重要</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a:lnSpc>
                <a:spcPts val="1800"/>
              </a:lnSpc>
              <a:spcBef>
                <a:spcPts val="6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 　といったご意見をいただいた。</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a:lnSpc>
                <a:spcPts val="1800"/>
              </a:lnSpc>
              <a:defRPr/>
            </a:pP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285750" indent="-285750">
              <a:lnSpc>
                <a:spcPts val="1800"/>
              </a:lnSpc>
              <a:buFont typeface="BIZ UDゴシック" panose="020B0400000000000000" pitchFamily="49" charset="-128"/>
              <a:buChar char="○"/>
              <a:defRPr/>
            </a:pPr>
            <a:r>
              <a:rPr lang="en-US" altLang="ja-JP" sz="1600" dirty="0">
                <a:solidFill>
                  <a:prstClr val="black"/>
                </a:solidFill>
                <a:latin typeface="BIZ UDゴシック" panose="020B0400000000000000" pitchFamily="49" charset="-128"/>
                <a:ea typeface="BIZ UDゴシック" panose="020B0400000000000000" pitchFamily="49" charset="-128"/>
              </a:rPr>
              <a:t> </a:t>
            </a:r>
            <a:r>
              <a:rPr lang="ja-JP" altLang="en-US" sz="1600" dirty="0">
                <a:solidFill>
                  <a:prstClr val="black"/>
                </a:solidFill>
                <a:latin typeface="BIZ UDゴシック" panose="020B0400000000000000" pitchFamily="49" charset="-128"/>
                <a:ea typeface="BIZ UDゴシック" panose="020B0400000000000000" pitchFamily="49" charset="-128"/>
              </a:rPr>
              <a:t>副首都ビジョンでは、副首都・大阪の実現に向けて、世界標準の都市機能の充実やチャレンジを促す経済政策などを進めることとしており、そのうち戦略拠点都市に求められる要件に関する取組として、大阪の成長や都市の発展を推進していくという方向性が掲げられている。</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a:lnSpc>
                <a:spcPts val="1800"/>
              </a:lnSpc>
              <a:defRPr/>
            </a:pP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285750" indent="-285750">
              <a:lnSpc>
                <a:spcPts val="1800"/>
              </a:lnSpc>
              <a:buFont typeface="BIZ UDゴシック" panose="020B0400000000000000" pitchFamily="49" charset="-128"/>
              <a:buChar char="○"/>
              <a:defRPr/>
            </a:pPr>
            <a:r>
              <a:rPr lang="ja-JP" altLang="en-US" sz="1600" dirty="0">
                <a:solidFill>
                  <a:prstClr val="black"/>
                </a:solidFill>
                <a:latin typeface="BIZ UDゴシック" panose="020B0400000000000000" pitchFamily="49" charset="-128"/>
                <a:ea typeface="BIZ UDゴシック" panose="020B0400000000000000" pitchFamily="49" charset="-128"/>
              </a:rPr>
              <a:t>　そうした副首都化を後押しする仕組みを国に働きかけるにあたっては、自治制度改革や統治機構改革、国土政策など様々な視点が考えられるが、今回の意見交換会では、規制改革や地方分権改革の観点から、どのような仕組みが考えられるのかについて、幅広くご意見を頂戴したい。</a:t>
            </a:r>
            <a:endParaRPr lang="en-US" altLang="ja-JP" sz="1600" dirty="0">
              <a:solidFill>
                <a:prstClr val="black"/>
              </a:solidFill>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68A3F307-9B61-1BCD-271C-63F4F5C6F4BC}"/>
              </a:ext>
            </a:extLst>
          </p:cNvPr>
          <p:cNvSpPr txBox="1"/>
          <p:nvPr/>
        </p:nvSpPr>
        <p:spPr>
          <a:xfrm>
            <a:off x="622087" y="605476"/>
            <a:ext cx="3682376" cy="369332"/>
          </a:xfrm>
          <a:prstGeom prst="rect">
            <a:avLst/>
          </a:prstGeom>
          <a:noFill/>
        </p:spPr>
        <p:txBody>
          <a:bodyPr wrap="square" rtlCol="0">
            <a:spAutoFit/>
          </a:bodyPr>
          <a:lstStyle/>
          <a:p>
            <a:pPr indent="182563"/>
            <a:r>
              <a:rPr kumimoji="1" lang="en-US" altLang="ja-JP" b="1" dirty="0">
                <a:latin typeface="BIZ UDゴシック" panose="020B0400000000000000" pitchFamily="49" charset="-128"/>
                <a:ea typeface="BIZ UDゴシック" panose="020B0400000000000000" pitchFamily="49" charset="-128"/>
              </a:rPr>
              <a:t>【</a:t>
            </a:r>
            <a:r>
              <a:rPr kumimoji="1" lang="ja-JP" altLang="en-US" b="1" dirty="0">
                <a:latin typeface="BIZ UDゴシック" panose="020B0400000000000000" pitchFamily="49" charset="-128"/>
                <a:ea typeface="BIZ UDゴシック" panose="020B0400000000000000" pitchFamily="49" charset="-128"/>
              </a:rPr>
              <a:t>ご議論いただきたい内容</a:t>
            </a:r>
            <a:r>
              <a:rPr kumimoji="1" lang="en-US" altLang="ja-JP" b="1" dirty="0">
                <a:latin typeface="BIZ UDゴシック" panose="020B0400000000000000" pitchFamily="49" charset="-128"/>
                <a:ea typeface="BIZ UDゴシック" panose="020B0400000000000000" pitchFamily="49" charset="-128"/>
              </a:rPr>
              <a:t>】</a:t>
            </a:r>
          </a:p>
        </p:txBody>
      </p:sp>
      <p:sp>
        <p:nvSpPr>
          <p:cNvPr id="8" name="スライド番号プレースホルダー 7">
            <a:extLst>
              <a:ext uri="{FF2B5EF4-FFF2-40B4-BE49-F238E27FC236}">
                <a16:creationId xmlns:a16="http://schemas.microsoft.com/office/drawing/2014/main" id="{D3B369AE-1295-A38B-C02B-0A326293CC02}"/>
              </a:ext>
            </a:extLst>
          </p:cNvPr>
          <p:cNvSpPr>
            <a:spLocks noGrp="1"/>
          </p:cNvSpPr>
          <p:nvPr>
            <p:ph type="sldNum" sz="quarter" idx="12"/>
          </p:nvPr>
        </p:nvSpPr>
        <p:spPr>
          <a:xfrm>
            <a:off x="9074727" y="6356350"/>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１</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879282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4167F04-FD56-064A-4DA9-DF8EB5D952C3}"/>
              </a:ext>
            </a:extLst>
          </p:cNvPr>
          <p:cNvSpPr/>
          <p:nvPr/>
        </p:nvSpPr>
        <p:spPr>
          <a:xfrm>
            <a:off x="7767871" y="6356350"/>
            <a:ext cx="4735264" cy="505196"/>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2100"/>
              </a:lnSpc>
            </a:pPr>
            <a:r>
              <a:rPr kumimoji="1" lang="en-US" altLang="ja-JP" sz="1000" dirty="0">
                <a:solidFill>
                  <a:schemeClr val="tx1"/>
                </a:solidFill>
                <a:latin typeface="BIZ UDゴシック" panose="020B0400000000000000" pitchFamily="49" charset="-128"/>
                <a:ea typeface="BIZ UDゴシック" panose="020B0400000000000000" pitchFamily="49" charset="-128"/>
              </a:rPr>
              <a:t> </a:t>
            </a:r>
            <a:r>
              <a:rPr kumimoji="1" lang="ja-JP" altLang="en-US" sz="1000" dirty="0">
                <a:solidFill>
                  <a:schemeClr val="tx1"/>
                </a:solidFill>
                <a:latin typeface="BIZ UDゴシック" panose="020B0400000000000000" pitchFamily="49" charset="-128"/>
                <a:ea typeface="BIZ UDゴシック" panose="020B0400000000000000" pitchFamily="49" charset="-128"/>
              </a:rPr>
              <a:t>出典：内閣府及び大阪府</a:t>
            </a:r>
            <a:r>
              <a:rPr kumimoji="1" lang="en-US" altLang="ja-JP" sz="1000" dirty="0">
                <a:solidFill>
                  <a:schemeClr val="tx1"/>
                </a:solidFill>
                <a:latin typeface="BIZ UDゴシック" panose="020B0400000000000000" pitchFamily="49" charset="-128"/>
                <a:ea typeface="BIZ UDゴシック" panose="020B0400000000000000" pitchFamily="49" charset="-128"/>
              </a:rPr>
              <a:t>HP</a:t>
            </a:r>
            <a:r>
              <a:rPr kumimoji="1" lang="ja-JP" altLang="en-US" sz="1000" dirty="0">
                <a:solidFill>
                  <a:schemeClr val="tx1"/>
                </a:solidFill>
                <a:latin typeface="BIZ UDゴシック" panose="020B0400000000000000" pitchFamily="49" charset="-128"/>
                <a:ea typeface="BIZ UDゴシック" panose="020B0400000000000000" pitchFamily="49" charset="-128"/>
              </a:rPr>
              <a:t>掲載資料をもとに副首都推進局で作成</a:t>
            </a:r>
          </a:p>
        </p:txBody>
      </p:sp>
      <p:sp>
        <p:nvSpPr>
          <p:cNvPr id="5" name="正方形/長方形 4">
            <a:extLst>
              <a:ext uri="{FF2B5EF4-FFF2-40B4-BE49-F238E27FC236}">
                <a16:creationId xmlns:a16="http://schemas.microsoft.com/office/drawing/2014/main" id="{D6887134-5893-2117-9DB8-EC8C42D0A527}"/>
              </a:ext>
            </a:extLst>
          </p:cNvPr>
          <p:cNvSpPr/>
          <p:nvPr/>
        </p:nvSpPr>
        <p:spPr>
          <a:xfrm>
            <a:off x="410892" y="1653244"/>
            <a:ext cx="2047407"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600" b="1" i="0" u="sng"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rPr>
              <a:t>■ 特区制度　　　　　　　　　　　　　　　</a:t>
            </a:r>
            <a:r>
              <a:rPr kumimoji="0" lang="ja-JP" altLang="en-US" sz="1600" b="0" i="0" u="sng"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rPr>
              <a:t>　　　　　　　　　　　　　　　　　　　　　　　　　　　　　　　　　　　　　　　　　　</a:t>
            </a:r>
          </a:p>
        </p:txBody>
      </p:sp>
      <p:sp>
        <p:nvSpPr>
          <p:cNvPr id="6" name="正方形/長方形 5">
            <a:extLst>
              <a:ext uri="{FF2B5EF4-FFF2-40B4-BE49-F238E27FC236}">
                <a16:creationId xmlns:a16="http://schemas.microsoft.com/office/drawing/2014/main" id="{6BC24031-A37E-47A3-2103-11C843C5FB1F}"/>
              </a:ext>
            </a:extLst>
          </p:cNvPr>
          <p:cNvSpPr/>
          <p:nvPr/>
        </p:nvSpPr>
        <p:spPr>
          <a:xfrm>
            <a:off x="7721597" y="1673050"/>
            <a:ext cx="3087131"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600" b="1" i="0" u="sng"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rPr>
              <a:t>■ </a:t>
            </a:r>
            <a:r>
              <a:rPr lang="ja-JP" altLang="en-US" sz="1600" b="1" u="sng" kern="0" dirty="0">
                <a:solidFill>
                  <a:prstClr val="black"/>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その他の規制改革の取組</a:t>
            </a:r>
            <a:r>
              <a:rPr kumimoji="0" lang="ja-JP" altLang="en-US" sz="1600" b="1" i="0" u="sng"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rPr>
              <a:t>　　　　　　　　　　　　　　　</a:t>
            </a:r>
            <a:r>
              <a:rPr kumimoji="0" lang="ja-JP" altLang="en-US" sz="1600" b="0" i="0" u="sng"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rPr>
              <a:t>　　　　　　　　　　　　　　　　　　　　　　　　　　　　　　　　　　　　　　　　　　</a:t>
            </a:r>
          </a:p>
        </p:txBody>
      </p:sp>
      <p:grpSp>
        <p:nvGrpSpPr>
          <p:cNvPr id="4" name="グループ化 3">
            <a:extLst>
              <a:ext uri="{FF2B5EF4-FFF2-40B4-BE49-F238E27FC236}">
                <a16:creationId xmlns:a16="http://schemas.microsoft.com/office/drawing/2014/main" id="{F44BFF9F-5E8F-0B70-4B37-0BB2033B35D8}"/>
              </a:ext>
            </a:extLst>
          </p:cNvPr>
          <p:cNvGrpSpPr/>
          <p:nvPr/>
        </p:nvGrpSpPr>
        <p:grpSpPr>
          <a:xfrm>
            <a:off x="378554" y="1949573"/>
            <a:ext cx="7356478" cy="4908428"/>
            <a:chOff x="144054" y="1486553"/>
            <a:chExt cx="7621997" cy="4453476"/>
          </a:xfrm>
        </p:grpSpPr>
        <p:sp>
          <p:nvSpPr>
            <p:cNvPr id="10" name="正方形/長方形 9">
              <a:extLst>
                <a:ext uri="{FF2B5EF4-FFF2-40B4-BE49-F238E27FC236}">
                  <a16:creationId xmlns:a16="http://schemas.microsoft.com/office/drawing/2014/main" id="{40D26247-9D52-D57B-75CF-1EDF10816757}"/>
                </a:ext>
              </a:extLst>
            </p:cNvPr>
            <p:cNvSpPr/>
            <p:nvPr/>
          </p:nvSpPr>
          <p:spPr>
            <a:xfrm>
              <a:off x="5534753" y="1631685"/>
              <a:ext cx="1793035" cy="17715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AC6CE147-3A3E-8949-296B-6C8D9EE65583}"/>
                </a:ext>
              </a:extLst>
            </p:cNvPr>
            <p:cNvSpPr/>
            <p:nvPr/>
          </p:nvSpPr>
          <p:spPr>
            <a:xfrm>
              <a:off x="3103877" y="1636588"/>
              <a:ext cx="1793035" cy="17715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3D648554-E45B-A63A-44CD-6688B0FE102F}"/>
                </a:ext>
              </a:extLst>
            </p:cNvPr>
            <p:cNvSpPr/>
            <p:nvPr/>
          </p:nvSpPr>
          <p:spPr>
            <a:xfrm>
              <a:off x="926289" y="1633713"/>
              <a:ext cx="1331513" cy="17715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2A26A437-68EF-9296-3F43-5B7AA223E5F6}"/>
                </a:ext>
              </a:extLst>
            </p:cNvPr>
            <p:cNvSpPr/>
            <p:nvPr/>
          </p:nvSpPr>
          <p:spPr>
            <a:xfrm>
              <a:off x="686360" y="1925384"/>
              <a:ext cx="6469864" cy="3309596"/>
            </a:xfrm>
            <a:prstGeom prst="ellipse">
              <a:avLst/>
            </a:prstGeom>
            <a:solidFill>
              <a:srgbClr val="FFE699">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9" name="グループ化 78">
              <a:extLst>
                <a:ext uri="{FF2B5EF4-FFF2-40B4-BE49-F238E27FC236}">
                  <a16:creationId xmlns:a16="http://schemas.microsoft.com/office/drawing/2014/main" id="{ADB3ED72-5499-903B-9B2A-C9299A37B871}"/>
                </a:ext>
              </a:extLst>
            </p:cNvPr>
            <p:cNvGrpSpPr/>
            <p:nvPr/>
          </p:nvGrpSpPr>
          <p:grpSpPr>
            <a:xfrm>
              <a:off x="222162" y="1706567"/>
              <a:ext cx="7401519" cy="1211482"/>
              <a:chOff x="602772" y="1299253"/>
              <a:chExt cx="10213258" cy="1211482"/>
            </a:xfrm>
          </p:grpSpPr>
          <p:sp>
            <p:nvSpPr>
              <p:cNvPr id="12" name="テキスト ボックス 11">
                <a:extLst>
                  <a:ext uri="{FF2B5EF4-FFF2-40B4-BE49-F238E27FC236}">
                    <a16:creationId xmlns:a16="http://schemas.microsoft.com/office/drawing/2014/main" id="{75220A02-C2AC-A654-CE2A-2521E2946A35}"/>
                  </a:ext>
                </a:extLst>
              </p:cNvPr>
              <p:cNvSpPr txBox="1"/>
              <p:nvPr/>
            </p:nvSpPr>
            <p:spPr>
              <a:xfrm>
                <a:off x="656480" y="1299253"/>
                <a:ext cx="400110" cy="1211482"/>
              </a:xfrm>
              <a:prstGeom prst="rect">
                <a:avLst/>
              </a:prstGeom>
              <a:noFill/>
            </p:spPr>
            <p:txBody>
              <a:bodyPr vert="eaVert" wrap="square" rtlCol="0">
                <a:spAutoFit/>
              </a:bodyPr>
              <a:lstStyle/>
              <a:p>
                <a:r>
                  <a:rPr kumimoji="1" lang="ja-JP" altLang="en-US" sz="1400" b="1" dirty="0">
                    <a:solidFill>
                      <a:schemeClr val="accent5">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構造改革特区</a:t>
                </a:r>
              </a:p>
            </p:txBody>
          </p:sp>
          <p:cxnSp>
            <p:nvCxnSpPr>
              <p:cNvPr id="15" name="直線コネクタ 14">
                <a:extLst>
                  <a:ext uri="{FF2B5EF4-FFF2-40B4-BE49-F238E27FC236}">
                    <a16:creationId xmlns:a16="http://schemas.microsoft.com/office/drawing/2014/main" id="{3A65894F-5483-9E28-15FA-A2054110DCCA}"/>
                  </a:ext>
                </a:extLst>
              </p:cNvPr>
              <p:cNvCxnSpPr>
                <a:cxnSpLocks/>
              </p:cNvCxnSpPr>
              <p:nvPr/>
            </p:nvCxnSpPr>
            <p:spPr>
              <a:xfrm flipH="1">
                <a:off x="602772" y="2510735"/>
                <a:ext cx="10213258" cy="0"/>
              </a:xfrm>
              <a:prstGeom prst="line">
                <a:avLst/>
              </a:prstGeom>
              <a:ln w="28575">
                <a:solidFill>
                  <a:schemeClr val="accent5">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A53CEBCE-7C90-94AC-09FA-5DAFA00EF899}"/>
                  </a:ext>
                </a:extLst>
              </p:cNvPr>
              <p:cNvCxnSpPr>
                <a:cxnSpLocks/>
              </p:cNvCxnSpPr>
              <p:nvPr/>
            </p:nvCxnSpPr>
            <p:spPr>
              <a:xfrm>
                <a:off x="1056591" y="1445949"/>
                <a:ext cx="0" cy="918089"/>
              </a:xfrm>
              <a:prstGeom prst="line">
                <a:avLst/>
              </a:prstGeom>
              <a:ln w="28575">
                <a:solidFill>
                  <a:schemeClr val="accent5">
                    <a:lumMod val="75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5" name="グループ化 84">
              <a:extLst>
                <a:ext uri="{FF2B5EF4-FFF2-40B4-BE49-F238E27FC236}">
                  <a16:creationId xmlns:a16="http://schemas.microsoft.com/office/drawing/2014/main" id="{6086C293-6000-CEB8-3AD5-F410AF224F7D}"/>
                </a:ext>
              </a:extLst>
            </p:cNvPr>
            <p:cNvGrpSpPr/>
            <p:nvPr/>
          </p:nvGrpSpPr>
          <p:grpSpPr>
            <a:xfrm>
              <a:off x="222162" y="3236122"/>
              <a:ext cx="7407806" cy="1043988"/>
              <a:chOff x="558347" y="3251699"/>
              <a:chExt cx="10141553" cy="1043988"/>
            </a:xfrm>
          </p:grpSpPr>
          <p:sp>
            <p:nvSpPr>
              <p:cNvPr id="7" name="テキスト ボックス 6">
                <a:extLst>
                  <a:ext uri="{FF2B5EF4-FFF2-40B4-BE49-F238E27FC236}">
                    <a16:creationId xmlns:a16="http://schemas.microsoft.com/office/drawing/2014/main" id="{AD98BF10-C27B-1264-6EC8-A88223D99D4B}"/>
                  </a:ext>
                </a:extLst>
              </p:cNvPr>
              <p:cNvSpPr txBox="1"/>
              <p:nvPr/>
            </p:nvSpPr>
            <p:spPr>
              <a:xfrm>
                <a:off x="608487" y="3286384"/>
                <a:ext cx="400110" cy="810478"/>
              </a:xfrm>
              <a:prstGeom prst="rect">
                <a:avLst/>
              </a:prstGeom>
              <a:noFill/>
            </p:spPr>
            <p:txBody>
              <a:bodyPr vert="eaVert" wrap="none" rtlCol="0">
                <a:spAutoFit/>
              </a:bodyPr>
              <a:lstStyle/>
              <a:p>
                <a:r>
                  <a:rPr kumimoji="1" lang="ja-JP" altLang="en-US" sz="1400" b="1" dirty="0">
                    <a:solidFill>
                      <a:srgbClr val="00B05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総合特区</a:t>
                </a:r>
              </a:p>
            </p:txBody>
          </p:sp>
          <p:cxnSp>
            <p:nvCxnSpPr>
              <p:cNvPr id="20" name="直線コネクタ 19">
                <a:extLst>
                  <a:ext uri="{FF2B5EF4-FFF2-40B4-BE49-F238E27FC236}">
                    <a16:creationId xmlns:a16="http://schemas.microsoft.com/office/drawing/2014/main" id="{A7359361-CE50-FD51-DFCF-C6AD1F19FA0B}"/>
                  </a:ext>
                </a:extLst>
              </p:cNvPr>
              <p:cNvCxnSpPr>
                <a:cxnSpLocks/>
              </p:cNvCxnSpPr>
              <p:nvPr/>
            </p:nvCxnSpPr>
            <p:spPr>
              <a:xfrm flipH="1">
                <a:off x="558347" y="4292822"/>
                <a:ext cx="10141553" cy="2865"/>
              </a:xfrm>
              <a:prstGeom prst="line">
                <a:avLst/>
              </a:prstGeom>
              <a:ln w="28575">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5325EBE3-DCAC-424C-0752-B83000AFB72D}"/>
                  </a:ext>
                </a:extLst>
              </p:cNvPr>
              <p:cNvCxnSpPr>
                <a:cxnSpLocks/>
              </p:cNvCxnSpPr>
              <p:nvPr/>
            </p:nvCxnSpPr>
            <p:spPr>
              <a:xfrm>
                <a:off x="1015416" y="3251699"/>
                <a:ext cx="8407" cy="929641"/>
              </a:xfrm>
              <a:prstGeom prst="line">
                <a:avLst/>
              </a:prstGeom>
              <a:ln w="28575">
                <a:solidFill>
                  <a:srgbClr val="00B050"/>
                </a:solidFill>
                <a:prstDash val="solid"/>
              </a:ln>
            </p:spPr>
            <p:style>
              <a:lnRef idx="1">
                <a:schemeClr val="accent1"/>
              </a:lnRef>
              <a:fillRef idx="0">
                <a:schemeClr val="accent1"/>
              </a:fillRef>
              <a:effectRef idx="0">
                <a:schemeClr val="accent1"/>
              </a:effectRef>
              <a:fontRef idx="minor">
                <a:schemeClr val="tx1"/>
              </a:fontRef>
            </p:style>
          </p:cxnSp>
        </p:grpSp>
        <p:sp>
          <p:nvSpPr>
            <p:cNvPr id="14" name="テキスト ボックス 13">
              <a:extLst>
                <a:ext uri="{FF2B5EF4-FFF2-40B4-BE49-F238E27FC236}">
                  <a16:creationId xmlns:a16="http://schemas.microsoft.com/office/drawing/2014/main" id="{C617558A-0AFD-021D-7983-8DC459EFE4B6}"/>
                </a:ext>
              </a:extLst>
            </p:cNvPr>
            <p:cNvSpPr txBox="1"/>
            <p:nvPr/>
          </p:nvSpPr>
          <p:spPr>
            <a:xfrm>
              <a:off x="144054" y="4351091"/>
              <a:ext cx="400110" cy="1477328"/>
            </a:xfrm>
            <a:prstGeom prst="rect">
              <a:avLst/>
            </a:prstGeom>
            <a:noFill/>
          </p:spPr>
          <p:txBody>
            <a:bodyPr vert="eaVert" wrap="square" rtlCol="0">
              <a:spAutoFit/>
            </a:bodyPr>
            <a:lstStyle/>
            <a:p>
              <a:r>
                <a:rPr kumimoji="1" lang="ja-JP" altLang="en-US" sz="1400" b="1" dirty="0">
                  <a:solidFill>
                    <a:srgbClr val="F5822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国家戦略特区</a:t>
              </a:r>
            </a:p>
          </p:txBody>
        </p:sp>
        <p:cxnSp>
          <p:nvCxnSpPr>
            <p:cNvPr id="22" name="直線コネクタ 21">
              <a:extLst>
                <a:ext uri="{FF2B5EF4-FFF2-40B4-BE49-F238E27FC236}">
                  <a16:creationId xmlns:a16="http://schemas.microsoft.com/office/drawing/2014/main" id="{36BB3246-1055-43D3-6B8A-B81DC6D44052}"/>
                </a:ext>
              </a:extLst>
            </p:cNvPr>
            <p:cNvCxnSpPr>
              <a:cxnSpLocks/>
            </p:cNvCxnSpPr>
            <p:nvPr/>
          </p:nvCxnSpPr>
          <p:spPr>
            <a:xfrm flipH="1">
              <a:off x="228790" y="5564532"/>
              <a:ext cx="7424923" cy="18645"/>
            </a:xfrm>
            <a:prstGeom prst="line">
              <a:avLst/>
            </a:prstGeom>
            <a:ln w="28575">
              <a:solidFill>
                <a:srgbClr val="F58220"/>
              </a:solidFill>
              <a:prstDash val="solid"/>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5E56760A-86DC-A47C-C7A8-D20FC13DC695}"/>
                </a:ext>
              </a:extLst>
            </p:cNvPr>
            <p:cNvCxnSpPr>
              <a:cxnSpLocks/>
            </p:cNvCxnSpPr>
            <p:nvPr/>
          </p:nvCxnSpPr>
          <p:spPr>
            <a:xfrm>
              <a:off x="559094" y="4527047"/>
              <a:ext cx="0" cy="875717"/>
            </a:xfrm>
            <a:prstGeom prst="line">
              <a:avLst/>
            </a:prstGeom>
            <a:ln w="28575">
              <a:solidFill>
                <a:srgbClr val="F58220"/>
              </a:solidFill>
              <a:prstDash val="solid"/>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649623B0-8B06-D29E-3172-AD2A95D15A55}"/>
                </a:ext>
              </a:extLst>
            </p:cNvPr>
            <p:cNvSpPr txBox="1"/>
            <p:nvPr/>
          </p:nvSpPr>
          <p:spPr>
            <a:xfrm>
              <a:off x="954790" y="1491544"/>
              <a:ext cx="1543755" cy="251325"/>
            </a:xfrm>
            <a:prstGeom prst="rect">
              <a:avLst/>
            </a:prstGeom>
            <a:noFill/>
          </p:spPr>
          <p:txBody>
            <a:bodyPr wrap="square" rtlCol="0">
              <a:spAutoFit/>
            </a:bodyPr>
            <a:lstStyle/>
            <a:p>
              <a:r>
                <a:rPr kumimoji="1" lang="ja-JP" altLang="en-US" sz="12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認定された特区</a:t>
              </a:r>
            </a:p>
          </p:txBody>
        </p:sp>
        <p:sp>
          <p:nvSpPr>
            <p:cNvPr id="49" name="テキスト ボックス 48">
              <a:extLst>
                <a:ext uri="{FF2B5EF4-FFF2-40B4-BE49-F238E27FC236}">
                  <a16:creationId xmlns:a16="http://schemas.microsoft.com/office/drawing/2014/main" id="{089C9E3F-F8D7-540E-9645-D1918D192E92}"/>
                </a:ext>
              </a:extLst>
            </p:cNvPr>
            <p:cNvSpPr txBox="1"/>
            <p:nvPr/>
          </p:nvSpPr>
          <p:spPr>
            <a:xfrm>
              <a:off x="3136387" y="1486553"/>
              <a:ext cx="2099879" cy="251325"/>
            </a:xfrm>
            <a:prstGeom prst="rect">
              <a:avLst/>
            </a:prstGeom>
            <a:noFill/>
          </p:spPr>
          <p:txBody>
            <a:bodyPr wrap="square" rtlCol="0">
              <a:spAutoFit/>
            </a:bodyPr>
            <a:lstStyle/>
            <a:p>
              <a:r>
                <a:rPr kumimoji="1" lang="ja-JP" altLang="en-US" sz="12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規制改革事項などの実績</a:t>
              </a:r>
            </a:p>
          </p:txBody>
        </p:sp>
        <p:sp>
          <p:nvSpPr>
            <p:cNvPr id="53" name="テキスト ボックス 52">
              <a:extLst>
                <a:ext uri="{FF2B5EF4-FFF2-40B4-BE49-F238E27FC236}">
                  <a16:creationId xmlns:a16="http://schemas.microsoft.com/office/drawing/2014/main" id="{7B747249-D0F0-9867-F8B5-D38CF2F33837}"/>
                </a:ext>
              </a:extLst>
            </p:cNvPr>
            <p:cNvSpPr txBox="1"/>
            <p:nvPr/>
          </p:nvSpPr>
          <p:spPr>
            <a:xfrm>
              <a:off x="5530034" y="1489405"/>
              <a:ext cx="1877733" cy="251325"/>
            </a:xfrm>
            <a:prstGeom prst="rect">
              <a:avLst/>
            </a:prstGeom>
            <a:noFill/>
          </p:spPr>
          <p:txBody>
            <a:bodyPr wrap="square" rtlCol="0">
              <a:spAutoFit/>
            </a:bodyPr>
            <a:lstStyle/>
            <a:p>
              <a:r>
                <a:rPr kumimoji="1" lang="ja-JP" altLang="en-US" sz="12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代表的な規制改革の例</a:t>
              </a:r>
            </a:p>
          </p:txBody>
        </p:sp>
        <p:sp>
          <p:nvSpPr>
            <p:cNvPr id="57" name="テキスト ボックス 56">
              <a:extLst>
                <a:ext uri="{FF2B5EF4-FFF2-40B4-BE49-F238E27FC236}">
                  <a16:creationId xmlns:a16="http://schemas.microsoft.com/office/drawing/2014/main" id="{1BB581B9-1781-CB01-D83F-AF9ABB7C1CAB}"/>
                </a:ext>
              </a:extLst>
            </p:cNvPr>
            <p:cNvSpPr txBox="1"/>
            <p:nvPr/>
          </p:nvSpPr>
          <p:spPr>
            <a:xfrm>
              <a:off x="873474" y="3059577"/>
              <a:ext cx="1396536" cy="415498"/>
            </a:xfrm>
            <a:prstGeom prst="rect">
              <a:avLst/>
            </a:prstGeom>
            <a:noFill/>
          </p:spPr>
          <p:txBody>
            <a:bodyPr wrap="none" rtlCol="0">
              <a:spAutoFit/>
            </a:bodyPr>
            <a:lstStyle/>
            <a:p>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関西イノベーション</a:t>
              </a:r>
              <a:endPar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国際戦略総合特区</a:t>
              </a:r>
              <a:endPar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58" name="テキスト ボックス 57">
              <a:extLst>
                <a:ext uri="{FF2B5EF4-FFF2-40B4-BE49-F238E27FC236}">
                  <a16:creationId xmlns:a16="http://schemas.microsoft.com/office/drawing/2014/main" id="{BA8A49E9-6F2B-547E-3A31-65C6980CC19E}"/>
                </a:ext>
              </a:extLst>
            </p:cNvPr>
            <p:cNvSpPr txBox="1"/>
            <p:nvPr/>
          </p:nvSpPr>
          <p:spPr>
            <a:xfrm>
              <a:off x="503804" y="3754938"/>
              <a:ext cx="2204450" cy="415498"/>
            </a:xfrm>
            <a:prstGeom prst="rect">
              <a:avLst/>
            </a:prstGeom>
            <a:noFill/>
          </p:spPr>
          <p:txBody>
            <a:bodyPr wrap="none" rtlCol="0">
              <a:spAutoFit/>
            </a:bodyPr>
            <a:lstStyle/>
            <a:p>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「りんくうタウン・泉佐野市域」</a:t>
              </a:r>
              <a:endPar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地域活性化総合特区</a:t>
              </a:r>
              <a:endPar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59" name="テキスト ボックス 58">
              <a:extLst>
                <a:ext uri="{FF2B5EF4-FFF2-40B4-BE49-F238E27FC236}">
                  <a16:creationId xmlns:a16="http://schemas.microsoft.com/office/drawing/2014/main" id="{24DB7034-36CE-132C-2217-43C3C393C403}"/>
                </a:ext>
              </a:extLst>
            </p:cNvPr>
            <p:cNvSpPr txBox="1"/>
            <p:nvPr/>
          </p:nvSpPr>
          <p:spPr>
            <a:xfrm>
              <a:off x="844620" y="4467836"/>
              <a:ext cx="1454244" cy="261610"/>
            </a:xfrm>
            <a:prstGeom prst="rect">
              <a:avLst/>
            </a:prstGeom>
            <a:noFill/>
          </p:spPr>
          <p:txBody>
            <a:bodyPr wrap="none" rtlCol="0">
              <a:spAutoFit/>
            </a:bodyPr>
            <a:lstStyle/>
            <a:p>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関西圏国家戦略特区</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60" name="テキスト ボックス 59">
              <a:extLst>
                <a:ext uri="{FF2B5EF4-FFF2-40B4-BE49-F238E27FC236}">
                  <a16:creationId xmlns:a16="http://schemas.microsoft.com/office/drawing/2014/main" id="{CC52C39A-917C-C274-594A-9D2B9482F5BE}"/>
                </a:ext>
              </a:extLst>
            </p:cNvPr>
            <p:cNvSpPr txBox="1"/>
            <p:nvPr/>
          </p:nvSpPr>
          <p:spPr>
            <a:xfrm>
              <a:off x="599360" y="5065768"/>
              <a:ext cx="2002471" cy="415498"/>
            </a:xfrm>
            <a:prstGeom prst="rect">
              <a:avLst/>
            </a:prstGeom>
            <a:noFill/>
          </p:spPr>
          <p:txBody>
            <a:bodyPr wrap="none" rtlCol="0">
              <a:spAutoFit/>
            </a:bodyPr>
            <a:lstStyle/>
            <a:p>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大阪府・大阪市 国家戦略特区</a:t>
              </a:r>
              <a:endPar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スーパーシティ型</a:t>
              </a:r>
              <a:r>
                <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p>
          </p:txBody>
        </p:sp>
        <p:grpSp>
          <p:nvGrpSpPr>
            <p:cNvPr id="62" name="グループ化 61">
              <a:extLst>
                <a:ext uri="{FF2B5EF4-FFF2-40B4-BE49-F238E27FC236}">
                  <a16:creationId xmlns:a16="http://schemas.microsoft.com/office/drawing/2014/main" id="{7E772E60-4FAD-4C3A-7437-07C8CC9C1072}"/>
                </a:ext>
              </a:extLst>
            </p:cNvPr>
            <p:cNvGrpSpPr/>
            <p:nvPr/>
          </p:nvGrpSpPr>
          <p:grpSpPr>
            <a:xfrm>
              <a:off x="787976" y="2060667"/>
              <a:ext cx="1749197" cy="500610"/>
              <a:chOff x="1666140" y="1585028"/>
              <a:chExt cx="1749197" cy="500610"/>
            </a:xfrm>
          </p:grpSpPr>
          <p:sp>
            <p:nvSpPr>
              <p:cNvPr id="56" name="テキスト ボックス 55">
                <a:extLst>
                  <a:ext uri="{FF2B5EF4-FFF2-40B4-BE49-F238E27FC236}">
                    <a16:creationId xmlns:a16="http://schemas.microsoft.com/office/drawing/2014/main" id="{BFEFB6E4-32E3-2665-D35F-8F38AFB9A31A}"/>
                  </a:ext>
                </a:extLst>
              </p:cNvPr>
              <p:cNvSpPr txBox="1"/>
              <p:nvPr/>
            </p:nvSpPr>
            <p:spPr>
              <a:xfrm>
                <a:off x="1666140" y="1585028"/>
                <a:ext cx="1749197" cy="307777"/>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大阪府域で</a:t>
                </a:r>
                <a:r>
                  <a:rPr kumimoji="1" lang="en-US" altLang="ja-JP" sz="1100" dirty="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計 </a:t>
                </a:r>
                <a:r>
                  <a:rPr kumimoji="1" lang="en-US" altLang="ja-JP" sz="1400" u="sng" dirty="0">
                    <a:solidFill>
                      <a:srgbClr val="3333FF"/>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42</a:t>
                </a:r>
                <a:r>
                  <a:rPr kumimoji="1" lang="en-US" altLang="ja-JP" sz="1200" dirty="0">
                    <a:solidFill>
                      <a:schemeClr val="accent5">
                        <a:lumMod val="75000"/>
                      </a:schemeClr>
                    </a:solidFill>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特区</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61" name="テキスト ボックス 60">
                <a:extLst>
                  <a:ext uri="{FF2B5EF4-FFF2-40B4-BE49-F238E27FC236}">
                    <a16:creationId xmlns:a16="http://schemas.microsoft.com/office/drawing/2014/main" id="{A1A20730-3E58-B405-A76D-BCAE0AFE2B2E}"/>
                  </a:ext>
                </a:extLst>
              </p:cNvPr>
              <p:cNvSpPr txBox="1"/>
              <p:nvPr/>
            </p:nvSpPr>
            <p:spPr>
              <a:xfrm>
                <a:off x="1717897" y="1854806"/>
                <a:ext cx="1569660" cy="230832"/>
              </a:xfrm>
              <a:prstGeom prst="rect">
                <a:avLst/>
              </a:prstGeom>
              <a:noFill/>
            </p:spPr>
            <p:txBody>
              <a:bodyPr wrap="none" rtlCol="0">
                <a:spAutoFit/>
              </a:bodyPr>
              <a:lstStyle/>
              <a:p>
                <a:r>
                  <a:rPr kumimoji="1" lang="en-US" altLang="ja-JP" sz="900" dirty="0">
                    <a:solidFill>
                      <a:schemeClr val="tx1">
                        <a:lumMod val="65000"/>
                        <a:lumOff val="35000"/>
                      </a:schemeClr>
                    </a:solidFill>
                    <a:latin typeface="BIZ UDゴシック" panose="020B0400000000000000" pitchFamily="49" charset="-128"/>
                    <a:ea typeface="BIZ UDゴシック" panose="020B0400000000000000" pitchFamily="49" charset="-128"/>
                  </a:rPr>
                  <a:t>(</a:t>
                </a:r>
                <a:r>
                  <a:rPr kumimoji="1" lang="ja-JP" altLang="en-US" sz="900" dirty="0">
                    <a:solidFill>
                      <a:schemeClr val="tx1">
                        <a:lumMod val="65000"/>
                        <a:lumOff val="35000"/>
                      </a:schemeClr>
                    </a:solidFill>
                    <a:latin typeface="BIZ UDゴシック" panose="020B0400000000000000" pitchFamily="49" charset="-128"/>
                    <a:ea typeface="BIZ UDゴシック" panose="020B0400000000000000" pitchFamily="49" charset="-128"/>
                  </a:rPr>
                  <a:t>指定解除済のものを含む</a:t>
                </a:r>
                <a:r>
                  <a:rPr kumimoji="1" lang="en-US" altLang="ja-JP" sz="900" dirty="0">
                    <a:solidFill>
                      <a:schemeClr val="tx1">
                        <a:lumMod val="65000"/>
                        <a:lumOff val="35000"/>
                      </a:schemeClr>
                    </a:solidFill>
                    <a:latin typeface="BIZ UDゴシック" panose="020B0400000000000000" pitchFamily="49" charset="-128"/>
                    <a:ea typeface="BIZ UDゴシック" panose="020B0400000000000000" pitchFamily="49" charset="-128"/>
                  </a:rPr>
                  <a:t>)</a:t>
                </a:r>
                <a:endParaRPr kumimoji="1" lang="ja-JP" altLang="en-US" sz="900" dirty="0">
                  <a:solidFill>
                    <a:schemeClr val="tx1">
                      <a:lumMod val="65000"/>
                      <a:lumOff val="35000"/>
                    </a:schemeClr>
                  </a:solidFill>
                  <a:latin typeface="BIZ UDゴシック" panose="020B0400000000000000" pitchFamily="49" charset="-128"/>
                  <a:ea typeface="BIZ UDゴシック" panose="020B0400000000000000" pitchFamily="49" charset="-128"/>
                </a:endParaRPr>
              </a:p>
            </p:txBody>
          </p:sp>
        </p:grpSp>
        <p:sp>
          <p:nvSpPr>
            <p:cNvPr id="64" name="テキスト ボックス 63">
              <a:extLst>
                <a:ext uri="{FF2B5EF4-FFF2-40B4-BE49-F238E27FC236}">
                  <a16:creationId xmlns:a16="http://schemas.microsoft.com/office/drawing/2014/main" id="{89D0C0D6-FFA0-008B-72F7-ED750A3DEEED}"/>
                </a:ext>
              </a:extLst>
            </p:cNvPr>
            <p:cNvSpPr txBox="1"/>
            <p:nvPr/>
          </p:nvSpPr>
          <p:spPr>
            <a:xfrm>
              <a:off x="3245757" y="2146582"/>
              <a:ext cx="1563248" cy="307777"/>
            </a:xfrm>
            <a:prstGeom prst="rect">
              <a:avLst/>
            </a:prstGeom>
            <a:noFill/>
          </p:spPr>
          <p:txBody>
            <a:bodyPr wrap="none" rtlCol="0">
              <a:spAutoFit/>
            </a:bodyPr>
            <a:lstStyle/>
            <a:p>
              <a:r>
                <a:rPr kumimoji="1" lang="en-US" altLang="ja-JP" sz="1400" u="sng" dirty="0">
                  <a:solidFill>
                    <a:srgbClr val="3333FF"/>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42</a:t>
              </a:r>
              <a:r>
                <a:rPr kumimoji="1" lang="en-US" altLang="ja-JP" sz="1100" dirty="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の規制緩和を実現</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65" name="テキスト ボックス 64">
              <a:extLst>
                <a:ext uri="{FF2B5EF4-FFF2-40B4-BE49-F238E27FC236}">
                  <a16:creationId xmlns:a16="http://schemas.microsoft.com/office/drawing/2014/main" id="{63C72552-77AD-76D0-0D5A-4C9150F8D5C8}"/>
                </a:ext>
              </a:extLst>
            </p:cNvPr>
            <p:cNvSpPr txBox="1"/>
            <p:nvPr/>
          </p:nvSpPr>
          <p:spPr>
            <a:xfrm>
              <a:off x="2708254" y="3096963"/>
              <a:ext cx="2715839" cy="383968"/>
            </a:xfrm>
            <a:prstGeom prst="rect">
              <a:avLst/>
            </a:prstGeom>
            <a:noFill/>
          </p:spPr>
          <p:txBody>
            <a:bodyPr wrap="none" rtlCol="0">
              <a:spAutoFit/>
            </a:bodyPr>
            <a:lstStyle/>
            <a:p>
              <a:r>
                <a:rPr kumimoji="1" lang="ja-JP" altLang="en-US" sz="1050" dirty="0">
                  <a:latin typeface="BIZ UDゴシック" panose="020B0400000000000000" pitchFamily="49" charset="-128"/>
                  <a:ea typeface="BIZ UDゴシック" panose="020B0400000000000000" pitchFamily="49" charset="-128"/>
                </a:rPr>
                <a:t> 規制緩和・税制・財政・金融支援で</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計</a:t>
              </a:r>
              <a:r>
                <a:rPr kumimoji="1" lang="en-US" altLang="ja-JP" sz="1100" dirty="0">
                  <a:latin typeface="BIZ UDゴシック" panose="020B0400000000000000" pitchFamily="49" charset="-128"/>
                  <a:ea typeface="BIZ UDゴシック" panose="020B0400000000000000" pitchFamily="49" charset="-128"/>
                </a:rPr>
                <a:t>51</a:t>
              </a:r>
              <a:r>
                <a:rPr kumimoji="1" lang="ja-JP" altLang="en-US" sz="1050" dirty="0">
                  <a:latin typeface="BIZ UDゴシック" panose="020B0400000000000000" pitchFamily="49" charset="-128"/>
                  <a:ea typeface="BIZ UDゴシック" panose="020B0400000000000000" pitchFamily="49" charset="-128"/>
                </a:rPr>
                <a:t>プロジェクト、</a:t>
              </a:r>
              <a:r>
                <a:rPr kumimoji="1" lang="en-US" altLang="ja-JP" sz="1100" u="sng" dirty="0">
                  <a:solidFill>
                    <a:schemeClr val="accent6">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104</a:t>
              </a:r>
              <a:r>
                <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案件が認定</a:t>
              </a:r>
              <a:r>
                <a:rPr kumimoji="1" lang="en-US" altLang="ja-JP" sz="800" dirty="0">
                  <a:solidFill>
                    <a:schemeClr val="tx1">
                      <a:lumMod val="75000"/>
                      <a:lumOff val="25000"/>
                    </a:schemeClr>
                  </a:solidFill>
                  <a:latin typeface="BIZ UDゴシック" panose="020B0400000000000000" pitchFamily="49" charset="-128"/>
                  <a:ea typeface="BIZ UDゴシック" panose="020B0400000000000000" pitchFamily="49" charset="-128"/>
                </a:rPr>
                <a:t>(※)</a:t>
              </a:r>
              <a:endParaRPr kumimoji="1" lang="en-US" altLang="ja-JP" sz="1050" dirty="0">
                <a:solidFill>
                  <a:schemeClr val="tx1">
                    <a:lumMod val="75000"/>
                    <a:lumOff val="25000"/>
                  </a:schemeClr>
                </a:solidFill>
                <a:latin typeface="BIZ UDゴシック" panose="020B0400000000000000" pitchFamily="49" charset="-128"/>
                <a:ea typeface="BIZ UDゴシック" panose="020B0400000000000000" pitchFamily="49" charset="-128"/>
              </a:endParaRPr>
            </a:p>
          </p:txBody>
        </p:sp>
        <p:sp>
          <p:nvSpPr>
            <p:cNvPr id="66" name="テキスト ボックス 65">
              <a:extLst>
                <a:ext uri="{FF2B5EF4-FFF2-40B4-BE49-F238E27FC236}">
                  <a16:creationId xmlns:a16="http://schemas.microsoft.com/office/drawing/2014/main" id="{781C2AB3-3B1E-9029-5346-57A048DC8D92}"/>
                </a:ext>
              </a:extLst>
            </p:cNvPr>
            <p:cNvSpPr txBox="1"/>
            <p:nvPr/>
          </p:nvSpPr>
          <p:spPr>
            <a:xfrm>
              <a:off x="2809132" y="3751967"/>
              <a:ext cx="2423528" cy="383968"/>
            </a:xfrm>
            <a:prstGeom prst="rect">
              <a:avLst/>
            </a:prstGeom>
            <a:noFill/>
          </p:spPr>
          <p:txBody>
            <a:bodyPr wrap="none" rtlCol="0">
              <a:spAutoFit/>
            </a:bodyPr>
            <a:lstStyle/>
            <a:p>
              <a:r>
                <a:rPr kumimoji="1" lang="ja-JP" altLang="en-US" sz="1050" dirty="0">
                  <a:latin typeface="BIZ UDゴシック" panose="020B0400000000000000" pitchFamily="49" charset="-128"/>
                  <a:ea typeface="BIZ UDゴシック" panose="020B0400000000000000" pitchFamily="49" charset="-128"/>
                </a:rPr>
                <a:t>規制緩和・税制・財政・金融支援で</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計 </a:t>
              </a:r>
              <a:r>
                <a:rPr kumimoji="1" lang="ja-JP" altLang="en-US" sz="1100" u="sng" dirty="0">
                  <a:solidFill>
                    <a:schemeClr val="accent6">
                      <a:lumMod val="7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５</a:t>
              </a:r>
              <a:r>
                <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案件のプロジェクトを実現</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67" name="テキスト ボックス 66">
              <a:extLst>
                <a:ext uri="{FF2B5EF4-FFF2-40B4-BE49-F238E27FC236}">
                  <a16:creationId xmlns:a16="http://schemas.microsoft.com/office/drawing/2014/main" id="{8B69B67E-0DE2-8D49-9BDF-A8F696693C85}"/>
                </a:ext>
              </a:extLst>
            </p:cNvPr>
            <p:cNvSpPr txBox="1"/>
            <p:nvPr/>
          </p:nvSpPr>
          <p:spPr>
            <a:xfrm>
              <a:off x="3289203" y="4368754"/>
              <a:ext cx="1666176" cy="383968"/>
            </a:xfrm>
            <a:prstGeom prst="rect">
              <a:avLst/>
            </a:prstGeom>
            <a:noFill/>
          </p:spPr>
          <p:txBody>
            <a:bodyPr wrap="none" rtlCol="0">
              <a:spAutoFit/>
            </a:bodyPr>
            <a:lstStyle/>
            <a:p>
              <a:r>
                <a:rPr kumimoji="1" lang="ja-JP" altLang="en-US" sz="1050" dirty="0">
                  <a:latin typeface="BIZ UDゴシック" panose="020B0400000000000000" pitchFamily="49" charset="-128"/>
                  <a:ea typeface="BIZ UDゴシック" panose="020B0400000000000000" pitchFamily="49" charset="-128"/>
                </a:rPr>
                <a:t> 規制緩和を中心に</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計 </a:t>
              </a:r>
              <a:r>
                <a:rPr kumimoji="1" lang="en-US" altLang="ja-JP" sz="1100" u="sng" dirty="0">
                  <a:solidFill>
                    <a:srgbClr val="F5822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57</a:t>
              </a:r>
              <a:r>
                <a:rPr kumimoji="1" lang="en-US" altLang="ja-JP" sz="1050" dirty="0">
                  <a:solidFill>
                    <a:srgbClr val="F5822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の事業が認定</a:t>
              </a:r>
              <a:r>
                <a:rPr kumimoji="1" lang="en-US" altLang="ja-JP" sz="800" dirty="0">
                  <a:solidFill>
                    <a:schemeClr val="tx1">
                      <a:lumMod val="75000"/>
                      <a:lumOff val="25000"/>
                    </a:schemeClr>
                  </a:solidFill>
                  <a:latin typeface="BIZ UDゴシック" panose="020B0400000000000000" pitchFamily="49" charset="-128"/>
                  <a:ea typeface="BIZ UDゴシック" panose="020B0400000000000000" pitchFamily="49" charset="-128"/>
                </a:rPr>
                <a:t>(※)</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68" name="テキスト ボックス 67">
              <a:extLst>
                <a:ext uri="{FF2B5EF4-FFF2-40B4-BE49-F238E27FC236}">
                  <a16:creationId xmlns:a16="http://schemas.microsoft.com/office/drawing/2014/main" id="{F9F57115-3530-DCF9-B74A-E8C4575477EA}"/>
                </a:ext>
              </a:extLst>
            </p:cNvPr>
            <p:cNvSpPr txBox="1"/>
            <p:nvPr/>
          </p:nvSpPr>
          <p:spPr>
            <a:xfrm>
              <a:off x="3311190" y="5034712"/>
              <a:ext cx="1444626" cy="423193"/>
            </a:xfrm>
            <a:prstGeom prst="rect">
              <a:avLst/>
            </a:prstGeom>
            <a:noFill/>
          </p:spPr>
          <p:txBody>
            <a:bodyPr wrap="none" rtlCol="0">
              <a:spAutoFit/>
            </a:bodyPr>
            <a:lstStyle/>
            <a:p>
              <a:r>
                <a:rPr kumimoji="1" lang="ja-JP" altLang="en-US" sz="1050" dirty="0">
                  <a:latin typeface="BIZ UDゴシック" panose="020B0400000000000000" pitchFamily="49" charset="-128"/>
                  <a:ea typeface="BIZ UDゴシック" panose="020B0400000000000000" pitchFamily="49" charset="-128"/>
                </a:rPr>
                <a:t> 規制緩和を中心に</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計 </a:t>
              </a:r>
              <a:r>
                <a:rPr kumimoji="1" lang="ja-JP" altLang="en-US" sz="1100" u="sng" dirty="0">
                  <a:solidFill>
                    <a:srgbClr val="F5822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３</a:t>
              </a:r>
              <a:r>
                <a:rPr kumimoji="1" lang="en-US" altLang="ja-JP" sz="105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の事業が認定</a:t>
              </a:r>
              <a:endParaRPr kumimoji="1" lang="en-US" altLang="ja-JP" sz="1050" dirty="0">
                <a:latin typeface="BIZ UDゴシック" panose="020B0400000000000000" pitchFamily="49" charset="-128"/>
                <a:ea typeface="BIZ UDゴシック" panose="020B0400000000000000" pitchFamily="49" charset="-128"/>
              </a:endParaRPr>
            </a:p>
          </p:txBody>
        </p:sp>
        <p:cxnSp>
          <p:nvCxnSpPr>
            <p:cNvPr id="89" name="直線コネクタ 88">
              <a:extLst>
                <a:ext uri="{FF2B5EF4-FFF2-40B4-BE49-F238E27FC236}">
                  <a16:creationId xmlns:a16="http://schemas.microsoft.com/office/drawing/2014/main" id="{DA6B30E2-8DB8-D548-7712-5457D42EDA88}"/>
                </a:ext>
              </a:extLst>
            </p:cNvPr>
            <p:cNvCxnSpPr>
              <a:cxnSpLocks/>
            </p:cNvCxnSpPr>
            <p:nvPr/>
          </p:nvCxnSpPr>
          <p:spPr>
            <a:xfrm>
              <a:off x="824262" y="3616691"/>
              <a:ext cx="6580216" cy="5064"/>
            </a:xfrm>
            <a:prstGeom prst="line">
              <a:avLst/>
            </a:prstGeom>
            <a:ln w="127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E34BC971-F4BF-29B2-ADE7-3B3C86DFCFC7}"/>
                </a:ext>
              </a:extLst>
            </p:cNvPr>
            <p:cNvCxnSpPr>
              <a:cxnSpLocks/>
            </p:cNvCxnSpPr>
            <p:nvPr/>
          </p:nvCxnSpPr>
          <p:spPr>
            <a:xfrm>
              <a:off x="809122" y="4904051"/>
              <a:ext cx="6534216" cy="1377"/>
            </a:xfrm>
            <a:prstGeom prst="line">
              <a:avLst/>
            </a:prstGeom>
            <a:ln w="12700">
              <a:solidFill>
                <a:srgbClr val="F58220"/>
              </a:solidFill>
              <a:prstDash val="dash"/>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1500E468-5F90-C729-161A-AC8071D4E9B0}"/>
                </a:ext>
              </a:extLst>
            </p:cNvPr>
            <p:cNvSpPr txBox="1"/>
            <p:nvPr/>
          </p:nvSpPr>
          <p:spPr>
            <a:xfrm>
              <a:off x="5404063" y="1830579"/>
              <a:ext cx="2044149" cy="415498"/>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酒税法の特例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ワイン等の最低製造数量緩和</a:t>
              </a:r>
              <a:r>
                <a:rPr kumimoji="1" lang="en-US" altLang="ja-JP" sz="1000" dirty="0">
                  <a:latin typeface="BIZ UDゴシック" panose="020B0400000000000000" pitchFamily="49" charset="-128"/>
                  <a:ea typeface="BIZ UDゴシック" panose="020B0400000000000000" pitchFamily="49" charset="-128"/>
                </a:rPr>
                <a:t>)</a:t>
              </a:r>
            </a:p>
          </p:txBody>
        </p:sp>
        <p:sp>
          <p:nvSpPr>
            <p:cNvPr id="103" name="テキスト ボックス 102">
              <a:extLst>
                <a:ext uri="{FF2B5EF4-FFF2-40B4-BE49-F238E27FC236}">
                  <a16:creationId xmlns:a16="http://schemas.microsoft.com/office/drawing/2014/main" id="{1BC6B6DF-7D83-49B5-F63B-41175BBCF72B}"/>
                </a:ext>
              </a:extLst>
            </p:cNvPr>
            <p:cNvSpPr txBox="1"/>
            <p:nvPr/>
          </p:nvSpPr>
          <p:spPr>
            <a:xfrm>
              <a:off x="5352660" y="2363701"/>
              <a:ext cx="2108269" cy="415498"/>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en-US" altLang="ja-JP" sz="1100" dirty="0">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学校教育法の特例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学校設置会社による学校設置</a:t>
              </a:r>
              <a:r>
                <a:rPr kumimoji="1" lang="en-US" altLang="ja-JP" sz="1000" dirty="0">
                  <a:latin typeface="BIZ UDゴシック" panose="020B0400000000000000" pitchFamily="49" charset="-128"/>
                  <a:ea typeface="BIZ UDゴシック" panose="020B0400000000000000" pitchFamily="49" charset="-128"/>
                </a:rPr>
                <a:t>)</a:t>
              </a:r>
            </a:p>
          </p:txBody>
        </p:sp>
        <p:sp>
          <p:nvSpPr>
            <p:cNvPr id="104" name="テキスト ボックス 103">
              <a:extLst>
                <a:ext uri="{FF2B5EF4-FFF2-40B4-BE49-F238E27FC236}">
                  <a16:creationId xmlns:a16="http://schemas.microsoft.com/office/drawing/2014/main" id="{1514985C-55D8-6853-1CE7-BB0D6420585A}"/>
                </a:ext>
              </a:extLst>
            </p:cNvPr>
            <p:cNvSpPr txBox="1"/>
            <p:nvPr/>
          </p:nvSpPr>
          <p:spPr>
            <a:xfrm>
              <a:off x="5250895" y="3101863"/>
              <a:ext cx="2473754" cy="423193"/>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Ｐ</a:t>
              </a:r>
              <a:r>
                <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М</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ＤＡ関西支部の開設</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革新的医薬品・医療機器創出に寄与</a:t>
              </a:r>
              <a:r>
                <a:rPr kumimoji="1" lang="en-US" altLang="ja-JP" sz="1050" dirty="0">
                  <a:latin typeface="BIZ UDゴシック" panose="020B0400000000000000" pitchFamily="49" charset="-128"/>
                  <a:ea typeface="BIZ UDゴシック" panose="020B0400000000000000" pitchFamily="49" charset="-128"/>
                </a:rPr>
                <a:t>)</a:t>
              </a:r>
            </a:p>
          </p:txBody>
        </p:sp>
        <p:sp>
          <p:nvSpPr>
            <p:cNvPr id="107" name="テキスト ボックス 106">
              <a:extLst>
                <a:ext uri="{FF2B5EF4-FFF2-40B4-BE49-F238E27FC236}">
                  <a16:creationId xmlns:a16="http://schemas.microsoft.com/office/drawing/2014/main" id="{6BED0FB4-BC02-DFCD-8F79-BAEE13319EA9}"/>
                </a:ext>
              </a:extLst>
            </p:cNvPr>
            <p:cNvSpPr txBox="1"/>
            <p:nvPr/>
          </p:nvSpPr>
          <p:spPr>
            <a:xfrm>
              <a:off x="5244918" y="3749266"/>
              <a:ext cx="2371162" cy="423193"/>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通訳案内士法の特例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50" dirty="0">
                  <a:latin typeface="BIZ UDゴシック" panose="020B0400000000000000" pitchFamily="49" charset="-128"/>
                  <a:ea typeface="BIZ UDゴシック" panose="020B0400000000000000" pitchFamily="49" charset="-128"/>
                </a:rPr>
                <a:t>  </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特例的に通訳案内士が活動可能に</a:t>
              </a:r>
              <a:r>
                <a:rPr kumimoji="1" lang="en-US" altLang="ja-JP" sz="1000" dirty="0">
                  <a:latin typeface="BIZ UDゴシック" panose="020B0400000000000000" pitchFamily="49" charset="-128"/>
                  <a:ea typeface="BIZ UDゴシック" panose="020B0400000000000000" pitchFamily="49" charset="-128"/>
                </a:rPr>
                <a:t>)</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108" name="テキスト ボックス 107">
              <a:extLst>
                <a:ext uri="{FF2B5EF4-FFF2-40B4-BE49-F238E27FC236}">
                  <a16:creationId xmlns:a16="http://schemas.microsoft.com/office/drawing/2014/main" id="{03718472-DD40-CD5F-68DD-ADD0DC772515}"/>
                </a:ext>
              </a:extLst>
            </p:cNvPr>
            <p:cNvSpPr txBox="1"/>
            <p:nvPr/>
          </p:nvSpPr>
          <p:spPr>
            <a:xfrm>
              <a:off x="144054" y="5592556"/>
              <a:ext cx="2583367" cy="209437"/>
            </a:xfrm>
            <a:prstGeom prst="rect">
              <a:avLst/>
            </a:prstGeom>
            <a:noFill/>
          </p:spPr>
          <p:txBody>
            <a:bodyPr wrap="square" rtlCol="0">
              <a:spAutoFit/>
            </a:bodyPr>
            <a:lstStyle/>
            <a:p>
              <a:r>
                <a:rPr kumimoji="1" lang="en-US" altLang="ja-JP" sz="900" dirty="0">
                  <a:solidFill>
                    <a:schemeClr val="tx1">
                      <a:lumMod val="75000"/>
                      <a:lumOff val="25000"/>
                    </a:schemeClr>
                  </a:solidFill>
                  <a:latin typeface="BIZ UDゴシック" panose="020B0400000000000000" pitchFamily="49" charset="-128"/>
                  <a:ea typeface="BIZ UDゴシック" panose="020B0400000000000000" pitchFamily="49" charset="-128"/>
                </a:rPr>
                <a:t>(※) </a:t>
              </a:r>
              <a:r>
                <a:rPr kumimoji="1" lang="ja-JP" altLang="en-US" sz="900" dirty="0">
                  <a:solidFill>
                    <a:schemeClr val="tx1">
                      <a:lumMod val="75000"/>
                      <a:lumOff val="25000"/>
                    </a:schemeClr>
                  </a:solidFill>
                  <a:latin typeface="BIZ UDゴシック" panose="020B0400000000000000" pitchFamily="49" charset="-128"/>
                  <a:ea typeface="BIZ UDゴシック" panose="020B0400000000000000" pitchFamily="49" charset="-128"/>
                </a:rPr>
                <a:t>特別区域全体の実績でカウント</a:t>
              </a:r>
            </a:p>
          </p:txBody>
        </p:sp>
        <p:sp>
          <p:nvSpPr>
            <p:cNvPr id="109" name="テキスト ボックス 108">
              <a:extLst>
                <a:ext uri="{FF2B5EF4-FFF2-40B4-BE49-F238E27FC236}">
                  <a16:creationId xmlns:a16="http://schemas.microsoft.com/office/drawing/2014/main" id="{C268294D-8223-DD29-6EDB-88FF64BDA283}"/>
                </a:ext>
              </a:extLst>
            </p:cNvPr>
            <p:cNvSpPr txBox="1"/>
            <p:nvPr/>
          </p:nvSpPr>
          <p:spPr>
            <a:xfrm>
              <a:off x="5176437" y="4389223"/>
              <a:ext cx="2589614" cy="383968"/>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医療法の特例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50" dirty="0">
                  <a:latin typeface="BIZ UDゴシック" panose="020B0400000000000000" pitchFamily="49" charset="-128"/>
                  <a:ea typeface="BIZ UDゴシック" panose="020B0400000000000000" pitchFamily="49" charset="-128"/>
                </a:rPr>
                <a:t>  </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病床規制を緩和し最先端医療を提供</a:t>
              </a:r>
              <a:r>
                <a:rPr kumimoji="1" lang="en-US" altLang="ja-JP" sz="1000" dirty="0">
                  <a:latin typeface="BIZ UDゴシック" panose="020B0400000000000000" pitchFamily="49" charset="-128"/>
                  <a:ea typeface="BIZ UDゴシック" panose="020B0400000000000000" pitchFamily="49" charset="-128"/>
                </a:rPr>
                <a:t>)</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110" name="テキスト ボックス 109">
              <a:extLst>
                <a:ext uri="{FF2B5EF4-FFF2-40B4-BE49-F238E27FC236}">
                  <a16:creationId xmlns:a16="http://schemas.microsoft.com/office/drawing/2014/main" id="{E4EB6F6F-6491-C16E-A79C-6A88594E9A96}"/>
                </a:ext>
              </a:extLst>
            </p:cNvPr>
            <p:cNvSpPr txBox="1"/>
            <p:nvPr/>
          </p:nvSpPr>
          <p:spPr>
            <a:xfrm>
              <a:off x="5266577" y="5032226"/>
              <a:ext cx="2371162" cy="423193"/>
            </a:xfrm>
            <a:prstGeom prst="rect">
              <a:avLst/>
            </a:prstGeom>
            <a:noFill/>
          </p:spPr>
          <p:txBody>
            <a:bodyPr wrap="none" rtlCol="0">
              <a:spAutoFit/>
            </a:bodyPr>
            <a:lstStyle/>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入管法の特例</a:t>
              </a:r>
              <a:endParaRPr kumimoji="1"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kumimoji="1" lang="en-US" altLang="ja-JP" sz="1050" dirty="0">
                  <a:latin typeface="BIZ UDゴシック" panose="020B0400000000000000" pitchFamily="49" charset="-128"/>
                  <a:ea typeface="BIZ UDゴシック" panose="020B0400000000000000" pitchFamily="49" charset="-128"/>
                </a:rPr>
                <a:t>  </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外国人創業人材の受入れの迅速化</a:t>
              </a:r>
              <a:r>
                <a:rPr kumimoji="1" lang="en-US" altLang="ja-JP" sz="1000" dirty="0">
                  <a:latin typeface="BIZ UDゴシック" panose="020B0400000000000000" pitchFamily="49" charset="-128"/>
                  <a:ea typeface="BIZ UDゴシック" panose="020B0400000000000000" pitchFamily="49" charset="-128"/>
                </a:rPr>
                <a:t>)</a:t>
              </a:r>
              <a:endParaRPr kumimoji="1" lang="en-US" altLang="ja-JP" sz="1050" dirty="0">
                <a:latin typeface="BIZ UDゴシック" panose="020B0400000000000000" pitchFamily="49" charset="-128"/>
                <a:ea typeface="BIZ UDゴシック" panose="020B0400000000000000" pitchFamily="49" charset="-128"/>
              </a:endParaRPr>
            </a:p>
          </p:txBody>
        </p:sp>
        <p:cxnSp>
          <p:nvCxnSpPr>
            <p:cNvPr id="39" name="直線コネクタ 38">
              <a:extLst>
                <a:ext uri="{FF2B5EF4-FFF2-40B4-BE49-F238E27FC236}">
                  <a16:creationId xmlns:a16="http://schemas.microsoft.com/office/drawing/2014/main" id="{F5ACE2C8-5583-0B16-C7FF-14F226B47E32}"/>
                </a:ext>
              </a:extLst>
            </p:cNvPr>
            <p:cNvCxnSpPr>
              <a:cxnSpLocks/>
            </p:cNvCxnSpPr>
            <p:nvPr/>
          </p:nvCxnSpPr>
          <p:spPr>
            <a:xfrm>
              <a:off x="2710840" y="1837116"/>
              <a:ext cx="16581" cy="358962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E7EC104C-0E13-72A1-C6BD-6ECC5A4D7682}"/>
                </a:ext>
              </a:extLst>
            </p:cNvPr>
            <p:cNvCxnSpPr>
              <a:cxnSpLocks/>
            </p:cNvCxnSpPr>
            <p:nvPr/>
          </p:nvCxnSpPr>
          <p:spPr>
            <a:xfrm>
              <a:off x="5252165" y="1837116"/>
              <a:ext cx="16581" cy="358962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9B782392-105F-96A0-6D94-52DAB7151829}"/>
                </a:ext>
              </a:extLst>
            </p:cNvPr>
            <p:cNvSpPr txBox="1"/>
            <p:nvPr/>
          </p:nvSpPr>
          <p:spPr>
            <a:xfrm>
              <a:off x="5864088" y="5663030"/>
              <a:ext cx="1479250" cy="276999"/>
            </a:xfrm>
            <a:prstGeom prst="rect">
              <a:avLst/>
            </a:prstGeom>
            <a:noFill/>
          </p:spPr>
          <p:txBody>
            <a:bodyPr wrap="square" rtlCol="0">
              <a:spAutoFit/>
            </a:bodyPr>
            <a:lstStyle/>
            <a:p>
              <a:r>
                <a:rPr kumimoji="1" lang="ja-JP" altLang="en-US" sz="1200" b="1" dirty="0">
                  <a:solidFill>
                    <a:schemeClr val="bg1"/>
                  </a:solidFill>
                  <a:latin typeface="BIZ UDゴシック" panose="020B0400000000000000" pitchFamily="49" charset="-128"/>
                  <a:ea typeface="BIZ UDゴシック" panose="020B0400000000000000" pitchFamily="49" charset="-128"/>
                </a:rPr>
                <a:t>これらを通じて</a:t>
              </a:r>
              <a:r>
                <a:rPr kumimoji="1" lang="en-US" altLang="ja-JP" sz="1200" b="1" dirty="0">
                  <a:solidFill>
                    <a:schemeClr val="bg1"/>
                  </a:solidFill>
                  <a:latin typeface="BIZ UDゴシック" panose="020B0400000000000000" pitchFamily="49" charset="-128"/>
                  <a:ea typeface="BIZ UDゴシック" panose="020B0400000000000000" pitchFamily="49" charset="-128"/>
                </a:rPr>
                <a:t>…</a:t>
              </a:r>
              <a:endParaRPr kumimoji="1" lang="ja-JP" altLang="en-US" sz="1200" b="1" dirty="0">
                <a:solidFill>
                  <a:schemeClr val="bg1"/>
                </a:solidFill>
                <a:latin typeface="BIZ UDゴシック" panose="020B0400000000000000" pitchFamily="49" charset="-128"/>
                <a:ea typeface="BIZ UDゴシック" panose="020B0400000000000000" pitchFamily="49" charset="-128"/>
              </a:endParaRPr>
            </a:p>
          </p:txBody>
        </p:sp>
      </p:grpSp>
      <p:sp>
        <p:nvSpPr>
          <p:cNvPr id="69" name="楕円 68">
            <a:extLst>
              <a:ext uri="{FF2B5EF4-FFF2-40B4-BE49-F238E27FC236}">
                <a16:creationId xmlns:a16="http://schemas.microsoft.com/office/drawing/2014/main" id="{45196DEA-E791-15B2-6888-B8F1292915C9}"/>
              </a:ext>
            </a:extLst>
          </p:cNvPr>
          <p:cNvSpPr/>
          <p:nvPr/>
        </p:nvSpPr>
        <p:spPr>
          <a:xfrm>
            <a:off x="7783679" y="2575066"/>
            <a:ext cx="4385218" cy="3309596"/>
          </a:xfrm>
          <a:prstGeom prst="ellipse">
            <a:avLst/>
          </a:prstGeom>
          <a:solidFill>
            <a:srgbClr val="00B0F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55F1BCD2-2224-9BA9-4AE0-2F36E86C812D}"/>
              </a:ext>
            </a:extLst>
          </p:cNvPr>
          <p:cNvSpPr txBox="1"/>
          <p:nvPr/>
        </p:nvSpPr>
        <p:spPr>
          <a:xfrm>
            <a:off x="7697119" y="2742119"/>
            <a:ext cx="400110" cy="3032586"/>
          </a:xfrm>
          <a:prstGeom prst="rect">
            <a:avLst/>
          </a:prstGeom>
          <a:noFill/>
        </p:spPr>
        <p:txBody>
          <a:bodyPr vert="eaVert" wrap="square" rtlCol="0">
            <a:spAutoFit/>
          </a:bodyPr>
          <a:lstStyle/>
          <a:p>
            <a:r>
              <a:rPr kumimoji="1" lang="ja-JP" altLang="en-US" sz="1400" b="1" dirty="0">
                <a:solidFill>
                  <a:schemeClr val="tx1">
                    <a:lumMod val="75000"/>
                    <a:lumOff val="2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大阪府市規制改革会議</a:t>
            </a:r>
          </a:p>
        </p:txBody>
      </p:sp>
      <p:cxnSp>
        <p:nvCxnSpPr>
          <p:cNvPr id="74" name="直線コネクタ 73">
            <a:extLst>
              <a:ext uri="{FF2B5EF4-FFF2-40B4-BE49-F238E27FC236}">
                <a16:creationId xmlns:a16="http://schemas.microsoft.com/office/drawing/2014/main" id="{704A33D6-FA14-91CB-447F-B4EE88440543}"/>
              </a:ext>
            </a:extLst>
          </p:cNvPr>
          <p:cNvCxnSpPr>
            <a:cxnSpLocks/>
          </p:cNvCxnSpPr>
          <p:nvPr/>
        </p:nvCxnSpPr>
        <p:spPr>
          <a:xfrm flipH="1">
            <a:off x="8024415" y="6218723"/>
            <a:ext cx="3737588"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9DC716DC-68E0-1BBB-EA93-2F1D665196A1}"/>
              </a:ext>
            </a:extLst>
          </p:cNvPr>
          <p:cNvCxnSpPr>
            <a:cxnSpLocks/>
          </p:cNvCxnSpPr>
          <p:nvPr/>
        </p:nvCxnSpPr>
        <p:spPr>
          <a:xfrm>
            <a:off x="8097229" y="2631891"/>
            <a:ext cx="0" cy="3364436"/>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graphicFrame>
        <p:nvGraphicFramePr>
          <p:cNvPr id="91" name="表 90">
            <a:extLst>
              <a:ext uri="{FF2B5EF4-FFF2-40B4-BE49-F238E27FC236}">
                <a16:creationId xmlns:a16="http://schemas.microsoft.com/office/drawing/2014/main" id="{E9633ABD-5C2F-8AE4-CF20-F45BFE85107E}"/>
              </a:ext>
            </a:extLst>
          </p:cNvPr>
          <p:cNvGraphicFramePr>
            <a:graphicFrameLocks noGrp="1"/>
          </p:cNvGraphicFramePr>
          <p:nvPr/>
        </p:nvGraphicFramePr>
        <p:xfrm>
          <a:off x="8214360" y="2630492"/>
          <a:ext cx="3619500" cy="3450434"/>
        </p:xfrm>
        <a:graphic>
          <a:graphicData uri="http://schemas.openxmlformats.org/drawingml/2006/table">
            <a:tbl>
              <a:tblPr>
                <a:tableStyleId>{2D5ABB26-0587-4C30-8999-92F81FD0307C}</a:tableStyleId>
              </a:tblPr>
              <a:tblGrid>
                <a:gridCol w="830580">
                  <a:extLst>
                    <a:ext uri="{9D8B030D-6E8A-4147-A177-3AD203B41FA5}">
                      <a16:colId xmlns:a16="http://schemas.microsoft.com/office/drawing/2014/main" val="20000"/>
                    </a:ext>
                  </a:extLst>
                </a:gridCol>
                <a:gridCol w="2788920">
                  <a:extLst>
                    <a:ext uri="{9D8B030D-6E8A-4147-A177-3AD203B41FA5}">
                      <a16:colId xmlns:a16="http://schemas.microsoft.com/office/drawing/2014/main" val="20001"/>
                    </a:ext>
                  </a:extLst>
                </a:gridCol>
              </a:tblGrid>
              <a:tr h="267880">
                <a:tc>
                  <a:txBody>
                    <a:bodyPr/>
                    <a:lstStyle/>
                    <a:p>
                      <a:pPr marL="133350" indent="-133350" algn="l">
                        <a:spcAft>
                          <a:spcPts val="0"/>
                        </a:spcAft>
                      </a:pPr>
                      <a:r>
                        <a:rPr lang="en-US" sz="1100" kern="100" dirty="0">
                          <a:effectLst/>
                          <a:latin typeface="BIZ UDゴシック" panose="020B0400000000000000" pitchFamily="49" charset="-128"/>
                          <a:ea typeface="BIZ UDゴシック" panose="020B0400000000000000" pitchFamily="49" charset="-128"/>
                        </a:rPr>
                        <a:t> </a:t>
                      </a:r>
                      <a:endParaRPr lang="ja-JP" sz="1100" kern="100" dirty="0">
                        <a:effectLst/>
                        <a:latin typeface="BIZ UDゴシック" panose="020B0400000000000000" pitchFamily="49" charset="-128"/>
                        <a:ea typeface="BIZ UDゴシック" panose="020B0400000000000000" pitchFamily="49" charset="-128"/>
                        <a:cs typeface="Times New Roman"/>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ctr">
                        <a:lnSpc>
                          <a:spcPct val="100000"/>
                        </a:lnSpc>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検討内容</a:t>
                      </a:r>
                      <a:r>
                        <a:rPr lang="en-US" alt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lang="ja-JP" altLang="en-US"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例</a:t>
                      </a:r>
                      <a:endPar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extLst>
                  <a:ext uri="{0D108BD9-81ED-4DB2-BD59-A6C34878D82A}">
                    <a16:rowId xmlns:a16="http://schemas.microsoft.com/office/drawing/2014/main" val="10000"/>
                  </a:ext>
                </a:extLst>
              </a:tr>
              <a:tr h="328821">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a:t>
                      </a:r>
                      <a:r>
                        <a:rPr lang="ja-JP" altLang="en-US"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１</a:t>
                      </a: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回</a:t>
                      </a:r>
                      <a:endParaRPr lang="en-US" alt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会議で取り上げるべきテーマ</a:t>
                      </a:r>
                      <a:endParaRPr lang="ja-JP" sz="1100" kern="100" dirty="0">
                        <a:effectLst/>
                        <a:latin typeface="BIZ UDゴシック" panose="020B0400000000000000" pitchFamily="49" charset="-128"/>
                        <a:ea typeface="BIZ UDゴシック" panose="020B0400000000000000" pitchFamily="49" charset="-128"/>
                        <a:cs typeface="Times New Roman"/>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8335">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a:t>
                      </a:r>
                      <a:r>
                        <a:rPr lang="ja-JP" altLang="en-US"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２</a:t>
                      </a: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回</a:t>
                      </a:r>
                      <a:endParaRPr lang="en-US" alt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これまでの特区提案の棚卸し</a:t>
                      </a:r>
                    </a:p>
                    <a:p>
                      <a:pPr marL="266700" indent="-26670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有識者</a:t>
                      </a:r>
                      <a:r>
                        <a:rPr lang="ja-JP" altLang="en-US" sz="1100" kern="100" dirty="0">
                          <a:effectLst/>
                          <a:latin typeface="BIZ UDゴシック" panose="020B0400000000000000" pitchFamily="49" charset="-128"/>
                          <a:ea typeface="BIZ UDゴシック" panose="020B0400000000000000" pitchFamily="49" charset="-128"/>
                        </a:rPr>
                        <a:t>など</a:t>
                      </a:r>
                      <a:r>
                        <a:rPr lang="ja-JP" sz="1100" kern="100" dirty="0">
                          <a:effectLst/>
                          <a:latin typeface="BIZ UDゴシック" panose="020B0400000000000000" pitchFamily="49" charset="-128"/>
                          <a:ea typeface="BIZ UDゴシック" panose="020B0400000000000000" pitchFamily="49" charset="-128"/>
                        </a:rPr>
                        <a:t>のヒアリング結果報告、</a:t>
                      </a:r>
                      <a:endParaRPr lang="en-US" altLang="ja-JP" sz="1100" kern="100" dirty="0">
                        <a:effectLst/>
                        <a:latin typeface="BIZ UDゴシック" panose="020B0400000000000000" pitchFamily="49" charset="-128"/>
                        <a:ea typeface="BIZ UDゴシック" panose="020B0400000000000000" pitchFamily="49" charset="-128"/>
                      </a:endParaRPr>
                    </a:p>
                    <a:p>
                      <a:pPr marL="266700" indent="-26670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　</a:t>
                      </a:r>
                      <a:r>
                        <a:rPr lang="ja-JP" sz="1100" kern="100" dirty="0">
                          <a:effectLst/>
                          <a:latin typeface="BIZ UDゴシック" panose="020B0400000000000000" pitchFamily="49" charset="-128"/>
                          <a:ea typeface="BIZ UDゴシック" panose="020B0400000000000000" pitchFamily="49" charset="-128"/>
                        </a:rPr>
                        <a:t>府民に対するアンケート実施の検討</a:t>
                      </a:r>
                      <a:endParaRPr lang="ja-JP" sz="1100" kern="100" dirty="0">
                        <a:effectLst/>
                        <a:latin typeface="BIZ UDゴシック" panose="020B0400000000000000" pitchFamily="49" charset="-128"/>
                        <a:ea typeface="BIZ UDゴシック" panose="020B0400000000000000" pitchFamily="49" charset="-128"/>
                        <a:cs typeface="Times New Roman"/>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88335">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第３回</a:t>
                      </a:r>
                      <a:endParaRPr lang="en-US" alt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府市の国家戦略特区提案の報告</a:t>
                      </a:r>
                    </a:p>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これまでの都市魅力創造施策の棚卸、</a:t>
                      </a:r>
                      <a:endParaRPr lang="en-US" altLang="ja-JP" sz="1100" kern="100" dirty="0">
                        <a:effectLst/>
                        <a:latin typeface="BIZ UDゴシック" panose="020B0400000000000000" pitchFamily="49" charset="-128"/>
                        <a:ea typeface="BIZ UDゴシック" panose="020B0400000000000000" pitchFamily="49" charset="-128"/>
                      </a:endParaRPr>
                    </a:p>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　</a:t>
                      </a:r>
                      <a:r>
                        <a:rPr lang="ja-JP" sz="1100" kern="100" dirty="0">
                          <a:effectLst/>
                          <a:latin typeface="BIZ UDゴシック" panose="020B0400000000000000" pitchFamily="49" charset="-128"/>
                          <a:ea typeface="BIZ UDゴシック" panose="020B0400000000000000" pitchFamily="49" charset="-128"/>
                        </a:rPr>
                        <a:t>府民アンケート等の報告</a:t>
                      </a:r>
                      <a:endParaRPr lang="ja-JP" sz="1100" kern="100" dirty="0">
                        <a:effectLst/>
                        <a:latin typeface="BIZ UDゴシック" panose="020B0400000000000000" pitchFamily="49" charset="-128"/>
                        <a:ea typeface="BIZ UDゴシック" panose="020B0400000000000000" pitchFamily="49" charset="-128"/>
                        <a:cs typeface="Times New Roman"/>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16783">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第４回</a:t>
                      </a:r>
                      <a:endParaRPr lang="en-US" alt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「楽しいまちづくり」</a:t>
                      </a:r>
                      <a:endParaRPr lang="en-US" altLang="ja-JP" sz="1100" kern="100" dirty="0">
                        <a:effectLst/>
                        <a:latin typeface="BIZ UDゴシック" panose="020B0400000000000000" pitchFamily="49" charset="-128"/>
                        <a:ea typeface="BIZ UDゴシック" panose="020B0400000000000000" pitchFamily="49" charset="-128"/>
                      </a:endParaRPr>
                    </a:p>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　</a:t>
                      </a:r>
                      <a:r>
                        <a:rPr lang="ja-JP" sz="1100" kern="100" dirty="0">
                          <a:effectLst/>
                          <a:latin typeface="BIZ UDゴシック" panose="020B0400000000000000" pitchFamily="49" charset="-128"/>
                          <a:ea typeface="BIZ UDゴシック" panose="020B0400000000000000" pitchFamily="49" charset="-128"/>
                        </a:rPr>
                        <a:t>提言（案）とりまとめ</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76401">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第５回</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「環境エネルギー・経済産業分野」</a:t>
                      </a:r>
                      <a:endParaRPr lang="en-US" altLang="ja-JP" sz="1100" kern="100" dirty="0">
                        <a:effectLst/>
                        <a:latin typeface="BIZ UDゴシック" panose="020B0400000000000000" pitchFamily="49" charset="-128"/>
                        <a:ea typeface="BIZ UDゴシック" panose="020B0400000000000000" pitchFamily="49" charset="-128"/>
                      </a:endParaRPr>
                    </a:p>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　</a:t>
                      </a:r>
                      <a:r>
                        <a:rPr lang="ja-JP" sz="1100" kern="100" dirty="0">
                          <a:effectLst/>
                          <a:latin typeface="BIZ UDゴシック" panose="020B0400000000000000" pitchFamily="49" charset="-128"/>
                          <a:ea typeface="BIZ UDゴシック" panose="020B0400000000000000" pitchFamily="49" charset="-128"/>
                        </a:rPr>
                        <a:t>提言（案）とりまとめ</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40417">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第６回</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「官官規制分野」提言（案）とりまとめ</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43462">
                <a:tc>
                  <a:txBody>
                    <a:bodyPr/>
                    <a:lstStyle/>
                    <a:p>
                      <a:pPr marL="133350" indent="-133350" algn="ctr">
                        <a:spcAft>
                          <a:spcPts val="0"/>
                        </a:spcAft>
                      </a:pPr>
                      <a:r>
                        <a:rPr 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第７回</a:t>
                      </a:r>
                      <a:endParaRPr lang="en-US" altLang="ja-JP" sz="1200" kern="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E699"/>
                    </a:solidFill>
                  </a:tcPr>
                </a:tc>
                <a:tc>
                  <a:txBody>
                    <a:bodyPr/>
                    <a:lstStyle/>
                    <a:p>
                      <a:pPr marL="133350" indent="-133350" algn="l">
                        <a:spcAft>
                          <a:spcPts val="0"/>
                        </a:spcAft>
                      </a:pPr>
                      <a:r>
                        <a:rPr lang="ja-JP" altLang="en-US" sz="1100" kern="100" dirty="0">
                          <a:effectLst/>
                          <a:latin typeface="BIZ UDゴシック" panose="020B0400000000000000" pitchFamily="49" charset="-128"/>
                          <a:ea typeface="BIZ UDゴシック" panose="020B0400000000000000" pitchFamily="49" charset="-128"/>
                        </a:rPr>
                        <a:t>・</a:t>
                      </a:r>
                      <a:r>
                        <a:rPr lang="ja-JP" sz="1100" kern="100" dirty="0">
                          <a:effectLst/>
                          <a:latin typeface="BIZ UDゴシック" panose="020B0400000000000000" pitchFamily="49" charset="-128"/>
                          <a:ea typeface="BIZ UDゴシック" panose="020B0400000000000000" pitchFamily="49" charset="-128"/>
                        </a:rPr>
                        <a:t>最終提言のとりまとめ</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正方形/長方形 2">
            <a:extLst>
              <a:ext uri="{FF2B5EF4-FFF2-40B4-BE49-F238E27FC236}">
                <a16:creationId xmlns:a16="http://schemas.microsoft.com/office/drawing/2014/main" id="{930CC361-A546-900E-9002-DCF4BD0B7C64}"/>
              </a:ext>
            </a:extLst>
          </p:cNvPr>
          <p:cNvSpPr/>
          <p:nvPr/>
        </p:nvSpPr>
        <p:spPr>
          <a:xfrm>
            <a:off x="305389" y="0"/>
            <a:ext cx="11553855" cy="423192"/>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：これまでの大阪府における規制改革に関する取組について</a:t>
            </a:r>
            <a:endParaRPr lang="en-US" altLang="ja-JP"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92610DBF-24B8-43E3-6066-5C7B11118333}"/>
              </a:ext>
            </a:extLst>
          </p:cNvPr>
          <p:cNvSpPr/>
          <p:nvPr/>
        </p:nvSpPr>
        <p:spPr>
          <a:xfrm>
            <a:off x="725772" y="491352"/>
            <a:ext cx="10957276" cy="1106149"/>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180000" rIns="216000" rtlCol="0" anchor="ctr"/>
          <a:lstStyle/>
          <a:p>
            <a:pPr marL="252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〇　大阪府・大阪市では、国の３種の特区制度すべてを生かして、府域の規制改革を推進してきた。</a:t>
            </a:r>
            <a:endParaRPr kumimoji="0" lang="en-US" altLang="ja-JP"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0"/>
              </a:spcBef>
              <a:spcAft>
                <a:spcPts val="0"/>
              </a:spcAft>
              <a:buClrTx/>
              <a:buSzTx/>
              <a:buFontTx/>
              <a:buNone/>
              <a:tabLst/>
              <a:defRPr/>
            </a:pPr>
            <a:r>
              <a:rPr lang="ja-JP" altLang="en-US" sz="1400" dirty="0">
                <a:solidFill>
                  <a:schemeClr val="tx1"/>
                </a:solidFill>
                <a:latin typeface="Meiryo UI"/>
                <a:ea typeface="BIZ UDゴシック" panose="020B0400000000000000" pitchFamily="49" charset="-128"/>
                <a:cs typeface="Meiryo UI" panose="020B0604030504040204" pitchFamily="50" charset="-128"/>
              </a:rPr>
              <a:t>○　また、大阪府・大阪市独自の取組として、「日本で一番ビジネスしやすい環境」を大阪で実現していくため、東京より厳しい</a:t>
            </a:r>
            <a:endParaRPr lang="en-US" altLang="ja-JP" sz="1400" dirty="0">
              <a:solidFill>
                <a:schemeClr val="tx1"/>
              </a:solidFill>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0"/>
              </a:spcBef>
              <a:spcAft>
                <a:spcPts val="0"/>
              </a:spcAft>
              <a:buClrTx/>
              <a:buSzTx/>
              <a:buFontTx/>
              <a:buNone/>
              <a:tabLst/>
              <a:defRPr/>
            </a:pPr>
            <a:r>
              <a:rPr lang="ja-JP" altLang="en-US" sz="1400" dirty="0">
                <a:solidFill>
                  <a:schemeClr val="tx1"/>
                </a:solidFill>
                <a:latin typeface="Meiryo UI"/>
                <a:ea typeface="BIZ UDゴシック" panose="020B0400000000000000" pitchFamily="49" charset="-128"/>
                <a:cs typeface="Meiryo UI" panose="020B0604030504040204" pitchFamily="50" charset="-128"/>
              </a:rPr>
              <a:t>　　規制を撤廃する必要がある、という視点のもと、「大阪府市規制改革会議」を設置し、必要な規制の見直しなどを検討してきた。</a:t>
            </a:r>
            <a:endParaRPr lang="en-US" altLang="ja-JP" sz="1400" dirty="0">
              <a:solidFill>
                <a:schemeClr val="tx1"/>
              </a:solidFill>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　直近では「金融・資産運用特区」の指定も受けるなど、あらゆる制度をフル活用して、規制改革の取組を推進している。</a:t>
            </a:r>
            <a:endParaRPr kumimoji="0" lang="en-US" altLang="ja-JP"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22B949BD-0145-0646-8A2C-13D4194BF02C}"/>
              </a:ext>
            </a:extLst>
          </p:cNvPr>
          <p:cNvSpPr txBox="1"/>
          <p:nvPr/>
        </p:nvSpPr>
        <p:spPr>
          <a:xfrm>
            <a:off x="8279114" y="2270212"/>
            <a:ext cx="3551296" cy="261610"/>
          </a:xfrm>
          <a:prstGeom prst="rect">
            <a:avLst/>
          </a:prstGeom>
          <a:noFill/>
        </p:spPr>
        <p:txBody>
          <a:bodyPr wrap="square">
            <a:spAutoFit/>
          </a:bodyPr>
          <a:lstStyle/>
          <a:p>
            <a:r>
              <a:rPr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・平成</a:t>
            </a:r>
            <a:r>
              <a:rPr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25</a:t>
            </a:r>
            <a:r>
              <a:rPr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年７月２日～平成</a:t>
            </a:r>
            <a:r>
              <a:rPr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26</a:t>
            </a:r>
            <a:r>
              <a:rPr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年３月</a:t>
            </a:r>
            <a:r>
              <a:rPr lang="en-US" altLang="ja-JP"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28</a:t>
            </a:r>
            <a:r>
              <a:rPr lang="ja-JP" altLang="en-US" sz="11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日まで開催。</a:t>
            </a:r>
          </a:p>
        </p:txBody>
      </p:sp>
      <p:sp>
        <p:nvSpPr>
          <p:cNvPr id="21" name="テキスト ボックス 20">
            <a:extLst>
              <a:ext uri="{FF2B5EF4-FFF2-40B4-BE49-F238E27FC236}">
                <a16:creationId xmlns:a16="http://schemas.microsoft.com/office/drawing/2014/main" id="{4BA1D93C-C777-46E3-DDE8-B8264DB44DBF}"/>
              </a:ext>
            </a:extLst>
          </p:cNvPr>
          <p:cNvSpPr txBox="1"/>
          <p:nvPr/>
        </p:nvSpPr>
        <p:spPr>
          <a:xfrm>
            <a:off x="8097230" y="2049557"/>
            <a:ext cx="2039116" cy="276999"/>
          </a:xfrm>
          <a:prstGeom prst="rect">
            <a:avLst/>
          </a:prstGeom>
          <a:noFill/>
        </p:spPr>
        <p:txBody>
          <a:bodyPr wrap="square">
            <a:spAutoFit/>
          </a:bodyPr>
          <a:lstStyle/>
          <a:p>
            <a:r>
              <a:rPr lang="ja-JP" altLang="en-US" sz="12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zh-TW" altLang="en-US" sz="12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大阪府市規制改革会議</a:t>
            </a:r>
          </a:p>
        </p:txBody>
      </p:sp>
      <p:sp>
        <p:nvSpPr>
          <p:cNvPr id="13" name="スライド番号プレースホルダー 7">
            <a:extLst>
              <a:ext uri="{FF2B5EF4-FFF2-40B4-BE49-F238E27FC236}">
                <a16:creationId xmlns:a16="http://schemas.microsoft.com/office/drawing/2014/main" id="{0AD0C0C1-5421-BCB5-BBF9-163B64539A30}"/>
              </a:ext>
            </a:extLst>
          </p:cNvPr>
          <p:cNvSpPr>
            <a:spLocks noGrp="1"/>
          </p:cNvSpPr>
          <p:nvPr>
            <p:ph type="sldNum" sz="quarter" idx="12"/>
          </p:nvPr>
        </p:nvSpPr>
        <p:spPr>
          <a:xfrm>
            <a:off x="9286761" y="6356350"/>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19</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991274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E84B068-F6B7-F361-94CC-5D6F4D1FE8CC}"/>
              </a:ext>
            </a:extLst>
          </p:cNvPr>
          <p:cNvSpPr/>
          <p:nvPr/>
        </p:nvSpPr>
        <p:spPr>
          <a:xfrm>
            <a:off x="923925" y="619220"/>
            <a:ext cx="10650156" cy="1549518"/>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〇　大阪では、地域のことは地域が自ら考え決定し、自らその責任を負う“真の地域主権”の確立を目指し、全国に先駆け</a:t>
            </a:r>
            <a:r>
              <a:rPr lang="ja-JP" altLang="en-US" sz="1400" dirty="0">
                <a:solidFill>
                  <a:schemeClr val="tx1"/>
                </a:solidFill>
                <a:latin typeface="Meiryo UI"/>
                <a:ea typeface="BIZ UDゴシック" panose="020B0400000000000000" pitchFamily="49" charset="-128"/>
                <a:cs typeface="Meiryo UI" panose="020B0604030504040204" pitchFamily="50" charset="-128"/>
              </a:rPr>
              <a:t>、</a:t>
            </a:r>
            <a:r>
              <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2009</a:t>
            </a:r>
            <a:r>
              <a:rPr lang="ja-JP" altLang="en-US" sz="1400" dirty="0">
                <a:solidFill>
                  <a:schemeClr val="tx1"/>
                </a:solidFill>
                <a:latin typeface="Meiryo UI"/>
                <a:ea typeface="BIZ UDゴシック" panose="020B0400000000000000" pitchFamily="49" charset="-128"/>
                <a:cs typeface="Meiryo UI" panose="020B0604030504040204" pitchFamily="50" charset="-128"/>
              </a:rPr>
              <a:t>年に</a:t>
            </a:r>
            <a:r>
              <a:rPr kumimoji="0" lang="ja-JP" altLang="en-US"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「大阪発“地方分権改革”ビジョン」を策定</a:t>
            </a:r>
            <a:r>
              <a:rPr lang="ja-JP" altLang="en-US" sz="1400" dirty="0">
                <a:solidFill>
                  <a:schemeClr val="tx1"/>
                </a:solidFill>
                <a:latin typeface="Meiryo UI"/>
                <a:ea typeface="BIZ UDゴシック" panose="020B0400000000000000" pitchFamily="49" charset="-128"/>
                <a:cs typeface="Meiryo UI" panose="020B0604030504040204" pitchFamily="50" charset="-128"/>
              </a:rPr>
              <a:t>（</a:t>
            </a:r>
            <a:r>
              <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2017</a:t>
            </a:r>
            <a:r>
              <a:rPr lang="ja-JP" altLang="en-US" sz="1400" dirty="0">
                <a:solidFill>
                  <a:schemeClr val="tx1"/>
                </a:solidFill>
                <a:latin typeface="Meiryo UI"/>
                <a:ea typeface="BIZ UDゴシック" panose="020B0400000000000000" pitchFamily="49" charset="-128"/>
                <a:cs typeface="Meiryo UI" panose="020B0604030504040204" pitchFamily="50" charset="-128"/>
              </a:rPr>
              <a:t>年改訂）。同ビジョンに基づき、</a:t>
            </a:r>
            <a:r>
              <a:rPr kumimoji="0" lang="ja-JP" altLang="en-US"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市町村への中核市並みの権限移譲や広域機能の充実、大阪にふさわしい新たな大都市制度の実現に向けた取組を進めてきた。</a:t>
            </a:r>
            <a:endParaRPr kumimoji="0" lang="en-US" altLang="ja-JP"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〇　とりわけ、大阪の成長・発展に資する取組として、広域機能の充実に向けた関西広域連合の設立や、大阪にふさわしい新たな大都市制度の実現に向け、大阪市域における特別区設置について２度の住民投票（いずれも否決）を経て、大阪市の存続を前提に、府市連携をより強固なものとするため、大阪府市一体条例を制定した。</a:t>
            </a:r>
            <a:endParaRPr kumimoji="0" lang="en-US" altLang="ja-JP" sz="14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p:txBody>
      </p:sp>
      <p:sp>
        <p:nvSpPr>
          <p:cNvPr id="6" name="正方形/長方形 5">
            <a:extLst>
              <a:ext uri="{FF2B5EF4-FFF2-40B4-BE49-F238E27FC236}">
                <a16:creationId xmlns:a16="http://schemas.microsoft.com/office/drawing/2014/main" id="{3BF40677-9B5B-F266-7319-A4CF796BF36D}"/>
              </a:ext>
            </a:extLst>
          </p:cNvPr>
          <p:cNvSpPr/>
          <p:nvPr/>
        </p:nvSpPr>
        <p:spPr>
          <a:xfrm>
            <a:off x="475651" y="45561"/>
            <a:ext cx="11479237" cy="492369"/>
          </a:xfrm>
          <a:prstGeom prst="rect">
            <a:avLst/>
          </a:prstGeom>
          <a:gradFill flip="none" rotWithShape="1">
            <a:gsLst>
              <a:gs pos="0">
                <a:srgbClr val="44546A"/>
              </a:gs>
              <a:gs pos="100000">
                <a:srgbClr val="44546A">
                  <a:lumMod val="60000"/>
                  <a:lumOff val="40000"/>
                </a:srgbClr>
              </a:gs>
            </a:gsLst>
            <a:lin ang="0" scaled="1"/>
            <a:tileRect/>
          </a:gradFill>
          <a:ln w="12700" cap="flat" cmpd="sng" algn="ctr">
            <a:noFill/>
            <a:prstDash val="solid"/>
            <a:miter lim="800000"/>
          </a:ln>
          <a:effectLst/>
        </p:spPr>
        <p:txBody>
          <a:bodyPr tIns="72000" rIns="0" bIns="720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参考資料：これまでの大阪における地方分権改革の取組について</a:t>
            </a:r>
            <a:endParaRPr kumimoji="0" lang="en-US" altLang="ja-JP"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A748BDB-81AF-B03D-D4BC-AA7D1282864E}"/>
              </a:ext>
            </a:extLst>
          </p:cNvPr>
          <p:cNvSpPr txBox="1"/>
          <p:nvPr/>
        </p:nvSpPr>
        <p:spPr>
          <a:xfrm>
            <a:off x="923925" y="2318548"/>
            <a:ext cx="2663087" cy="348249"/>
          </a:xfrm>
          <a:prstGeom prst="rect">
            <a:avLst/>
          </a:prstGeom>
          <a:noFill/>
        </p:spPr>
        <p:txBody>
          <a:bodyPr wrap="square" t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広域機能の充実</a:t>
            </a: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p>
        </p:txBody>
      </p:sp>
      <p:sp>
        <p:nvSpPr>
          <p:cNvPr id="14" name="テキスト ボックス 13">
            <a:extLst>
              <a:ext uri="{FF2B5EF4-FFF2-40B4-BE49-F238E27FC236}">
                <a16:creationId xmlns:a16="http://schemas.microsoft.com/office/drawing/2014/main" id="{3DF50E3B-0FD1-2603-E428-89853D3277EF}"/>
              </a:ext>
            </a:extLst>
          </p:cNvPr>
          <p:cNvSpPr txBox="1"/>
          <p:nvPr/>
        </p:nvSpPr>
        <p:spPr>
          <a:xfrm>
            <a:off x="1104079" y="2661297"/>
            <a:ext cx="5330756" cy="3708708"/>
          </a:xfrm>
          <a:prstGeom prst="rect">
            <a:avLst/>
          </a:prstGeom>
          <a:noFill/>
          <a:ln>
            <a:solidFill>
              <a:srgbClr val="9999FF"/>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◆関西広域連合設立</a:t>
            </a: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H22.12.</a:t>
            </a: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１）</a:t>
            </a:r>
            <a:endParaRPr kumimoji="1" lang="en-US" altLang="ja-JP" sz="1100" b="1"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○関西２府６県４政令市で構成</a:t>
            </a:r>
            <a:endPar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（滋賀県、京都府、大阪府、兵庫県、奈良県、和歌山県、鳥取県、徳島県、</a:t>
            </a:r>
            <a:endPar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kern="0" dirty="0">
                <a:solidFill>
                  <a:srgbClr val="000000"/>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京都市、大阪市、堺市、神戸市）</a:t>
            </a:r>
            <a:endPar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＊奈良県は</a:t>
            </a:r>
            <a:r>
              <a:rPr kumimoji="1" lang="en-US" altLang="ja-JP"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H27.12</a:t>
            </a:r>
            <a:r>
              <a:rPr kumimoji="1" lang="ja-JP" altLang="en-US"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京都市・神戸市は</a:t>
            </a:r>
            <a:r>
              <a:rPr kumimoji="1" lang="en-US" altLang="ja-JP"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H24.</a:t>
            </a:r>
            <a:r>
              <a:rPr kumimoji="1" lang="ja-JP" altLang="en-US"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８、大阪市・堺市は</a:t>
            </a:r>
            <a:r>
              <a:rPr kumimoji="1" lang="en-US" altLang="ja-JP"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H24.</a:t>
            </a:r>
            <a:r>
              <a:rPr kumimoji="1" lang="ja-JP" altLang="en-US"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４に加入</a:t>
            </a:r>
            <a:endParaRPr kumimoji="1" lang="en-US" altLang="ja-JP" sz="105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kern="0" dirty="0">
              <a:solidFill>
                <a:srgbClr val="000000"/>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8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◆広域にわたる分野事務などを推進</a:t>
            </a:r>
            <a:endParaRPr kumimoji="1" lang="en-US" altLang="ja-JP" sz="10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◆国出先機関移管や国からの権限移譲に関する国への働きかけ</a:t>
            </a:r>
            <a:endParaRPr kumimoji="1" lang="en-US" altLang="ja-JP" sz="1100" b="1"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srgbClr val="000000"/>
              </a:solidFill>
              <a:effectLst/>
              <a:uLnTx/>
              <a:uFillTx/>
              <a:latin typeface="Meiryo UI"/>
              <a:ea typeface="Meiryo UI"/>
              <a:cs typeface="Meiryo UI" panose="020B0604030504040204" pitchFamily="50" charset="-128"/>
            </a:endParaRPr>
          </a:p>
        </p:txBody>
      </p:sp>
      <p:sp>
        <p:nvSpPr>
          <p:cNvPr id="15" name="テキスト ボックス 14">
            <a:extLst>
              <a:ext uri="{FF2B5EF4-FFF2-40B4-BE49-F238E27FC236}">
                <a16:creationId xmlns:a16="http://schemas.microsoft.com/office/drawing/2014/main" id="{61531BAF-9053-9850-5BD4-1C0E127A7642}"/>
              </a:ext>
            </a:extLst>
          </p:cNvPr>
          <p:cNvSpPr txBox="1"/>
          <p:nvPr/>
        </p:nvSpPr>
        <p:spPr>
          <a:xfrm>
            <a:off x="1269112" y="5056352"/>
            <a:ext cx="5249656"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カウンターパート方式による被災地支援などを行う広域防災やドクターヘリの</a:t>
            </a:r>
            <a:endParaRPr kumimoji="1" lang="en-US" altLang="ja-JP"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共同運航を行う広域医療など各分野にわたり、関西一体となった取組を推進</a:t>
            </a:r>
          </a:p>
        </p:txBody>
      </p:sp>
      <p:sp>
        <p:nvSpPr>
          <p:cNvPr id="16" name="テキスト ボックス 15">
            <a:extLst>
              <a:ext uri="{FF2B5EF4-FFF2-40B4-BE49-F238E27FC236}">
                <a16:creationId xmlns:a16="http://schemas.microsoft.com/office/drawing/2014/main" id="{E9170BA7-92A7-C9D6-D2F8-AB413D1AD3F5}"/>
              </a:ext>
            </a:extLst>
          </p:cNvPr>
          <p:cNvSpPr txBox="1"/>
          <p:nvPr/>
        </p:nvSpPr>
        <p:spPr>
          <a:xfrm>
            <a:off x="1185179" y="5780903"/>
            <a:ext cx="5429810" cy="511909"/>
          </a:xfrm>
          <a:prstGeom prst="rect">
            <a:avLst/>
          </a:prstGeom>
          <a:noFill/>
        </p:spPr>
        <p:txBody>
          <a:bodyPr wrap="square" lIns="36000" tIns="36000" rIns="36000" bIns="36000" rtlCol="0" anchor="ctr" anchorCtr="0">
            <a:no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・国出先機関対策委員会を設置し、国出先機関の移管など国への要請等（</a:t>
            </a:r>
            <a:r>
              <a:rPr kumimoji="1" lang="en-US" altLang="ja-JP"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H22</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en-US" altLang="ja-JP"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・国の提案募集制度を活用した権限移譲等の提案（</a:t>
            </a:r>
            <a:r>
              <a:rPr kumimoji="1" lang="en-US" altLang="ja-JP"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H26</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eiryo UI" panose="020B0604030504040204" pitchFamily="50" charset="-128"/>
              </a:rPr>
              <a:t>）</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eiryo UI" panose="020B0604030504040204" pitchFamily="50" charset="-128"/>
            </a:endParaRPr>
          </a:p>
        </p:txBody>
      </p:sp>
      <p:sp>
        <p:nvSpPr>
          <p:cNvPr id="17" name="テキスト ボックス 16">
            <a:extLst>
              <a:ext uri="{FF2B5EF4-FFF2-40B4-BE49-F238E27FC236}">
                <a16:creationId xmlns:a16="http://schemas.microsoft.com/office/drawing/2014/main" id="{00B0265C-CFDD-E72A-7668-93F3AC65A50B}"/>
              </a:ext>
            </a:extLst>
          </p:cNvPr>
          <p:cNvSpPr txBox="1"/>
          <p:nvPr/>
        </p:nvSpPr>
        <p:spPr>
          <a:xfrm>
            <a:off x="1298515" y="3736853"/>
            <a:ext cx="2991721" cy="938719"/>
          </a:xfrm>
          <a:prstGeom prst="rect">
            <a:avLst/>
          </a:prstGeom>
          <a:solidFill>
            <a:srgbClr val="8A8AB9">
              <a:lumMod val="40000"/>
              <a:lumOff val="60000"/>
            </a:srgbClr>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sng"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設立の趣旨等</a:t>
            </a:r>
            <a:endParaRPr kumimoji="1" lang="en-US" altLang="ja-JP" sz="1100" b="0" i="0" u="sng"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関西から新時代をつくる！</a:t>
            </a:r>
            <a:endPar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・分権型社会の実現</a:t>
            </a:r>
            <a:endPar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・関西全体の広域行政を担う責任主体</a:t>
            </a:r>
            <a:endParaRPr kumimoji="1" lang="en-US" altLang="ja-JP"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・国の出先機関の事務の受け皿づくり</a:t>
            </a:r>
            <a:endParaRPr kumimoji="1" lang="en-US" altLang="ja-JP" sz="1100" b="0" i="0" u="sng"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grpSp>
        <p:nvGrpSpPr>
          <p:cNvPr id="18" name="グループ化 17">
            <a:extLst>
              <a:ext uri="{FF2B5EF4-FFF2-40B4-BE49-F238E27FC236}">
                <a16:creationId xmlns:a16="http://schemas.microsoft.com/office/drawing/2014/main" id="{D555DE31-8064-54AE-502F-5751E16218BD}"/>
              </a:ext>
            </a:extLst>
          </p:cNvPr>
          <p:cNvGrpSpPr/>
          <p:nvPr/>
        </p:nvGrpSpPr>
        <p:grpSpPr>
          <a:xfrm>
            <a:off x="4491298" y="3651802"/>
            <a:ext cx="1619803" cy="1404550"/>
            <a:chOff x="605662" y="2404141"/>
            <a:chExt cx="2516889" cy="2144131"/>
          </a:xfrm>
        </p:grpSpPr>
        <p:pic>
          <p:nvPicPr>
            <p:cNvPr id="19" name="Picture 22">
              <a:extLst>
                <a:ext uri="{FF2B5EF4-FFF2-40B4-BE49-F238E27FC236}">
                  <a16:creationId xmlns:a16="http://schemas.microsoft.com/office/drawing/2014/main" id="{7563FBD8-E205-6184-7054-32919064F1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195" y="2431274"/>
              <a:ext cx="2467356" cy="2116998"/>
            </a:xfrm>
            <a:prstGeom prst="rect">
              <a:avLst/>
            </a:prstGeom>
            <a:noFill/>
            <a:ln w="9525">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xtLst>
              <a:ext uri="{909E8E84-426E-40DD-AFC4-6F175D3DCCD1}">
                <a14:hiddenFill xmlns:a14="http://schemas.microsoft.com/office/drawing/2010/main">
                  <a:solidFill>
                    <a:schemeClr val="accent1"/>
                  </a:solidFill>
                </a14:hiddenFill>
              </a:ext>
            </a:extLst>
          </p:spPr>
        </p:pic>
        <p:pic>
          <p:nvPicPr>
            <p:cNvPr id="20" name="図 19">
              <a:extLst>
                <a:ext uri="{FF2B5EF4-FFF2-40B4-BE49-F238E27FC236}">
                  <a16:creationId xmlns:a16="http://schemas.microsoft.com/office/drawing/2014/main" id="{5E37EA96-A221-36BA-1F46-14CF3FD05B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662" y="2404141"/>
              <a:ext cx="1193769" cy="323790"/>
            </a:xfrm>
            <a:prstGeom prst="rect">
              <a:avLst/>
            </a:prstGeom>
          </p:spPr>
        </p:pic>
      </p:grpSp>
      <p:sp>
        <p:nvSpPr>
          <p:cNvPr id="21" name="テキスト ボックス 20">
            <a:extLst>
              <a:ext uri="{FF2B5EF4-FFF2-40B4-BE49-F238E27FC236}">
                <a16:creationId xmlns:a16="http://schemas.microsoft.com/office/drawing/2014/main" id="{6AD8814C-D75A-B307-317D-22A10CE30320}"/>
              </a:ext>
            </a:extLst>
          </p:cNvPr>
          <p:cNvSpPr txBox="1"/>
          <p:nvPr/>
        </p:nvSpPr>
        <p:spPr>
          <a:xfrm>
            <a:off x="2259226" y="6372006"/>
            <a:ext cx="4355763"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出典：「大阪発“地方分権改革”ビジョン」改訂版をもとに副首都推進局で作成</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2" name="テキスト ボックス 21">
            <a:extLst>
              <a:ext uri="{FF2B5EF4-FFF2-40B4-BE49-F238E27FC236}">
                <a16:creationId xmlns:a16="http://schemas.microsoft.com/office/drawing/2014/main" id="{919EFA45-EDF8-39AD-9550-B970D27B302A}"/>
              </a:ext>
            </a:extLst>
          </p:cNvPr>
          <p:cNvSpPr txBox="1"/>
          <p:nvPr/>
        </p:nvSpPr>
        <p:spPr>
          <a:xfrm>
            <a:off x="7127086" y="6378999"/>
            <a:ext cx="4355763"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出典：「大阪発“地方分権改革”ビジョン」改訂版をもとに副首都推進局で作成</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23" name="表 22">
            <a:extLst>
              <a:ext uri="{FF2B5EF4-FFF2-40B4-BE49-F238E27FC236}">
                <a16:creationId xmlns:a16="http://schemas.microsoft.com/office/drawing/2014/main" id="{F74D35C0-5DB7-1189-7493-234517557057}"/>
              </a:ext>
            </a:extLst>
          </p:cNvPr>
          <p:cNvGraphicFramePr>
            <a:graphicFrameLocks noGrp="1"/>
          </p:cNvGraphicFramePr>
          <p:nvPr/>
        </p:nvGraphicFramePr>
        <p:xfrm>
          <a:off x="7007652" y="2840022"/>
          <a:ext cx="4355762" cy="3560492"/>
        </p:xfrm>
        <a:graphic>
          <a:graphicData uri="http://schemas.openxmlformats.org/drawingml/2006/table">
            <a:tbl>
              <a:tblPr bandRow="1"/>
              <a:tblGrid>
                <a:gridCol w="979925">
                  <a:extLst>
                    <a:ext uri="{9D8B030D-6E8A-4147-A177-3AD203B41FA5}">
                      <a16:colId xmlns:a16="http://schemas.microsoft.com/office/drawing/2014/main" val="1520910211"/>
                    </a:ext>
                  </a:extLst>
                </a:gridCol>
                <a:gridCol w="3375837">
                  <a:extLst>
                    <a:ext uri="{9D8B030D-6E8A-4147-A177-3AD203B41FA5}">
                      <a16:colId xmlns:a16="http://schemas.microsoft.com/office/drawing/2014/main" val="3228948102"/>
                    </a:ext>
                  </a:extLst>
                </a:gridCol>
              </a:tblGrid>
              <a:tr h="25446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200" b="1" dirty="0">
                          <a:solidFill>
                            <a:schemeClr val="tx1"/>
                          </a:solidFill>
                          <a:latin typeface="BIZ UDゴシック" panose="020B0400000000000000" pitchFamily="49" charset="-128"/>
                          <a:ea typeface="BIZ UDゴシック" panose="020B0400000000000000" pitchFamily="49" charset="-128"/>
                        </a:rPr>
                        <a:t>年 月</a:t>
                      </a:r>
                    </a:p>
                  </a:txBody>
                  <a:tcPr marL="88607" marR="88607" marT="44303" marB="44303"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indent="0" algn="ctr">
                        <a:lnSpc>
                          <a:spcPts val="1500"/>
                        </a:lnSpc>
                        <a:spcBef>
                          <a:spcPts val="0"/>
                        </a:spcBef>
                        <a:spcAft>
                          <a:spcPts val="0"/>
                        </a:spcAft>
                        <a:buFont typeface="Wingdings" panose="05000000000000000000" pitchFamily="2" charset="2"/>
                        <a:buNone/>
                      </a:pPr>
                      <a:r>
                        <a:rPr kumimoji="1" lang="ja-JP" altLang="en-US" sz="1200" b="1" dirty="0">
                          <a:solidFill>
                            <a:schemeClr val="tx1"/>
                          </a:solidFill>
                          <a:latin typeface="BIZ UDゴシック" panose="020B0400000000000000" pitchFamily="49" charset="-128"/>
                          <a:ea typeface="BIZ UDゴシック" panose="020B0400000000000000" pitchFamily="49" charset="-128"/>
                        </a:rPr>
                        <a:t>経 過</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txBody>
                  <a:tcPr marL="88607" marR="88607" marT="44303" marB="44303"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367951874"/>
                  </a:ext>
                </a:extLst>
              </a:tr>
              <a:tr h="327650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2010.</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４</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2011.12</a:t>
                      </a:r>
                    </a:p>
                    <a:p>
                      <a:pPr marL="0" marR="0" lvl="0" indent="0" algn="r" defTabSz="959937" rtl="0" eaLnBrk="1" fontAlgn="t" latinLnBrk="0" hangingPunct="1">
                        <a:lnSpc>
                          <a:spcPts val="1800"/>
                        </a:lnSpc>
                        <a:spcBef>
                          <a:spcPts val="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2012.</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４～</a:t>
                      </a:r>
                      <a:r>
                        <a:rPr kumimoji="1" lang="en-US" altLang="ja-JP" sz="1200" b="1" dirty="0">
                          <a:solidFill>
                            <a:schemeClr val="tx1"/>
                          </a:solidFill>
                          <a:latin typeface="BIZ UDゴシック" panose="020B0400000000000000" pitchFamily="49" charset="-128"/>
                          <a:ea typeface="BIZ UDゴシック" panose="020B0400000000000000" pitchFamily="49" charset="-128"/>
                        </a:rPr>
                        <a:t>2013.</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１</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2012.</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９</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2013.</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２～</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2015.</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３</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2015.</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５</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2015.12</a:t>
                      </a: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2020.11</a:t>
                      </a:r>
                    </a:p>
                    <a:p>
                      <a:pPr marL="0" marR="0" lvl="0" indent="0" algn="r" defTabSz="959937" rtl="0" eaLnBrk="1" fontAlgn="t" latinLnBrk="0" hangingPunct="1">
                        <a:lnSpc>
                          <a:spcPts val="18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2021.</a:t>
                      </a:r>
                      <a:r>
                        <a:rPr kumimoji="1" lang="ja-JP" altLang="en-US" sz="1200" b="1" dirty="0">
                          <a:solidFill>
                            <a:schemeClr val="tx1"/>
                          </a:solidFill>
                          <a:latin typeface="BIZ UDゴシック" panose="020B0400000000000000" pitchFamily="49" charset="-128"/>
                          <a:ea typeface="BIZ UDゴシック" panose="020B0400000000000000" pitchFamily="49" charset="-128"/>
                        </a:rPr>
                        <a:t>３</a:t>
                      </a:r>
                    </a:p>
                  </a:txBody>
                  <a:tcPr marL="88607" marR="88607" marT="44303" marB="44303"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「大阪府自治制度研究会」設置</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⇒提案とりまとめ</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府市統合本部会議設置</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⇒広域行政一元化、二重行政見直し</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「大阪にふさわしい大都市制度推進協議会」（府市条例設置）で議論</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特別区設置法の公布（特別区制度の東京都</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以外の適用）</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法定協議会で協定書作成の協議</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第１回住民投票（特別区制度に反対多数）</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副首都推進本部会議設置</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第２回住民投票（特別区制度に反対多数）</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8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府市一体条例の制定</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txBody>
                  <a:tcPr marL="88607" marR="88607" marT="44303" marB="44303"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565458419"/>
                  </a:ext>
                </a:extLst>
              </a:tr>
            </a:tbl>
          </a:graphicData>
        </a:graphic>
      </p:graphicFrame>
      <p:sp>
        <p:nvSpPr>
          <p:cNvPr id="24" name="テキスト ボックス 23">
            <a:extLst>
              <a:ext uri="{FF2B5EF4-FFF2-40B4-BE49-F238E27FC236}">
                <a16:creationId xmlns:a16="http://schemas.microsoft.com/office/drawing/2014/main" id="{F0DC68EE-2F27-3674-2E16-ACDF209EA847}"/>
              </a:ext>
            </a:extLst>
          </p:cNvPr>
          <p:cNvSpPr txBox="1"/>
          <p:nvPr/>
        </p:nvSpPr>
        <p:spPr>
          <a:xfrm>
            <a:off x="6749233" y="2311112"/>
            <a:ext cx="4131794" cy="492369"/>
          </a:xfrm>
          <a:prstGeom prst="rect">
            <a:avLst/>
          </a:prstGeom>
          <a:noFill/>
        </p:spPr>
        <p:txBody>
          <a:bodyPr wrap="square" t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大阪にふさわしい新たな</a:t>
            </a:r>
            <a:endPar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dirty="0">
                <a:solidFill>
                  <a:srgbClr val="000000"/>
                </a:solidFill>
                <a:latin typeface="BIZ UDゴシック" panose="020B0400000000000000" pitchFamily="49" charset="-128"/>
                <a:ea typeface="BIZ UDゴシック" panose="020B0400000000000000" pitchFamily="49" charset="-128"/>
              </a:rPr>
              <a:t>　</a:t>
            </a: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大都市制度の実現に向けた検討の動き</a:t>
            </a:r>
            <a:r>
              <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p>
        </p:txBody>
      </p:sp>
      <p:sp>
        <p:nvSpPr>
          <p:cNvPr id="5" name="スライド番号プレースホルダー 7">
            <a:extLst>
              <a:ext uri="{FF2B5EF4-FFF2-40B4-BE49-F238E27FC236}">
                <a16:creationId xmlns:a16="http://schemas.microsoft.com/office/drawing/2014/main" id="{B42EABF1-1125-13C2-7AB6-98EAD2F444F9}"/>
              </a:ext>
            </a:extLst>
          </p:cNvPr>
          <p:cNvSpPr>
            <a:spLocks noGrp="1"/>
          </p:cNvSpPr>
          <p:nvPr>
            <p:ph type="sldNum" sz="quarter" idx="12"/>
          </p:nvPr>
        </p:nvSpPr>
        <p:spPr>
          <a:xfrm>
            <a:off x="9074727" y="6356350"/>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20</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927466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A013E42-FC75-3E67-4AD6-41C86E2730FE}"/>
              </a:ext>
            </a:extLst>
          </p:cNvPr>
          <p:cNvSpPr txBox="1"/>
          <p:nvPr/>
        </p:nvSpPr>
        <p:spPr>
          <a:xfrm>
            <a:off x="735816" y="570616"/>
            <a:ext cx="6217164" cy="52322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BIZ UDゴシック" panose="020B0400000000000000" pitchFamily="49" charset="-128"/>
                <a:ea typeface="BIZ UDゴシック" panose="020B0400000000000000" pitchFamily="49" charset="-128"/>
              </a:rPr>
              <a:t>■　「協定（</a:t>
            </a:r>
            <a:r>
              <a:rPr lang="en-US" altLang="ja-JP" sz="1400" b="1" dirty="0">
                <a:solidFill>
                  <a:prstClr val="black"/>
                </a:solidFill>
                <a:latin typeface="BIZ UDゴシック" panose="020B0400000000000000" pitchFamily="49" charset="-128"/>
                <a:ea typeface="BIZ UDゴシック" panose="020B0400000000000000" pitchFamily="49" charset="-128"/>
              </a:rPr>
              <a:t>Deals</a:t>
            </a:r>
            <a:r>
              <a:rPr lang="ja-JP" altLang="en-US" sz="1400" b="1" dirty="0">
                <a:solidFill>
                  <a:prstClr val="black"/>
                </a:solidFill>
                <a:latin typeface="BIZ UDゴシック" panose="020B0400000000000000" pitchFamily="49" charset="-128"/>
                <a:ea typeface="BIZ UDゴシック" panose="020B0400000000000000" pitchFamily="49" charset="-128"/>
              </a:rPr>
              <a:t>）」による都市への権限・財源移譲</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正方形/長方形 1">
            <a:extLst>
              <a:ext uri="{FF2B5EF4-FFF2-40B4-BE49-F238E27FC236}">
                <a16:creationId xmlns:a16="http://schemas.microsoft.com/office/drawing/2014/main" id="{D41CB8FA-C191-722A-4679-53C38E04A319}"/>
              </a:ext>
            </a:extLst>
          </p:cNvPr>
          <p:cNvSpPr/>
          <p:nvPr/>
        </p:nvSpPr>
        <p:spPr>
          <a:xfrm>
            <a:off x="319072" y="40160"/>
            <a:ext cx="11553855" cy="423192"/>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：英国における権限・財源移譲の仕組み</a:t>
            </a:r>
            <a:r>
              <a:rPr kumimoji="0" lang="ja-JP" altLang="en-US"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0" lang="ja-JP" altLang="en-US" sz="1600" b="1" kern="0" dirty="0">
                <a:solidFill>
                  <a:prstClr val="white"/>
                </a:solidFill>
                <a:latin typeface="BIZ UDゴシック" panose="020B0400000000000000" pitchFamily="49" charset="-128"/>
                <a:ea typeface="BIZ UDゴシック" panose="020B0400000000000000" pitchFamily="49" charset="-128"/>
                <a:cs typeface="Meiryo UI" panose="020B0604030504040204" pitchFamily="50" charset="-128"/>
              </a:rPr>
              <a:t>１</a:t>
            </a:r>
            <a:r>
              <a:rPr kumimoji="0" lang="en-US" altLang="ja-JP"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0" lang="ja-JP" altLang="en-US"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a:t>
            </a:r>
            <a:endParaRPr lang="en-US" altLang="ja-JP"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3" name="正方形/長方形 2">
            <a:extLst>
              <a:ext uri="{FF2B5EF4-FFF2-40B4-BE49-F238E27FC236}">
                <a16:creationId xmlns:a16="http://schemas.microsoft.com/office/drawing/2014/main" id="{F8F0BE3D-2429-E7B1-B71E-6D3A9FC5577A}"/>
              </a:ext>
            </a:extLst>
          </p:cNvPr>
          <p:cNvSpPr/>
          <p:nvPr/>
        </p:nvSpPr>
        <p:spPr>
          <a:xfrm>
            <a:off x="735816" y="917480"/>
            <a:ext cx="10720368" cy="2180562"/>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180000" tIns="108000" rIns="216000" rtlCol="0" anchor="t" anchorCtr="0"/>
          <a:lstStyle/>
          <a:p>
            <a:pPr marL="252000" marR="0" lvl="0" indent="-457200" algn="l" defTabSz="457200"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〇　英国では、</a:t>
            </a:r>
            <a:r>
              <a:rPr lang="ja-JP" altLang="en-US" sz="1400" dirty="0">
                <a:solidFill>
                  <a:prstClr val="black"/>
                </a:solidFill>
                <a:latin typeface="Meiryo UI"/>
                <a:ea typeface="BIZ UDゴシック" panose="020B0400000000000000" pitchFamily="49" charset="-128"/>
                <a:cs typeface="Meiryo UI" panose="020B0604030504040204" pitchFamily="50" charset="-128"/>
              </a:rPr>
              <a:t>「</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都市は地域の経済を支え地域全体を活性化させるとともに国全体に経済成長をもたらすもの</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」と考え、都市の経済成長に力を入れている。その経済成長に向けて、都市の潜在能力を発揮させるという観点から、</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都市を中心に周辺の複数の自治体が連携し、中央政府から経済開発や地域振興などに関する権限や財源の委譲を受ける動き</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がみられる。</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600"/>
              </a:lnSpc>
              <a:spcBef>
                <a:spcPts val="12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この権限移譲の進め方として、</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個々の地域が、それぞれの実情に応じて中央政府と個別交渉を行い、</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「協定（</a:t>
            </a:r>
            <a:r>
              <a:rPr kumimoji="0" lang="en-US" altLang="ja-JP"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Deals</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）」を締結するという手法</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がとられており、</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移譲する権限や財源の内容は全国画一ではなく、地域それぞれで異なる</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ものとなっている。</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600"/>
              </a:lnSpc>
              <a:spcBef>
                <a:spcPts val="12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地域と中央政府との協定には、都市を中心とする周辺地域が中央政府と締結する</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a:t>
            </a:r>
            <a:r>
              <a:rPr lang="en-US" altLang="ja-JP" sz="1400" b="1" u="sng" dirty="0">
                <a:solidFill>
                  <a:prstClr val="black"/>
                </a:solidFill>
                <a:latin typeface="Meiryo UI"/>
                <a:ea typeface="BIZ UDゴシック" panose="020B0400000000000000" pitchFamily="49" charset="-128"/>
                <a:cs typeface="Meiryo UI" panose="020B0604030504040204" pitchFamily="50" charset="-128"/>
              </a:rPr>
              <a:t>City deals</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a:t>
            </a:r>
            <a:r>
              <a:rPr lang="ja-JP" altLang="en-US" sz="1400" dirty="0">
                <a:solidFill>
                  <a:prstClr val="black"/>
                </a:solidFill>
                <a:latin typeface="Meiryo UI"/>
                <a:ea typeface="BIZ UDゴシック" panose="020B0400000000000000" pitchFamily="49" charset="-128"/>
                <a:cs typeface="Meiryo UI" panose="020B0604030504040204" pitchFamily="50" charset="-128"/>
              </a:rPr>
              <a:t>、２以上の自治体が連携して設置する合同行政機構が中央政府と締結する</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a:t>
            </a:r>
            <a:r>
              <a:rPr lang="en-US" altLang="ja-JP" sz="1400" b="1" u="sng" dirty="0">
                <a:solidFill>
                  <a:prstClr val="black"/>
                </a:solidFill>
                <a:latin typeface="Meiryo UI"/>
                <a:ea typeface="BIZ UDゴシック" panose="020B0400000000000000" pitchFamily="49" charset="-128"/>
                <a:cs typeface="Meiryo UI" panose="020B0604030504040204" pitchFamily="50" charset="-128"/>
              </a:rPr>
              <a:t>Devolution Deals</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a:t>
            </a:r>
            <a:r>
              <a:rPr lang="ja-JP" altLang="en-US" sz="1400" dirty="0">
                <a:solidFill>
                  <a:prstClr val="black"/>
                </a:solidFill>
                <a:latin typeface="Meiryo UI"/>
                <a:ea typeface="BIZ UDゴシック" panose="020B0400000000000000" pitchFamily="49" charset="-128"/>
                <a:cs typeface="Meiryo UI" panose="020B0604030504040204" pitchFamily="50" charset="-128"/>
              </a:rPr>
              <a:t>、自治体と民間セクターの代表で構成する</a:t>
            </a:r>
            <a:r>
              <a:rPr lang="en-US" altLang="ja-JP" sz="1400" dirty="0">
                <a:solidFill>
                  <a:prstClr val="black"/>
                </a:solidFill>
                <a:latin typeface="Meiryo UI"/>
                <a:ea typeface="BIZ UDゴシック" panose="020B0400000000000000" pitchFamily="49" charset="-128"/>
                <a:cs typeface="Meiryo UI" panose="020B0604030504040204" pitchFamily="50" charset="-128"/>
              </a:rPr>
              <a:t>LEP</a:t>
            </a:r>
            <a:r>
              <a:rPr lang="ja-JP" altLang="en-US" sz="1400" dirty="0">
                <a:solidFill>
                  <a:prstClr val="black"/>
                </a:solidFill>
                <a:latin typeface="Meiryo UI"/>
                <a:ea typeface="BIZ UDゴシック" panose="020B0400000000000000" pitchFamily="49" charset="-128"/>
                <a:cs typeface="Meiryo UI" panose="020B0604030504040204" pitchFamily="50" charset="-128"/>
              </a:rPr>
              <a:t>（地域産業パートナーシップ）が中央政府と締結する</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a:t>
            </a:r>
            <a:r>
              <a:rPr lang="en-US" altLang="ja-JP" sz="1400" b="1" u="sng" dirty="0">
                <a:solidFill>
                  <a:prstClr val="black"/>
                </a:solidFill>
                <a:latin typeface="Meiryo UI"/>
                <a:ea typeface="BIZ UDゴシック" panose="020B0400000000000000" pitchFamily="49" charset="-128"/>
                <a:cs typeface="Meiryo UI" panose="020B0604030504040204" pitchFamily="50" charset="-128"/>
              </a:rPr>
              <a:t>Growth Deals</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a:t>
            </a:r>
            <a:r>
              <a:rPr lang="ja-JP" altLang="en-US" sz="1400" dirty="0">
                <a:solidFill>
                  <a:prstClr val="black"/>
                </a:solidFill>
                <a:latin typeface="Meiryo UI"/>
                <a:ea typeface="BIZ UDゴシック" panose="020B0400000000000000" pitchFamily="49" charset="-128"/>
                <a:cs typeface="Meiryo UI" panose="020B0604030504040204" pitchFamily="50" charset="-128"/>
              </a:rPr>
              <a:t>という３つの種類がある。</a:t>
            </a:r>
            <a:endParaRPr lang="en-US" altLang="ja-JP" sz="1400" dirty="0">
              <a:solidFill>
                <a:prstClr val="black"/>
              </a:solidFill>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AB109C76-C67E-1B1C-2167-8394D08D4EC0}"/>
              </a:ext>
            </a:extLst>
          </p:cNvPr>
          <p:cNvSpPr txBox="1"/>
          <p:nvPr/>
        </p:nvSpPr>
        <p:spPr>
          <a:xfrm>
            <a:off x="735816" y="3162505"/>
            <a:ext cx="4894484"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BIZ UDゴシック" panose="020B0400000000000000" pitchFamily="49" charset="-128"/>
                <a:ea typeface="BIZ UDゴシック" panose="020B0400000000000000" pitchFamily="49" charset="-128"/>
              </a:rPr>
              <a:t>■　英国の地域政策に関する主な動き</a:t>
            </a:r>
            <a:endParaRPr kumimoji="0"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14" name="表 13">
            <a:extLst>
              <a:ext uri="{FF2B5EF4-FFF2-40B4-BE49-F238E27FC236}">
                <a16:creationId xmlns:a16="http://schemas.microsoft.com/office/drawing/2014/main" id="{E731C14D-BDF3-7601-62DD-40E22647BA57}"/>
              </a:ext>
            </a:extLst>
          </p:cNvPr>
          <p:cNvGraphicFramePr>
            <a:graphicFrameLocks noGrp="1"/>
          </p:cNvGraphicFramePr>
          <p:nvPr/>
        </p:nvGraphicFramePr>
        <p:xfrm>
          <a:off x="980028" y="3470282"/>
          <a:ext cx="4732061" cy="3068233"/>
        </p:xfrm>
        <a:graphic>
          <a:graphicData uri="http://schemas.openxmlformats.org/drawingml/2006/table">
            <a:tbl>
              <a:tblPr bandRow="1"/>
              <a:tblGrid>
                <a:gridCol w="773632">
                  <a:extLst>
                    <a:ext uri="{9D8B030D-6E8A-4147-A177-3AD203B41FA5}">
                      <a16:colId xmlns:a16="http://schemas.microsoft.com/office/drawing/2014/main" val="1520910211"/>
                    </a:ext>
                  </a:extLst>
                </a:gridCol>
                <a:gridCol w="3958429">
                  <a:extLst>
                    <a:ext uri="{9D8B030D-6E8A-4147-A177-3AD203B41FA5}">
                      <a16:colId xmlns:a16="http://schemas.microsoft.com/office/drawing/2014/main" val="3228948102"/>
                    </a:ext>
                  </a:extLst>
                </a:gridCol>
              </a:tblGrid>
              <a:tr h="1911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lnSpc>
                          <a:spcPts val="1200"/>
                        </a:lnSpc>
                      </a:pPr>
                      <a:r>
                        <a:rPr kumimoji="1" lang="ja-JP" altLang="en-US" sz="1200" b="1" dirty="0">
                          <a:solidFill>
                            <a:schemeClr val="tx1"/>
                          </a:solidFill>
                          <a:latin typeface="BIZ UDゴシック" panose="020B0400000000000000" pitchFamily="49" charset="-128"/>
                          <a:ea typeface="BIZ UDゴシック" panose="020B0400000000000000" pitchFamily="49" charset="-128"/>
                        </a:rPr>
                        <a:t>年 月</a:t>
                      </a:r>
                    </a:p>
                  </a:txBody>
                  <a:tcPr marL="88607" marR="88607" marT="44303" marB="44303"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indent="0" algn="ctr">
                        <a:lnSpc>
                          <a:spcPts val="1200"/>
                        </a:lnSpc>
                        <a:spcBef>
                          <a:spcPts val="0"/>
                        </a:spcBef>
                        <a:spcAft>
                          <a:spcPts val="0"/>
                        </a:spcAft>
                        <a:buFont typeface="Wingdings" panose="05000000000000000000" pitchFamily="2" charset="2"/>
                        <a:buNone/>
                      </a:pPr>
                      <a:r>
                        <a:rPr kumimoji="1" lang="ja-JP" altLang="en-US" sz="1200" b="1" dirty="0">
                          <a:solidFill>
                            <a:schemeClr val="tx1"/>
                          </a:solidFill>
                          <a:latin typeface="BIZ UDゴシック" panose="020B0400000000000000" pitchFamily="49" charset="-128"/>
                          <a:ea typeface="BIZ UDゴシック" panose="020B0400000000000000" pitchFamily="49" charset="-128"/>
                        </a:rPr>
                        <a:t>経 過</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txBody>
                  <a:tcPr marL="88607" marR="88607" marT="44303" marB="44303"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7951874"/>
                  </a:ext>
                </a:extLst>
              </a:tr>
              <a:tr h="28272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r" defTabSz="959937" rtl="0" eaLnBrk="1" fontAlgn="t" latinLnBrk="0" hangingPunct="1">
                        <a:lnSpc>
                          <a:spcPts val="1200"/>
                        </a:lnSpc>
                        <a:spcBef>
                          <a:spcPts val="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2009</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2010</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2011</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2012</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2014</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0"/>
                        </a:spcBef>
                        <a:spcAft>
                          <a:spcPts val="0"/>
                        </a:spcAft>
                        <a:buClrTx/>
                        <a:buSzTx/>
                        <a:buFontTx/>
                        <a:buNone/>
                        <a:tabLst/>
                        <a:defRPr/>
                      </a:pP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2015</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pPr marL="0" marR="0" lvl="0" indent="0" algn="r" defTabSz="959937" rtl="0" eaLnBrk="1" fontAlgn="t" latinLnBrk="0" hangingPunct="1">
                        <a:lnSpc>
                          <a:spcPts val="1200"/>
                        </a:lnSpc>
                        <a:spcBef>
                          <a:spcPts val="300"/>
                        </a:spcBef>
                        <a:spcAft>
                          <a:spcPts val="0"/>
                        </a:spcAft>
                        <a:buClrTx/>
                        <a:buSzTx/>
                        <a:buFontTx/>
                        <a:buNone/>
                        <a:tabLst/>
                        <a:defRPr/>
                      </a:pPr>
                      <a:r>
                        <a:rPr kumimoji="1" lang="en-US" altLang="ja-JP" sz="1200" b="1" dirty="0">
                          <a:solidFill>
                            <a:schemeClr val="tx1"/>
                          </a:solidFill>
                          <a:latin typeface="BIZ UDゴシック" panose="020B0400000000000000" pitchFamily="49" charset="-128"/>
                          <a:ea typeface="BIZ UDゴシック" panose="020B0400000000000000" pitchFamily="49" charset="-128"/>
                        </a:rPr>
                        <a:t>2016</a:t>
                      </a:r>
                      <a:r>
                        <a:rPr kumimoji="1" lang="ja-JP" altLang="en-US" sz="1200" b="1" dirty="0">
                          <a:solidFill>
                            <a:schemeClr val="tx1"/>
                          </a:solidFill>
                          <a:latin typeface="BIZ UDゴシック" panose="020B0400000000000000" pitchFamily="49" charset="-128"/>
                          <a:ea typeface="BIZ UDゴシック" panose="020B0400000000000000" pitchFamily="49" charset="-128"/>
                        </a:rPr>
                        <a:t>年</a:t>
                      </a:r>
                    </a:p>
                  </a:txBody>
                  <a:tcPr marL="88607" marR="88607" marT="44303" marB="443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t" latinLnBrk="0" hangingPunct="1">
                        <a:lnSpc>
                          <a:spcPts val="12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2009</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年地方民主主義、経済開発、建築法の制定</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・政府事務所（</a:t>
                      </a:r>
                      <a:r>
                        <a:rPr kumimoji="1" lang="en-US" altLang="ja-JP" sz="1200" b="0" i="0" u="none" strike="noStrike" kern="1200" cap="none" spc="0" normalizeH="0" baseline="0" noProof="0" dirty="0" err="1">
                          <a:ln>
                            <a:noFill/>
                          </a:ln>
                          <a:solidFill>
                            <a:schemeClr val="tx1"/>
                          </a:solidFill>
                          <a:effectLst/>
                          <a:uLnTx/>
                          <a:uFillTx/>
                          <a:latin typeface="BIZ UDゴシック" panose="020B0400000000000000" pitchFamily="49" charset="-128"/>
                          <a:ea typeface="BIZ UDゴシック" panose="020B0400000000000000" pitchFamily="49" charset="-128"/>
                          <a:cs typeface="+mn-cs"/>
                        </a:rPr>
                        <a:t>Govermment</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 Office</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）の廃止</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・地域開発公社（</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RDA</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）の廃止</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・地域産業パートナーシップ（</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LEP</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）の設置</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・地方主義法の制定</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・グレーター・マンチェスター合同行政機構の設置</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City Deals </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第１弾（コア・シティ中心の都市圏）　</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　の合意成立</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City Deals </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第２弾（</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20</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の小規模都市圏）の合意成立</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・政府が、</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Grows Deals</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を通じ、</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LEP</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への</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Local Grows </a:t>
                      </a:r>
                    </a:p>
                    <a:p>
                      <a:pPr marL="0" marR="0" lvl="0" indent="0" algn="l" defTabSz="914400" rtl="0" eaLnBrk="1" fontAlgn="t" latinLnBrk="0" hangingPunct="1">
                        <a:lnSpc>
                          <a:spcPts val="12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　</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Fund</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を配分する提案を発表</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・グレーター・マンチェスター合同行政機構と政府で</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0"/>
                        </a:spcBef>
                        <a:spcAft>
                          <a:spcPts val="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  Devolution Deals</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を合意</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Devolution Deals</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に対し</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38</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地域から応募がある</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t" latinLnBrk="0" hangingPunct="1">
                        <a:lnSpc>
                          <a:spcPts val="1200"/>
                        </a:lnSpc>
                        <a:spcBef>
                          <a:spcPts val="3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2016</a:t>
                      </a:r>
                      <a:r>
                        <a:rPr kumimoji="1" lang="ja-JP" altLang="en-US"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年都市・地方自治権限委譲法の制定</a:t>
                      </a:r>
                      <a:endParaRPr kumimoji="1" lang="en-US" altLang="ja-JP" sz="12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txBody>
                  <a:tcPr marL="88607" marR="88607" marT="44303" marB="443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5458419"/>
                  </a:ext>
                </a:extLst>
              </a:tr>
            </a:tbl>
          </a:graphicData>
        </a:graphic>
      </p:graphicFrame>
      <p:sp>
        <p:nvSpPr>
          <p:cNvPr id="4" name="テキスト ボックス 3">
            <a:extLst>
              <a:ext uri="{FF2B5EF4-FFF2-40B4-BE49-F238E27FC236}">
                <a16:creationId xmlns:a16="http://schemas.microsoft.com/office/drawing/2014/main" id="{40C1F468-DF49-8C5C-589B-885051E0BD2A}"/>
              </a:ext>
            </a:extLst>
          </p:cNvPr>
          <p:cNvSpPr txBox="1"/>
          <p:nvPr/>
        </p:nvSpPr>
        <p:spPr>
          <a:xfrm>
            <a:off x="6096000" y="6303565"/>
            <a:ext cx="5402457" cy="477054"/>
          </a:xfrm>
          <a:prstGeom prst="rect">
            <a:avLst/>
          </a:prstGeom>
          <a:noFill/>
        </p:spPr>
        <p:txBody>
          <a:bodyPr wrap="square" rtlCol="0">
            <a:spAutoFit/>
          </a:bodyPr>
          <a:lstStyle/>
          <a:p>
            <a:pPr marL="355600" indent="-355600">
              <a:lnSpc>
                <a:spcPts val="1000"/>
              </a:lnSpc>
              <a:defRPr/>
            </a:pPr>
            <a:r>
              <a:rPr kumimoji="1" lang="ja-JP" altLang="en-US" sz="1000" dirty="0">
                <a:solidFill>
                  <a:prstClr val="black"/>
                </a:solidFill>
                <a:latin typeface="BIZ UDゴシック" panose="020B0400000000000000" pitchFamily="49" charset="-128"/>
                <a:ea typeface="BIZ UDゴシック" panose="020B0400000000000000" pitchFamily="49" charset="-128"/>
              </a:rPr>
              <a:t>出典：岩崎忠「英国における契約による権限移譲・規制緩和」、岩見豊「イングランドにおける合同行政機構の設置と権限委譲の動き」、青木勝一「英国の地域政策の現状と課題」、鎌田司「欧州内で対等の競争力目指す」をもとに副首都推進局で作成</a:t>
            </a:r>
          </a:p>
        </p:txBody>
      </p:sp>
      <p:sp>
        <p:nvSpPr>
          <p:cNvPr id="7" name="テキスト ボックス 6">
            <a:extLst>
              <a:ext uri="{FF2B5EF4-FFF2-40B4-BE49-F238E27FC236}">
                <a16:creationId xmlns:a16="http://schemas.microsoft.com/office/drawing/2014/main" id="{843D275B-8DAC-25DE-517E-D672669CBFD5}"/>
              </a:ext>
            </a:extLst>
          </p:cNvPr>
          <p:cNvSpPr txBox="1"/>
          <p:nvPr/>
        </p:nvSpPr>
        <p:spPr>
          <a:xfrm>
            <a:off x="5874513" y="3147936"/>
            <a:ext cx="4894484"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BIZ UDゴシック" panose="020B0400000000000000" pitchFamily="49" charset="-128"/>
                <a:ea typeface="BIZ UDゴシック" panose="020B0400000000000000" pitchFamily="49" charset="-128"/>
              </a:rPr>
              <a:t>■　「協定（</a:t>
            </a:r>
            <a:r>
              <a:rPr lang="en-US" altLang="ja-JP" sz="1400" b="1" dirty="0">
                <a:solidFill>
                  <a:prstClr val="black"/>
                </a:solidFill>
                <a:latin typeface="BIZ UDゴシック" panose="020B0400000000000000" pitchFamily="49" charset="-128"/>
                <a:ea typeface="BIZ UDゴシック" panose="020B0400000000000000" pitchFamily="49" charset="-128"/>
              </a:rPr>
              <a:t>Deals</a:t>
            </a:r>
            <a:r>
              <a:rPr lang="ja-JP" altLang="en-US" sz="1400" b="1" dirty="0">
                <a:solidFill>
                  <a:prstClr val="black"/>
                </a:solidFill>
                <a:latin typeface="BIZ UDゴシック" panose="020B0400000000000000" pitchFamily="49" charset="-128"/>
                <a:ea typeface="BIZ UDゴシック" panose="020B0400000000000000" pitchFamily="49" charset="-128"/>
              </a:rPr>
              <a:t>）」の主な特徴</a:t>
            </a:r>
            <a:r>
              <a:rPr lang="ja-JP" altLang="en-US" sz="1100" b="1" dirty="0">
                <a:solidFill>
                  <a:prstClr val="black"/>
                </a:solidFill>
                <a:latin typeface="BIZ UDゴシック" panose="020B0400000000000000" pitchFamily="49" charset="-128"/>
                <a:ea typeface="BIZ UDゴシック" panose="020B0400000000000000" pitchFamily="49" charset="-128"/>
              </a:rPr>
              <a:t>　（</a:t>
            </a:r>
            <a:r>
              <a:rPr lang="en-US" altLang="ja-JP" sz="1100" b="1" dirty="0">
                <a:solidFill>
                  <a:prstClr val="black"/>
                </a:solidFill>
                <a:latin typeface="BIZ UDゴシック" panose="020B0400000000000000" pitchFamily="49" charset="-128"/>
                <a:ea typeface="BIZ UDゴシック" panose="020B0400000000000000" pitchFamily="49" charset="-128"/>
              </a:rPr>
              <a:t>City Deals</a:t>
            </a:r>
            <a:r>
              <a:rPr lang="ja-JP" altLang="en-US" sz="1100" b="1" dirty="0">
                <a:solidFill>
                  <a:prstClr val="black"/>
                </a:solidFill>
                <a:latin typeface="BIZ UDゴシック" panose="020B0400000000000000" pitchFamily="49" charset="-128"/>
                <a:ea typeface="BIZ UDゴシック" panose="020B0400000000000000" pitchFamily="49" charset="-128"/>
              </a:rPr>
              <a:t>の例）</a:t>
            </a:r>
            <a:endParaRPr kumimoji="0"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 name="正方形/長方形 7">
            <a:extLst>
              <a:ext uri="{FF2B5EF4-FFF2-40B4-BE49-F238E27FC236}">
                <a16:creationId xmlns:a16="http://schemas.microsoft.com/office/drawing/2014/main" id="{C5344864-3078-F559-0680-875FFB7ECB99}"/>
              </a:ext>
            </a:extLst>
          </p:cNvPr>
          <p:cNvSpPr/>
          <p:nvPr/>
        </p:nvSpPr>
        <p:spPr>
          <a:xfrm>
            <a:off x="5956303" y="3455713"/>
            <a:ext cx="5542154" cy="2736804"/>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180000" tIns="108000" rIns="216000" bIns="108000" rtlCol="0" anchor="ctr" anchorCtr="0"/>
          <a:lstStyle/>
          <a:p>
            <a:pPr marL="252000" marR="0" lvl="0" indent="-457200" algn="l" defTabSz="457200"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〇　中央政府は、都市・都市圏に対し</a:t>
            </a:r>
            <a:r>
              <a:rPr lang="ja-JP" altLang="en-US" sz="1400" dirty="0">
                <a:solidFill>
                  <a:prstClr val="black"/>
                </a:solidFill>
                <a:latin typeface="Meiryo UI"/>
                <a:ea typeface="BIZ UDゴシック" panose="020B0400000000000000" pitchFamily="49" charset="-128"/>
                <a:cs typeface="Meiryo UI" panose="020B0604030504040204" pitchFamily="50" charset="-128"/>
              </a:rPr>
              <a:t>、</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補助金を支出するほか、</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求めに応じ個別の権限や財源の移譲をそれぞれの協定に明記</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600"/>
              </a:lnSpc>
              <a:spcBef>
                <a:spcPts val="6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中央政府からの資金は、細かく使途を限定しない</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。協定の締結にあたっては、</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地方側からの提案を重視</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600"/>
              </a:lnSpc>
              <a:spcBef>
                <a:spcPts val="6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協定の内容は、画一的ではなく、</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オーダーメイド型</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600"/>
              </a:lnSpc>
              <a:spcBef>
                <a:spcPts val="6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交渉は、各省庁と都市・都市圏が、フランクに柔軟な場で協議を重ねる。都市側が具体的な実施案をつくり、中央政府と直接交渉して「お墨付き」を得るという、</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地域</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主導による政策立案の過程</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を経ている。</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600"/>
              </a:lnSpc>
              <a:spcBef>
                <a:spcPts val="600"/>
              </a:spcBef>
              <a:spcAft>
                <a:spcPts val="0"/>
              </a:spcAft>
              <a:buClrTx/>
              <a:buSzTx/>
              <a:buFontTx/>
              <a:buNone/>
              <a:tabLst/>
              <a:defRPr/>
            </a:pPr>
            <a:r>
              <a:rPr lang="ja-JP" altLang="en-US" sz="1400" dirty="0">
                <a:solidFill>
                  <a:prstClr val="black"/>
                </a:solidFill>
                <a:latin typeface="Meiryo UI"/>
                <a:ea typeface="BIZ UDゴシック" panose="020B0400000000000000" pitchFamily="49" charset="-128"/>
                <a:cs typeface="Meiryo UI" panose="020B0604030504040204" pitchFamily="50" charset="-128"/>
              </a:rPr>
              <a:t>〇　</a:t>
            </a:r>
            <a:r>
              <a:rPr lang="ja-JP" altLang="en-US" sz="1400" b="1" u="sng" dirty="0">
                <a:solidFill>
                  <a:prstClr val="black"/>
                </a:solidFill>
                <a:latin typeface="Meiryo UI"/>
                <a:ea typeface="BIZ UDゴシック" panose="020B0400000000000000" pitchFamily="49" charset="-128"/>
                <a:cs typeface="Meiryo UI" panose="020B0604030504040204" pitchFamily="50" charset="-128"/>
              </a:rPr>
              <a:t>地域</a:t>
            </a:r>
            <a:r>
              <a:rPr kumimoji="0" lang="ja-JP" altLang="en-US" sz="14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は、権限と財源の移譲を受けるだけでなく、応分の負担やリスクも負う</a:t>
            </a:r>
            <a:r>
              <a:rPr kumimoji="0" lang="ja-JP" altLang="en-US"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endParaRPr kumimoji="0" lang="en-US" altLang="ja-JP" sz="14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6" name="スライド番号プレースホルダー 7">
            <a:extLst>
              <a:ext uri="{FF2B5EF4-FFF2-40B4-BE49-F238E27FC236}">
                <a16:creationId xmlns:a16="http://schemas.microsoft.com/office/drawing/2014/main" id="{4ED9958B-FEB0-EA13-25B7-432389E35A48}"/>
              </a:ext>
            </a:extLst>
          </p:cNvPr>
          <p:cNvSpPr>
            <a:spLocks noGrp="1"/>
          </p:cNvSpPr>
          <p:nvPr>
            <p:ph type="sldNum" sz="quarter" idx="12"/>
          </p:nvPr>
        </p:nvSpPr>
        <p:spPr>
          <a:xfrm>
            <a:off x="9074727" y="6356350"/>
            <a:ext cx="2743200" cy="365125"/>
          </a:xfrm>
        </p:spPr>
        <p:txBody>
          <a:bodyPr/>
          <a:lstStyle/>
          <a:p>
            <a:r>
              <a:rPr lang="en-US" altLang="ja-JP" sz="1800" dirty="0">
                <a:solidFill>
                  <a:schemeClr val="tx1"/>
                </a:solidFill>
                <a:latin typeface="BIZ UDゴシック" panose="020B0400000000000000" pitchFamily="49" charset="-128"/>
                <a:ea typeface="BIZ UDゴシック" panose="020B0400000000000000" pitchFamily="49" charset="-128"/>
              </a:rPr>
              <a:t>21</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421821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422089" y="854074"/>
          <a:ext cx="5492937" cy="5829300"/>
        </p:xfrm>
        <a:graphic>
          <a:graphicData uri="http://schemas.openxmlformats.org/drawingml/2006/table">
            <a:tbl>
              <a:tblPr firstRow="1" bandRow="1">
                <a:tableStyleId>{5940675A-B579-460E-94D1-54222C63F5DA}</a:tableStyleId>
              </a:tblPr>
              <a:tblGrid>
                <a:gridCol w="1063811">
                  <a:extLst>
                    <a:ext uri="{9D8B030D-6E8A-4147-A177-3AD203B41FA5}">
                      <a16:colId xmlns:a16="http://schemas.microsoft.com/office/drawing/2014/main" val="2157422320"/>
                    </a:ext>
                  </a:extLst>
                </a:gridCol>
                <a:gridCol w="1638677">
                  <a:extLst>
                    <a:ext uri="{9D8B030D-6E8A-4147-A177-3AD203B41FA5}">
                      <a16:colId xmlns:a16="http://schemas.microsoft.com/office/drawing/2014/main" val="3566564467"/>
                    </a:ext>
                  </a:extLst>
                </a:gridCol>
                <a:gridCol w="2790449">
                  <a:extLst>
                    <a:ext uri="{9D8B030D-6E8A-4147-A177-3AD203B41FA5}">
                      <a16:colId xmlns:a16="http://schemas.microsoft.com/office/drawing/2014/main" val="451875177"/>
                    </a:ext>
                  </a:extLst>
                </a:gridCol>
              </a:tblGrid>
              <a:tr h="269844">
                <a:tc>
                  <a:txBody>
                    <a:bodyPr/>
                    <a:lstStyle/>
                    <a:p>
                      <a:pPr marL="96838" indent="-96838" algn="ctr" defTabSz="914400" rtl="0" eaLnBrk="1" latinLnBrk="0" hangingPunct="1">
                        <a:lnSpc>
                          <a:spcPts val="1050"/>
                        </a:lnSpc>
                      </a:pPr>
                      <a:endParaRPr kumimoji="1" lang="ja-JP" altLang="en-US" sz="1050" b="1"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36000" anchor="ctr">
                    <a:solidFill>
                      <a:schemeClr val="bg2"/>
                    </a:solidFill>
                  </a:tcPr>
                </a:tc>
                <a:tc>
                  <a:txBody>
                    <a:bodyPr/>
                    <a:lstStyle/>
                    <a:p>
                      <a:pPr marL="96838" indent="-96838" algn="ctr" defTabSz="914400" rtl="0" eaLnBrk="1" latinLnBrk="0" hangingPunct="1">
                        <a:lnSpc>
                          <a:spcPct val="100000"/>
                        </a:lnSpc>
                      </a:pPr>
                      <a:r>
                        <a:rPr kumimoji="1" lang="ja-JP" altLang="en-US" sz="1400" b="1" kern="1200" dirty="0">
                          <a:solidFill>
                            <a:schemeClr val="tx1"/>
                          </a:solidFill>
                          <a:latin typeface="BIZ UDゴシック" panose="020B0400000000000000" pitchFamily="49" charset="-128"/>
                          <a:ea typeface="BIZ UDゴシック" panose="020B0400000000000000" pitchFamily="49" charset="-128"/>
                          <a:cs typeface="+mn-cs"/>
                        </a:rPr>
                        <a:t>項目</a:t>
                      </a:r>
                    </a:p>
                  </a:txBody>
                  <a:tcPr marL="36000" marR="36000" anchor="ctr">
                    <a:solidFill>
                      <a:schemeClr val="bg2"/>
                    </a:solidFill>
                  </a:tcPr>
                </a:tc>
                <a:tc>
                  <a:txBody>
                    <a:bodyPr/>
                    <a:lstStyle/>
                    <a:p>
                      <a:pPr marL="96838" indent="-96838" algn="ctr" defTabSz="914400" rtl="0" eaLnBrk="1" latinLnBrk="0" hangingPunct="1">
                        <a:lnSpc>
                          <a:spcPct val="100000"/>
                        </a:lnSpc>
                      </a:pPr>
                      <a:r>
                        <a:rPr kumimoji="1" lang="ja-JP" altLang="en-US" sz="1400" b="1" kern="1200" dirty="0">
                          <a:solidFill>
                            <a:schemeClr val="tx1"/>
                          </a:solidFill>
                          <a:latin typeface="BIZ UDゴシック" panose="020B0400000000000000" pitchFamily="49" charset="-128"/>
                          <a:ea typeface="BIZ UDゴシック" panose="020B0400000000000000" pitchFamily="49" charset="-128"/>
                          <a:cs typeface="+mn-cs"/>
                        </a:rPr>
                        <a:t>概要</a:t>
                      </a:r>
                    </a:p>
                  </a:txBody>
                  <a:tcPr marL="36000" marR="36000" anchor="ctr">
                    <a:solidFill>
                      <a:schemeClr val="bg2"/>
                    </a:solidFill>
                  </a:tcPr>
                </a:tc>
                <a:extLst>
                  <a:ext uri="{0D108BD9-81ED-4DB2-BD59-A6C34878D82A}">
                    <a16:rowId xmlns:a16="http://schemas.microsoft.com/office/drawing/2014/main" val="373920113"/>
                  </a:ext>
                </a:extLst>
              </a:tr>
              <a:tr h="328310">
                <a:tc rowSpan="5">
                  <a:txBody>
                    <a:bodyPr/>
                    <a:lstStyle/>
                    <a:p>
                      <a:pPr algn="l">
                        <a:lnSpc>
                          <a:spcPts val="1050"/>
                        </a:lnSpc>
                      </a:pPr>
                      <a:r>
                        <a:rPr lang="ja-JP" altLang="en-US" sz="1050" b="0" dirty="0">
                          <a:latin typeface="BIZ UDゴシック" panose="020B0400000000000000" pitchFamily="49" charset="-128"/>
                          <a:ea typeface="BIZ UDゴシック" panose="020B0400000000000000" pitchFamily="49" charset="-128"/>
                        </a:rPr>
                        <a:t>大幅な権限の</a:t>
                      </a:r>
                      <a:endParaRPr lang="en-US" altLang="ja-JP" sz="1050" b="0" dirty="0">
                        <a:latin typeface="BIZ UDゴシック" panose="020B0400000000000000" pitchFamily="49" charset="-128"/>
                        <a:ea typeface="BIZ UDゴシック" panose="020B0400000000000000" pitchFamily="49" charset="-128"/>
                      </a:endParaRPr>
                    </a:p>
                    <a:p>
                      <a:pPr algn="l">
                        <a:lnSpc>
                          <a:spcPts val="1050"/>
                        </a:lnSpc>
                      </a:pPr>
                      <a:r>
                        <a:rPr lang="ja-JP" altLang="en-US" sz="1050" b="0" dirty="0">
                          <a:latin typeface="BIZ UDゴシック" panose="020B0400000000000000" pitchFamily="49" charset="-128"/>
                          <a:ea typeface="BIZ UDゴシック" panose="020B0400000000000000" pitchFamily="49" charset="-128"/>
                        </a:rPr>
                        <a:t>拡大と</a:t>
                      </a:r>
                      <a:endParaRPr lang="en-US" altLang="ja-JP" sz="1050" b="0" dirty="0">
                        <a:latin typeface="BIZ UDゴシック" panose="020B0400000000000000" pitchFamily="49" charset="-128"/>
                        <a:ea typeface="BIZ UDゴシック" panose="020B0400000000000000" pitchFamily="49" charset="-128"/>
                      </a:endParaRPr>
                    </a:p>
                    <a:p>
                      <a:pPr algn="l">
                        <a:lnSpc>
                          <a:spcPts val="1050"/>
                        </a:lnSpc>
                      </a:pPr>
                      <a:r>
                        <a:rPr lang="ja-JP" altLang="en-US" sz="1050" b="0" dirty="0">
                          <a:latin typeface="BIZ UDゴシック" panose="020B0400000000000000" pitchFamily="49" charset="-128"/>
                          <a:ea typeface="BIZ UDゴシック" panose="020B0400000000000000" pitchFamily="49" charset="-128"/>
                        </a:rPr>
                        <a:t>成長に向けた</a:t>
                      </a:r>
                      <a:endParaRPr lang="en-US" altLang="ja-JP" sz="1050" b="0" dirty="0">
                        <a:latin typeface="BIZ UDゴシック" panose="020B0400000000000000" pitchFamily="49" charset="-128"/>
                        <a:ea typeface="BIZ UDゴシック" panose="020B0400000000000000" pitchFamily="49" charset="-128"/>
                      </a:endParaRPr>
                    </a:p>
                    <a:p>
                      <a:pPr algn="l">
                        <a:lnSpc>
                          <a:spcPts val="1050"/>
                        </a:lnSpc>
                      </a:pPr>
                      <a:r>
                        <a:rPr lang="ja-JP" altLang="en-US" sz="1050" b="0" dirty="0">
                          <a:latin typeface="BIZ UDゴシック" panose="020B0400000000000000" pitchFamily="49" charset="-128"/>
                          <a:ea typeface="BIZ UDゴシック" panose="020B0400000000000000" pitchFamily="49" charset="-128"/>
                        </a:rPr>
                        <a:t>投資</a:t>
                      </a:r>
                      <a:endParaRPr lang="en-US" altLang="ja-JP" sz="1050" b="0" dirty="0">
                        <a:latin typeface="BIZ UDゴシック" panose="020B0400000000000000" pitchFamily="49" charset="-128"/>
                        <a:ea typeface="BIZ UDゴシック" panose="020B0400000000000000" pitchFamily="49" charset="-128"/>
                      </a:endParaRPr>
                    </a:p>
                  </a:txBody>
                  <a:tcPr marL="36000" marR="36000"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アーンバック（回収）</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市が成長に向けて投資したことで、その成果が国税（増）に反映されれば、その増収分を国税から回収できる仕組み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625341388"/>
                  </a:ext>
                </a:extLst>
              </a:tr>
              <a:tr h="328310">
                <a:tc vMerge="1">
                  <a:txBody>
                    <a:bodyPr/>
                    <a:lstStyle/>
                    <a:p>
                      <a:endParaRPr lang="ja-JP" altLang="en-US" dirty="0"/>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重点開発協定</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未来のビジネス・レイト（事業用資産に課す固定資産税）の収入を担保に、インフラ整備へ融資が受けられる仕組み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387108950"/>
                  </a:ext>
                </a:extLst>
              </a:tr>
              <a:tr h="328310">
                <a:tc vMerge="1">
                  <a:txBody>
                    <a:bodyPr/>
                    <a:lstStyle/>
                    <a:p>
                      <a:endParaRPr kumimoji="1" lang="ja-JP" altLang="en-US"/>
                    </a:p>
                  </a:txBody>
                  <a:tcP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ビジネス・レイト獲得</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予想以上のビジネス・レイト（オフィスや工場などに課される国税）の増加があった場合、その増加分を</a:t>
                      </a:r>
                      <a:r>
                        <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rPr>
                        <a:t>100%</a:t>
                      </a: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地方が獲得できる仕組み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16069116"/>
                  </a:ext>
                </a:extLst>
              </a:tr>
              <a:tr h="328310">
                <a:tc vMerge="1">
                  <a:txBody>
                    <a:bodyPr/>
                    <a:lstStyle/>
                    <a:p>
                      <a:endParaRPr kumimoji="1" lang="ja-JP" altLang="en-US"/>
                    </a:p>
                  </a:txBody>
                  <a:tcP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シングル・ポット</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財務省が経済成長を目的とした投資のために新設した「追加的投資基金」、</a:t>
                      </a:r>
                      <a:r>
                        <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rPr>
                        <a:t>LEPs</a:t>
                      </a: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が行う地域の振興財源である</a:t>
                      </a:r>
                      <a:r>
                        <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rPr>
                        <a:t>Local </a:t>
                      </a:r>
                      <a:r>
                        <a:rPr kumimoji="1" lang="en-US" altLang="ja-JP" sz="1050" kern="1200" dirty="0" err="1">
                          <a:solidFill>
                            <a:schemeClr val="tx1"/>
                          </a:solidFill>
                          <a:latin typeface="BIZ UDゴシック" panose="020B0400000000000000" pitchFamily="49" charset="-128"/>
                          <a:ea typeface="BIZ UDゴシック" panose="020B0400000000000000" pitchFamily="49" charset="-128"/>
                          <a:cs typeface="+mn-cs"/>
                        </a:rPr>
                        <a:t>GrowthFund</a:t>
                      </a: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、地域交通に関する補助金の３つの財源を一本化する仕組み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864910442"/>
                  </a:ext>
                </a:extLst>
              </a:tr>
              <a:tr h="328310">
                <a:tc vMerge="1">
                  <a:txBody>
                    <a:bodyPr/>
                    <a:lstStyle/>
                    <a:p>
                      <a:endParaRPr lang="ja-JP" altLang="en-US" dirty="0"/>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経済投資ファンド</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多様な出資者から調達した資金や税収入を一つの基金にプールし、その中から地域の優先事項に投資できる仕組み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926729366"/>
                  </a:ext>
                </a:extLst>
              </a:tr>
              <a:tr h="328310">
                <a:tc rowSpan="5">
                  <a:txBody>
                    <a:bodyPr/>
                    <a:lstStyle/>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職業能力開発と</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雇用拡大のため</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の権限拡大</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36000"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地方職業能力開発資金</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提供モデル</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地域ニーズに合う職業能力開発への資金提供が公的・民間セクターになされ、そうした投資を都市が管理する仕組み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708054191"/>
                  </a:ext>
                </a:extLst>
              </a:tr>
              <a:tr h="328310">
                <a:tc vMerge="1">
                  <a:txBody>
                    <a:bodyPr/>
                    <a:lstStyle/>
                    <a:p>
                      <a:pPr marL="96838" indent="-96838" algn="ctr"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スキルバンク</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企業が、民間投資と公的基金を一元化し、自ら地域ニーズに即したスキル・訓練従事者を獲得できるよう促す仕組み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620497491"/>
                  </a:ext>
                </a:extLst>
              </a:tr>
              <a:tr h="328310">
                <a:tc vMerge="1">
                  <a:txBody>
                    <a:bodyPr/>
                    <a:lstStyle/>
                    <a:p>
                      <a:pPr marL="96838" indent="-96838" algn="ctr"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成果インセンティブ</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都市におけるスキル形成・活用施策について、インセンティブを与えることにより新たなモデルを誘発する仕組み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1135023402"/>
                  </a:ext>
                </a:extLst>
              </a:tr>
              <a:tr h="328310">
                <a:tc vMerge="1">
                  <a:txBody>
                    <a:bodyPr/>
                    <a:lstStyle/>
                    <a:p>
                      <a:pPr marL="96838" indent="-96838" algn="ctr"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職業能力訓練センター</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職業能力訓練センターのプログラムにより、地域の中小企業のニーズに即した能力訓練従事者を増やす仕組み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2210951134"/>
                  </a:ext>
                </a:extLst>
              </a:tr>
              <a:tr h="328310">
                <a:tc vMerge="1">
                  <a:txBody>
                    <a:bodyPr/>
                    <a:lstStyle/>
                    <a:p>
                      <a:pPr marL="96838" indent="-96838" algn="ctr"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若年者契約の地方への</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権限移譲</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国の若年者の就労支援プログラムについて、地方が選択権限をもち、独自施策の形成・実施権限を持てる仕組み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084424861"/>
                  </a:ext>
                </a:extLst>
              </a:tr>
            </a:tbl>
          </a:graphicData>
        </a:graphic>
      </p:graphicFrame>
      <p:sp>
        <p:nvSpPr>
          <p:cNvPr id="2" name="正方形/長方形 1">
            <a:extLst>
              <a:ext uri="{FF2B5EF4-FFF2-40B4-BE49-F238E27FC236}">
                <a16:creationId xmlns:a16="http://schemas.microsoft.com/office/drawing/2014/main" id="{302F046F-FACC-9D2A-F6A3-7888344079F8}"/>
              </a:ext>
            </a:extLst>
          </p:cNvPr>
          <p:cNvSpPr/>
          <p:nvPr/>
        </p:nvSpPr>
        <p:spPr>
          <a:xfrm>
            <a:off x="319072" y="136525"/>
            <a:ext cx="11553855" cy="423192"/>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　</a:t>
            </a:r>
            <a:r>
              <a:rPr kumimoji="0" lang="ja-JP" altLang="en-US" sz="18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参考資料</a:t>
            </a:r>
            <a:r>
              <a:rPr lang="ja-JP" altLang="en-US" b="1" dirty="0">
                <a:latin typeface="BIZ UDゴシック" panose="020B0400000000000000" pitchFamily="49" charset="-128"/>
                <a:ea typeface="BIZ UDゴシック" panose="020B0400000000000000" pitchFamily="49" charset="-128"/>
                <a:cs typeface="Meiryo UI" panose="020B0604030504040204" pitchFamily="50" charset="-128"/>
              </a:rPr>
              <a:t>：英国における権限・財源移譲の仕組み</a:t>
            </a:r>
            <a:r>
              <a:rPr kumimoji="0" lang="ja-JP" altLang="en-US"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a:t>
            </a:r>
            <a:r>
              <a:rPr kumimoji="0" lang="en-US" altLang="ja-JP"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0" lang="ja-JP" altLang="en-US" sz="16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a:t>
            </a:r>
            <a:endParaRPr lang="en-US" altLang="ja-JP"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A91CB3F3-39E3-409C-0DA9-CF41CBE6A99E}"/>
              </a:ext>
            </a:extLst>
          </p:cNvPr>
          <p:cNvSpPr txBox="1"/>
          <p:nvPr/>
        </p:nvSpPr>
        <p:spPr>
          <a:xfrm>
            <a:off x="319071" y="546298"/>
            <a:ext cx="6573047"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BIZ UDゴシック" panose="020B0400000000000000" pitchFamily="49" charset="-128"/>
                <a:ea typeface="BIZ UDゴシック" panose="020B0400000000000000" pitchFamily="49" charset="-128"/>
              </a:rPr>
              <a:t>■　「協定（</a:t>
            </a:r>
            <a:r>
              <a:rPr lang="en-US" altLang="ja-JP" sz="1400" b="1" dirty="0">
                <a:solidFill>
                  <a:prstClr val="black"/>
                </a:solidFill>
                <a:latin typeface="BIZ UDゴシック" panose="020B0400000000000000" pitchFamily="49" charset="-128"/>
                <a:ea typeface="BIZ UDゴシック" panose="020B0400000000000000" pitchFamily="49" charset="-128"/>
              </a:rPr>
              <a:t>Deals</a:t>
            </a:r>
            <a:r>
              <a:rPr lang="ja-JP" altLang="en-US" sz="1400" b="1" dirty="0">
                <a:solidFill>
                  <a:prstClr val="black"/>
                </a:solidFill>
                <a:latin typeface="BIZ UDゴシック" panose="020B0400000000000000" pitchFamily="49" charset="-128"/>
                <a:ea typeface="BIZ UDゴシック" panose="020B0400000000000000" pitchFamily="49" charset="-128"/>
              </a:rPr>
              <a:t>）」に基づく権限・財源移譲の例　</a:t>
            </a:r>
            <a:endParaRPr kumimoji="0"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7" name="表 6">
            <a:extLst>
              <a:ext uri="{FF2B5EF4-FFF2-40B4-BE49-F238E27FC236}">
                <a16:creationId xmlns:a16="http://schemas.microsoft.com/office/drawing/2014/main" id="{E4AF7E77-B9D3-0A14-5100-D13DA067A653}"/>
              </a:ext>
            </a:extLst>
          </p:cNvPr>
          <p:cNvGraphicFramePr>
            <a:graphicFrameLocks noGrp="1"/>
          </p:cNvGraphicFramePr>
          <p:nvPr/>
        </p:nvGraphicFramePr>
        <p:xfrm>
          <a:off x="6276974" y="854073"/>
          <a:ext cx="5595953" cy="5796636"/>
        </p:xfrm>
        <a:graphic>
          <a:graphicData uri="http://schemas.openxmlformats.org/drawingml/2006/table">
            <a:tbl>
              <a:tblPr firstRow="1" bandRow="1">
                <a:tableStyleId>{5940675A-B579-460E-94D1-54222C63F5DA}</a:tableStyleId>
              </a:tblPr>
              <a:tblGrid>
                <a:gridCol w="1011836">
                  <a:extLst>
                    <a:ext uri="{9D8B030D-6E8A-4147-A177-3AD203B41FA5}">
                      <a16:colId xmlns:a16="http://schemas.microsoft.com/office/drawing/2014/main" val="2157422320"/>
                    </a:ext>
                  </a:extLst>
                </a:gridCol>
                <a:gridCol w="1741335">
                  <a:extLst>
                    <a:ext uri="{9D8B030D-6E8A-4147-A177-3AD203B41FA5}">
                      <a16:colId xmlns:a16="http://schemas.microsoft.com/office/drawing/2014/main" val="3566564467"/>
                    </a:ext>
                  </a:extLst>
                </a:gridCol>
                <a:gridCol w="2842782">
                  <a:extLst>
                    <a:ext uri="{9D8B030D-6E8A-4147-A177-3AD203B41FA5}">
                      <a16:colId xmlns:a16="http://schemas.microsoft.com/office/drawing/2014/main" val="451875177"/>
                    </a:ext>
                  </a:extLst>
                </a:gridCol>
              </a:tblGrid>
              <a:tr h="415778">
                <a:tc>
                  <a:txBody>
                    <a:bodyPr/>
                    <a:lstStyle/>
                    <a:p>
                      <a:pPr marL="96838" indent="-96838" algn="ctr" defTabSz="914400" rtl="0" eaLnBrk="1" latinLnBrk="0" hangingPunct="1">
                        <a:lnSpc>
                          <a:spcPts val="1050"/>
                        </a:lnSpc>
                      </a:pPr>
                      <a:endParaRPr kumimoji="1" lang="ja-JP" altLang="en-US" sz="1050" b="1"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36000" anchor="ctr">
                    <a:solidFill>
                      <a:schemeClr val="bg2"/>
                    </a:solidFill>
                  </a:tcPr>
                </a:tc>
                <a:tc>
                  <a:txBody>
                    <a:bodyPr/>
                    <a:lstStyle/>
                    <a:p>
                      <a:pPr marL="96838" indent="-96838" algn="ctr" defTabSz="914400" rtl="0" eaLnBrk="1" latinLnBrk="0" hangingPunct="1">
                        <a:lnSpc>
                          <a:spcPct val="100000"/>
                        </a:lnSpc>
                      </a:pPr>
                      <a:r>
                        <a:rPr kumimoji="1" lang="ja-JP" altLang="en-US" sz="1400" b="1" kern="1200" dirty="0">
                          <a:solidFill>
                            <a:schemeClr val="tx1"/>
                          </a:solidFill>
                          <a:latin typeface="BIZ UDゴシック" panose="020B0400000000000000" pitchFamily="49" charset="-128"/>
                          <a:ea typeface="BIZ UDゴシック" panose="020B0400000000000000" pitchFamily="49" charset="-128"/>
                          <a:cs typeface="+mn-cs"/>
                        </a:rPr>
                        <a:t>項目</a:t>
                      </a:r>
                    </a:p>
                  </a:txBody>
                  <a:tcPr marL="36000" marR="36000" anchor="ctr">
                    <a:solidFill>
                      <a:schemeClr val="bg2"/>
                    </a:solidFill>
                  </a:tcPr>
                </a:tc>
                <a:tc>
                  <a:txBody>
                    <a:bodyPr/>
                    <a:lstStyle/>
                    <a:p>
                      <a:pPr marL="96838" indent="-96838" algn="ctr" defTabSz="914400" rtl="0" eaLnBrk="1" latinLnBrk="0" hangingPunct="1">
                        <a:lnSpc>
                          <a:spcPct val="100000"/>
                        </a:lnSpc>
                      </a:pPr>
                      <a:r>
                        <a:rPr kumimoji="1" lang="ja-JP" altLang="en-US" sz="1400" b="1" kern="1200" dirty="0">
                          <a:solidFill>
                            <a:schemeClr val="tx1"/>
                          </a:solidFill>
                          <a:latin typeface="BIZ UDゴシック" panose="020B0400000000000000" pitchFamily="49" charset="-128"/>
                          <a:ea typeface="BIZ UDゴシック" panose="020B0400000000000000" pitchFamily="49" charset="-128"/>
                          <a:cs typeface="+mn-cs"/>
                        </a:rPr>
                        <a:t>概要</a:t>
                      </a:r>
                    </a:p>
                  </a:txBody>
                  <a:tcPr marL="36000" marR="36000" anchor="ctr">
                    <a:solidFill>
                      <a:schemeClr val="bg2"/>
                    </a:solidFill>
                  </a:tcPr>
                </a:tc>
                <a:extLst>
                  <a:ext uri="{0D108BD9-81ED-4DB2-BD59-A6C34878D82A}">
                    <a16:rowId xmlns:a16="http://schemas.microsoft.com/office/drawing/2014/main" val="373920113"/>
                  </a:ext>
                </a:extLst>
              </a:tr>
              <a:tr h="696428">
                <a:tc rowSpan="7">
                  <a:txBody>
                    <a:bodyPr/>
                    <a:lstStyle/>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自由度と</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地方企業支援策</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の拡大</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36000"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地方ベンチャー</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キャピタルファンド</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地方による積立金と国による財政支援を重ねあわせることで、基金ができあがる仕組み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10046981"/>
                  </a:ext>
                </a:extLst>
              </a:tr>
              <a:tr h="696428">
                <a:tc vMerge="1">
                  <a:txBody>
                    <a:bodyPr/>
                    <a:lstStyle/>
                    <a:p>
                      <a:pPr marL="96838" indent="-96838" algn="l"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産業成長センター</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地域の企業に対し、貿易、投資、事業に関するアドバイスを行い、事業の成長を支援する仕組み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2820718517"/>
                  </a:ext>
                </a:extLst>
              </a:tr>
              <a:tr h="696428">
                <a:tc vMerge="1">
                  <a:txBody>
                    <a:bodyPr/>
                    <a:lstStyle/>
                    <a:p>
                      <a:pPr marL="96838" indent="-96838" algn="l"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鉄道運営のための</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権限移譲と資源付与</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都市に対して鉄道サービス管理権の全部または営業権・運営権の大部分をを移譲する仕組み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600201098"/>
                  </a:ext>
                </a:extLst>
              </a:tr>
              <a:tr h="696428">
                <a:tc vMerge="1">
                  <a:txBody>
                    <a:bodyPr/>
                    <a:lstStyle/>
                    <a:p>
                      <a:pPr marL="96838" indent="-96838" algn="l"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主な地方交通関係資金の</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権限移譲</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地域の資金と主要交通関係の財源移譲による予算を合わせることで、都市が戦略的な交通へ投資ができる仕組み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492112830"/>
                  </a:ext>
                </a:extLst>
              </a:tr>
              <a:tr h="696428">
                <a:tc vMerge="1">
                  <a:txBody>
                    <a:bodyPr/>
                    <a:lstStyle/>
                    <a:p>
                      <a:pPr marL="96838" indent="-96838" algn="l"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地域に適応させた</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資産マネジメント</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住宅開発・再建への資源を提供するため、当該経済圏内での地方と国の資産を一元化する共同出資の仕組み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2246983856"/>
                  </a:ext>
                </a:extLst>
              </a:tr>
              <a:tr h="505862">
                <a:tc vMerge="1">
                  <a:txBody>
                    <a:bodyPr/>
                    <a:lstStyle/>
                    <a:p>
                      <a:pPr marL="96838" indent="-96838" algn="l"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ブロードバンド</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高速ブロードバンドが都市内に行き渡るようにするための資金が提供される仕組み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403928136"/>
                  </a:ext>
                </a:extLst>
              </a:tr>
              <a:tr h="696428">
                <a:tc vMerge="1">
                  <a:txBody>
                    <a:bodyPr/>
                    <a:lstStyle/>
                    <a:p>
                      <a:pPr marL="96838" indent="-96838" algn="l" defTabSz="914400" rtl="0" eaLnBrk="1" latinLnBrk="0" hangingPunct="1"/>
                      <a:endPar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低炭素パイオニア都市</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都市のグリーンインフラやグリーン関係技術への重大な投資を補助する地域プログラムを実施する仕組み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1445202582"/>
                  </a:ext>
                </a:extLst>
              </a:tr>
              <a:tr h="696428">
                <a:tc>
                  <a:txBody>
                    <a:bodyPr/>
                    <a:lstStyle/>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広範囲にわたる</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b="0" kern="1200" dirty="0">
                          <a:solidFill>
                            <a:schemeClr val="tx1"/>
                          </a:solidFill>
                          <a:latin typeface="BIZ UDゴシック" panose="020B0400000000000000" pitchFamily="49" charset="-128"/>
                          <a:ea typeface="BIZ UDゴシック" panose="020B0400000000000000" pitchFamily="49" charset="-128"/>
                          <a:cs typeface="+mn-cs"/>
                        </a:rPr>
                        <a:t>権限移譲</a:t>
                      </a:r>
                      <a:endParaRPr kumimoji="1" lang="en-US" altLang="ja-JP" sz="1050" b="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36000" anchor="ctr"/>
                </a:tc>
                <a:tc>
                  <a:txBody>
                    <a:bodyPr/>
                    <a:lstStyle/>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保健及び社会福祉</a:t>
                      </a:r>
                      <a:r>
                        <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rPr>
                        <a:t>(Health </a:t>
                      </a:r>
                    </a:p>
                    <a:p>
                      <a:pPr marL="96838" indent="-96838" algn="l" defTabSz="914400" rtl="0" eaLnBrk="1" latinLnBrk="0" hangingPunct="1">
                        <a:lnSpc>
                          <a:spcPts val="1050"/>
                        </a:lnSpc>
                      </a:pPr>
                      <a:r>
                        <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rPr>
                        <a:t>and Social Care)</a:t>
                      </a: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分野の</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p>
                      <a:pPr marL="96838" indent="-96838" algn="l" defTabSz="914400" rtl="0" eaLnBrk="1" latinLnBrk="0" hangingPunct="1">
                        <a:lnSpc>
                          <a:spcPts val="1050"/>
                        </a:lnSpc>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改革</a:t>
                      </a:r>
                    </a:p>
                  </a:txBody>
                  <a:tcPr marL="36000" marR="36000" anchor="ctr"/>
                </a:tc>
                <a:tc>
                  <a:txBody>
                    <a:bodyPr/>
                    <a:lstStyle/>
                    <a:p>
                      <a:pPr marL="96838" marR="0" lvl="0" indent="-96838" algn="l" defTabSz="914400" rtl="0" eaLnBrk="1" fontAlgn="auto" latinLnBrk="0" hangingPunct="1">
                        <a:lnSpc>
                          <a:spcPts val="1050"/>
                        </a:lnSpc>
                        <a:spcBef>
                          <a:spcPts val="0"/>
                        </a:spcBef>
                        <a:spcAft>
                          <a:spcPts val="0"/>
                        </a:spcAft>
                        <a:buClrTx/>
                        <a:buSzTx/>
                        <a:buFontTx/>
                        <a:buNone/>
                        <a:tabLst/>
                        <a:defRPr/>
                      </a:pPr>
                      <a:r>
                        <a:rPr kumimoji="1" lang="ja-JP" altLang="en-US" sz="1050" kern="1200" dirty="0">
                          <a:solidFill>
                            <a:schemeClr val="tx1"/>
                          </a:solidFill>
                          <a:latin typeface="BIZ UDゴシック" panose="020B0400000000000000" pitchFamily="49" charset="-128"/>
                          <a:ea typeface="BIZ UDゴシック" panose="020B0400000000000000" pitchFamily="49" charset="-128"/>
                          <a:cs typeface="+mn-cs"/>
                        </a:rPr>
                        <a:t>　公衆衛生に関連する圏域内の機関及び予算の「すべて」を地方が管理する仕組み</a:t>
                      </a:r>
                      <a:endParaRPr kumimoji="1" lang="en-US" altLang="ja-JP" sz="1050" kern="1200" dirty="0">
                        <a:solidFill>
                          <a:schemeClr val="tx1"/>
                        </a:solidFill>
                        <a:latin typeface="BIZ UDゴシック" panose="020B0400000000000000" pitchFamily="49" charset="-128"/>
                        <a:ea typeface="BIZ UDゴシック" panose="020B0400000000000000" pitchFamily="49" charset="-128"/>
                        <a:cs typeface="+mn-cs"/>
                      </a:endParaRPr>
                    </a:p>
                  </a:txBody>
                  <a:tcPr marL="36000" marR="144000" anchor="ctr"/>
                </a:tc>
                <a:extLst>
                  <a:ext uri="{0D108BD9-81ED-4DB2-BD59-A6C34878D82A}">
                    <a16:rowId xmlns:a16="http://schemas.microsoft.com/office/drawing/2014/main" val="3655021552"/>
                  </a:ext>
                </a:extLst>
              </a:tr>
            </a:tbl>
          </a:graphicData>
        </a:graphic>
      </p:graphicFrame>
      <p:sp>
        <p:nvSpPr>
          <p:cNvPr id="6" name="スライド番号プレースホルダー 7">
            <a:extLst>
              <a:ext uri="{FF2B5EF4-FFF2-40B4-BE49-F238E27FC236}">
                <a16:creationId xmlns:a16="http://schemas.microsoft.com/office/drawing/2014/main" id="{1D8EBD3B-41C7-C35D-639A-CDC002AEC554}"/>
              </a:ext>
            </a:extLst>
          </p:cNvPr>
          <p:cNvSpPr>
            <a:spLocks noGrp="1"/>
          </p:cNvSpPr>
          <p:nvPr>
            <p:ph type="sldNum" sz="quarter" idx="12"/>
          </p:nvPr>
        </p:nvSpPr>
        <p:spPr>
          <a:xfrm>
            <a:off x="9448800" y="6492875"/>
            <a:ext cx="2743200" cy="365125"/>
          </a:xfrm>
        </p:spPr>
        <p:txBody>
          <a:bodyPr/>
          <a:lstStyle/>
          <a:p>
            <a:r>
              <a:rPr kumimoji="1" lang="en-US" altLang="ja-JP" sz="1800" dirty="0">
                <a:solidFill>
                  <a:schemeClr val="tx1"/>
                </a:solidFill>
                <a:latin typeface="BIZ UDゴシック" panose="020B0400000000000000" pitchFamily="49" charset="-128"/>
                <a:ea typeface="BIZ UDゴシック" panose="020B0400000000000000" pitchFamily="49" charset="-128"/>
              </a:rPr>
              <a:t>22</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8750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A93E189A-F72A-AA8C-B9E5-5642A18B847B}"/>
              </a:ext>
            </a:extLst>
          </p:cNvPr>
          <p:cNvSpPr/>
          <p:nvPr/>
        </p:nvSpPr>
        <p:spPr>
          <a:xfrm>
            <a:off x="785589" y="1342123"/>
            <a:ext cx="7434852" cy="5255626"/>
          </a:xfrm>
          <a:prstGeom prst="roundRect">
            <a:avLst>
              <a:gd name="adj" fmla="val 3498"/>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5">
            <a:extLst>
              <a:ext uri="{FF2B5EF4-FFF2-40B4-BE49-F238E27FC236}">
                <a16:creationId xmlns:a16="http://schemas.microsoft.com/office/drawing/2014/main" id="{D1F09509-C909-AE02-AD54-E811C6A21F69}"/>
              </a:ext>
            </a:extLst>
          </p:cNvPr>
          <p:cNvSpPr/>
          <p:nvPr/>
        </p:nvSpPr>
        <p:spPr>
          <a:xfrm>
            <a:off x="5007692" y="1625150"/>
            <a:ext cx="2965246" cy="4796889"/>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8" name="角丸四角形 25">
            <a:extLst>
              <a:ext uri="{FF2B5EF4-FFF2-40B4-BE49-F238E27FC236}">
                <a16:creationId xmlns:a16="http://schemas.microsoft.com/office/drawing/2014/main" id="{F38D73B6-6823-6808-1BB1-10BAFB5087B7}"/>
              </a:ext>
            </a:extLst>
          </p:cNvPr>
          <p:cNvSpPr/>
          <p:nvPr/>
        </p:nvSpPr>
        <p:spPr>
          <a:xfrm>
            <a:off x="8588300" y="1495204"/>
            <a:ext cx="3101118" cy="3545532"/>
          </a:xfrm>
          <a:prstGeom prst="roundRect">
            <a:avLst>
              <a:gd name="adj" fmla="val 3402"/>
            </a:avLst>
          </a:prstGeom>
          <a:solidFill>
            <a:schemeClr val="bg1"/>
          </a:solidFill>
          <a:ln w="12700" cap="flat" cmpd="sng" algn="ctr">
            <a:solidFill>
              <a:schemeClr val="tx1"/>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17" name="角丸四角形 25">
            <a:extLst>
              <a:ext uri="{FF2B5EF4-FFF2-40B4-BE49-F238E27FC236}">
                <a16:creationId xmlns:a16="http://schemas.microsoft.com/office/drawing/2014/main" id="{95FAC8E6-7F18-4FBE-1AF7-6CF4E3FA8CCE}"/>
              </a:ext>
            </a:extLst>
          </p:cNvPr>
          <p:cNvSpPr/>
          <p:nvPr/>
        </p:nvSpPr>
        <p:spPr>
          <a:xfrm>
            <a:off x="1013645" y="5414040"/>
            <a:ext cx="3780000" cy="1008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46" name="角丸四角形 25">
            <a:extLst>
              <a:ext uri="{FF2B5EF4-FFF2-40B4-BE49-F238E27FC236}">
                <a16:creationId xmlns:a16="http://schemas.microsoft.com/office/drawing/2014/main" id="{0A429065-0F6D-5755-86C7-65578E03748D}"/>
              </a:ext>
            </a:extLst>
          </p:cNvPr>
          <p:cNvSpPr/>
          <p:nvPr/>
        </p:nvSpPr>
        <p:spPr>
          <a:xfrm>
            <a:off x="986348" y="3456735"/>
            <a:ext cx="3780000" cy="1584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29" name="角丸四角形 25">
            <a:extLst>
              <a:ext uri="{FF2B5EF4-FFF2-40B4-BE49-F238E27FC236}">
                <a16:creationId xmlns:a16="http://schemas.microsoft.com/office/drawing/2014/main" id="{96A79E01-A777-C08C-F7BC-B38980D1FCFB}"/>
              </a:ext>
            </a:extLst>
          </p:cNvPr>
          <p:cNvSpPr/>
          <p:nvPr/>
        </p:nvSpPr>
        <p:spPr>
          <a:xfrm>
            <a:off x="1013646" y="1653519"/>
            <a:ext cx="3780000" cy="1512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63" name="楕円 62">
            <a:extLst>
              <a:ext uri="{FF2B5EF4-FFF2-40B4-BE49-F238E27FC236}">
                <a16:creationId xmlns:a16="http://schemas.microsoft.com/office/drawing/2014/main" id="{1AEBCDD9-51EB-F6EB-D94D-755D631A94A6}"/>
              </a:ext>
            </a:extLst>
          </p:cNvPr>
          <p:cNvSpPr/>
          <p:nvPr/>
        </p:nvSpPr>
        <p:spPr>
          <a:xfrm>
            <a:off x="5164938" y="4181416"/>
            <a:ext cx="2664000" cy="576000"/>
          </a:xfrm>
          <a:prstGeom prst="ellipse">
            <a:avLst/>
          </a:prstGeom>
          <a:solidFill>
            <a:schemeClr val="bg1"/>
          </a:solidFill>
          <a:ln w="9525">
            <a:solidFill>
              <a:schemeClr val="tx1"/>
            </a:solidFill>
          </a:ln>
        </p:spPr>
        <p:style>
          <a:lnRef idx="1">
            <a:schemeClr val="accent3"/>
          </a:lnRef>
          <a:fillRef idx="2">
            <a:schemeClr val="accent3"/>
          </a:fillRef>
          <a:effectRef idx="1">
            <a:schemeClr val="accent3"/>
          </a:effectRef>
          <a:fontRef idx="minor">
            <a:schemeClr val="dk1"/>
          </a:fontRef>
        </p:style>
        <p:txBody>
          <a:bodyPr lIns="108000" rtlCol="0" anchor="ctr"/>
          <a:lstStyle/>
          <a:p>
            <a:pPr algn="ctr"/>
            <a:endParaRPr kumimoji="1" lang="ja-JP" altLang="en-US"/>
          </a:p>
        </p:txBody>
      </p:sp>
      <p:sp>
        <p:nvSpPr>
          <p:cNvPr id="2" name="ホームベース 7">
            <a:extLst>
              <a:ext uri="{FF2B5EF4-FFF2-40B4-BE49-F238E27FC236}">
                <a16:creationId xmlns:a16="http://schemas.microsoft.com/office/drawing/2014/main" id="{28ADE7D8-D284-21C3-F64F-1190C6BB787C}"/>
              </a:ext>
            </a:extLst>
          </p:cNvPr>
          <p:cNvSpPr/>
          <p:nvPr/>
        </p:nvSpPr>
        <p:spPr>
          <a:xfrm>
            <a:off x="831342" y="513476"/>
            <a:ext cx="4809803" cy="39589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lgn="ctr">
              <a:defRPr/>
            </a:pPr>
            <a:r>
              <a:rPr kumimoji="1" lang="ja-JP" altLang="en-US" b="1" dirty="0">
                <a:solidFill>
                  <a:schemeClr val="bg1"/>
                </a:solidFill>
                <a:latin typeface="BIZ UDゴシック" panose="020B0400000000000000" pitchFamily="49" charset="-128"/>
                <a:ea typeface="BIZ UDゴシック" panose="020B0400000000000000" pitchFamily="49" charset="-128"/>
              </a:rPr>
              <a:t>これまでの議論を踏まえた全体イメージ</a:t>
            </a:r>
          </a:p>
        </p:txBody>
      </p:sp>
      <p:sp>
        <p:nvSpPr>
          <p:cNvPr id="3" name="テキスト ボックス 2">
            <a:extLst>
              <a:ext uri="{FF2B5EF4-FFF2-40B4-BE49-F238E27FC236}">
                <a16:creationId xmlns:a16="http://schemas.microsoft.com/office/drawing/2014/main" id="{E644E014-2D78-0B9A-DE8F-2A411F7111ED}"/>
              </a:ext>
            </a:extLst>
          </p:cNvPr>
          <p:cNvSpPr txBox="1"/>
          <p:nvPr/>
        </p:nvSpPr>
        <p:spPr>
          <a:xfrm>
            <a:off x="703719" y="1005953"/>
            <a:ext cx="2172629" cy="338554"/>
          </a:xfrm>
          <a:prstGeom prst="rect">
            <a:avLst/>
          </a:prstGeom>
          <a:noFill/>
        </p:spPr>
        <p:txBody>
          <a:bodyPr vert="horz" wrap="square" lIns="0" rIns="0" rtlCol="0" anchor="ctr" anchorCtr="0">
            <a:spAutoFit/>
          </a:bodyPr>
          <a:lstStyle/>
          <a:p>
            <a:pPr marL="271463" indent="-271463"/>
            <a:r>
              <a:rPr kumimoji="1" lang="en-US" altLang="ja-JP" sz="1600" b="1" dirty="0">
                <a:latin typeface="BIZ UDゴシック" panose="020B0400000000000000" pitchFamily="49" charset="-128"/>
                <a:ea typeface="BIZ UDゴシック" panose="020B0400000000000000" pitchFamily="49" charset="-128"/>
              </a:rPr>
              <a:t>《</a:t>
            </a:r>
            <a:r>
              <a:rPr kumimoji="1" lang="ja-JP" altLang="en-US" sz="1600" b="1" dirty="0">
                <a:latin typeface="BIZ UDゴシック" panose="020B0400000000000000" pitchFamily="49" charset="-128"/>
                <a:ea typeface="BIZ UDゴシック" panose="020B0400000000000000" pitchFamily="49" charset="-128"/>
              </a:rPr>
              <a:t>これまでの議論</a:t>
            </a:r>
            <a:r>
              <a:rPr kumimoji="1" lang="en-US" altLang="ja-JP" sz="1600" b="1" dirty="0">
                <a:latin typeface="BIZ UDゴシック" panose="020B0400000000000000" pitchFamily="49" charset="-128"/>
                <a:ea typeface="BIZ UDゴシック" panose="020B0400000000000000" pitchFamily="49" charset="-128"/>
              </a:rPr>
              <a:t>》</a:t>
            </a:r>
          </a:p>
        </p:txBody>
      </p:sp>
      <p:sp>
        <p:nvSpPr>
          <p:cNvPr id="30" name="角丸四角形 27">
            <a:extLst>
              <a:ext uri="{FF2B5EF4-FFF2-40B4-BE49-F238E27FC236}">
                <a16:creationId xmlns:a16="http://schemas.microsoft.com/office/drawing/2014/main" id="{369A23B7-7A0F-3B11-1FDE-AD7066E69B5C}"/>
              </a:ext>
            </a:extLst>
          </p:cNvPr>
          <p:cNvSpPr/>
          <p:nvPr/>
        </p:nvSpPr>
        <p:spPr>
          <a:xfrm>
            <a:off x="971441" y="1480298"/>
            <a:ext cx="280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44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ゴシック" panose="020B0400000000000000" pitchFamily="49" charset="-128"/>
                <a:ea typeface="BIZ UDゴシック" panose="020B0400000000000000" pitchFamily="49" charset="-128"/>
              </a:rPr>
              <a:t>経済・社会の動き</a:t>
            </a:r>
            <a:endPar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31" name="角丸四角形 32">
            <a:extLst>
              <a:ext uri="{FF2B5EF4-FFF2-40B4-BE49-F238E27FC236}">
                <a16:creationId xmlns:a16="http://schemas.microsoft.com/office/drawing/2014/main" id="{431D0EF3-C610-D859-C3C3-EA10FF01B578}"/>
              </a:ext>
            </a:extLst>
          </p:cNvPr>
          <p:cNvSpPr/>
          <p:nvPr/>
        </p:nvSpPr>
        <p:spPr>
          <a:xfrm>
            <a:off x="1182152" y="1870906"/>
            <a:ext cx="3024000" cy="216000"/>
          </a:xfrm>
          <a:prstGeom prst="roundRect">
            <a:avLst>
              <a:gd name="adj" fmla="val 184"/>
            </a:avLst>
          </a:prstGeom>
          <a:noFill/>
          <a:ln w="12700" cap="flat" cmpd="sng" algn="ctr">
            <a:solidFill>
              <a:schemeClr val="tx2"/>
            </a:solidFill>
            <a:prstDash val="solid"/>
            <a:miter lim="800000"/>
          </a:ln>
          <a:effectLst/>
        </p:spPr>
        <p:txBody>
          <a:bodyPr lIns="144000" tIns="0" bIns="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ネットワーク型</a:t>
            </a:r>
            <a:r>
              <a:rPr kumimoji="0" lang="ja-JP" altLang="en-US" sz="1200" b="1"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社会への動き」 に関して</a:t>
            </a:r>
          </a:p>
        </p:txBody>
      </p:sp>
      <p:sp>
        <p:nvSpPr>
          <p:cNvPr id="39" name="テキスト ボックス 38">
            <a:extLst>
              <a:ext uri="{FF2B5EF4-FFF2-40B4-BE49-F238E27FC236}">
                <a16:creationId xmlns:a16="http://schemas.microsoft.com/office/drawing/2014/main" id="{CB4EECDD-26B3-6C80-7B71-A0790B38BACD}"/>
              </a:ext>
            </a:extLst>
          </p:cNvPr>
          <p:cNvSpPr txBox="1"/>
          <p:nvPr/>
        </p:nvSpPr>
        <p:spPr>
          <a:xfrm>
            <a:off x="1108720" y="2052566"/>
            <a:ext cx="3670858" cy="425758"/>
          </a:xfrm>
          <a:prstGeom prst="rect">
            <a:avLst/>
          </a:prstGeom>
          <a:noFill/>
        </p:spPr>
        <p:txBody>
          <a:bodyPr wrap="square">
            <a:spAutoFit/>
          </a:bodyPr>
          <a:lstStyle/>
          <a:p>
            <a:pPr>
              <a:lnSpc>
                <a:spcPts val="1300"/>
              </a:lnSpc>
            </a:pPr>
            <a:r>
              <a:rPr lang="ja-JP" altLang="en-US" sz="1200" b="1" dirty="0">
                <a:solidFill>
                  <a:prstClr val="black"/>
                </a:solidFill>
                <a:latin typeface="BIZ UDゴシック" panose="020B0400000000000000" pitchFamily="49" charset="-128"/>
                <a:ea typeface="BIZ UDゴシック" panose="020B0400000000000000" pitchFamily="49" charset="-128"/>
              </a:rPr>
              <a:t>ネットワーク型の動きが広まっており、これまでの集権・画一・一極集中から構造転換が必要。</a:t>
            </a:r>
          </a:p>
        </p:txBody>
      </p:sp>
      <p:sp>
        <p:nvSpPr>
          <p:cNvPr id="43" name="角丸四角形 32">
            <a:extLst>
              <a:ext uri="{FF2B5EF4-FFF2-40B4-BE49-F238E27FC236}">
                <a16:creationId xmlns:a16="http://schemas.microsoft.com/office/drawing/2014/main" id="{C4EBAFEC-A6A3-E765-EDB9-90F85B7F7042}"/>
              </a:ext>
            </a:extLst>
          </p:cNvPr>
          <p:cNvSpPr/>
          <p:nvPr/>
        </p:nvSpPr>
        <p:spPr>
          <a:xfrm>
            <a:off x="1152178" y="2509136"/>
            <a:ext cx="3024000" cy="216000"/>
          </a:xfrm>
          <a:prstGeom prst="roundRect">
            <a:avLst>
              <a:gd name="adj" fmla="val 184"/>
            </a:avLst>
          </a:prstGeom>
          <a:noFill/>
          <a:ln w="12700" cap="flat" cmpd="sng" algn="ctr">
            <a:solidFill>
              <a:schemeClr val="tx2"/>
            </a:solidFill>
            <a:prstDash val="solid"/>
            <a:miter lim="800000"/>
          </a:ln>
          <a:effectLst/>
        </p:spPr>
        <p:txBody>
          <a:bodyPr lIns="144000" tIns="0" bIns="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「東京一極集中について 」 に関して</a:t>
            </a:r>
          </a:p>
        </p:txBody>
      </p:sp>
      <p:sp>
        <p:nvSpPr>
          <p:cNvPr id="47" name="テキスト ボックス 46">
            <a:extLst>
              <a:ext uri="{FF2B5EF4-FFF2-40B4-BE49-F238E27FC236}">
                <a16:creationId xmlns:a16="http://schemas.microsoft.com/office/drawing/2014/main" id="{6EC7A90A-0E95-4277-F604-5A3767BCAD23}"/>
              </a:ext>
            </a:extLst>
          </p:cNvPr>
          <p:cNvSpPr txBox="1"/>
          <p:nvPr/>
        </p:nvSpPr>
        <p:spPr>
          <a:xfrm>
            <a:off x="1094186" y="2704864"/>
            <a:ext cx="3678309" cy="425758"/>
          </a:xfrm>
          <a:prstGeom prst="rect">
            <a:avLst/>
          </a:prstGeom>
          <a:noFill/>
        </p:spPr>
        <p:txBody>
          <a:bodyPr wrap="square">
            <a:spAutoFit/>
          </a:bodyPr>
          <a:lstStyle/>
          <a:p>
            <a:pPr>
              <a:lnSpc>
                <a:spcPts val="1300"/>
              </a:lnSpc>
            </a:pPr>
            <a:r>
              <a:rPr lang="ja-JP" altLang="en-US" sz="1200" b="1" dirty="0">
                <a:solidFill>
                  <a:prstClr val="black"/>
                </a:solidFill>
                <a:latin typeface="BIZ UDゴシック" panose="020B0400000000000000" pitchFamily="49" charset="-128"/>
                <a:ea typeface="BIZ UDゴシック" panose="020B0400000000000000" pitchFamily="49" charset="-128"/>
              </a:rPr>
              <a:t>東京の生産性を向上させる力が弱まりつつあり、他の伸びしろのある都市に投資を振り向けるべき。</a:t>
            </a:r>
          </a:p>
        </p:txBody>
      </p:sp>
      <p:sp>
        <p:nvSpPr>
          <p:cNvPr id="64" name="テキスト ボックス 63">
            <a:extLst>
              <a:ext uri="{FF2B5EF4-FFF2-40B4-BE49-F238E27FC236}">
                <a16:creationId xmlns:a16="http://schemas.microsoft.com/office/drawing/2014/main" id="{205C6FD9-E847-EAC3-527B-8503F480B304}"/>
              </a:ext>
            </a:extLst>
          </p:cNvPr>
          <p:cNvSpPr txBox="1"/>
          <p:nvPr/>
        </p:nvSpPr>
        <p:spPr>
          <a:xfrm>
            <a:off x="1076909" y="5974775"/>
            <a:ext cx="3492000" cy="425758"/>
          </a:xfrm>
          <a:prstGeom prst="rect">
            <a:avLst/>
          </a:prstGeom>
          <a:noFill/>
        </p:spPr>
        <p:txBody>
          <a:bodyPr wrap="square">
            <a:spAutoFit/>
          </a:bodyPr>
          <a:lstStyle/>
          <a:p>
            <a:pPr>
              <a:lnSpc>
                <a:spcPts val="1300"/>
              </a:lnSpc>
            </a:pPr>
            <a:r>
              <a:rPr lang="ja-JP" altLang="en-US" sz="1200" b="1" dirty="0">
                <a:solidFill>
                  <a:prstClr val="black"/>
                </a:solidFill>
                <a:latin typeface="BIZ UDゴシック" panose="020B0400000000000000" pitchFamily="49" charset="-128"/>
                <a:ea typeface="BIZ UDゴシック" panose="020B0400000000000000" pitchFamily="49" charset="-128"/>
              </a:rPr>
              <a:t>大阪には、東西二極の一極を担うポテンシャル。府市一体を核とした圏域のマネジメントが重要。</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p:txBody>
      </p:sp>
      <p:sp>
        <p:nvSpPr>
          <p:cNvPr id="15" name="角丸四角形 27">
            <a:extLst>
              <a:ext uri="{FF2B5EF4-FFF2-40B4-BE49-F238E27FC236}">
                <a16:creationId xmlns:a16="http://schemas.microsoft.com/office/drawing/2014/main" id="{16736F36-7967-C16F-44B9-DA888AA4CC1E}"/>
              </a:ext>
            </a:extLst>
          </p:cNvPr>
          <p:cNvSpPr/>
          <p:nvPr/>
        </p:nvSpPr>
        <p:spPr>
          <a:xfrm>
            <a:off x="978433" y="5209149"/>
            <a:ext cx="280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44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ゴシック" panose="020B0400000000000000" pitchFamily="49" charset="-128"/>
                <a:ea typeface="BIZ UDゴシック" panose="020B0400000000000000" pitchFamily="49" charset="-128"/>
              </a:rPr>
              <a:t>大阪の現状</a:t>
            </a:r>
            <a:endPar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16" name="角丸四角形 32">
            <a:extLst>
              <a:ext uri="{FF2B5EF4-FFF2-40B4-BE49-F238E27FC236}">
                <a16:creationId xmlns:a16="http://schemas.microsoft.com/office/drawing/2014/main" id="{7B338200-8B19-3A3B-7DA0-15DE59A1C4C6}"/>
              </a:ext>
            </a:extLst>
          </p:cNvPr>
          <p:cNvSpPr/>
          <p:nvPr/>
        </p:nvSpPr>
        <p:spPr>
          <a:xfrm>
            <a:off x="1156109" y="5583268"/>
            <a:ext cx="3024000" cy="396000"/>
          </a:xfrm>
          <a:prstGeom prst="roundRect">
            <a:avLst>
              <a:gd name="adj" fmla="val 184"/>
            </a:avLst>
          </a:prstGeom>
          <a:noFill/>
          <a:ln w="12700" cap="flat" cmpd="sng" algn="ctr">
            <a:solidFill>
              <a:schemeClr val="tx2"/>
            </a:solidFill>
            <a:prstDash val="solid"/>
            <a:miter lim="800000"/>
          </a:ln>
          <a:effectLst/>
        </p:spPr>
        <p:txBody>
          <a:bodyPr lIns="144000" tIns="0" bIns="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200" b="1" kern="0" dirty="0">
                <a:solidFill>
                  <a:prstClr val="black"/>
                </a:solidFill>
                <a:latin typeface="BIZ UDゴシック" panose="020B0400000000000000" pitchFamily="49" charset="-128"/>
                <a:ea typeface="BIZ UDゴシック" panose="020B0400000000000000" pitchFamily="49" charset="-128"/>
              </a:rPr>
              <a:t>「大阪都市圏の広がり</a:t>
            </a: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endParaRPr lang="en-US" altLang="ja-JP" sz="1200" b="1" kern="0" dirty="0">
              <a:solidFill>
                <a:prstClr val="black"/>
              </a:solidFill>
              <a:latin typeface="BIZ UDゴシック" panose="020B0400000000000000" pitchFamily="49" charset="-128"/>
              <a:ea typeface="BIZ UDゴシック" panose="020B0400000000000000" pitchFamily="49" charset="-128"/>
            </a:endParaRPr>
          </a:p>
          <a:p>
            <a:pPr marL="0" marR="0" lvl="0" indent="0" defTabSz="914400" eaLnBrk="1" fontAlgn="auto" latinLnBrk="0" hangingPunct="1">
              <a:lnSpc>
                <a:spcPct val="100000"/>
              </a:lnSpc>
              <a:spcBef>
                <a:spcPts val="0"/>
              </a:spcBef>
              <a:spcAft>
                <a:spcPts val="0"/>
              </a:spcAft>
              <a:buClrTx/>
              <a:buSzTx/>
              <a:buFontTx/>
              <a:buNone/>
              <a:tabLst/>
              <a:defRPr/>
            </a:pPr>
            <a:r>
              <a:rPr lang="ja-JP" altLang="en-US" sz="1200" b="1" kern="0" dirty="0">
                <a:solidFill>
                  <a:prstClr val="black"/>
                </a:solidFill>
                <a:latin typeface="BIZ UDゴシック" panose="020B0400000000000000" pitchFamily="49" charset="-128"/>
                <a:ea typeface="BIZ UDゴシック" panose="020B0400000000000000" pitchFamily="49" charset="-128"/>
              </a:rPr>
              <a:t>「大阪のポテンシャル」</a:t>
            </a: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に関して</a:t>
            </a:r>
          </a:p>
        </p:txBody>
      </p:sp>
      <p:sp>
        <p:nvSpPr>
          <p:cNvPr id="36" name="角丸四角形 27">
            <a:extLst>
              <a:ext uri="{FF2B5EF4-FFF2-40B4-BE49-F238E27FC236}">
                <a16:creationId xmlns:a16="http://schemas.microsoft.com/office/drawing/2014/main" id="{93D3900F-BFFD-B12C-CF33-9CA0E12DE753}"/>
              </a:ext>
            </a:extLst>
          </p:cNvPr>
          <p:cNvSpPr/>
          <p:nvPr/>
        </p:nvSpPr>
        <p:spPr>
          <a:xfrm>
            <a:off x="943305" y="3302162"/>
            <a:ext cx="280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44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ゴシック" panose="020B0400000000000000" pitchFamily="49" charset="-128"/>
                <a:ea typeface="BIZ UDゴシック" panose="020B0400000000000000" pitchFamily="49" charset="-128"/>
              </a:rPr>
              <a:t>我が国や諸外国の制度・仕組み</a:t>
            </a:r>
            <a:endPar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37" name="角丸四角形 32">
            <a:extLst>
              <a:ext uri="{FF2B5EF4-FFF2-40B4-BE49-F238E27FC236}">
                <a16:creationId xmlns:a16="http://schemas.microsoft.com/office/drawing/2014/main" id="{2FB44F40-FCF1-61FE-7C4A-2EBF263A985D}"/>
              </a:ext>
            </a:extLst>
          </p:cNvPr>
          <p:cNvSpPr/>
          <p:nvPr/>
        </p:nvSpPr>
        <p:spPr>
          <a:xfrm>
            <a:off x="1178594" y="3680972"/>
            <a:ext cx="3024000" cy="216000"/>
          </a:xfrm>
          <a:prstGeom prst="roundRect">
            <a:avLst>
              <a:gd name="adj" fmla="val 184"/>
            </a:avLst>
          </a:prstGeom>
          <a:noFill/>
          <a:ln w="12700" cap="flat" cmpd="sng" algn="ctr">
            <a:solidFill>
              <a:schemeClr val="tx2"/>
            </a:solidFill>
            <a:prstDash val="solid"/>
            <a:miter lim="800000"/>
          </a:ln>
          <a:effectLst/>
        </p:spPr>
        <p:txBody>
          <a:bodyPr lIns="144000" tIns="0" bIns="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200" b="1" kern="0" dirty="0">
                <a:solidFill>
                  <a:prstClr val="black"/>
                </a:solidFill>
                <a:latin typeface="BIZ UDゴシック" panose="020B0400000000000000" pitchFamily="49" charset="-128"/>
                <a:ea typeface="BIZ UDゴシック" panose="020B0400000000000000" pitchFamily="49" charset="-128"/>
              </a:rPr>
              <a:t>「大都市圏行政について</a:t>
            </a: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 に関して</a:t>
            </a:r>
          </a:p>
        </p:txBody>
      </p:sp>
      <p:sp>
        <p:nvSpPr>
          <p:cNvPr id="40" name="テキスト ボックス 39">
            <a:extLst>
              <a:ext uri="{FF2B5EF4-FFF2-40B4-BE49-F238E27FC236}">
                <a16:creationId xmlns:a16="http://schemas.microsoft.com/office/drawing/2014/main" id="{1523D204-87BB-9A67-9B81-7036BFAC572B}"/>
              </a:ext>
            </a:extLst>
          </p:cNvPr>
          <p:cNvSpPr txBox="1"/>
          <p:nvPr/>
        </p:nvSpPr>
        <p:spPr>
          <a:xfrm>
            <a:off x="1100638" y="3876795"/>
            <a:ext cx="3606016" cy="425758"/>
          </a:xfrm>
          <a:prstGeom prst="rect">
            <a:avLst/>
          </a:prstGeom>
          <a:noFill/>
        </p:spPr>
        <p:txBody>
          <a:bodyPr wrap="square">
            <a:spAutoFit/>
          </a:bodyPr>
          <a:lstStyle/>
          <a:p>
            <a:pPr>
              <a:lnSpc>
                <a:spcPts val="1300"/>
              </a:lnSpc>
            </a:pPr>
            <a:r>
              <a:rPr lang="ja-JP" altLang="en-US" sz="1200" b="1" dirty="0">
                <a:solidFill>
                  <a:prstClr val="black"/>
                </a:solidFill>
                <a:latin typeface="BIZ UDゴシック" panose="020B0400000000000000" pitchFamily="49" charset="-128"/>
                <a:ea typeface="BIZ UDゴシック" panose="020B0400000000000000" pitchFamily="49" charset="-128"/>
              </a:rPr>
              <a:t>大都市圏行政に関連する議論は個別、縦割に検討が進められており、横ぐしを刺す国家戦略が必要。</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p:txBody>
      </p:sp>
      <p:sp>
        <p:nvSpPr>
          <p:cNvPr id="52" name="角丸四角形 32">
            <a:extLst>
              <a:ext uri="{FF2B5EF4-FFF2-40B4-BE49-F238E27FC236}">
                <a16:creationId xmlns:a16="http://schemas.microsoft.com/office/drawing/2014/main" id="{7E5DCE21-1B28-CBD9-1446-8240A47A5579}"/>
              </a:ext>
            </a:extLst>
          </p:cNvPr>
          <p:cNvSpPr/>
          <p:nvPr/>
        </p:nvSpPr>
        <p:spPr>
          <a:xfrm>
            <a:off x="1172552" y="4347965"/>
            <a:ext cx="3024000" cy="216000"/>
          </a:xfrm>
          <a:prstGeom prst="roundRect">
            <a:avLst>
              <a:gd name="adj" fmla="val 184"/>
            </a:avLst>
          </a:prstGeom>
          <a:noFill/>
          <a:ln w="12700" cap="flat" cmpd="sng" algn="ctr">
            <a:solidFill>
              <a:schemeClr val="tx2"/>
            </a:solidFill>
            <a:prstDash val="solid"/>
            <a:miter lim="800000"/>
          </a:ln>
          <a:effectLst/>
        </p:spPr>
        <p:txBody>
          <a:bodyPr lIns="144000" tIns="0" bIns="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「諸外国の首都・首都機能 </a:t>
            </a:r>
            <a:r>
              <a:rPr lang="ja-JP" altLang="en-US" sz="1200" b="1" kern="0" dirty="0">
                <a:solidFill>
                  <a:prstClr val="black"/>
                </a:solidFill>
                <a:latin typeface="BIZ UDゴシック" panose="020B0400000000000000" pitchFamily="49" charset="-128"/>
                <a:ea typeface="BIZ UDゴシック" panose="020B0400000000000000" pitchFamily="49" charset="-128"/>
              </a:rPr>
              <a:t>」 に関して</a:t>
            </a:r>
            <a:endParaRPr kumimoji="0" lang="ja-JP" altLang="en-US" sz="1200" b="1"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76316B76-39EC-DCB8-0CED-7C84A3063CCA}"/>
              </a:ext>
            </a:extLst>
          </p:cNvPr>
          <p:cNvSpPr txBox="1"/>
          <p:nvPr/>
        </p:nvSpPr>
        <p:spPr>
          <a:xfrm>
            <a:off x="1110207" y="4556486"/>
            <a:ext cx="3606016" cy="425758"/>
          </a:xfrm>
          <a:prstGeom prst="rect">
            <a:avLst/>
          </a:prstGeom>
          <a:noFill/>
        </p:spPr>
        <p:txBody>
          <a:bodyPr wrap="square">
            <a:spAutoFit/>
          </a:bodyPr>
          <a:lstStyle/>
          <a:p>
            <a:pPr>
              <a:lnSpc>
                <a:spcPts val="1300"/>
              </a:lnSpc>
            </a:pPr>
            <a:r>
              <a:rPr lang="ja-JP" altLang="en-US" sz="1200" b="1" dirty="0">
                <a:solidFill>
                  <a:prstClr val="black"/>
                </a:solidFill>
                <a:latin typeface="BIZ UDゴシック" panose="020B0400000000000000" pitchFamily="49" charset="-128"/>
                <a:ea typeface="BIZ UDゴシック" panose="020B0400000000000000" pitchFamily="49" charset="-128"/>
              </a:rPr>
              <a:t>諸外国の首都や首都機能は様々。我が国においても、副首都の確立など新たな国の形を考えるべき。</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p:txBody>
      </p:sp>
      <p:grpSp>
        <p:nvGrpSpPr>
          <p:cNvPr id="23" name="グループ化 22">
            <a:extLst>
              <a:ext uri="{FF2B5EF4-FFF2-40B4-BE49-F238E27FC236}">
                <a16:creationId xmlns:a16="http://schemas.microsoft.com/office/drawing/2014/main" id="{824060BC-E181-0719-5A52-BA6E913604EF}"/>
              </a:ext>
            </a:extLst>
          </p:cNvPr>
          <p:cNvGrpSpPr/>
          <p:nvPr/>
        </p:nvGrpSpPr>
        <p:grpSpPr>
          <a:xfrm>
            <a:off x="5166899" y="1962562"/>
            <a:ext cx="2696131" cy="540000"/>
            <a:chOff x="5166899" y="1962562"/>
            <a:chExt cx="2696131" cy="540000"/>
          </a:xfrm>
        </p:grpSpPr>
        <p:sp>
          <p:nvSpPr>
            <p:cNvPr id="65" name="角丸四角形 25">
              <a:extLst>
                <a:ext uri="{FF2B5EF4-FFF2-40B4-BE49-F238E27FC236}">
                  <a16:creationId xmlns:a16="http://schemas.microsoft.com/office/drawing/2014/main" id="{30A53F19-0D6E-55AE-FEE4-29849E298536}"/>
                </a:ext>
              </a:extLst>
            </p:cNvPr>
            <p:cNvSpPr/>
            <p:nvPr/>
          </p:nvSpPr>
          <p:spPr>
            <a:xfrm>
              <a:off x="5166899" y="1962562"/>
              <a:ext cx="2592000" cy="540000"/>
            </a:xfrm>
            <a:prstGeom prst="roundRect">
              <a:avLst>
                <a:gd name="adj" fmla="val 3402"/>
              </a:avLst>
            </a:prstGeom>
            <a:ln/>
          </p:spPr>
          <p:style>
            <a:lnRef idx="0">
              <a:schemeClr val="accent1"/>
            </a:lnRef>
            <a:fillRef idx="3">
              <a:schemeClr val="accent1"/>
            </a:fillRef>
            <a:effectRef idx="3">
              <a:schemeClr val="accent1"/>
            </a:effectRef>
            <a:fontRef idx="minor">
              <a:schemeClr val="lt1"/>
            </a:fontRef>
          </p:style>
          <p:txBody>
            <a:bodyPr lIns="10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prstClr val="black"/>
                </a:solidFill>
                <a:effectLst/>
                <a:uLnTx/>
                <a:uFillTx/>
                <a:latin typeface="Meiryo UI"/>
                <a:ea typeface="Meiryo UI"/>
                <a:cs typeface="+mn-cs"/>
              </a:endParaRPr>
            </a:p>
          </p:txBody>
        </p:sp>
        <p:sp>
          <p:nvSpPr>
            <p:cNvPr id="57" name="テキスト ボックス 56">
              <a:extLst>
                <a:ext uri="{FF2B5EF4-FFF2-40B4-BE49-F238E27FC236}">
                  <a16:creationId xmlns:a16="http://schemas.microsoft.com/office/drawing/2014/main" id="{B3699ACF-AD69-3634-9151-53A82B3F0590}"/>
                </a:ext>
              </a:extLst>
            </p:cNvPr>
            <p:cNvSpPr txBox="1"/>
            <p:nvPr/>
          </p:nvSpPr>
          <p:spPr>
            <a:xfrm>
              <a:off x="5221501" y="2065003"/>
              <a:ext cx="2641529" cy="297517"/>
            </a:xfrm>
            <a:prstGeom prst="rect">
              <a:avLst/>
            </a:prstGeom>
            <a:noFill/>
          </p:spPr>
          <p:txBody>
            <a:bodyPr wrap="square" rtlCol="0">
              <a:spAutoFit/>
            </a:bodyPr>
            <a:lstStyle/>
            <a:p>
              <a:pPr marL="4763" indent="-4763">
                <a:lnSpc>
                  <a:spcPts val="1600"/>
                </a:lnSpc>
              </a:pPr>
              <a:r>
                <a:rPr kumimoji="1" lang="ja-JP" altLang="en-US" sz="1400" b="1" dirty="0">
                  <a:solidFill>
                    <a:schemeClr val="bg1"/>
                  </a:solidFill>
                  <a:latin typeface="BIZ UDゴシック" panose="020B0400000000000000" pitchFamily="49" charset="-128"/>
                  <a:ea typeface="BIZ UDゴシック" panose="020B0400000000000000" pitchFamily="49" charset="-128"/>
                </a:rPr>
                <a:t>一定の経済規模を有する都市</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pSp>
      <p:grpSp>
        <p:nvGrpSpPr>
          <p:cNvPr id="24" name="グループ化 23">
            <a:extLst>
              <a:ext uri="{FF2B5EF4-FFF2-40B4-BE49-F238E27FC236}">
                <a16:creationId xmlns:a16="http://schemas.microsoft.com/office/drawing/2014/main" id="{ADC7CEED-D567-1383-6AF6-31D7EC59FF1F}"/>
              </a:ext>
            </a:extLst>
          </p:cNvPr>
          <p:cNvGrpSpPr/>
          <p:nvPr/>
        </p:nvGrpSpPr>
        <p:grpSpPr>
          <a:xfrm>
            <a:off x="5166899" y="2690988"/>
            <a:ext cx="2592000" cy="540000"/>
            <a:chOff x="5166899" y="2690988"/>
            <a:chExt cx="2592000" cy="540000"/>
          </a:xfrm>
        </p:grpSpPr>
        <p:sp>
          <p:nvSpPr>
            <p:cNvPr id="67" name="角丸四角形 25">
              <a:extLst>
                <a:ext uri="{FF2B5EF4-FFF2-40B4-BE49-F238E27FC236}">
                  <a16:creationId xmlns:a16="http://schemas.microsoft.com/office/drawing/2014/main" id="{2ABE829D-7DE9-0CD6-3AF9-572B1819608D}"/>
                </a:ext>
              </a:extLst>
            </p:cNvPr>
            <p:cNvSpPr/>
            <p:nvPr/>
          </p:nvSpPr>
          <p:spPr>
            <a:xfrm>
              <a:off x="5166899" y="2690988"/>
              <a:ext cx="2592000" cy="540000"/>
            </a:xfrm>
            <a:prstGeom prst="roundRect">
              <a:avLst>
                <a:gd name="adj" fmla="val 3402"/>
              </a:avLst>
            </a:prstGeom>
            <a:ln/>
          </p:spPr>
          <p:style>
            <a:lnRef idx="0">
              <a:schemeClr val="accent1"/>
            </a:lnRef>
            <a:fillRef idx="3">
              <a:schemeClr val="accent1"/>
            </a:fillRef>
            <a:effectRef idx="3">
              <a:schemeClr val="accent1"/>
            </a:effectRef>
            <a:fontRef idx="minor">
              <a:schemeClr val="lt1"/>
            </a:fontRef>
          </p:style>
          <p:txBody>
            <a:bodyPr lIns="10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60" name="テキスト ボックス 59">
              <a:extLst>
                <a:ext uri="{FF2B5EF4-FFF2-40B4-BE49-F238E27FC236}">
                  <a16:creationId xmlns:a16="http://schemas.microsoft.com/office/drawing/2014/main" id="{77C0D04F-407D-ADD4-AD86-F34232624F4B}"/>
                </a:ext>
              </a:extLst>
            </p:cNvPr>
            <p:cNvSpPr txBox="1"/>
            <p:nvPr/>
          </p:nvSpPr>
          <p:spPr>
            <a:xfrm>
              <a:off x="5283556" y="2706824"/>
              <a:ext cx="2342356" cy="502702"/>
            </a:xfrm>
            <a:prstGeom prst="rect">
              <a:avLst/>
            </a:prstGeom>
            <a:noFill/>
          </p:spPr>
          <p:txBody>
            <a:bodyPr wrap="square" rtlCol="0">
              <a:spAutoFit/>
            </a:bodyPr>
            <a:lstStyle/>
            <a:p>
              <a:pPr marL="4763" indent="-4763" algn="ctr">
                <a:lnSpc>
                  <a:spcPts val="1600"/>
                </a:lnSpc>
              </a:pPr>
              <a:r>
                <a:rPr kumimoji="1" lang="ja-JP" altLang="en-US" sz="1400" b="1" dirty="0">
                  <a:solidFill>
                    <a:schemeClr val="bg1"/>
                  </a:solidFill>
                  <a:latin typeface="BIZ UDゴシック" panose="020B0400000000000000" pitchFamily="49" charset="-128"/>
                  <a:ea typeface="BIZ UDゴシック" panose="020B0400000000000000" pitchFamily="49" charset="-128"/>
                </a:rPr>
                <a:t>人、物、金、情報の</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a:p>
              <a:pPr marL="4763" indent="-4763" algn="ctr">
                <a:lnSpc>
                  <a:spcPts val="1600"/>
                </a:lnSpc>
              </a:pPr>
              <a:r>
                <a:rPr kumimoji="1" lang="ja-JP" altLang="en-US" sz="1400" b="1" dirty="0">
                  <a:solidFill>
                    <a:schemeClr val="bg1"/>
                  </a:solidFill>
                  <a:latin typeface="BIZ UDゴシック" panose="020B0400000000000000" pitchFamily="49" charset="-128"/>
                  <a:ea typeface="BIZ UDゴシック" panose="020B0400000000000000" pitchFamily="49" charset="-128"/>
                </a:rPr>
                <a:t>中枢・中継都市</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pSp>
      <p:sp>
        <p:nvSpPr>
          <p:cNvPr id="61" name="テキスト ボックス 60">
            <a:extLst>
              <a:ext uri="{FF2B5EF4-FFF2-40B4-BE49-F238E27FC236}">
                <a16:creationId xmlns:a16="http://schemas.microsoft.com/office/drawing/2014/main" id="{E2CA96D9-F795-E939-CEA3-0D8FF8C97298}"/>
              </a:ext>
            </a:extLst>
          </p:cNvPr>
          <p:cNvSpPr txBox="1"/>
          <p:nvPr/>
        </p:nvSpPr>
        <p:spPr>
          <a:xfrm>
            <a:off x="5538728" y="4319713"/>
            <a:ext cx="2113435" cy="297517"/>
          </a:xfrm>
          <a:prstGeom prst="rect">
            <a:avLst/>
          </a:prstGeom>
          <a:noFill/>
        </p:spPr>
        <p:txBody>
          <a:bodyPr wrap="square" rtlCol="0">
            <a:spAutoFit/>
          </a:bodyPr>
          <a:lstStyle/>
          <a:p>
            <a:pPr marL="4763" indent="-4763">
              <a:lnSpc>
                <a:spcPts val="1600"/>
              </a:lnSpc>
            </a:pPr>
            <a:r>
              <a:rPr kumimoji="1" lang="ja-JP" altLang="en-US" sz="1400" b="1" dirty="0">
                <a:latin typeface="BIZ UDゴシック" panose="020B0400000000000000" pitchFamily="49" charset="-128"/>
                <a:ea typeface="BIZ UDゴシック" panose="020B0400000000000000" pitchFamily="49" charset="-128"/>
              </a:rPr>
              <a:t>首都機能の代替・補完</a:t>
            </a:r>
            <a:endParaRPr kumimoji="1" lang="en-US" altLang="ja-JP" sz="1400" b="1" dirty="0">
              <a:latin typeface="BIZ UDゴシック" panose="020B0400000000000000" pitchFamily="49" charset="-128"/>
              <a:ea typeface="BIZ UDゴシック" panose="020B0400000000000000" pitchFamily="49" charset="-128"/>
            </a:endParaRPr>
          </a:p>
        </p:txBody>
      </p:sp>
      <p:grpSp>
        <p:nvGrpSpPr>
          <p:cNvPr id="25" name="グループ化 24">
            <a:extLst>
              <a:ext uri="{FF2B5EF4-FFF2-40B4-BE49-F238E27FC236}">
                <a16:creationId xmlns:a16="http://schemas.microsoft.com/office/drawing/2014/main" id="{BD0045A0-2CE8-5364-FFD2-D553E62E530C}"/>
              </a:ext>
            </a:extLst>
          </p:cNvPr>
          <p:cNvGrpSpPr/>
          <p:nvPr/>
        </p:nvGrpSpPr>
        <p:grpSpPr>
          <a:xfrm>
            <a:off x="5179006" y="3421065"/>
            <a:ext cx="2592000" cy="576000"/>
            <a:chOff x="5179006" y="3421065"/>
            <a:chExt cx="2592000" cy="576000"/>
          </a:xfrm>
        </p:grpSpPr>
        <p:sp>
          <p:nvSpPr>
            <p:cNvPr id="69" name="角丸四角形 25">
              <a:extLst>
                <a:ext uri="{FF2B5EF4-FFF2-40B4-BE49-F238E27FC236}">
                  <a16:creationId xmlns:a16="http://schemas.microsoft.com/office/drawing/2014/main" id="{5D849F8A-B47A-B394-0C6E-6BD9F3680C16}"/>
                </a:ext>
              </a:extLst>
            </p:cNvPr>
            <p:cNvSpPr/>
            <p:nvPr/>
          </p:nvSpPr>
          <p:spPr>
            <a:xfrm>
              <a:off x="5179006" y="3421065"/>
              <a:ext cx="2592000" cy="576000"/>
            </a:xfrm>
            <a:prstGeom prst="roundRect">
              <a:avLst>
                <a:gd name="adj" fmla="val 3402"/>
              </a:avLst>
            </a:prstGeom>
            <a:ln/>
          </p:spPr>
          <p:style>
            <a:lnRef idx="0">
              <a:schemeClr val="accent1"/>
            </a:lnRef>
            <a:fillRef idx="3">
              <a:schemeClr val="accent1"/>
            </a:fillRef>
            <a:effectRef idx="3">
              <a:schemeClr val="accent1"/>
            </a:effectRef>
            <a:fontRef idx="minor">
              <a:schemeClr val="lt1"/>
            </a:fontRef>
          </p:style>
          <p:txBody>
            <a:bodyPr lIns="10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62" name="テキスト ボックス 61">
              <a:extLst>
                <a:ext uri="{FF2B5EF4-FFF2-40B4-BE49-F238E27FC236}">
                  <a16:creationId xmlns:a16="http://schemas.microsoft.com/office/drawing/2014/main" id="{22241F9A-8C3A-6508-1250-D6BBBF3744CC}"/>
                </a:ext>
              </a:extLst>
            </p:cNvPr>
            <p:cNvSpPr txBox="1"/>
            <p:nvPr/>
          </p:nvSpPr>
          <p:spPr>
            <a:xfrm>
              <a:off x="5311309" y="3466773"/>
              <a:ext cx="2327615" cy="502702"/>
            </a:xfrm>
            <a:prstGeom prst="rect">
              <a:avLst/>
            </a:prstGeom>
            <a:noFill/>
          </p:spPr>
          <p:txBody>
            <a:bodyPr wrap="square" rtlCol="0">
              <a:spAutoFit/>
            </a:bodyPr>
            <a:lstStyle/>
            <a:p>
              <a:pPr marL="4763" indent="-4763" algn="ctr">
                <a:lnSpc>
                  <a:spcPts val="1600"/>
                </a:lnSpc>
              </a:pPr>
              <a:r>
                <a:rPr kumimoji="1" lang="ja-JP" altLang="en-US" sz="1400" b="1" dirty="0">
                  <a:solidFill>
                    <a:schemeClr val="bg1"/>
                  </a:solidFill>
                  <a:latin typeface="BIZ UDゴシック" panose="020B0400000000000000" pitchFamily="49" charset="-128"/>
                  <a:ea typeface="BIZ UDゴシック" panose="020B0400000000000000" pitchFamily="49" charset="-128"/>
                </a:rPr>
                <a:t>イノベーションを生み出し</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a:p>
              <a:pPr marL="4763" indent="-4763" algn="ctr">
                <a:lnSpc>
                  <a:spcPts val="1600"/>
                </a:lnSpc>
              </a:pPr>
              <a:r>
                <a:rPr kumimoji="1" lang="ja-JP" altLang="en-US" sz="1400" b="1" dirty="0">
                  <a:solidFill>
                    <a:schemeClr val="bg1"/>
                  </a:solidFill>
                  <a:latin typeface="BIZ UDゴシック" panose="020B0400000000000000" pitchFamily="49" charset="-128"/>
                  <a:ea typeface="BIZ UDゴシック" panose="020B0400000000000000" pitchFamily="49" charset="-128"/>
                </a:rPr>
                <a:t>社会実装していく都市</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pSp>
      <p:sp>
        <p:nvSpPr>
          <p:cNvPr id="71" name="二等辺三角形 70">
            <a:extLst>
              <a:ext uri="{FF2B5EF4-FFF2-40B4-BE49-F238E27FC236}">
                <a16:creationId xmlns:a16="http://schemas.microsoft.com/office/drawing/2014/main" id="{7ECAAF9E-50C6-02F4-02F7-E5B61BE1D99C}"/>
              </a:ext>
            </a:extLst>
          </p:cNvPr>
          <p:cNvSpPr/>
          <p:nvPr/>
        </p:nvSpPr>
        <p:spPr>
          <a:xfrm rot="5400000">
            <a:off x="7730108" y="2937675"/>
            <a:ext cx="1368000" cy="144000"/>
          </a:xfrm>
          <a:prstGeom prst="triangle">
            <a:avLst/>
          </a:prstGeom>
          <a:solidFill>
            <a:schemeClr val="bg1"/>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73" name="テキスト ボックス 72">
            <a:extLst>
              <a:ext uri="{FF2B5EF4-FFF2-40B4-BE49-F238E27FC236}">
                <a16:creationId xmlns:a16="http://schemas.microsoft.com/office/drawing/2014/main" id="{57466AF8-1F50-7A10-CA2B-E2F5FF587977}"/>
              </a:ext>
            </a:extLst>
          </p:cNvPr>
          <p:cNvSpPr txBox="1"/>
          <p:nvPr/>
        </p:nvSpPr>
        <p:spPr>
          <a:xfrm>
            <a:off x="8796762" y="1310742"/>
            <a:ext cx="2684193" cy="461665"/>
          </a:xfrm>
          <a:prstGeom prst="rect">
            <a:avLst/>
          </a:prstGeom>
          <a:solidFill>
            <a:schemeClr val="bg1"/>
          </a:solidFill>
        </p:spPr>
        <p:txBody>
          <a:bodyPr vert="horz" wrap="square" lIns="0" tIns="0" rIns="0" bIns="0" rtlCol="0" anchor="ctr" anchorCtr="0">
            <a:spAutoFit/>
          </a:bodyPr>
          <a:lstStyle/>
          <a:p>
            <a:pPr marL="271463" indent="-271463" algn="ctr">
              <a:lnSpc>
                <a:spcPts val="1800"/>
              </a:lnSpc>
            </a:pPr>
            <a:r>
              <a:rPr kumimoji="1" lang="ja-JP" altLang="en-US" sz="1600" b="1" dirty="0">
                <a:latin typeface="BIZ UDゴシック" panose="020B0400000000000000" pitchFamily="49" charset="-128"/>
                <a:ea typeface="BIZ UDゴシック" panose="020B0400000000000000" pitchFamily="49" charset="-128"/>
              </a:rPr>
              <a:t>副首都・大阪の実現に</a:t>
            </a:r>
            <a:endParaRPr kumimoji="1" lang="en-US" altLang="ja-JP" sz="1600" b="1" dirty="0">
              <a:latin typeface="BIZ UDゴシック" panose="020B0400000000000000" pitchFamily="49" charset="-128"/>
              <a:ea typeface="BIZ UDゴシック" panose="020B0400000000000000" pitchFamily="49" charset="-128"/>
            </a:endParaRPr>
          </a:p>
          <a:p>
            <a:pPr marL="271463" indent="-271463" algn="ctr">
              <a:lnSpc>
                <a:spcPts val="1800"/>
              </a:lnSpc>
            </a:pPr>
            <a:r>
              <a:rPr kumimoji="1" lang="ja-JP" altLang="en-US" sz="1600" b="1" dirty="0">
                <a:latin typeface="BIZ UDゴシック" panose="020B0400000000000000" pitchFamily="49" charset="-128"/>
                <a:ea typeface="BIZ UDゴシック" panose="020B0400000000000000" pitchFamily="49" charset="-128"/>
              </a:rPr>
              <a:t>向けた取組</a:t>
            </a:r>
            <a:r>
              <a:rPr kumimoji="1" lang="ja-JP" altLang="en-US" sz="1100" b="1" dirty="0">
                <a:latin typeface="BIZ UDゴシック" panose="020B0400000000000000" pitchFamily="49" charset="-128"/>
                <a:ea typeface="BIZ UDゴシック" panose="020B0400000000000000" pitchFamily="49" charset="-128"/>
              </a:rPr>
              <a:t>（副首都ビジョン）</a:t>
            </a:r>
            <a:endParaRPr kumimoji="1" lang="en-US" altLang="ja-JP" sz="1600" b="1" dirty="0">
              <a:latin typeface="BIZ UDゴシック" panose="020B0400000000000000" pitchFamily="49" charset="-128"/>
              <a:ea typeface="BIZ UDゴシック" panose="020B0400000000000000" pitchFamily="49" charset="-128"/>
            </a:endParaRPr>
          </a:p>
        </p:txBody>
      </p:sp>
      <p:sp>
        <p:nvSpPr>
          <p:cNvPr id="78" name="角丸四角形 27">
            <a:extLst>
              <a:ext uri="{FF2B5EF4-FFF2-40B4-BE49-F238E27FC236}">
                <a16:creationId xmlns:a16="http://schemas.microsoft.com/office/drawing/2014/main" id="{95E8BF81-9EB7-4876-D252-62675ACD3B7F}"/>
              </a:ext>
            </a:extLst>
          </p:cNvPr>
          <p:cNvSpPr/>
          <p:nvPr/>
        </p:nvSpPr>
        <p:spPr>
          <a:xfrm>
            <a:off x="5042671" y="1495203"/>
            <a:ext cx="280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44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ゴシック" panose="020B0400000000000000" pitchFamily="49" charset="-128"/>
                <a:ea typeface="BIZ UDゴシック" panose="020B0400000000000000" pitchFamily="49" charset="-128"/>
              </a:rPr>
              <a:t>戦略拠点都市に求められる要件</a:t>
            </a:r>
            <a:endPar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4" name="角丸四角形 27">
            <a:extLst>
              <a:ext uri="{FF2B5EF4-FFF2-40B4-BE49-F238E27FC236}">
                <a16:creationId xmlns:a16="http://schemas.microsoft.com/office/drawing/2014/main" id="{32C4E800-EB8E-49F3-E741-B9AC36520435}"/>
              </a:ext>
            </a:extLst>
          </p:cNvPr>
          <p:cNvSpPr/>
          <p:nvPr/>
        </p:nvSpPr>
        <p:spPr>
          <a:xfrm>
            <a:off x="8908342" y="3030939"/>
            <a:ext cx="2412000" cy="936000"/>
          </a:xfrm>
          <a:prstGeom prst="roundRect">
            <a:avLst>
              <a:gd name="adj" fmla="val 12211"/>
            </a:avLst>
          </a:prstGeom>
          <a:ln/>
        </p:spPr>
        <p:style>
          <a:lnRef idx="1">
            <a:schemeClr val="accent6"/>
          </a:lnRef>
          <a:fillRef idx="3">
            <a:schemeClr val="accent6"/>
          </a:fillRef>
          <a:effectRef idx="2">
            <a:schemeClr val="accent6"/>
          </a:effectRef>
          <a:fontRef idx="minor">
            <a:schemeClr val="lt1"/>
          </a:fontRef>
        </p:style>
        <p:txBody>
          <a:bodyPr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4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チャレンジを促す経済政策</a:t>
            </a:r>
          </a:p>
        </p:txBody>
      </p:sp>
      <p:sp>
        <p:nvSpPr>
          <p:cNvPr id="5" name="角丸四角形 27">
            <a:extLst>
              <a:ext uri="{FF2B5EF4-FFF2-40B4-BE49-F238E27FC236}">
                <a16:creationId xmlns:a16="http://schemas.microsoft.com/office/drawing/2014/main" id="{8A24C780-CFF4-DBA1-E7AC-E80B87140551}"/>
              </a:ext>
            </a:extLst>
          </p:cNvPr>
          <p:cNvSpPr/>
          <p:nvPr/>
        </p:nvSpPr>
        <p:spPr>
          <a:xfrm>
            <a:off x="8889652" y="1928255"/>
            <a:ext cx="2412000" cy="936000"/>
          </a:xfrm>
          <a:prstGeom prst="roundRect">
            <a:avLst>
              <a:gd name="adj" fmla="val 12211"/>
            </a:avLst>
          </a:prstGeom>
          <a:ln/>
        </p:spPr>
        <p:style>
          <a:lnRef idx="1">
            <a:schemeClr val="accent6"/>
          </a:lnRef>
          <a:fillRef idx="3">
            <a:schemeClr val="accent6"/>
          </a:fillRef>
          <a:effectRef idx="2">
            <a:schemeClr val="accent6"/>
          </a:effectRef>
          <a:fontRef idx="minor">
            <a:schemeClr val="lt1"/>
          </a:fontRef>
        </p:style>
        <p:txBody>
          <a:bodyPr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4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世界標準の都市機能の充実</a:t>
            </a:r>
          </a:p>
        </p:txBody>
      </p:sp>
      <p:sp>
        <p:nvSpPr>
          <p:cNvPr id="11" name="楕円 10">
            <a:extLst>
              <a:ext uri="{FF2B5EF4-FFF2-40B4-BE49-F238E27FC236}">
                <a16:creationId xmlns:a16="http://schemas.microsoft.com/office/drawing/2014/main" id="{4B6D8C19-4C06-2AE0-59FE-371942EBD743}"/>
              </a:ext>
            </a:extLst>
          </p:cNvPr>
          <p:cNvSpPr/>
          <p:nvPr/>
        </p:nvSpPr>
        <p:spPr>
          <a:xfrm>
            <a:off x="8655630" y="5424579"/>
            <a:ext cx="2975948" cy="1200666"/>
          </a:xfrm>
          <a:prstGeom prst="ellipse">
            <a:avLst/>
          </a:prstGeom>
          <a:solidFill>
            <a:schemeClr val="bg1">
              <a:lumMod val="85000"/>
            </a:schemeClr>
          </a:solidFill>
          <a:ln w="22225">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12" name="テキスト ボックス 11">
            <a:extLst>
              <a:ext uri="{FF2B5EF4-FFF2-40B4-BE49-F238E27FC236}">
                <a16:creationId xmlns:a16="http://schemas.microsoft.com/office/drawing/2014/main" id="{332EB4F7-4E47-0422-5E72-9BEE213D3BA2}"/>
              </a:ext>
            </a:extLst>
          </p:cNvPr>
          <p:cNvSpPr txBox="1"/>
          <p:nvPr/>
        </p:nvSpPr>
        <p:spPr>
          <a:xfrm>
            <a:off x="9062513" y="5553708"/>
            <a:ext cx="2385586" cy="964367"/>
          </a:xfrm>
          <a:prstGeom prst="rect">
            <a:avLst/>
          </a:prstGeom>
          <a:noFill/>
        </p:spPr>
        <p:txBody>
          <a:bodyPr wrap="square" rtlCol="0">
            <a:spAutoFit/>
          </a:bodyPr>
          <a:lstStyle/>
          <a:p>
            <a:pPr marL="4763" indent="-4763">
              <a:lnSpc>
                <a:spcPts val="1700"/>
              </a:lnSpc>
            </a:pPr>
            <a:r>
              <a:rPr kumimoji="1" lang="ja-JP" altLang="en-US" sz="1600" b="1" dirty="0">
                <a:latin typeface="BIZ UDゴシック" panose="020B0400000000000000" pitchFamily="49" charset="-128"/>
                <a:ea typeface="BIZ UDゴシック" panose="020B0400000000000000" pitchFamily="49" charset="-128"/>
              </a:rPr>
              <a:t>副首都化を後押しする国の仕組みとして、</a:t>
            </a:r>
            <a:endParaRPr kumimoji="1" lang="en-US" altLang="ja-JP" sz="1600" b="1" dirty="0">
              <a:latin typeface="BIZ UDゴシック" panose="020B0400000000000000" pitchFamily="49" charset="-128"/>
              <a:ea typeface="BIZ UDゴシック" panose="020B0400000000000000" pitchFamily="49" charset="-128"/>
            </a:endParaRPr>
          </a:p>
          <a:p>
            <a:pPr marL="4763" indent="-4763">
              <a:lnSpc>
                <a:spcPts val="1700"/>
              </a:lnSpc>
            </a:pPr>
            <a:r>
              <a:rPr kumimoji="1" lang="ja-JP" altLang="en-US" sz="1600" b="1" dirty="0">
                <a:latin typeface="BIZ UDゴシック" panose="020B0400000000000000" pitchFamily="49" charset="-128"/>
                <a:ea typeface="BIZ UDゴシック" panose="020B0400000000000000" pitchFamily="49" charset="-128"/>
              </a:rPr>
              <a:t>どのようなことが考えられるか</a:t>
            </a:r>
            <a:endParaRPr kumimoji="1" lang="en-US" altLang="ja-JP" sz="1600" b="1"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EAEF2B43-907A-CFAE-F731-79CBC196DAD5}"/>
              </a:ext>
            </a:extLst>
          </p:cNvPr>
          <p:cNvSpPr txBox="1"/>
          <p:nvPr/>
        </p:nvSpPr>
        <p:spPr>
          <a:xfrm>
            <a:off x="11168649" y="4616576"/>
            <a:ext cx="546801" cy="281680"/>
          </a:xfrm>
          <a:prstGeom prst="rect">
            <a:avLst/>
          </a:prstGeom>
          <a:noFill/>
        </p:spPr>
        <p:txBody>
          <a:bodyPr wrap="square" rtlCol="0">
            <a:spAutoFit/>
          </a:bodyPr>
          <a:lstStyle/>
          <a:p>
            <a:pPr marL="4763" indent="-4763">
              <a:lnSpc>
                <a:spcPts val="1700"/>
              </a:lnSpc>
            </a:pPr>
            <a:r>
              <a:rPr kumimoji="1" lang="ja-JP" altLang="en-US" sz="1400" dirty="0">
                <a:latin typeface="BIZ UDゴシック" panose="020B0400000000000000" pitchFamily="49" charset="-128"/>
                <a:ea typeface="BIZ UDゴシック" panose="020B0400000000000000" pitchFamily="49" charset="-128"/>
              </a:rPr>
              <a:t>など</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C2724399-3255-F613-D263-CE04849F0588}"/>
              </a:ext>
            </a:extLst>
          </p:cNvPr>
          <p:cNvSpPr txBox="1"/>
          <p:nvPr/>
        </p:nvSpPr>
        <p:spPr>
          <a:xfrm>
            <a:off x="5166209" y="4825107"/>
            <a:ext cx="2820442" cy="1477328"/>
          </a:xfrm>
          <a:prstGeom prst="rect">
            <a:avLst/>
          </a:prstGeom>
          <a:noFill/>
        </p:spPr>
        <p:txBody>
          <a:bodyPr wrap="square" rtlCol="0">
            <a:spAutoFit/>
          </a:bodyPr>
          <a:lstStyle/>
          <a:p>
            <a:pPr marL="4763" indent="-4763">
              <a:lnSpc>
                <a:spcPts val="1600"/>
              </a:lnSpc>
            </a:pPr>
            <a:r>
              <a:rPr kumimoji="1" lang="ja-JP" altLang="en-US" sz="1400" b="1" dirty="0">
                <a:latin typeface="BIZ UDゴシック" panose="020B0400000000000000" pitchFamily="49" charset="-128"/>
                <a:ea typeface="BIZ UDゴシック" panose="020B0400000000000000" pitchFamily="49" charset="-128"/>
              </a:rPr>
              <a:t>上記に加え、</a:t>
            </a:r>
            <a:endParaRPr kumimoji="1" lang="en-US" altLang="ja-JP" sz="1400" b="1" dirty="0">
              <a:latin typeface="BIZ UDゴシック" panose="020B0400000000000000" pitchFamily="49" charset="-128"/>
              <a:ea typeface="BIZ UDゴシック" panose="020B0400000000000000" pitchFamily="49" charset="-128"/>
            </a:endParaRPr>
          </a:p>
          <a:p>
            <a:pPr marL="4763" indent="-4763">
              <a:lnSpc>
                <a:spcPts val="1600"/>
              </a:lnSpc>
              <a:spcBef>
                <a:spcPts val="600"/>
              </a:spcBef>
            </a:pPr>
            <a:r>
              <a:rPr kumimoji="1" lang="ja-JP" altLang="en-US" sz="1400" b="1" dirty="0">
                <a:latin typeface="BIZ UDゴシック" panose="020B0400000000000000" pitchFamily="49" charset="-128"/>
                <a:ea typeface="BIZ UDゴシック" panose="020B0400000000000000" pitchFamily="49" charset="-128"/>
              </a:rPr>
              <a:t>・規制改革を推進する役割や</a:t>
            </a:r>
            <a:endParaRPr kumimoji="1" lang="en-US" altLang="ja-JP" sz="1400" b="1" dirty="0">
              <a:latin typeface="BIZ UDゴシック" panose="020B0400000000000000" pitchFamily="49" charset="-128"/>
              <a:ea typeface="BIZ UDゴシック" panose="020B0400000000000000" pitchFamily="49" charset="-128"/>
            </a:endParaRPr>
          </a:p>
          <a:p>
            <a:pPr marL="4763" indent="-4763">
              <a:lnSpc>
                <a:spcPts val="1600"/>
              </a:lnSpc>
            </a:pPr>
            <a:r>
              <a:rPr kumimoji="1" lang="ja-JP" altLang="en-US" sz="1400" b="1" dirty="0">
                <a:latin typeface="BIZ UDゴシック" panose="020B0400000000000000" pitchFamily="49" charset="-128"/>
                <a:ea typeface="BIZ UDゴシック" panose="020B0400000000000000" pitchFamily="49" charset="-128"/>
              </a:rPr>
              <a:t>　財政的な自立性</a:t>
            </a:r>
            <a:endParaRPr kumimoji="1" lang="en-US" altLang="ja-JP" sz="1400" b="1" dirty="0">
              <a:latin typeface="BIZ UDゴシック" panose="020B0400000000000000" pitchFamily="49" charset="-128"/>
              <a:ea typeface="BIZ UDゴシック" panose="020B0400000000000000" pitchFamily="49" charset="-128"/>
            </a:endParaRPr>
          </a:p>
          <a:p>
            <a:pPr marL="4763" indent="-4763">
              <a:lnSpc>
                <a:spcPts val="1600"/>
              </a:lnSpc>
              <a:spcBef>
                <a:spcPts val="600"/>
              </a:spcBef>
            </a:pPr>
            <a:r>
              <a:rPr kumimoji="1" lang="ja-JP" altLang="en-US" sz="1400" b="1" dirty="0">
                <a:latin typeface="BIZ UDゴシック" panose="020B0400000000000000" pitchFamily="49" charset="-128"/>
                <a:ea typeface="BIZ UDゴシック" panose="020B0400000000000000" pitchFamily="49" charset="-128"/>
              </a:rPr>
              <a:t>・基礎自治体（市）と広域自治</a:t>
            </a:r>
            <a:endParaRPr kumimoji="1" lang="en-US" altLang="ja-JP" sz="1400" b="1" dirty="0">
              <a:latin typeface="BIZ UDゴシック" panose="020B0400000000000000" pitchFamily="49" charset="-128"/>
              <a:ea typeface="BIZ UDゴシック" panose="020B0400000000000000" pitchFamily="49" charset="-128"/>
            </a:endParaRPr>
          </a:p>
          <a:p>
            <a:pPr marL="4763" indent="-4763">
              <a:lnSpc>
                <a:spcPts val="1600"/>
              </a:lnSpc>
            </a:pPr>
            <a:r>
              <a:rPr kumimoji="1" lang="ja-JP" altLang="en-US" sz="1400" b="1" dirty="0">
                <a:latin typeface="BIZ UDゴシック" panose="020B0400000000000000" pitchFamily="49" charset="-128"/>
                <a:ea typeface="BIZ UDゴシック" panose="020B0400000000000000" pitchFamily="49" charset="-128"/>
              </a:rPr>
              <a:t>　体（府県等）の一体性・協力</a:t>
            </a:r>
            <a:endParaRPr kumimoji="1" lang="en-US" altLang="ja-JP" sz="1400" b="1" dirty="0">
              <a:latin typeface="BIZ UDゴシック" panose="020B0400000000000000" pitchFamily="49" charset="-128"/>
              <a:ea typeface="BIZ UDゴシック" panose="020B0400000000000000" pitchFamily="49" charset="-128"/>
            </a:endParaRPr>
          </a:p>
          <a:p>
            <a:pPr marL="4763" indent="-4763">
              <a:lnSpc>
                <a:spcPts val="1600"/>
              </a:lnSpc>
            </a:pPr>
            <a:r>
              <a:rPr kumimoji="1" lang="ja-JP" altLang="en-US" sz="1400" b="1" dirty="0">
                <a:latin typeface="BIZ UDゴシック" panose="020B0400000000000000" pitchFamily="49" charset="-128"/>
                <a:ea typeface="BIZ UDゴシック" panose="020B0400000000000000" pitchFamily="49" charset="-128"/>
              </a:rPr>
              <a:t>　関係の確立　</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19" name="楕円 18">
            <a:extLst>
              <a:ext uri="{FF2B5EF4-FFF2-40B4-BE49-F238E27FC236}">
                <a16:creationId xmlns:a16="http://schemas.microsoft.com/office/drawing/2014/main" id="{4CDE6155-DCE4-EDBA-8554-7856EACC8A72}"/>
              </a:ext>
            </a:extLst>
          </p:cNvPr>
          <p:cNvSpPr/>
          <p:nvPr/>
        </p:nvSpPr>
        <p:spPr>
          <a:xfrm>
            <a:off x="8913867" y="4152489"/>
            <a:ext cx="2363571" cy="720000"/>
          </a:xfrm>
          <a:prstGeom prst="ellipse">
            <a:avLst/>
          </a:prstGeom>
          <a:solidFill>
            <a:schemeClr val="bg1"/>
          </a:solidFill>
          <a:ln w="9525">
            <a:solidFill>
              <a:schemeClr val="tx1"/>
            </a:solidFill>
          </a:ln>
        </p:spPr>
        <p:style>
          <a:lnRef idx="1">
            <a:schemeClr val="accent3"/>
          </a:lnRef>
          <a:fillRef idx="2">
            <a:schemeClr val="accent3"/>
          </a:fillRef>
          <a:effectRef idx="1">
            <a:schemeClr val="accent3"/>
          </a:effectRef>
          <a:fontRef idx="minor">
            <a:schemeClr val="dk1"/>
          </a:fontRef>
        </p:style>
        <p:txBody>
          <a:bodyPr lIns="108000"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E07E0C4F-E58F-0133-7188-665F8AAE1AD9}"/>
              </a:ext>
            </a:extLst>
          </p:cNvPr>
          <p:cNvSpPr txBox="1"/>
          <p:nvPr/>
        </p:nvSpPr>
        <p:spPr>
          <a:xfrm>
            <a:off x="9003312" y="4266133"/>
            <a:ext cx="2222061" cy="502702"/>
          </a:xfrm>
          <a:prstGeom prst="rect">
            <a:avLst/>
          </a:prstGeom>
          <a:noFill/>
        </p:spPr>
        <p:txBody>
          <a:bodyPr wrap="square" rtlCol="0">
            <a:spAutoFit/>
          </a:bodyPr>
          <a:lstStyle/>
          <a:p>
            <a:pPr marL="4763" indent="-4763" algn="ctr">
              <a:lnSpc>
                <a:spcPts val="1600"/>
              </a:lnSpc>
            </a:pPr>
            <a:r>
              <a:rPr kumimoji="1" lang="ja-JP" altLang="en-US" sz="1400" b="1" dirty="0">
                <a:latin typeface="BIZ UDゴシック" panose="020B0400000000000000" pitchFamily="49" charset="-128"/>
                <a:ea typeface="BIZ UDゴシック" panose="020B0400000000000000" pitchFamily="49" charset="-128"/>
              </a:rPr>
              <a:t>首都機能のバックアップ</a:t>
            </a:r>
            <a:endParaRPr kumimoji="1" lang="en-US" altLang="ja-JP" sz="1400" b="1" dirty="0">
              <a:latin typeface="BIZ UDゴシック" panose="020B0400000000000000" pitchFamily="49" charset="-128"/>
              <a:ea typeface="BIZ UDゴシック" panose="020B0400000000000000" pitchFamily="49" charset="-128"/>
            </a:endParaRPr>
          </a:p>
          <a:p>
            <a:pPr marL="4763" indent="-4763" algn="ctr">
              <a:lnSpc>
                <a:spcPts val="1600"/>
              </a:lnSpc>
            </a:pPr>
            <a:r>
              <a:rPr kumimoji="1" lang="ja-JP" altLang="en-US" sz="1400" b="1" dirty="0">
                <a:latin typeface="BIZ UDゴシック" panose="020B0400000000000000" pitchFamily="49" charset="-128"/>
                <a:ea typeface="BIZ UDゴシック" panose="020B0400000000000000" pitchFamily="49" charset="-128"/>
              </a:rPr>
              <a:t>に向けた取組</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26" name="二等辺三角形 25">
            <a:extLst>
              <a:ext uri="{FF2B5EF4-FFF2-40B4-BE49-F238E27FC236}">
                <a16:creationId xmlns:a16="http://schemas.microsoft.com/office/drawing/2014/main" id="{D86F142B-78C4-4BFD-780B-EBCA30932042}"/>
              </a:ext>
            </a:extLst>
          </p:cNvPr>
          <p:cNvSpPr/>
          <p:nvPr/>
        </p:nvSpPr>
        <p:spPr>
          <a:xfrm>
            <a:off x="9473884" y="5151117"/>
            <a:ext cx="1368000" cy="144000"/>
          </a:xfrm>
          <a:prstGeom prst="triangle">
            <a:avLst/>
          </a:prstGeom>
          <a:solidFill>
            <a:schemeClr val="bg1"/>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9" name="スライド番号プレースホルダー 7">
            <a:extLst>
              <a:ext uri="{FF2B5EF4-FFF2-40B4-BE49-F238E27FC236}">
                <a16:creationId xmlns:a16="http://schemas.microsoft.com/office/drawing/2014/main" id="{E825E0AD-0AD2-49AD-2E9B-5D7A3294463B}"/>
              </a:ext>
            </a:extLst>
          </p:cNvPr>
          <p:cNvSpPr>
            <a:spLocks noGrp="1"/>
          </p:cNvSpPr>
          <p:nvPr>
            <p:ph type="sldNum" sz="quarter" idx="12"/>
          </p:nvPr>
        </p:nvSpPr>
        <p:spPr>
          <a:xfrm>
            <a:off x="9074727" y="6356350"/>
            <a:ext cx="2743200" cy="365125"/>
          </a:xfrm>
        </p:spPr>
        <p:txBody>
          <a:bodyPr/>
          <a:lstStyle/>
          <a:p>
            <a:r>
              <a:rPr kumimoji="1" lang="ja-JP" altLang="en-US" sz="1800" dirty="0">
                <a:solidFill>
                  <a:schemeClr val="tx1"/>
                </a:solidFill>
                <a:latin typeface="BIZ UDゴシック" panose="020B0400000000000000" pitchFamily="49" charset="-128"/>
                <a:ea typeface="BIZ UDゴシック" panose="020B0400000000000000" pitchFamily="49" charset="-128"/>
              </a:rPr>
              <a:t>２</a:t>
            </a:r>
          </a:p>
        </p:txBody>
      </p:sp>
    </p:spTree>
    <p:extLst>
      <p:ext uri="{BB962C8B-B14F-4D97-AF65-F5344CB8AC3E}">
        <p14:creationId xmlns:p14="http://schemas.microsoft.com/office/powerpoint/2010/main" val="5206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四角形: 角を丸くする 42">
            <a:extLst>
              <a:ext uri="{FF2B5EF4-FFF2-40B4-BE49-F238E27FC236}">
                <a16:creationId xmlns:a16="http://schemas.microsoft.com/office/drawing/2014/main" id="{FC28EA50-9F2E-224F-9D77-E8D3261ECBBF}"/>
              </a:ext>
            </a:extLst>
          </p:cNvPr>
          <p:cNvSpPr/>
          <p:nvPr/>
        </p:nvSpPr>
        <p:spPr>
          <a:xfrm>
            <a:off x="812114" y="1414178"/>
            <a:ext cx="10468388" cy="2808000"/>
          </a:xfrm>
          <a:prstGeom prst="roundRect">
            <a:avLst>
              <a:gd name="adj" fmla="val 3498"/>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25">
            <a:extLst>
              <a:ext uri="{FF2B5EF4-FFF2-40B4-BE49-F238E27FC236}">
                <a16:creationId xmlns:a16="http://schemas.microsoft.com/office/drawing/2014/main" id="{103C4525-F5DF-A878-70D9-36457B69D33B}"/>
              </a:ext>
            </a:extLst>
          </p:cNvPr>
          <p:cNvSpPr/>
          <p:nvPr/>
        </p:nvSpPr>
        <p:spPr>
          <a:xfrm>
            <a:off x="5039792" y="1874418"/>
            <a:ext cx="5917203" cy="2149387"/>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2" name="ホームベース 7">
            <a:extLst>
              <a:ext uri="{FF2B5EF4-FFF2-40B4-BE49-F238E27FC236}">
                <a16:creationId xmlns:a16="http://schemas.microsoft.com/office/drawing/2014/main" id="{28ADE7D8-D284-21C3-F64F-1190C6BB787C}"/>
              </a:ext>
            </a:extLst>
          </p:cNvPr>
          <p:cNvSpPr/>
          <p:nvPr/>
        </p:nvSpPr>
        <p:spPr>
          <a:xfrm>
            <a:off x="685503" y="513475"/>
            <a:ext cx="7642571" cy="39600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0" tIns="0" rIns="36000" bIns="36000" rtlCol="0" anchor="ctr"/>
          <a:lstStyle/>
          <a:p>
            <a:pPr algn="ctr">
              <a:defRPr/>
            </a:pPr>
            <a:r>
              <a:rPr kumimoji="1" lang="ja-JP" altLang="en-US" b="1" dirty="0">
                <a:solidFill>
                  <a:schemeClr val="bg1"/>
                </a:solidFill>
                <a:latin typeface="BIZ UDゴシック" panose="020B0400000000000000" pitchFamily="49" charset="-128"/>
                <a:ea typeface="BIZ UDゴシック" panose="020B0400000000000000" pitchFamily="49" charset="-128"/>
              </a:rPr>
              <a:t>「副首都化を後押しする仕組み」に関する国への働きかけの視点</a:t>
            </a:r>
          </a:p>
        </p:txBody>
      </p:sp>
      <p:sp>
        <p:nvSpPr>
          <p:cNvPr id="15" name="テキスト ボックス 14">
            <a:extLst>
              <a:ext uri="{FF2B5EF4-FFF2-40B4-BE49-F238E27FC236}">
                <a16:creationId xmlns:a16="http://schemas.microsoft.com/office/drawing/2014/main" id="{4D347D53-F236-C2F9-D5DF-32F4A63863D8}"/>
              </a:ext>
            </a:extLst>
          </p:cNvPr>
          <p:cNvSpPr txBox="1"/>
          <p:nvPr/>
        </p:nvSpPr>
        <p:spPr>
          <a:xfrm>
            <a:off x="685503" y="1122183"/>
            <a:ext cx="4470729" cy="307777"/>
          </a:xfrm>
          <a:prstGeom prst="rect">
            <a:avLst/>
          </a:prstGeom>
          <a:noFill/>
        </p:spPr>
        <p:txBody>
          <a:bodyPr vert="horz" wrap="square" lIns="0" rIns="0" rtlCol="0" anchor="ctr" anchorCtr="0">
            <a:spAutoFit/>
          </a:bodyPr>
          <a:lstStyle/>
          <a:p>
            <a:pPr marL="271463" indent="-271463"/>
            <a:r>
              <a:rPr kumimoji="1" lang="en-US" altLang="ja-JP" sz="1400" b="1" dirty="0">
                <a:latin typeface="BIZ UDゴシック" panose="020B0400000000000000" pitchFamily="49" charset="-128"/>
                <a:ea typeface="BIZ UDゴシック" panose="020B0400000000000000" pitchFamily="49" charset="-128"/>
              </a:rPr>
              <a:t>【</a:t>
            </a:r>
            <a:r>
              <a:rPr kumimoji="1" lang="ja-JP" altLang="en-US" sz="1400" b="1" dirty="0">
                <a:latin typeface="BIZ UDゴシック" panose="020B0400000000000000" pitchFamily="49" charset="-128"/>
                <a:ea typeface="BIZ UDゴシック" panose="020B0400000000000000" pitchFamily="49" charset="-128"/>
              </a:rPr>
              <a:t>副首都化の方向性</a:t>
            </a:r>
            <a:r>
              <a:rPr kumimoji="1" lang="en-US" altLang="ja-JP" sz="1400" b="1" dirty="0">
                <a:latin typeface="BIZ UDゴシック" panose="020B0400000000000000" pitchFamily="49" charset="-128"/>
                <a:ea typeface="BIZ UDゴシック" panose="020B0400000000000000" pitchFamily="49" charset="-128"/>
              </a:rPr>
              <a:t>】</a:t>
            </a:r>
          </a:p>
        </p:txBody>
      </p:sp>
      <p:sp>
        <p:nvSpPr>
          <p:cNvPr id="12" name="テキスト ボックス 11">
            <a:extLst>
              <a:ext uri="{FF2B5EF4-FFF2-40B4-BE49-F238E27FC236}">
                <a16:creationId xmlns:a16="http://schemas.microsoft.com/office/drawing/2014/main" id="{C0196889-B809-717D-C002-420856889E41}"/>
              </a:ext>
            </a:extLst>
          </p:cNvPr>
          <p:cNvSpPr txBox="1"/>
          <p:nvPr/>
        </p:nvSpPr>
        <p:spPr>
          <a:xfrm>
            <a:off x="988417" y="1538750"/>
            <a:ext cx="10468388" cy="179536"/>
          </a:xfrm>
          <a:prstGeom prst="rect">
            <a:avLst/>
          </a:prstGeom>
          <a:noFill/>
        </p:spPr>
        <p:txBody>
          <a:bodyPr vert="horz" wrap="square" lIns="0" tIns="0" rIns="0" bIns="0" rtlCol="0" anchor="ctr" anchorCtr="0">
            <a:spAutoFit/>
          </a:bodyPr>
          <a:lstStyle/>
          <a:p>
            <a:pPr marL="182563" indent="-179388">
              <a:lnSpc>
                <a:spcPts val="1400"/>
              </a:lnSpc>
            </a:pPr>
            <a:r>
              <a:rPr kumimoji="1" lang="ja-JP" altLang="en-US" sz="1200" dirty="0">
                <a:latin typeface="BIZ UDゴシック" panose="020B0400000000000000" pitchFamily="49" charset="-128"/>
                <a:ea typeface="BIZ UDゴシック" panose="020B0400000000000000" pitchFamily="49" charset="-128"/>
              </a:rPr>
              <a:t>　 副首都ビジョンでは、戦略拠点都市に求められる要件に関する取組として、主に次のような方向性が掲げられている。</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51" name="角丸四角形 25">
            <a:extLst>
              <a:ext uri="{FF2B5EF4-FFF2-40B4-BE49-F238E27FC236}">
                <a16:creationId xmlns:a16="http://schemas.microsoft.com/office/drawing/2014/main" id="{5DC62C64-41CD-D3E0-F083-BEA1E30CD933}"/>
              </a:ext>
            </a:extLst>
          </p:cNvPr>
          <p:cNvSpPr/>
          <p:nvPr/>
        </p:nvSpPr>
        <p:spPr>
          <a:xfrm>
            <a:off x="1164720" y="2130859"/>
            <a:ext cx="3425650" cy="1921083"/>
          </a:xfrm>
          <a:prstGeom prst="roundRect">
            <a:avLst>
              <a:gd name="adj" fmla="val 3402"/>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21" name="角丸四角形 27">
            <a:extLst>
              <a:ext uri="{FF2B5EF4-FFF2-40B4-BE49-F238E27FC236}">
                <a16:creationId xmlns:a16="http://schemas.microsoft.com/office/drawing/2014/main" id="{9527DC37-820B-7C81-CFD3-10F3A63FE0D3}"/>
              </a:ext>
            </a:extLst>
          </p:cNvPr>
          <p:cNvSpPr/>
          <p:nvPr/>
        </p:nvSpPr>
        <p:spPr>
          <a:xfrm>
            <a:off x="2987313" y="1886772"/>
            <a:ext cx="1440000" cy="540000"/>
          </a:xfrm>
          <a:prstGeom prst="roundRect">
            <a:avLst>
              <a:gd name="adj" fmla="val 12211"/>
            </a:avLst>
          </a:prstGeom>
          <a:ln/>
        </p:spPr>
        <p:style>
          <a:lnRef idx="1">
            <a:schemeClr val="accent6"/>
          </a:lnRef>
          <a:fillRef idx="3">
            <a:schemeClr val="accent6"/>
          </a:fillRef>
          <a:effectRef idx="2">
            <a:schemeClr val="accent6"/>
          </a:effectRef>
          <a:fontRef idx="minor">
            <a:schemeClr val="lt1"/>
          </a:fontRef>
        </p:style>
        <p:txBody>
          <a:bodyPr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チャレンジを促す</a:t>
            </a:r>
            <a:endParaRPr kumimoji="1" lang="en-US" altLang="ja-JP"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経済政策</a:t>
            </a:r>
          </a:p>
        </p:txBody>
      </p:sp>
      <p:sp>
        <p:nvSpPr>
          <p:cNvPr id="33" name="角丸四角形 27">
            <a:extLst>
              <a:ext uri="{FF2B5EF4-FFF2-40B4-BE49-F238E27FC236}">
                <a16:creationId xmlns:a16="http://schemas.microsoft.com/office/drawing/2014/main" id="{1D0D35AA-237C-D273-F068-F428C45BF480}"/>
              </a:ext>
            </a:extLst>
          </p:cNvPr>
          <p:cNvSpPr/>
          <p:nvPr/>
        </p:nvSpPr>
        <p:spPr>
          <a:xfrm>
            <a:off x="1487530" y="1878309"/>
            <a:ext cx="1440000" cy="540000"/>
          </a:xfrm>
          <a:prstGeom prst="roundRect">
            <a:avLst>
              <a:gd name="adj" fmla="val 12211"/>
            </a:avLst>
          </a:prstGeom>
          <a:ln/>
        </p:spPr>
        <p:style>
          <a:lnRef idx="1">
            <a:schemeClr val="accent6"/>
          </a:lnRef>
          <a:fillRef idx="3">
            <a:schemeClr val="accent6"/>
          </a:fillRef>
          <a:effectRef idx="2">
            <a:schemeClr val="accent6"/>
          </a:effectRef>
          <a:fontRef idx="minor">
            <a:schemeClr val="lt1"/>
          </a:fontRef>
        </p:style>
        <p:txBody>
          <a:bodyPr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世界標準の都市</a:t>
            </a:r>
            <a:endParaRPr kumimoji="1" lang="en-US" altLang="ja-JP"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機能の充実</a:t>
            </a:r>
          </a:p>
        </p:txBody>
      </p:sp>
      <p:sp>
        <p:nvSpPr>
          <p:cNvPr id="53" name="テキスト ボックス 52">
            <a:extLst>
              <a:ext uri="{FF2B5EF4-FFF2-40B4-BE49-F238E27FC236}">
                <a16:creationId xmlns:a16="http://schemas.microsoft.com/office/drawing/2014/main" id="{02259BFF-3D06-EB9D-5432-892EDF02D08F}"/>
              </a:ext>
            </a:extLst>
          </p:cNvPr>
          <p:cNvSpPr txBox="1"/>
          <p:nvPr/>
        </p:nvSpPr>
        <p:spPr>
          <a:xfrm>
            <a:off x="5264763" y="2013464"/>
            <a:ext cx="2788146" cy="410369"/>
          </a:xfrm>
          <a:prstGeom prst="rect">
            <a:avLst/>
          </a:prstGeom>
          <a:noFill/>
        </p:spPr>
        <p:txBody>
          <a:bodyPr vert="horz" wrap="square" lIns="0" tIns="0" rIns="0" bIns="0" rtlCol="0" anchor="ctr" anchorCtr="0">
            <a:spAutoFit/>
          </a:bodyPr>
          <a:lstStyle/>
          <a:p>
            <a:pPr marL="271463" indent="-271463">
              <a:lnSpc>
                <a:spcPts val="1600"/>
              </a:lnSpc>
            </a:pPr>
            <a:r>
              <a:rPr kumimoji="1" lang="ja-JP" altLang="en-US" sz="1600" b="1" dirty="0">
                <a:latin typeface="BIZ UDゴシック" panose="020B0400000000000000" pitchFamily="49" charset="-128"/>
                <a:ea typeface="BIZ UDゴシック" panose="020B0400000000000000" pitchFamily="49" charset="-128"/>
              </a:rPr>
              <a:t>■ 大阪の成長</a:t>
            </a:r>
            <a:endParaRPr kumimoji="1" lang="en-US" altLang="ja-JP" sz="1600" b="1" dirty="0">
              <a:latin typeface="BIZ UDゴシック" panose="020B0400000000000000" pitchFamily="49" charset="-128"/>
              <a:ea typeface="BIZ UDゴシック" panose="020B0400000000000000" pitchFamily="49" charset="-128"/>
            </a:endParaRPr>
          </a:p>
          <a:p>
            <a:pPr marL="271463" indent="-271463">
              <a:lnSpc>
                <a:spcPts val="1600"/>
              </a:lnSpc>
            </a:pPr>
            <a:r>
              <a:rPr kumimoji="1" lang="en-US" altLang="ja-JP" sz="1600" b="1" dirty="0">
                <a:latin typeface="BIZ UDゴシック" panose="020B0400000000000000" pitchFamily="49" charset="-128"/>
                <a:ea typeface="BIZ UDゴシック" panose="020B0400000000000000" pitchFamily="49" charset="-128"/>
              </a:rPr>
              <a:t>  </a:t>
            </a:r>
            <a:r>
              <a:rPr kumimoji="1" lang="ja-JP" altLang="en-US" sz="1400" b="1" dirty="0">
                <a:latin typeface="BIZ UDゴシック" panose="020B0400000000000000" pitchFamily="49" charset="-128"/>
                <a:ea typeface="BIZ UDゴシック" panose="020B0400000000000000" pitchFamily="49" charset="-128"/>
              </a:rPr>
              <a:t>（</a:t>
            </a:r>
            <a:r>
              <a:rPr kumimoji="1" lang="ja-JP" altLang="en-US" sz="1200" b="1" dirty="0">
                <a:latin typeface="BIZ UDゴシック" panose="020B0400000000000000" pitchFamily="49" charset="-128"/>
                <a:ea typeface="BIZ UDゴシック" panose="020B0400000000000000" pitchFamily="49" charset="-128"/>
              </a:rPr>
              <a:t>産業・雇用振興、都市魅力向上）</a:t>
            </a:r>
            <a:endParaRPr kumimoji="1" lang="en-US" altLang="ja-JP" sz="1600" b="1" dirty="0">
              <a:latin typeface="BIZ UDゴシック" panose="020B0400000000000000" pitchFamily="49" charset="-128"/>
              <a:ea typeface="BIZ UDゴシック" panose="020B0400000000000000" pitchFamily="49" charset="-128"/>
            </a:endParaRPr>
          </a:p>
        </p:txBody>
      </p:sp>
      <p:sp>
        <p:nvSpPr>
          <p:cNvPr id="54" name="テキスト ボックス 53">
            <a:extLst>
              <a:ext uri="{FF2B5EF4-FFF2-40B4-BE49-F238E27FC236}">
                <a16:creationId xmlns:a16="http://schemas.microsoft.com/office/drawing/2014/main" id="{889275F5-551C-AFB3-4B5A-EFCD509E1B62}"/>
              </a:ext>
            </a:extLst>
          </p:cNvPr>
          <p:cNvSpPr txBox="1"/>
          <p:nvPr/>
        </p:nvSpPr>
        <p:spPr>
          <a:xfrm>
            <a:off x="5428001" y="2439145"/>
            <a:ext cx="3028507" cy="1477328"/>
          </a:xfrm>
          <a:prstGeom prst="rect">
            <a:avLst/>
          </a:prstGeom>
          <a:noFill/>
        </p:spPr>
        <p:txBody>
          <a:bodyPr vert="horz" wrap="square" lIns="0" rIns="0" rtlCol="0" anchor="ctr" anchorCtr="0">
            <a:spAutoFit/>
          </a:bodyPr>
          <a:lstStyle/>
          <a:p>
            <a:pPr marL="271463" indent="-271463">
              <a:lnSpc>
                <a:spcPts val="1400"/>
              </a:lnSpc>
            </a:pPr>
            <a:r>
              <a:rPr kumimoji="1" lang="ja-JP" altLang="en-US" sz="1200" dirty="0">
                <a:latin typeface="BIZ UDゴシック" panose="020B0400000000000000" pitchFamily="49" charset="-128"/>
                <a:ea typeface="BIZ UDゴシック" panose="020B0400000000000000" pitchFamily="49" charset="-128"/>
              </a:rPr>
              <a:t>・スタートアップの成長化促進</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・大学・研究機関等の集積を生かした</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a:latin typeface="BIZ UDゴシック" panose="020B0400000000000000" pitchFamily="49" charset="-128"/>
                <a:ea typeface="BIZ UDゴシック" panose="020B0400000000000000" pitchFamily="49" charset="-128"/>
              </a:rPr>
              <a:t>イノベーション創出</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・多様な就業魅力、人材流動性の向上</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・国際金融機能の強化</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・最先端の実証都市の確立　　　など</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56" name="テキスト ボックス 55">
            <a:extLst>
              <a:ext uri="{FF2B5EF4-FFF2-40B4-BE49-F238E27FC236}">
                <a16:creationId xmlns:a16="http://schemas.microsoft.com/office/drawing/2014/main" id="{E718018D-3B0A-C75C-0608-682E02DAE98D}"/>
              </a:ext>
            </a:extLst>
          </p:cNvPr>
          <p:cNvSpPr txBox="1"/>
          <p:nvPr/>
        </p:nvSpPr>
        <p:spPr>
          <a:xfrm>
            <a:off x="8272571" y="2452820"/>
            <a:ext cx="2530304" cy="1297791"/>
          </a:xfrm>
          <a:prstGeom prst="rect">
            <a:avLst/>
          </a:prstGeom>
          <a:noFill/>
        </p:spPr>
        <p:txBody>
          <a:bodyPr vert="horz" wrap="square" lIns="0" rIns="0" rtlCol="0" anchor="ctr" anchorCtr="0">
            <a:spAutoFit/>
          </a:bodyPr>
          <a:lstStyle/>
          <a:p>
            <a:pPr marL="271463" indent="-271463">
              <a:lnSpc>
                <a:spcPts val="1400"/>
              </a:lnSpc>
            </a:pPr>
            <a:r>
              <a:rPr kumimoji="1" lang="ja-JP" altLang="en-US" sz="1200" dirty="0">
                <a:latin typeface="BIZ UDゴシック" panose="020B0400000000000000" pitchFamily="49" charset="-128"/>
                <a:ea typeface="BIZ UDゴシック" panose="020B0400000000000000" pitchFamily="49" charset="-128"/>
              </a:rPr>
              <a:t>・都市に賑わいを呼び込む拠点形成</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・スマートシティの実現</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・高速道路ネットワーク</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・鉄道インフラの整備</a:t>
            </a:r>
            <a:endParaRPr kumimoji="1" lang="en-US" altLang="ja-JP" sz="1200" dirty="0">
              <a:latin typeface="BIZ UDゴシック" panose="020B0400000000000000" pitchFamily="49" charset="-128"/>
              <a:ea typeface="BIZ UDゴシック" panose="020B0400000000000000" pitchFamily="49" charset="-128"/>
            </a:endParaRPr>
          </a:p>
          <a:p>
            <a:pPr marL="271463" indent="-271463">
              <a:lnSpc>
                <a:spcPts val="1400"/>
              </a:lnSpc>
              <a:spcBef>
                <a:spcPts val="600"/>
              </a:spcBef>
            </a:pPr>
            <a:r>
              <a:rPr kumimoji="1" lang="ja-JP" altLang="en-US" sz="1200" dirty="0">
                <a:latin typeface="BIZ UDゴシック" panose="020B0400000000000000" pitchFamily="49" charset="-128"/>
                <a:ea typeface="BIZ UDゴシック" panose="020B0400000000000000" pitchFamily="49" charset="-128"/>
              </a:rPr>
              <a:t>・空港・港湾機能の高度化　　など</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57" name="テキスト ボックス 56">
            <a:extLst>
              <a:ext uri="{FF2B5EF4-FFF2-40B4-BE49-F238E27FC236}">
                <a16:creationId xmlns:a16="http://schemas.microsoft.com/office/drawing/2014/main" id="{A3514EA7-6F23-C181-D343-81BAF4B56144}"/>
              </a:ext>
            </a:extLst>
          </p:cNvPr>
          <p:cNvSpPr txBox="1"/>
          <p:nvPr/>
        </p:nvSpPr>
        <p:spPr>
          <a:xfrm>
            <a:off x="8192486" y="1998369"/>
            <a:ext cx="2764509" cy="410369"/>
          </a:xfrm>
          <a:prstGeom prst="rect">
            <a:avLst/>
          </a:prstGeom>
          <a:noFill/>
        </p:spPr>
        <p:txBody>
          <a:bodyPr vert="horz" wrap="square" lIns="0" tIns="0" rIns="0" bIns="0" rtlCol="0" anchor="ctr" anchorCtr="0">
            <a:spAutoFit/>
          </a:bodyPr>
          <a:lstStyle/>
          <a:p>
            <a:pPr marL="271463" indent="-271463">
              <a:lnSpc>
                <a:spcPts val="1600"/>
              </a:lnSpc>
            </a:pPr>
            <a:r>
              <a:rPr kumimoji="1" lang="ja-JP" altLang="en-US" sz="1600" b="1" dirty="0">
                <a:latin typeface="BIZ UDゴシック" panose="020B0400000000000000" pitchFamily="49" charset="-128"/>
                <a:ea typeface="BIZ UDゴシック" panose="020B0400000000000000" pitchFamily="49" charset="-128"/>
              </a:rPr>
              <a:t>■ 都市の発展</a:t>
            </a:r>
            <a:endParaRPr kumimoji="1" lang="en-US" altLang="ja-JP" sz="1600" b="1" dirty="0">
              <a:latin typeface="BIZ UDゴシック" panose="020B0400000000000000" pitchFamily="49" charset="-128"/>
              <a:ea typeface="BIZ UDゴシック" panose="020B0400000000000000" pitchFamily="49" charset="-128"/>
            </a:endParaRPr>
          </a:p>
          <a:p>
            <a:pPr marL="271463" indent="-271463">
              <a:lnSpc>
                <a:spcPts val="1600"/>
              </a:lnSpc>
            </a:pPr>
            <a:r>
              <a:rPr kumimoji="1" lang="en-US" altLang="ja-JP" sz="1600" b="1" dirty="0">
                <a:latin typeface="BIZ UDゴシック" panose="020B0400000000000000" pitchFamily="49" charset="-128"/>
                <a:ea typeface="BIZ UDゴシック" panose="020B0400000000000000" pitchFamily="49" charset="-128"/>
              </a:rPr>
              <a:t>   </a:t>
            </a:r>
            <a:r>
              <a:rPr kumimoji="1" lang="ja-JP" altLang="en-US" sz="1200" b="1" dirty="0">
                <a:latin typeface="BIZ UDゴシック" panose="020B0400000000000000" pitchFamily="49" charset="-128"/>
                <a:ea typeface="BIZ UDゴシック" panose="020B0400000000000000" pitchFamily="49" charset="-128"/>
              </a:rPr>
              <a:t>（まちづくり、都市基盤整備）</a:t>
            </a:r>
            <a:endParaRPr kumimoji="1" lang="en-US" altLang="ja-JP" sz="1600" b="1" dirty="0">
              <a:latin typeface="BIZ UDゴシック" panose="020B0400000000000000" pitchFamily="49" charset="-128"/>
              <a:ea typeface="BIZ UDゴシック" panose="020B0400000000000000" pitchFamily="49" charset="-128"/>
            </a:endParaRPr>
          </a:p>
        </p:txBody>
      </p:sp>
      <p:sp>
        <p:nvSpPr>
          <p:cNvPr id="3" name="角丸四角形 27">
            <a:extLst>
              <a:ext uri="{FF2B5EF4-FFF2-40B4-BE49-F238E27FC236}">
                <a16:creationId xmlns:a16="http://schemas.microsoft.com/office/drawing/2014/main" id="{3EB92271-9BFF-5C9D-9307-1F7EBD891E42}"/>
              </a:ext>
            </a:extLst>
          </p:cNvPr>
          <p:cNvSpPr/>
          <p:nvPr/>
        </p:nvSpPr>
        <p:spPr>
          <a:xfrm>
            <a:off x="1790354" y="2997016"/>
            <a:ext cx="2340000" cy="396000"/>
          </a:xfrm>
          <a:prstGeom prst="roundRect">
            <a:avLst>
              <a:gd name="adj" fmla="val 12211"/>
            </a:avLst>
          </a:prstGeom>
          <a:ln/>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marL="0" marR="0" lvl="0" indent="0" algn="ctr" defTabSz="914400" eaLnBrk="1" fontAlgn="auto" latinLnBrk="0" hangingPunct="1">
              <a:lnSpc>
                <a:spcPts val="1300"/>
              </a:lnSpc>
              <a:spcBef>
                <a:spcPts val="0"/>
              </a:spcBef>
              <a:spcAft>
                <a:spcPts val="0"/>
              </a:spcAft>
              <a:buClrTx/>
              <a:buSzTx/>
              <a:buFontTx/>
              <a:buNone/>
              <a:tabLst/>
              <a:defRPr/>
            </a:pPr>
            <a:r>
              <a:rPr kumimoji="1" lang="ja-JP" altLang="en-US" sz="1200" b="1" kern="0" dirty="0">
                <a:latin typeface="BIZ UDゴシック" panose="020B0400000000000000" pitchFamily="49" charset="-128"/>
                <a:ea typeface="BIZ UDゴシック" panose="020B0400000000000000" pitchFamily="49" charset="-128"/>
              </a:rPr>
              <a:t>人、物、金、情報の</a:t>
            </a:r>
            <a:endParaRPr kumimoji="1" lang="en-US" altLang="ja-JP" sz="1200" b="1" kern="0" dirty="0">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lnSpc>
                <a:spcPts val="1300"/>
              </a:lnSpc>
              <a:spcBef>
                <a:spcPts val="0"/>
              </a:spcBef>
              <a:spcAft>
                <a:spcPts val="0"/>
              </a:spcAft>
              <a:buClrTx/>
              <a:buSzTx/>
              <a:buFontTx/>
              <a:buNone/>
              <a:tabLst/>
              <a:defRPr/>
            </a:pPr>
            <a:r>
              <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中枢・中継都市</a:t>
            </a:r>
          </a:p>
        </p:txBody>
      </p:sp>
      <p:sp>
        <p:nvSpPr>
          <p:cNvPr id="4" name="角丸四角形 27">
            <a:extLst>
              <a:ext uri="{FF2B5EF4-FFF2-40B4-BE49-F238E27FC236}">
                <a16:creationId xmlns:a16="http://schemas.microsoft.com/office/drawing/2014/main" id="{5BABBBD4-555F-73F8-1EFB-1958BC0B38F7}"/>
              </a:ext>
            </a:extLst>
          </p:cNvPr>
          <p:cNvSpPr/>
          <p:nvPr/>
        </p:nvSpPr>
        <p:spPr>
          <a:xfrm>
            <a:off x="1768960" y="2519240"/>
            <a:ext cx="2340000" cy="396000"/>
          </a:xfrm>
          <a:prstGeom prst="roundRect">
            <a:avLst>
              <a:gd name="adj" fmla="val 12211"/>
            </a:avLst>
          </a:prstGeom>
          <a:ln/>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marL="0" marR="0" lvl="0" indent="0" algn="ctr" defTabSz="914400" eaLnBrk="1" fontAlgn="auto" latinLnBrk="0" hangingPunct="1">
              <a:lnSpc>
                <a:spcPts val="1300"/>
              </a:lnSpc>
              <a:spcBef>
                <a:spcPts val="0"/>
              </a:spcBef>
              <a:spcAft>
                <a:spcPts val="0"/>
              </a:spcAft>
              <a:buClrTx/>
              <a:buSzTx/>
              <a:buFontTx/>
              <a:buNone/>
              <a:tabLst/>
              <a:defRPr/>
            </a:pPr>
            <a:r>
              <a:rPr kumimoji="1" lang="ja-JP" altLang="en-US" sz="1200" b="1" kern="0" dirty="0">
                <a:latin typeface="BIZ UDゴシック" panose="020B0400000000000000" pitchFamily="49" charset="-128"/>
                <a:ea typeface="BIZ UDゴシック" panose="020B0400000000000000" pitchFamily="49" charset="-128"/>
              </a:rPr>
              <a:t>一定の経済規模を有する都市</a:t>
            </a:r>
            <a:endPar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endParaRPr>
          </a:p>
        </p:txBody>
      </p:sp>
      <p:sp>
        <p:nvSpPr>
          <p:cNvPr id="5" name="角丸四角形 27">
            <a:extLst>
              <a:ext uri="{FF2B5EF4-FFF2-40B4-BE49-F238E27FC236}">
                <a16:creationId xmlns:a16="http://schemas.microsoft.com/office/drawing/2014/main" id="{0FB81AB3-22DD-5EE6-9F6E-4428E21C0BAE}"/>
              </a:ext>
            </a:extLst>
          </p:cNvPr>
          <p:cNvSpPr/>
          <p:nvPr/>
        </p:nvSpPr>
        <p:spPr>
          <a:xfrm>
            <a:off x="1802377" y="3491867"/>
            <a:ext cx="2340000" cy="396000"/>
          </a:xfrm>
          <a:prstGeom prst="roundRect">
            <a:avLst>
              <a:gd name="adj" fmla="val 12211"/>
            </a:avLst>
          </a:prstGeom>
          <a:ln/>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marL="0" marR="0" lvl="0" indent="0" algn="ctr" defTabSz="914400" eaLnBrk="1" fontAlgn="auto" latinLnBrk="0" hangingPunct="1">
              <a:lnSpc>
                <a:spcPts val="1300"/>
              </a:lnSpc>
              <a:spcBef>
                <a:spcPts val="0"/>
              </a:spcBef>
              <a:spcAft>
                <a:spcPts val="0"/>
              </a:spcAft>
              <a:buClrTx/>
              <a:buSzTx/>
              <a:buFontTx/>
              <a:buNone/>
              <a:tabLst/>
              <a:defRPr/>
            </a:pPr>
            <a:r>
              <a:rPr kumimoji="1" lang="ja-JP" altLang="en-US" sz="1200" b="1" kern="0" dirty="0">
                <a:latin typeface="BIZ UDゴシック" panose="020B0400000000000000" pitchFamily="49" charset="-128"/>
                <a:ea typeface="BIZ UDゴシック" panose="020B0400000000000000" pitchFamily="49" charset="-128"/>
              </a:rPr>
              <a:t>イノベーションを生み出し</a:t>
            </a:r>
            <a:endParaRPr kumimoji="1" lang="en-US" altLang="ja-JP" sz="1200" b="1" kern="0" dirty="0">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lnSpc>
                <a:spcPts val="1300"/>
              </a:lnSpc>
              <a:spcBef>
                <a:spcPts val="0"/>
              </a:spcBef>
              <a:spcAft>
                <a:spcPts val="0"/>
              </a:spcAft>
              <a:buClrTx/>
              <a:buSzTx/>
              <a:buFontTx/>
              <a:buNone/>
              <a:tabLst/>
              <a:defRPr/>
            </a:pPr>
            <a:r>
              <a:rPr kumimoji="1" lang="ja-JP" altLang="en-US" sz="1200" b="1"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rPr>
              <a:t>社会実装していく都市</a:t>
            </a:r>
          </a:p>
        </p:txBody>
      </p:sp>
      <p:sp>
        <p:nvSpPr>
          <p:cNvPr id="10" name="テキスト ボックス 9">
            <a:extLst>
              <a:ext uri="{FF2B5EF4-FFF2-40B4-BE49-F238E27FC236}">
                <a16:creationId xmlns:a16="http://schemas.microsoft.com/office/drawing/2014/main" id="{DCC0E2F4-D7AA-BC63-1259-D8B766DCFFFD}"/>
              </a:ext>
            </a:extLst>
          </p:cNvPr>
          <p:cNvSpPr txBox="1"/>
          <p:nvPr/>
        </p:nvSpPr>
        <p:spPr>
          <a:xfrm>
            <a:off x="685502" y="4349963"/>
            <a:ext cx="4470729" cy="307777"/>
          </a:xfrm>
          <a:prstGeom prst="rect">
            <a:avLst/>
          </a:prstGeom>
          <a:noFill/>
        </p:spPr>
        <p:txBody>
          <a:bodyPr vert="horz" wrap="square" lIns="0" rIns="0" rtlCol="0" anchor="ctr" anchorCtr="0">
            <a:spAutoFit/>
          </a:bodyPr>
          <a:lstStyle/>
          <a:p>
            <a:pPr marL="271463" indent="-271463"/>
            <a:r>
              <a:rPr kumimoji="1" lang="en-US" altLang="ja-JP" sz="1400" b="1" dirty="0">
                <a:latin typeface="BIZ UDゴシック" panose="020B0400000000000000" pitchFamily="49" charset="-128"/>
                <a:ea typeface="BIZ UDゴシック" panose="020B0400000000000000" pitchFamily="49" charset="-128"/>
              </a:rPr>
              <a:t>【</a:t>
            </a:r>
            <a:r>
              <a:rPr kumimoji="1" lang="ja-JP" altLang="en-US" sz="1400" b="1" dirty="0">
                <a:latin typeface="BIZ UDゴシック" panose="020B0400000000000000" pitchFamily="49" charset="-128"/>
                <a:ea typeface="BIZ UDゴシック" panose="020B0400000000000000" pitchFamily="49" charset="-128"/>
              </a:rPr>
              <a:t>国への働きかけの視点</a:t>
            </a:r>
            <a:r>
              <a:rPr kumimoji="1" lang="en-US" altLang="ja-JP" sz="1400" b="1" dirty="0">
                <a:latin typeface="BIZ UDゴシック" panose="020B0400000000000000" pitchFamily="49" charset="-128"/>
                <a:ea typeface="BIZ UDゴシック" panose="020B0400000000000000" pitchFamily="49" charset="-128"/>
              </a:rPr>
              <a:t>】</a:t>
            </a:r>
          </a:p>
        </p:txBody>
      </p:sp>
      <p:sp>
        <p:nvSpPr>
          <p:cNvPr id="13" name="テキスト ボックス 12">
            <a:extLst>
              <a:ext uri="{FF2B5EF4-FFF2-40B4-BE49-F238E27FC236}">
                <a16:creationId xmlns:a16="http://schemas.microsoft.com/office/drawing/2014/main" id="{11937525-B379-4CEB-6465-6081975A8CD9}"/>
              </a:ext>
            </a:extLst>
          </p:cNvPr>
          <p:cNvSpPr txBox="1"/>
          <p:nvPr/>
        </p:nvSpPr>
        <p:spPr>
          <a:xfrm>
            <a:off x="966632" y="4730336"/>
            <a:ext cx="10203116" cy="358816"/>
          </a:xfrm>
          <a:prstGeom prst="rect">
            <a:avLst/>
          </a:prstGeom>
          <a:noFill/>
        </p:spPr>
        <p:txBody>
          <a:bodyPr vert="horz" wrap="square" lIns="0" tIns="0" rIns="0" bIns="0" rtlCol="0" anchor="ctr" anchorCtr="0">
            <a:spAutoFit/>
          </a:bodyPr>
          <a:lstStyle/>
          <a:p>
            <a:pPr marL="84138">
              <a:lnSpc>
                <a:spcPts val="1500"/>
              </a:lnSpc>
            </a:pPr>
            <a:r>
              <a:rPr kumimoji="1" lang="ja-JP" altLang="en-US" sz="1200" dirty="0">
                <a:latin typeface="BIZ UDゴシック" panose="020B0400000000000000" pitchFamily="49" charset="-128"/>
                <a:ea typeface="BIZ UDゴシック" panose="020B0400000000000000" pitchFamily="49" charset="-128"/>
              </a:rPr>
              <a:t>副首都化を後押しする仕組みを国に働きかけるにあたっては、次のような視点が考えられ、今回の意見交換会では、規制改革や地方分権改革の視点から、どのような仕組みが考えられるのかについて、幅広くご意見を頂戴したい。</a:t>
            </a:r>
            <a:endParaRPr kumimoji="1" lang="en-US" altLang="ja-JP" sz="1200" b="1" dirty="0">
              <a:latin typeface="BIZ UDゴシック" panose="020B0400000000000000" pitchFamily="49" charset="-128"/>
              <a:ea typeface="BIZ UDゴシック" panose="020B0400000000000000" pitchFamily="49" charset="-128"/>
            </a:endParaRPr>
          </a:p>
        </p:txBody>
      </p:sp>
      <p:sp>
        <p:nvSpPr>
          <p:cNvPr id="73" name="四角形: 角を丸くする 72">
            <a:extLst>
              <a:ext uri="{FF2B5EF4-FFF2-40B4-BE49-F238E27FC236}">
                <a16:creationId xmlns:a16="http://schemas.microsoft.com/office/drawing/2014/main" id="{34F7E2FF-12B7-BDC4-075B-B9F89872F146}"/>
              </a:ext>
            </a:extLst>
          </p:cNvPr>
          <p:cNvSpPr/>
          <p:nvPr/>
        </p:nvSpPr>
        <p:spPr>
          <a:xfrm>
            <a:off x="803189" y="4628521"/>
            <a:ext cx="10468388" cy="1684497"/>
          </a:xfrm>
          <a:prstGeom prst="roundRect">
            <a:avLst>
              <a:gd name="adj" fmla="val 3498"/>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二等辺三角形 73">
            <a:extLst>
              <a:ext uri="{FF2B5EF4-FFF2-40B4-BE49-F238E27FC236}">
                <a16:creationId xmlns:a16="http://schemas.microsoft.com/office/drawing/2014/main" id="{195535B7-752E-771B-CB9A-F04DE69B4573}"/>
              </a:ext>
            </a:extLst>
          </p:cNvPr>
          <p:cNvSpPr/>
          <p:nvPr/>
        </p:nvSpPr>
        <p:spPr>
          <a:xfrm>
            <a:off x="6895180" y="4060669"/>
            <a:ext cx="2887450" cy="504000"/>
          </a:xfrm>
          <a:prstGeom prst="triangle">
            <a:avLst>
              <a:gd name="adj" fmla="val 50000"/>
            </a:avLst>
          </a:prstGeom>
          <a:solidFill>
            <a:schemeClr val="bg1"/>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75" name="テキスト ボックス 74">
            <a:extLst>
              <a:ext uri="{FF2B5EF4-FFF2-40B4-BE49-F238E27FC236}">
                <a16:creationId xmlns:a16="http://schemas.microsoft.com/office/drawing/2014/main" id="{AA091AC2-98C8-510A-CD05-EF3A7E08A54F}"/>
              </a:ext>
            </a:extLst>
          </p:cNvPr>
          <p:cNvSpPr txBox="1"/>
          <p:nvPr/>
        </p:nvSpPr>
        <p:spPr>
          <a:xfrm>
            <a:off x="7650223" y="4303007"/>
            <a:ext cx="1330658" cy="184661"/>
          </a:xfrm>
          <a:prstGeom prst="rect">
            <a:avLst/>
          </a:prstGeom>
          <a:noFill/>
        </p:spPr>
        <p:txBody>
          <a:bodyPr vert="horz" wrap="square" lIns="0" tIns="0" rIns="0" bIns="0" rtlCol="0" anchor="ctr" anchorCtr="0">
            <a:spAutoFit/>
          </a:bodyPr>
          <a:lstStyle/>
          <a:p>
            <a:pPr marL="84138">
              <a:lnSpc>
                <a:spcPts val="1400"/>
              </a:lnSpc>
            </a:pPr>
            <a:r>
              <a:rPr kumimoji="1" lang="ja-JP" altLang="en-US" sz="1200" dirty="0">
                <a:latin typeface="BIZ UDゴシック" panose="020B0400000000000000" pitchFamily="49" charset="-128"/>
                <a:ea typeface="BIZ UDゴシック" panose="020B0400000000000000" pitchFamily="49" charset="-128"/>
              </a:rPr>
              <a:t>副首都化を後押し</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14" name="台形 13">
            <a:extLst>
              <a:ext uri="{FF2B5EF4-FFF2-40B4-BE49-F238E27FC236}">
                <a16:creationId xmlns:a16="http://schemas.microsoft.com/office/drawing/2014/main" id="{8291B685-ADA2-4755-8026-D651E4F34498}"/>
              </a:ext>
            </a:extLst>
          </p:cNvPr>
          <p:cNvSpPr/>
          <p:nvPr/>
        </p:nvSpPr>
        <p:spPr>
          <a:xfrm>
            <a:off x="1205556" y="5706320"/>
            <a:ext cx="9720000" cy="345649"/>
          </a:xfrm>
          <a:prstGeom prst="trapezoid">
            <a:avLst>
              <a:gd name="adj" fmla="val 37959"/>
            </a:avLst>
          </a:prstGeom>
          <a:no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9FC9C607-893F-47F0-C15A-64497A5A25BF}"/>
              </a:ext>
            </a:extLst>
          </p:cNvPr>
          <p:cNvSpPr/>
          <p:nvPr/>
        </p:nvSpPr>
        <p:spPr>
          <a:xfrm>
            <a:off x="1413089" y="5256662"/>
            <a:ext cx="1800000" cy="612000"/>
          </a:xfrm>
          <a:prstGeom prst="ellipse">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楕円 59">
            <a:extLst>
              <a:ext uri="{FF2B5EF4-FFF2-40B4-BE49-F238E27FC236}">
                <a16:creationId xmlns:a16="http://schemas.microsoft.com/office/drawing/2014/main" id="{BC7280D3-9716-FE6D-C6CC-A62F76873323}"/>
              </a:ext>
            </a:extLst>
          </p:cNvPr>
          <p:cNvSpPr/>
          <p:nvPr/>
        </p:nvSpPr>
        <p:spPr>
          <a:xfrm>
            <a:off x="3324244" y="5256662"/>
            <a:ext cx="1800000" cy="612000"/>
          </a:xfrm>
          <a:prstGeom prst="ellipse">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3A1D8319-A00C-1E16-0C74-40EDBC189901}"/>
              </a:ext>
            </a:extLst>
          </p:cNvPr>
          <p:cNvSpPr txBox="1"/>
          <p:nvPr/>
        </p:nvSpPr>
        <p:spPr>
          <a:xfrm>
            <a:off x="1580982" y="5445096"/>
            <a:ext cx="1620000" cy="205184"/>
          </a:xfrm>
          <a:prstGeom prst="rect">
            <a:avLst/>
          </a:prstGeom>
          <a:noFill/>
          <a:ln>
            <a:noFill/>
          </a:ln>
        </p:spPr>
        <p:txBody>
          <a:bodyPr vert="horz" wrap="square" lIns="0" tIns="0" rIns="0" bIns="0" rtlCol="0" anchor="ctr" anchorCtr="0">
            <a:spAutoFit/>
          </a:bodyPr>
          <a:lstStyle/>
          <a:p>
            <a:pPr marL="182563" indent="-179388" algn="ctr">
              <a:lnSpc>
                <a:spcPts val="1600"/>
              </a:lnSpc>
            </a:pPr>
            <a:r>
              <a:rPr kumimoji="1" lang="ja-JP" altLang="en-US" sz="1400" b="1" dirty="0">
                <a:latin typeface="BIZ UDゴシック" panose="020B0400000000000000" pitchFamily="49" charset="-128"/>
                <a:ea typeface="BIZ UDゴシック" panose="020B0400000000000000" pitchFamily="49" charset="-128"/>
              </a:rPr>
              <a:t>規制改革（特区）</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63" name="テキスト ボックス 62">
            <a:extLst>
              <a:ext uri="{FF2B5EF4-FFF2-40B4-BE49-F238E27FC236}">
                <a16:creationId xmlns:a16="http://schemas.microsoft.com/office/drawing/2014/main" id="{F1C21678-AC0A-8A2A-FDE9-7F4142B2BFD3}"/>
              </a:ext>
            </a:extLst>
          </p:cNvPr>
          <p:cNvSpPr txBox="1"/>
          <p:nvPr/>
        </p:nvSpPr>
        <p:spPr>
          <a:xfrm>
            <a:off x="3429619" y="5458156"/>
            <a:ext cx="1620000" cy="205184"/>
          </a:xfrm>
          <a:prstGeom prst="rect">
            <a:avLst/>
          </a:prstGeom>
          <a:noFill/>
          <a:ln>
            <a:noFill/>
          </a:ln>
        </p:spPr>
        <p:txBody>
          <a:bodyPr vert="horz" wrap="square" lIns="0" tIns="0" rIns="0" bIns="0" rtlCol="0" anchor="ctr" anchorCtr="0">
            <a:spAutoFit/>
          </a:bodyPr>
          <a:lstStyle/>
          <a:p>
            <a:pPr marL="182563" indent="-179388" algn="ctr">
              <a:lnSpc>
                <a:spcPts val="1600"/>
              </a:lnSpc>
            </a:pPr>
            <a:r>
              <a:rPr kumimoji="1" lang="ja-JP" altLang="en-US" sz="1400" b="1" dirty="0">
                <a:latin typeface="BIZ UDゴシック" panose="020B0400000000000000" pitchFamily="49" charset="-128"/>
                <a:ea typeface="BIZ UDゴシック" panose="020B0400000000000000" pitchFamily="49" charset="-128"/>
              </a:rPr>
              <a:t>地方分権改革</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67" name="楕円 66">
            <a:extLst>
              <a:ext uri="{FF2B5EF4-FFF2-40B4-BE49-F238E27FC236}">
                <a16:creationId xmlns:a16="http://schemas.microsoft.com/office/drawing/2014/main" id="{FB680B22-F5D0-71BD-FFED-50C9A114396E}"/>
              </a:ext>
            </a:extLst>
          </p:cNvPr>
          <p:cNvSpPr/>
          <p:nvPr/>
        </p:nvSpPr>
        <p:spPr>
          <a:xfrm>
            <a:off x="5194763" y="5282904"/>
            <a:ext cx="1800000" cy="612000"/>
          </a:xfrm>
          <a:prstGeom prst="ellipse">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a:extLst>
              <a:ext uri="{FF2B5EF4-FFF2-40B4-BE49-F238E27FC236}">
                <a16:creationId xmlns:a16="http://schemas.microsoft.com/office/drawing/2014/main" id="{352172B6-1E42-390F-74E9-A5EEE9DCA52A}"/>
              </a:ext>
            </a:extLst>
          </p:cNvPr>
          <p:cNvSpPr/>
          <p:nvPr/>
        </p:nvSpPr>
        <p:spPr>
          <a:xfrm>
            <a:off x="7061612" y="5268836"/>
            <a:ext cx="1800000" cy="612000"/>
          </a:xfrm>
          <a:prstGeom prst="ellipse">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a:extLst>
              <a:ext uri="{FF2B5EF4-FFF2-40B4-BE49-F238E27FC236}">
                <a16:creationId xmlns:a16="http://schemas.microsoft.com/office/drawing/2014/main" id="{A31FFF39-A7D0-1463-E0CA-81BAD4A0B6FD}"/>
              </a:ext>
            </a:extLst>
          </p:cNvPr>
          <p:cNvSpPr/>
          <p:nvPr/>
        </p:nvSpPr>
        <p:spPr>
          <a:xfrm>
            <a:off x="8903200" y="5277317"/>
            <a:ext cx="1800000" cy="612000"/>
          </a:xfrm>
          <a:prstGeom prst="ellipse">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46B6EA07-B6D0-2966-491B-6EEBBF1D1190}"/>
              </a:ext>
            </a:extLst>
          </p:cNvPr>
          <p:cNvSpPr txBox="1"/>
          <p:nvPr/>
        </p:nvSpPr>
        <p:spPr>
          <a:xfrm>
            <a:off x="5284763" y="5458851"/>
            <a:ext cx="1620000" cy="205184"/>
          </a:xfrm>
          <a:prstGeom prst="rect">
            <a:avLst/>
          </a:prstGeom>
          <a:noFill/>
          <a:ln>
            <a:noFill/>
          </a:ln>
        </p:spPr>
        <p:txBody>
          <a:bodyPr vert="horz" wrap="square" lIns="0" tIns="0" rIns="0" bIns="0" rtlCol="0" anchor="ctr" anchorCtr="0">
            <a:spAutoFit/>
          </a:bodyPr>
          <a:lstStyle/>
          <a:p>
            <a:pPr marL="182563" indent="-179388" algn="ctr">
              <a:lnSpc>
                <a:spcPts val="1600"/>
              </a:lnSpc>
            </a:pPr>
            <a:r>
              <a:rPr kumimoji="1" lang="ja-JP" altLang="en-US" sz="1400" b="1" dirty="0">
                <a:latin typeface="BIZ UDゴシック" panose="020B0400000000000000" pitchFamily="49" charset="-128"/>
                <a:ea typeface="BIZ UDゴシック" panose="020B0400000000000000" pitchFamily="49" charset="-128"/>
              </a:rPr>
              <a:t>自治制度改革</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66" name="テキスト ボックス 65">
            <a:extLst>
              <a:ext uri="{FF2B5EF4-FFF2-40B4-BE49-F238E27FC236}">
                <a16:creationId xmlns:a16="http://schemas.microsoft.com/office/drawing/2014/main" id="{719DBCED-FA01-6204-629B-ED29A59F9986}"/>
              </a:ext>
            </a:extLst>
          </p:cNvPr>
          <p:cNvSpPr txBox="1"/>
          <p:nvPr/>
        </p:nvSpPr>
        <p:spPr>
          <a:xfrm>
            <a:off x="7161633" y="5460986"/>
            <a:ext cx="1620000" cy="205184"/>
          </a:xfrm>
          <a:prstGeom prst="rect">
            <a:avLst/>
          </a:prstGeom>
          <a:noFill/>
          <a:ln>
            <a:noFill/>
          </a:ln>
        </p:spPr>
        <p:txBody>
          <a:bodyPr vert="horz" wrap="square" lIns="0" tIns="0" rIns="0" bIns="0" rtlCol="0" anchor="ctr" anchorCtr="0">
            <a:spAutoFit/>
          </a:bodyPr>
          <a:lstStyle/>
          <a:p>
            <a:pPr marL="182563" indent="-179388" algn="ctr">
              <a:lnSpc>
                <a:spcPts val="1600"/>
              </a:lnSpc>
            </a:pPr>
            <a:r>
              <a:rPr kumimoji="1" lang="ja-JP" altLang="en-US" sz="1400" b="1" dirty="0">
                <a:latin typeface="BIZ UDゴシック" panose="020B0400000000000000" pitchFamily="49" charset="-128"/>
                <a:ea typeface="BIZ UDゴシック" panose="020B0400000000000000" pitchFamily="49" charset="-128"/>
              </a:rPr>
              <a:t>統治機構改革</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65" name="テキスト ボックス 64">
            <a:extLst>
              <a:ext uri="{FF2B5EF4-FFF2-40B4-BE49-F238E27FC236}">
                <a16:creationId xmlns:a16="http://schemas.microsoft.com/office/drawing/2014/main" id="{119893A7-7CA7-BE56-E571-80BE6761EC7D}"/>
              </a:ext>
            </a:extLst>
          </p:cNvPr>
          <p:cNvSpPr txBox="1"/>
          <p:nvPr/>
        </p:nvSpPr>
        <p:spPr>
          <a:xfrm>
            <a:off x="8991150" y="5471523"/>
            <a:ext cx="1620000" cy="205184"/>
          </a:xfrm>
          <a:prstGeom prst="rect">
            <a:avLst/>
          </a:prstGeom>
          <a:noFill/>
          <a:ln>
            <a:noFill/>
          </a:ln>
        </p:spPr>
        <p:txBody>
          <a:bodyPr vert="horz" wrap="square" lIns="0" tIns="0" rIns="0" bIns="0" rtlCol="0" anchor="ctr" anchorCtr="0">
            <a:spAutoFit/>
          </a:bodyPr>
          <a:lstStyle/>
          <a:p>
            <a:pPr marL="182563" indent="-179388" algn="ctr">
              <a:lnSpc>
                <a:spcPts val="1600"/>
              </a:lnSpc>
            </a:pPr>
            <a:r>
              <a:rPr kumimoji="1" lang="ja-JP" altLang="en-US" sz="1400" b="1" dirty="0">
                <a:latin typeface="BIZ UDゴシック" panose="020B0400000000000000" pitchFamily="49" charset="-128"/>
                <a:ea typeface="BIZ UDゴシック" panose="020B0400000000000000" pitchFamily="49" charset="-128"/>
              </a:rPr>
              <a:t>国土政策</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38" name="テキスト ボックス 37">
            <a:extLst>
              <a:ext uri="{FF2B5EF4-FFF2-40B4-BE49-F238E27FC236}">
                <a16:creationId xmlns:a16="http://schemas.microsoft.com/office/drawing/2014/main" id="{CF085ACC-2EDD-482C-BC90-264AD0CBF067}"/>
              </a:ext>
            </a:extLst>
          </p:cNvPr>
          <p:cNvSpPr txBox="1"/>
          <p:nvPr/>
        </p:nvSpPr>
        <p:spPr>
          <a:xfrm>
            <a:off x="3050070" y="5989691"/>
            <a:ext cx="5832000" cy="153888"/>
          </a:xfrm>
          <a:prstGeom prst="rect">
            <a:avLst/>
          </a:prstGeom>
          <a:solidFill>
            <a:schemeClr val="bg1"/>
          </a:solidFill>
        </p:spPr>
        <p:txBody>
          <a:bodyPr vert="horz" wrap="square" lIns="0" tIns="0" rIns="0" bIns="0" rtlCol="0" anchor="ctr" anchorCtr="0">
            <a:spAutoFit/>
          </a:bodyPr>
          <a:lstStyle/>
          <a:p>
            <a:pPr marL="84138">
              <a:lnSpc>
                <a:spcPts val="1200"/>
              </a:lnSpc>
            </a:pPr>
            <a:r>
              <a:rPr kumimoji="1" lang="ja-JP" altLang="en-US" sz="1050" dirty="0">
                <a:latin typeface="BIZ UDゴシック" panose="020B0400000000000000" pitchFamily="49" charset="-128"/>
                <a:ea typeface="BIZ UDゴシック" panose="020B0400000000000000" pitchFamily="49" charset="-128"/>
              </a:rPr>
              <a:t>（ 複数の戦略拠点都市が日本の成長けん引する都市戦略を組み込んだ横ぐしをさす国家戦略 ）</a:t>
            </a:r>
            <a:endParaRPr kumimoji="1" lang="en-US" altLang="ja-JP" sz="1050" b="1" dirty="0">
              <a:latin typeface="BIZ UDゴシック" panose="020B0400000000000000" pitchFamily="49" charset="-128"/>
              <a:ea typeface="BIZ UDゴシック" panose="020B0400000000000000" pitchFamily="49" charset="-128"/>
            </a:endParaRPr>
          </a:p>
        </p:txBody>
      </p:sp>
      <p:sp>
        <p:nvSpPr>
          <p:cNvPr id="8" name="スライド番号プレースホルダー 7">
            <a:extLst>
              <a:ext uri="{FF2B5EF4-FFF2-40B4-BE49-F238E27FC236}">
                <a16:creationId xmlns:a16="http://schemas.microsoft.com/office/drawing/2014/main" id="{33052832-C8B1-98AD-D888-C03ED038AE28}"/>
              </a:ext>
            </a:extLst>
          </p:cNvPr>
          <p:cNvSpPr>
            <a:spLocks noGrp="1"/>
          </p:cNvSpPr>
          <p:nvPr>
            <p:ph type="sldNum" sz="quarter" idx="12"/>
          </p:nvPr>
        </p:nvSpPr>
        <p:spPr>
          <a:xfrm>
            <a:off x="9074727" y="6356350"/>
            <a:ext cx="2743200" cy="365125"/>
          </a:xfrm>
        </p:spPr>
        <p:txBody>
          <a:bodyPr/>
          <a:lstStyle/>
          <a:p>
            <a:r>
              <a:rPr kumimoji="1" lang="ja-JP" altLang="en-US" sz="1800" dirty="0">
                <a:solidFill>
                  <a:schemeClr val="tx1"/>
                </a:solidFill>
                <a:latin typeface="BIZ UDゴシック" panose="020B0400000000000000" pitchFamily="49" charset="-128"/>
                <a:ea typeface="BIZ UDゴシック" panose="020B0400000000000000" pitchFamily="49" charset="-128"/>
              </a:rPr>
              <a:t>３</a:t>
            </a:r>
          </a:p>
        </p:txBody>
      </p:sp>
    </p:spTree>
    <p:extLst>
      <p:ext uri="{BB962C8B-B14F-4D97-AF65-F5344CB8AC3E}">
        <p14:creationId xmlns:p14="http://schemas.microsoft.com/office/powerpoint/2010/main" val="149682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テキスト ボックス 64">
            <a:extLst>
              <a:ext uri="{FF2B5EF4-FFF2-40B4-BE49-F238E27FC236}">
                <a16:creationId xmlns:a16="http://schemas.microsoft.com/office/drawing/2014/main" id="{49719277-9F96-E357-644B-607FAC760079}"/>
              </a:ext>
            </a:extLst>
          </p:cNvPr>
          <p:cNvSpPr txBox="1"/>
          <p:nvPr/>
        </p:nvSpPr>
        <p:spPr>
          <a:xfrm>
            <a:off x="6075717" y="1498454"/>
            <a:ext cx="4529493" cy="2474139"/>
          </a:xfrm>
          <a:prstGeom prst="rect">
            <a:avLst/>
          </a:prstGeom>
          <a:noFill/>
        </p:spPr>
        <p:txBody>
          <a:bodyPr wrap="square">
            <a:spAutoFit/>
          </a:bodyPr>
          <a:lstStyle/>
          <a:p>
            <a:pPr marL="185738" indent="-185738">
              <a:lnSpc>
                <a:spcPts val="1600"/>
              </a:lnSpc>
            </a:pPr>
            <a:r>
              <a:rPr lang="ja-JP" altLang="en-US" sz="1200" dirty="0">
                <a:latin typeface="BIZ UDゴシック" panose="020B0400000000000000" pitchFamily="49" charset="-128"/>
                <a:ea typeface="BIZ UDゴシック" panose="020B0400000000000000" pitchFamily="49" charset="-128"/>
              </a:rPr>
              <a:t>■ </a:t>
            </a:r>
            <a:r>
              <a:rPr kumimoji="1" lang="ja-JP" altLang="en-US" sz="1200" dirty="0">
                <a:latin typeface="BIZ UDゴシック" panose="020B0400000000000000" pitchFamily="49" charset="-128"/>
                <a:ea typeface="BIZ UDゴシック" panose="020B0400000000000000" pitchFamily="49" charset="-128"/>
              </a:rPr>
              <a:t>大阪では、これまでから、国における地方分権改革の動きを踏まえ、関西広域連合の設立といった広域行政機能の強化、府市一体条例の制定などの新たな大都市制度の実現に向けた取組を推進。</a:t>
            </a:r>
            <a:endParaRPr kumimoji="1" lang="en-US" altLang="ja-JP" sz="1200" dirty="0">
              <a:latin typeface="BIZ UDゴシック" panose="020B0400000000000000" pitchFamily="49" charset="-128"/>
              <a:ea typeface="BIZ UDゴシック" panose="020B0400000000000000" pitchFamily="49" charset="-128"/>
            </a:endParaRPr>
          </a:p>
          <a:p>
            <a:pPr marL="185738" indent="-185738">
              <a:lnSpc>
                <a:spcPts val="1600"/>
              </a:lnSpc>
              <a:spcBef>
                <a:spcPts val="600"/>
              </a:spcBef>
            </a:pPr>
            <a:r>
              <a:rPr kumimoji="1" lang="ja-JP" altLang="en-US" sz="1200" dirty="0">
                <a:latin typeface="BIZ UDゴシック" panose="020B0400000000000000" pitchFamily="49" charset="-128"/>
                <a:ea typeface="BIZ UDゴシック" panose="020B0400000000000000" pitchFamily="49" charset="-128"/>
              </a:rPr>
              <a:t>■　</a:t>
            </a:r>
            <a:r>
              <a:rPr kumimoji="1" lang="ja-JP" altLang="en-US" sz="1200" b="1" u="sng" dirty="0">
                <a:latin typeface="BIZ UDゴシック" panose="020B0400000000000000" pitchFamily="49" charset="-128"/>
                <a:ea typeface="BIZ UDゴシック" panose="020B0400000000000000" pitchFamily="49" charset="-128"/>
              </a:rPr>
              <a:t>今後も</a:t>
            </a:r>
            <a:r>
              <a:rPr lang="ja-JP" altLang="en-US" sz="1200" b="1" u="sng" dirty="0">
                <a:latin typeface="BIZ UDゴシック" panose="020B0400000000000000" pitchFamily="49" charset="-128"/>
                <a:ea typeface="BIZ UDゴシック" panose="020B0400000000000000" pitchFamily="49" charset="-128"/>
              </a:rPr>
              <a:t>「提案募集方式」の活用などにより、地方分権改革に取り組んでいく</a:t>
            </a:r>
            <a:r>
              <a:rPr lang="ja-JP" altLang="en-US" sz="1200" dirty="0">
                <a:latin typeface="BIZ UDゴシック" panose="020B0400000000000000" pitchFamily="49" charset="-128"/>
                <a:ea typeface="BIZ UDゴシック" panose="020B0400000000000000" pitchFamily="49" charset="-128"/>
              </a:rPr>
              <a:t>。</a:t>
            </a:r>
            <a:endParaRPr lang="en-US" altLang="ja-JP" sz="1200" dirty="0">
              <a:latin typeface="BIZ UDゴシック" panose="020B0400000000000000" pitchFamily="49" charset="-128"/>
              <a:ea typeface="BIZ UDゴシック" panose="020B0400000000000000" pitchFamily="49" charset="-128"/>
            </a:endParaRPr>
          </a:p>
          <a:p>
            <a:pPr marL="185738" indent="-185738">
              <a:lnSpc>
                <a:spcPts val="1600"/>
              </a:lnSpc>
              <a:spcBef>
                <a:spcPts val="600"/>
              </a:spcBef>
            </a:pPr>
            <a:r>
              <a:rPr lang="ja-JP" altLang="en-US" sz="1200" dirty="0">
                <a:latin typeface="BIZ UDゴシック" panose="020B0400000000000000" pitchFamily="49" charset="-128"/>
                <a:ea typeface="BIZ UDゴシック" panose="020B0400000000000000" pitchFamily="49" charset="-128"/>
              </a:rPr>
              <a:t>■ 一方、「提案募集方式」では、立証責任等の観点からこれまで実施してこなかった事務移譲等の提案が困難であり、また、国が直接執行する事業の運用改善や税財源の移譲等に関する提案が対象外となる。このため、副首都化に向け、</a:t>
            </a:r>
            <a:r>
              <a:rPr lang="ja-JP" altLang="en-US" sz="1200" b="1" u="sng" dirty="0">
                <a:latin typeface="BIZ UDゴシック" panose="020B0400000000000000" pitchFamily="49" charset="-128"/>
                <a:ea typeface="BIZ UDゴシック" panose="020B0400000000000000" pitchFamily="49" charset="-128"/>
              </a:rPr>
              <a:t>提案募集方式とは異なる新たな仕組みが必要</a:t>
            </a:r>
            <a:r>
              <a:rPr lang="ja-JP" altLang="en-US" sz="1200" dirty="0">
                <a:latin typeface="BIZ UDゴシック" panose="020B0400000000000000" pitchFamily="49" charset="-128"/>
                <a:ea typeface="BIZ UDゴシック" panose="020B0400000000000000" pitchFamily="49" charset="-128"/>
              </a:rPr>
              <a:t>ではないか。</a:t>
            </a:r>
          </a:p>
        </p:txBody>
      </p:sp>
      <p:sp>
        <p:nvSpPr>
          <p:cNvPr id="70" name="テキスト ボックス 69">
            <a:extLst>
              <a:ext uri="{FF2B5EF4-FFF2-40B4-BE49-F238E27FC236}">
                <a16:creationId xmlns:a16="http://schemas.microsoft.com/office/drawing/2014/main" id="{4774DDBC-6959-694C-7EEA-FEAE0EE891A8}"/>
              </a:ext>
            </a:extLst>
          </p:cNvPr>
          <p:cNvSpPr txBox="1"/>
          <p:nvPr/>
        </p:nvSpPr>
        <p:spPr>
          <a:xfrm>
            <a:off x="5994371" y="1256777"/>
            <a:ext cx="2728914" cy="215444"/>
          </a:xfrm>
          <a:prstGeom prst="rect">
            <a:avLst/>
          </a:prstGeom>
          <a:noFill/>
        </p:spPr>
        <p:txBody>
          <a:bodyPr vert="horz" wrap="square" lIns="0" tIns="0" rIns="0" bIns="0" rtlCol="0" anchor="ctr" anchorCtr="0">
            <a:spAutoFit/>
          </a:bodyPr>
          <a:lstStyle/>
          <a:p>
            <a:pPr marL="271463" indent="-271463"/>
            <a:r>
              <a:rPr kumimoji="1" lang="en-US" altLang="ja-JP" sz="1400" b="1" dirty="0">
                <a:latin typeface="BIZ UDゴシック" panose="020B0400000000000000" pitchFamily="49" charset="-128"/>
                <a:ea typeface="BIZ UDゴシック" panose="020B0400000000000000" pitchFamily="49" charset="-128"/>
              </a:rPr>
              <a:t>【</a:t>
            </a:r>
            <a:r>
              <a:rPr kumimoji="1" lang="ja-JP" altLang="en-US" sz="1400" b="1" dirty="0">
                <a:latin typeface="BIZ UDゴシック" panose="020B0400000000000000" pitchFamily="49" charset="-128"/>
                <a:ea typeface="BIZ UDゴシック" panose="020B0400000000000000" pitchFamily="49" charset="-128"/>
              </a:rPr>
              <a:t>地方分権改革に関して</a:t>
            </a:r>
            <a:r>
              <a:rPr kumimoji="1" lang="en-US" altLang="ja-JP" sz="1400" b="1" dirty="0">
                <a:latin typeface="BIZ UDゴシック" panose="020B0400000000000000" pitchFamily="49" charset="-128"/>
                <a:ea typeface="BIZ UDゴシック" panose="020B0400000000000000" pitchFamily="49" charset="-128"/>
              </a:rPr>
              <a:t>】</a:t>
            </a:r>
          </a:p>
        </p:txBody>
      </p:sp>
      <p:sp>
        <p:nvSpPr>
          <p:cNvPr id="76" name="テキスト ボックス 75">
            <a:extLst>
              <a:ext uri="{FF2B5EF4-FFF2-40B4-BE49-F238E27FC236}">
                <a16:creationId xmlns:a16="http://schemas.microsoft.com/office/drawing/2014/main" id="{8AD525D8-88FF-3E2D-3460-19E9AFC8DDCC}"/>
              </a:ext>
            </a:extLst>
          </p:cNvPr>
          <p:cNvSpPr txBox="1"/>
          <p:nvPr/>
        </p:nvSpPr>
        <p:spPr>
          <a:xfrm>
            <a:off x="1176159" y="1506237"/>
            <a:ext cx="4529493" cy="2679323"/>
          </a:xfrm>
          <a:prstGeom prst="rect">
            <a:avLst/>
          </a:prstGeom>
          <a:noFill/>
        </p:spPr>
        <p:txBody>
          <a:bodyPr wrap="square">
            <a:spAutoFit/>
          </a:bodyPr>
          <a:lstStyle/>
          <a:p>
            <a:pPr marL="185738" indent="-185738">
              <a:lnSpc>
                <a:spcPts val="1600"/>
              </a:lnSpc>
            </a:pPr>
            <a:r>
              <a:rPr kumimoji="1" lang="ja-JP" altLang="en-US" sz="1200" dirty="0">
                <a:latin typeface="BIZ UDゴシック" panose="020B0400000000000000" pitchFamily="49" charset="-128"/>
                <a:ea typeface="BIZ UDゴシック" panose="020B0400000000000000" pitchFamily="49" charset="-128"/>
              </a:rPr>
              <a:t>■ 大阪では、これまでから、構造改革特区や国際戦略総合特区や関西圏国家戦略特区、スーパーシティ型国家戦略特区などの規制改革制度を活用し、</a:t>
            </a:r>
            <a:r>
              <a:rPr kumimoji="1" lang="en-US" altLang="ja-JP" sz="1200" dirty="0">
                <a:latin typeface="BIZ UDゴシック" panose="020B0400000000000000" pitchFamily="49" charset="-128"/>
                <a:ea typeface="BIZ UDゴシック" panose="020B0400000000000000" pitchFamily="49" charset="-128"/>
              </a:rPr>
              <a:t>PMDA</a:t>
            </a:r>
            <a:r>
              <a:rPr kumimoji="1" lang="ja-JP" altLang="en-US" sz="1200" dirty="0">
                <a:latin typeface="BIZ UDゴシック" panose="020B0400000000000000" pitchFamily="49" charset="-128"/>
                <a:ea typeface="BIZ UDゴシック" panose="020B0400000000000000" pitchFamily="49" charset="-128"/>
              </a:rPr>
              <a:t>関西支部の開設や特区民泊、家事支援外国人材の受入れなど、大阪の成長・発展につながる取組を推進。</a:t>
            </a:r>
            <a:endParaRPr kumimoji="1" lang="en-US" altLang="ja-JP" sz="1200" dirty="0">
              <a:latin typeface="BIZ UDゴシック" panose="020B0400000000000000" pitchFamily="49" charset="-128"/>
              <a:ea typeface="BIZ UDゴシック" panose="020B0400000000000000" pitchFamily="49" charset="-128"/>
            </a:endParaRPr>
          </a:p>
          <a:p>
            <a:pPr marL="185738" indent="-185738">
              <a:lnSpc>
                <a:spcPts val="1600"/>
              </a:lnSpc>
              <a:spcBef>
                <a:spcPts val="600"/>
              </a:spcBef>
            </a:pPr>
            <a:r>
              <a:rPr kumimoji="1" lang="ja-JP" altLang="en-US" sz="1200" dirty="0">
                <a:latin typeface="BIZ UDゴシック" panose="020B0400000000000000" pitchFamily="49" charset="-128"/>
                <a:ea typeface="BIZ UDゴシック" panose="020B0400000000000000" pitchFamily="49" charset="-128"/>
              </a:rPr>
              <a:t>■　</a:t>
            </a:r>
            <a:r>
              <a:rPr kumimoji="1" lang="ja-JP" altLang="en-US" sz="1200" b="1" u="sng" dirty="0">
                <a:latin typeface="BIZ UDゴシック" panose="020B0400000000000000" pitchFamily="49" charset="-128"/>
                <a:ea typeface="BIZ UDゴシック" panose="020B0400000000000000" pitchFamily="49" charset="-128"/>
              </a:rPr>
              <a:t>今後も、</a:t>
            </a:r>
            <a:r>
              <a:rPr lang="ja-JP" altLang="en-US" sz="1200" b="1" u="sng" dirty="0">
                <a:solidFill>
                  <a:prstClr val="black"/>
                </a:solidFill>
                <a:latin typeface="BIZ UDゴシック" panose="020B0400000000000000" pitchFamily="49" charset="-128"/>
                <a:ea typeface="BIZ UDゴシック" panose="020B0400000000000000" pitchFamily="49" charset="-128"/>
              </a:rPr>
              <a:t>スーパーシティ構想等を推進するとともに、国家戦略特区など、既存制度をフル活用していく</a:t>
            </a:r>
            <a:r>
              <a:rPr lang="ja-JP" altLang="en-US" sz="1200" dirty="0">
                <a:solidFill>
                  <a:prstClr val="black"/>
                </a:solidFill>
                <a:latin typeface="BIZ UDゴシック" panose="020B0400000000000000" pitchFamily="49" charset="-128"/>
                <a:ea typeface="BIZ UDゴシック" panose="020B0400000000000000" pitchFamily="49" charset="-128"/>
              </a:rPr>
              <a:t>。</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185738" indent="-185738">
              <a:lnSpc>
                <a:spcPts val="1600"/>
              </a:lnSpc>
              <a:spcBef>
                <a:spcPts val="600"/>
              </a:spcBef>
            </a:pPr>
            <a:r>
              <a:rPr lang="ja-JP" altLang="en-US" sz="1200" dirty="0">
                <a:solidFill>
                  <a:prstClr val="black"/>
                </a:solidFill>
                <a:latin typeface="BIZ UDゴシック" panose="020B0400000000000000" pitchFamily="49" charset="-128"/>
                <a:ea typeface="BIZ UDゴシック" panose="020B0400000000000000" pitchFamily="49" charset="-128"/>
              </a:rPr>
              <a:t>■ 一方、国における既存の規制改革制度は、関係省庁との個別契約等により地域の特性やニーズに沿って地域限定的に規制改革を推進できる仕組みとはなっていない。このため、副首都化に向け、</a:t>
            </a:r>
            <a:r>
              <a:rPr lang="ja-JP" altLang="en-US" sz="1200" b="1" u="sng" dirty="0">
                <a:solidFill>
                  <a:prstClr val="black"/>
                </a:solidFill>
                <a:latin typeface="BIZ UDゴシック" panose="020B0400000000000000" pitchFamily="49" charset="-128"/>
                <a:ea typeface="BIZ UDゴシック" panose="020B0400000000000000" pitchFamily="49" charset="-128"/>
              </a:rPr>
              <a:t>既存の規制改革制度とは異なる新たな仕組みが必要</a:t>
            </a:r>
            <a:r>
              <a:rPr lang="ja-JP" altLang="en-US" sz="1200" dirty="0">
                <a:solidFill>
                  <a:prstClr val="black"/>
                </a:solidFill>
                <a:latin typeface="BIZ UDゴシック" panose="020B0400000000000000" pitchFamily="49" charset="-128"/>
                <a:ea typeface="BIZ UDゴシック" panose="020B0400000000000000" pitchFamily="49" charset="-128"/>
              </a:rPr>
              <a:t>ではないか。</a:t>
            </a:r>
          </a:p>
        </p:txBody>
      </p:sp>
      <p:sp>
        <p:nvSpPr>
          <p:cNvPr id="78" name="テキスト ボックス 77">
            <a:extLst>
              <a:ext uri="{FF2B5EF4-FFF2-40B4-BE49-F238E27FC236}">
                <a16:creationId xmlns:a16="http://schemas.microsoft.com/office/drawing/2014/main" id="{DC68F517-A680-C46E-B21A-B77E71FAC273}"/>
              </a:ext>
            </a:extLst>
          </p:cNvPr>
          <p:cNvSpPr txBox="1"/>
          <p:nvPr/>
        </p:nvSpPr>
        <p:spPr>
          <a:xfrm>
            <a:off x="1007435" y="4887723"/>
            <a:ext cx="10174805" cy="522131"/>
          </a:xfrm>
          <a:prstGeom prst="rect">
            <a:avLst/>
          </a:prstGeom>
          <a:noFill/>
        </p:spPr>
        <p:txBody>
          <a:bodyPr wrap="square" rtlCol="0">
            <a:spAutoFit/>
          </a:bodyPr>
          <a:lstStyle/>
          <a:p>
            <a:pPr marL="9525" indent="-9525">
              <a:lnSpc>
                <a:spcPts val="1800"/>
              </a:lnSpc>
              <a:spcBef>
                <a:spcPts val="1200"/>
              </a:spcBef>
            </a:pPr>
            <a:r>
              <a:rPr kumimoji="1" lang="ja-JP" altLang="en-US" sz="1400" dirty="0">
                <a:latin typeface="BIZ UDゴシック" panose="020B0400000000000000" pitchFamily="49" charset="-128"/>
                <a:ea typeface="BIZ UDゴシック" panose="020B0400000000000000" pitchFamily="49" charset="-128"/>
              </a:rPr>
              <a:t>〇 副首都・大阪の実現に向け、規制改革や地方分権改革の観点からは、まずは、既存の制度を最大限活用していく。</a:t>
            </a:r>
            <a:endParaRPr kumimoji="1" lang="en-US" altLang="ja-JP" sz="1400" dirty="0">
              <a:latin typeface="BIZ UDゴシック" panose="020B0400000000000000" pitchFamily="49" charset="-128"/>
              <a:ea typeface="BIZ UDゴシック" panose="020B0400000000000000" pitchFamily="49" charset="-128"/>
            </a:endParaRPr>
          </a:p>
          <a:p>
            <a:pPr marL="9525" indent="-9525">
              <a:lnSpc>
                <a:spcPts val="1800"/>
              </a:lnSpc>
            </a:pPr>
            <a:r>
              <a:rPr kumimoji="1" lang="ja-JP" altLang="en-US" sz="1400" dirty="0">
                <a:latin typeface="BIZ UDゴシック" panose="020B0400000000000000" pitchFamily="49" charset="-128"/>
                <a:ea typeface="BIZ UDゴシック" panose="020B0400000000000000" pitchFamily="49" charset="-128"/>
              </a:rPr>
              <a:t>〇 そのうえで、既存制度とは異なる、次のような新たな仕組みを国に働きかけていくことが考えられるのではないか。</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79" name="二等辺三角形 78">
            <a:extLst>
              <a:ext uri="{FF2B5EF4-FFF2-40B4-BE49-F238E27FC236}">
                <a16:creationId xmlns:a16="http://schemas.microsoft.com/office/drawing/2014/main" id="{84C7826D-0881-5D1A-C984-BE145DDA46A3}"/>
              </a:ext>
            </a:extLst>
          </p:cNvPr>
          <p:cNvSpPr/>
          <p:nvPr/>
        </p:nvSpPr>
        <p:spPr>
          <a:xfrm rot="10800000">
            <a:off x="5116459" y="4370713"/>
            <a:ext cx="1800000" cy="144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80" name="四角形: 角を丸くする 79">
            <a:extLst>
              <a:ext uri="{FF2B5EF4-FFF2-40B4-BE49-F238E27FC236}">
                <a16:creationId xmlns:a16="http://schemas.microsoft.com/office/drawing/2014/main" id="{EA549BAB-65FE-D82D-87D7-A982D21BFF4E}"/>
              </a:ext>
            </a:extLst>
          </p:cNvPr>
          <p:cNvSpPr/>
          <p:nvPr/>
        </p:nvSpPr>
        <p:spPr>
          <a:xfrm>
            <a:off x="1337488" y="5470585"/>
            <a:ext cx="9313767" cy="911776"/>
          </a:xfrm>
          <a:prstGeom prst="roundRect">
            <a:avLst>
              <a:gd name="adj" fmla="val 266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48AF119C-6B39-04E8-7267-88038433CF07}"/>
              </a:ext>
            </a:extLst>
          </p:cNvPr>
          <p:cNvSpPr txBox="1"/>
          <p:nvPr/>
        </p:nvSpPr>
        <p:spPr>
          <a:xfrm>
            <a:off x="1500180" y="5567029"/>
            <a:ext cx="9151075" cy="696216"/>
          </a:xfrm>
          <a:prstGeom prst="rect">
            <a:avLst/>
          </a:prstGeom>
          <a:noFill/>
        </p:spPr>
        <p:txBody>
          <a:bodyPr wrap="square" rtlCol="0">
            <a:spAutoFit/>
          </a:bodyPr>
          <a:lstStyle/>
          <a:p>
            <a:pPr marL="266700" indent="-266700">
              <a:lnSpc>
                <a:spcPts val="2200"/>
              </a:lnSpc>
              <a:spcBef>
                <a:spcPts val="1800"/>
              </a:spcBef>
            </a:pPr>
            <a:r>
              <a:rPr kumimoji="1" lang="ja-JP" altLang="en-US" b="1" dirty="0">
                <a:latin typeface="BIZ UDゴシック" panose="020B0400000000000000" pitchFamily="49" charset="-128"/>
                <a:ea typeface="BIZ UDゴシック" panose="020B0400000000000000" pitchFamily="49" charset="-128"/>
              </a:rPr>
              <a:t>① 国全体の成長・発展にも資する、地域の自主・自律的な取組を更に促す仕組み</a:t>
            </a:r>
          </a:p>
          <a:p>
            <a:pPr marL="266700" indent="-266700">
              <a:lnSpc>
                <a:spcPts val="2200"/>
              </a:lnSpc>
              <a:spcBef>
                <a:spcPts val="600"/>
              </a:spcBef>
            </a:pPr>
            <a:r>
              <a:rPr kumimoji="1" lang="ja-JP" altLang="en-US" b="1" dirty="0">
                <a:latin typeface="BIZ UDゴシック" panose="020B0400000000000000" pitchFamily="49" charset="-128"/>
                <a:ea typeface="BIZ UDゴシック" panose="020B0400000000000000" pitchFamily="49" charset="-128"/>
              </a:rPr>
              <a:t>② 国との関係において、地域の成長・発展に係る施策を一体的に推進する仕組み</a:t>
            </a:r>
            <a:endParaRPr kumimoji="1" lang="en-US" altLang="ja-JP" b="1" dirty="0">
              <a:latin typeface="BIZ UDゴシック" panose="020B0400000000000000" pitchFamily="49" charset="-128"/>
              <a:ea typeface="BIZ UDゴシック" panose="020B0400000000000000" pitchFamily="49" charset="-128"/>
            </a:endParaRPr>
          </a:p>
        </p:txBody>
      </p:sp>
      <p:sp>
        <p:nvSpPr>
          <p:cNvPr id="82" name="テキスト ボックス 81">
            <a:extLst>
              <a:ext uri="{FF2B5EF4-FFF2-40B4-BE49-F238E27FC236}">
                <a16:creationId xmlns:a16="http://schemas.microsoft.com/office/drawing/2014/main" id="{ED8C7E28-C260-2F56-0C0D-144950F73574}"/>
              </a:ext>
            </a:extLst>
          </p:cNvPr>
          <p:cNvSpPr txBox="1"/>
          <p:nvPr/>
        </p:nvSpPr>
        <p:spPr>
          <a:xfrm>
            <a:off x="772440" y="4573315"/>
            <a:ext cx="6284272" cy="323165"/>
          </a:xfrm>
          <a:prstGeom prst="rect">
            <a:avLst/>
          </a:prstGeom>
          <a:noFill/>
        </p:spPr>
        <p:txBody>
          <a:bodyPr wrap="square" rtlCol="0">
            <a:spAutoFit/>
          </a:bodyPr>
          <a:lstStyle/>
          <a:p>
            <a:pPr marL="187325" indent="-187325">
              <a:lnSpc>
                <a:spcPts val="1800"/>
              </a:lnSpc>
            </a:pPr>
            <a:r>
              <a:rPr kumimoji="1" lang="ja-JP" altLang="en-US" sz="1600" b="1" dirty="0">
                <a:latin typeface="BIZ UDゴシック" panose="020B0400000000000000" pitchFamily="49" charset="-128"/>
                <a:ea typeface="BIZ UDゴシック" panose="020B0400000000000000" pitchFamily="49" charset="-128"/>
              </a:rPr>
              <a:t>（国への働きかけを行う新たな仕組みのイメージ</a:t>
            </a:r>
            <a:r>
              <a:rPr kumimoji="1" lang="en-US" altLang="ja-JP" sz="1200" b="1" dirty="0">
                <a:latin typeface="BIZ UDゴシック" panose="020B0400000000000000" pitchFamily="49" charset="-128"/>
                <a:ea typeface="BIZ UDゴシック" panose="020B0400000000000000" pitchFamily="49" charset="-128"/>
              </a:rPr>
              <a:t>《</a:t>
            </a:r>
            <a:r>
              <a:rPr kumimoji="1" lang="ja-JP" altLang="en-US" sz="1200" b="1" dirty="0">
                <a:latin typeface="BIZ UDゴシック" panose="020B0400000000000000" pitchFamily="49" charset="-128"/>
                <a:ea typeface="BIZ UDゴシック" panose="020B0400000000000000" pitchFamily="49" charset="-128"/>
              </a:rPr>
              <a:t>たたき台</a:t>
            </a:r>
            <a:r>
              <a:rPr kumimoji="1" lang="en-US" altLang="ja-JP" sz="1200" b="1" dirty="0">
                <a:latin typeface="BIZ UDゴシック" panose="020B0400000000000000" pitchFamily="49" charset="-128"/>
                <a:ea typeface="BIZ UDゴシック" panose="020B0400000000000000" pitchFamily="49" charset="-128"/>
              </a:rPr>
              <a:t>》</a:t>
            </a:r>
            <a:r>
              <a:rPr kumimoji="1" lang="ja-JP" altLang="en-US" sz="1600" b="1" dirty="0">
                <a:latin typeface="BIZ UDゴシック" panose="020B0400000000000000" pitchFamily="49" charset="-128"/>
                <a:ea typeface="BIZ UDゴシック" panose="020B0400000000000000" pitchFamily="49" charset="-128"/>
              </a:rPr>
              <a:t>）</a:t>
            </a:r>
            <a:endParaRPr kumimoji="1" lang="en-US" altLang="ja-JP" sz="1600" b="1" dirty="0">
              <a:latin typeface="BIZ UDゴシック" panose="020B0400000000000000" pitchFamily="49" charset="-128"/>
              <a:ea typeface="BIZ UDゴシック" panose="020B0400000000000000" pitchFamily="49" charset="-128"/>
            </a:endParaRPr>
          </a:p>
        </p:txBody>
      </p:sp>
      <p:sp>
        <p:nvSpPr>
          <p:cNvPr id="3" name="ホームベース 7">
            <a:extLst>
              <a:ext uri="{FF2B5EF4-FFF2-40B4-BE49-F238E27FC236}">
                <a16:creationId xmlns:a16="http://schemas.microsoft.com/office/drawing/2014/main" id="{DCEA8F57-2C77-3B1B-C0E3-0205483994E9}"/>
              </a:ext>
            </a:extLst>
          </p:cNvPr>
          <p:cNvSpPr/>
          <p:nvPr/>
        </p:nvSpPr>
        <p:spPr>
          <a:xfrm>
            <a:off x="685503" y="513475"/>
            <a:ext cx="9150828" cy="39600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0" tIns="0" rIns="36000" bIns="36000" rtlCol="0" anchor="ctr"/>
          <a:lstStyle/>
          <a:p>
            <a:pPr algn="ctr">
              <a:defRPr/>
            </a:pPr>
            <a:r>
              <a:rPr kumimoji="1" lang="ja-JP" altLang="en-US" b="1" dirty="0">
                <a:solidFill>
                  <a:schemeClr val="bg1"/>
                </a:solidFill>
                <a:latin typeface="BIZ UDゴシック" panose="020B0400000000000000" pitchFamily="49" charset="-128"/>
                <a:ea typeface="BIZ UDゴシック" panose="020B0400000000000000" pitchFamily="49" charset="-128"/>
              </a:rPr>
              <a:t>「規制改革」</a:t>
            </a:r>
            <a:r>
              <a:rPr kumimoji="1" lang="ja-JP" altLang="en-US" b="1">
                <a:solidFill>
                  <a:schemeClr val="bg1"/>
                </a:solidFill>
                <a:latin typeface="BIZ UDゴシック" panose="020B0400000000000000" pitchFamily="49" charset="-128"/>
                <a:ea typeface="BIZ UDゴシック" panose="020B0400000000000000" pitchFamily="49" charset="-128"/>
              </a:rPr>
              <a:t>や「地方分権改革」</a:t>
            </a:r>
            <a:r>
              <a:rPr kumimoji="1" lang="ja-JP" altLang="en-US" b="1" dirty="0">
                <a:solidFill>
                  <a:schemeClr val="bg1"/>
                </a:solidFill>
                <a:latin typeface="BIZ UDゴシック" panose="020B0400000000000000" pitchFamily="49" charset="-128"/>
                <a:ea typeface="BIZ UDゴシック" panose="020B0400000000000000" pitchFamily="49" charset="-128"/>
              </a:rPr>
              <a:t>の視点から国への働きかけを行う仕組みのイメージ</a:t>
            </a:r>
          </a:p>
        </p:txBody>
      </p:sp>
      <p:sp>
        <p:nvSpPr>
          <p:cNvPr id="4" name="テキスト ボックス 3">
            <a:extLst>
              <a:ext uri="{FF2B5EF4-FFF2-40B4-BE49-F238E27FC236}">
                <a16:creationId xmlns:a16="http://schemas.microsoft.com/office/drawing/2014/main" id="{7424C770-F2DC-2BCC-8DA8-F9BE71608A54}"/>
              </a:ext>
            </a:extLst>
          </p:cNvPr>
          <p:cNvSpPr txBox="1"/>
          <p:nvPr/>
        </p:nvSpPr>
        <p:spPr>
          <a:xfrm>
            <a:off x="1117053" y="1281675"/>
            <a:ext cx="2728914" cy="215444"/>
          </a:xfrm>
          <a:prstGeom prst="rect">
            <a:avLst/>
          </a:prstGeom>
          <a:noFill/>
        </p:spPr>
        <p:txBody>
          <a:bodyPr vert="horz" wrap="square" lIns="0" tIns="0" rIns="0" bIns="0" rtlCol="0" anchor="ctr" anchorCtr="0">
            <a:spAutoFit/>
          </a:bodyPr>
          <a:lstStyle/>
          <a:p>
            <a:pPr marL="271463" indent="-271463"/>
            <a:r>
              <a:rPr kumimoji="1" lang="en-US" altLang="ja-JP" sz="1400" b="1" dirty="0">
                <a:latin typeface="BIZ UDゴシック" panose="020B0400000000000000" pitchFamily="49" charset="-128"/>
                <a:ea typeface="BIZ UDゴシック" panose="020B0400000000000000" pitchFamily="49" charset="-128"/>
              </a:rPr>
              <a:t>【</a:t>
            </a:r>
            <a:r>
              <a:rPr kumimoji="1" lang="ja-JP" altLang="en-US" sz="1400" b="1" dirty="0">
                <a:latin typeface="BIZ UDゴシック" panose="020B0400000000000000" pitchFamily="49" charset="-128"/>
                <a:ea typeface="BIZ UDゴシック" panose="020B0400000000000000" pitchFamily="49" charset="-128"/>
              </a:rPr>
              <a:t>規制改革に関して</a:t>
            </a:r>
            <a:r>
              <a:rPr kumimoji="1" lang="en-US" altLang="ja-JP" sz="1400" b="1" dirty="0">
                <a:latin typeface="BIZ UDゴシック" panose="020B0400000000000000" pitchFamily="49" charset="-128"/>
                <a:ea typeface="BIZ UDゴシック" panose="020B0400000000000000" pitchFamily="49" charset="-128"/>
              </a:rPr>
              <a:t>】</a:t>
            </a:r>
          </a:p>
        </p:txBody>
      </p:sp>
      <p:sp>
        <p:nvSpPr>
          <p:cNvPr id="5" name="四角形: 角を丸くする 4">
            <a:extLst>
              <a:ext uri="{FF2B5EF4-FFF2-40B4-BE49-F238E27FC236}">
                <a16:creationId xmlns:a16="http://schemas.microsoft.com/office/drawing/2014/main" id="{95901EA6-76CC-64B8-3DDD-8C42C5DEE957}"/>
              </a:ext>
            </a:extLst>
          </p:cNvPr>
          <p:cNvSpPr/>
          <p:nvPr/>
        </p:nvSpPr>
        <p:spPr>
          <a:xfrm>
            <a:off x="899497" y="1137717"/>
            <a:ext cx="9972192" cy="3125127"/>
          </a:xfrm>
          <a:prstGeom prst="roundRect">
            <a:avLst>
              <a:gd name="adj" fmla="val 3498"/>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7">
            <a:extLst>
              <a:ext uri="{FF2B5EF4-FFF2-40B4-BE49-F238E27FC236}">
                <a16:creationId xmlns:a16="http://schemas.microsoft.com/office/drawing/2014/main" id="{720C2C63-FEDA-26A6-3BEE-D8A4F15645D5}"/>
              </a:ext>
            </a:extLst>
          </p:cNvPr>
          <p:cNvSpPr>
            <a:spLocks noGrp="1"/>
          </p:cNvSpPr>
          <p:nvPr>
            <p:ph type="sldNum" sz="quarter" idx="12"/>
          </p:nvPr>
        </p:nvSpPr>
        <p:spPr>
          <a:xfrm>
            <a:off x="9074727" y="6356350"/>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４</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72803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C4E06B1-6161-5729-1C30-D59350291747}"/>
              </a:ext>
            </a:extLst>
          </p:cNvPr>
          <p:cNvSpPr txBox="1"/>
          <p:nvPr/>
        </p:nvSpPr>
        <p:spPr>
          <a:xfrm>
            <a:off x="624804" y="1144488"/>
            <a:ext cx="2940032" cy="337144"/>
          </a:xfrm>
          <a:prstGeom prst="rect">
            <a:avLst/>
          </a:prstGeom>
          <a:noFill/>
        </p:spPr>
        <p:txBody>
          <a:bodyPr wrap="square" rtlCol="0">
            <a:spAutoFit/>
          </a:bodyPr>
          <a:lstStyle/>
          <a:p>
            <a:pPr marL="271463" marR="0" lvl="0" indent="-271463" algn="l" defTabSz="457200" rtl="0" eaLnBrk="1" fontAlgn="auto" latinLnBrk="0" hangingPunct="1">
              <a:lnSpc>
                <a:spcPts val="22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新たな特区の仕組み</a:t>
            </a:r>
            <a:r>
              <a:rPr kumimoji="1" lang="en-US" altLang="ja-JP"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sp>
        <p:nvSpPr>
          <p:cNvPr id="2" name="正方形/長方形 1">
            <a:extLst>
              <a:ext uri="{FF2B5EF4-FFF2-40B4-BE49-F238E27FC236}">
                <a16:creationId xmlns:a16="http://schemas.microsoft.com/office/drawing/2014/main" id="{69FB2EFC-5FA5-6800-47C3-EC3393403A68}"/>
              </a:ext>
            </a:extLst>
          </p:cNvPr>
          <p:cNvSpPr/>
          <p:nvPr/>
        </p:nvSpPr>
        <p:spPr>
          <a:xfrm>
            <a:off x="1193193" y="2383006"/>
            <a:ext cx="10044331" cy="3249553"/>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360000" tIns="72000" rIns="288000" bIns="72000" rtlCol="0" anchor="ctr"/>
          <a:lstStyle/>
          <a:p>
            <a:pPr marL="252000" indent="-457200">
              <a:lnSpc>
                <a:spcPts val="2000"/>
              </a:lnSpc>
              <a:spcBef>
                <a:spcPts val="600"/>
              </a:spcBef>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lang="ja-JP" altLang="en-US" sz="1600" dirty="0">
                <a:solidFill>
                  <a:prstClr val="black"/>
                </a:solidFill>
                <a:latin typeface="Meiryo UI"/>
                <a:ea typeface="BIZ UDゴシック" panose="020B0400000000000000" pitchFamily="49" charset="-128"/>
              </a:rPr>
              <a:t>　副首都・大阪の実現に向け、スタートアップの成長化促進や国際金融機能の強化などの取組を進めるにあたっては、まずは、国家戦略特区をはじめとする既存の特区制度を最大限活用しながら、ビジネスしやすい環境の更なる充実を図っていくことが重要と考えられる。</a:t>
            </a:r>
            <a:endParaRPr lang="en-US" altLang="ja-JP" sz="1600" dirty="0">
              <a:solidFill>
                <a:prstClr val="black"/>
              </a:solidFill>
              <a:latin typeface="Meiryo UI"/>
              <a:ea typeface="BIZ UDゴシック" panose="020B0400000000000000" pitchFamily="49" charset="-128"/>
            </a:endParaRPr>
          </a:p>
          <a:p>
            <a:pPr marL="252000" indent="-457200">
              <a:lnSpc>
                <a:spcPts val="2000"/>
              </a:lnSpc>
              <a:spcBef>
                <a:spcPts val="1200"/>
              </a:spcBef>
              <a:defRPr/>
            </a:pPr>
            <a:r>
              <a:rPr lang="ja-JP" altLang="en-US" sz="1600" dirty="0">
                <a:solidFill>
                  <a:prstClr val="black"/>
                </a:solidFill>
                <a:latin typeface="Meiryo UI"/>
                <a:ea typeface="BIZ UDゴシック" panose="020B0400000000000000" pitchFamily="49" charset="-128"/>
              </a:rPr>
              <a:t>〇　そのうえで、既存の特区制度とは異なる新たな仕組みとして、他の特区指定地域と横並びではなく、また、全国展開することに縛られない、特定の地域のみに適用される一歩踏み込んだ規制緩和や特例措置が実現すれば、民間や第３セクターが、規制の状況やビジネス環境の面で地域選択を行い、更なる投資や</a:t>
            </a:r>
            <a:r>
              <a:rPr lang="en-US" altLang="ja-JP" sz="1600" dirty="0">
                <a:solidFill>
                  <a:prstClr val="black"/>
                </a:solidFill>
                <a:latin typeface="Meiryo UI"/>
                <a:ea typeface="BIZ UDゴシック" panose="020B0400000000000000" pitchFamily="49" charset="-128"/>
              </a:rPr>
              <a:t>DX</a:t>
            </a:r>
            <a:r>
              <a:rPr lang="ja-JP" altLang="en-US" sz="1600" dirty="0">
                <a:solidFill>
                  <a:prstClr val="black"/>
                </a:solidFill>
                <a:latin typeface="Meiryo UI"/>
                <a:ea typeface="BIZ UDゴシック" panose="020B0400000000000000" pitchFamily="49" charset="-128"/>
              </a:rPr>
              <a:t>の推進、また、少子化や高齢化をはじめ様々な社会課題を解決するイノベーションを伴う、新たなサービスやビジネス展開へのチャレンジが広がることが期待できるのではないか。</a:t>
            </a:r>
            <a:endParaRPr lang="en-US" altLang="ja-JP" sz="1600" dirty="0">
              <a:solidFill>
                <a:prstClr val="black"/>
              </a:solidFill>
              <a:latin typeface="Meiryo UI"/>
              <a:ea typeface="BIZ UDゴシック" panose="020B0400000000000000" pitchFamily="49" charset="-128"/>
            </a:endParaRPr>
          </a:p>
          <a:p>
            <a:pPr marL="252000" indent="-457200">
              <a:lnSpc>
                <a:spcPts val="2000"/>
              </a:lnSpc>
              <a:spcBef>
                <a:spcPts val="1200"/>
              </a:spcBef>
              <a:defRPr/>
            </a:pPr>
            <a:r>
              <a:rPr lang="ja-JP" altLang="en-US" sz="1600" dirty="0">
                <a:solidFill>
                  <a:schemeClr val="tx1"/>
                </a:solidFill>
                <a:latin typeface="Meiryo UI"/>
                <a:ea typeface="BIZ UDゴシック" panose="020B0400000000000000" pitchFamily="49" charset="-128"/>
              </a:rPr>
              <a:t>○　また、こうした取組により、都市間の競争や切磋琢磨が促され、日本全体の成長が底上げされていくのではないか。</a:t>
            </a:r>
            <a:endParaRPr lang="en-US" altLang="ja-JP" sz="1600" dirty="0">
              <a:solidFill>
                <a:schemeClr val="tx1"/>
              </a:solidFill>
              <a:latin typeface="Meiryo UI"/>
              <a:ea typeface="BIZ UDゴシック" panose="020B0400000000000000" pitchFamily="49" charset="-128"/>
            </a:endParaRPr>
          </a:p>
        </p:txBody>
      </p:sp>
      <p:sp>
        <p:nvSpPr>
          <p:cNvPr id="6" name="ホームベース 7">
            <a:extLst>
              <a:ext uri="{FF2B5EF4-FFF2-40B4-BE49-F238E27FC236}">
                <a16:creationId xmlns:a16="http://schemas.microsoft.com/office/drawing/2014/main" id="{746BAFA5-2BC5-99A2-82FE-ADE01B62E7FB}"/>
              </a:ext>
            </a:extLst>
          </p:cNvPr>
          <p:cNvSpPr/>
          <p:nvPr/>
        </p:nvSpPr>
        <p:spPr>
          <a:xfrm>
            <a:off x="685503" y="513475"/>
            <a:ext cx="10779666" cy="396000"/>
          </a:xfrm>
          <a:prstGeom prst="homePlate">
            <a:avLst>
              <a:gd name="adj" fmla="val 0"/>
            </a:avLst>
          </a:prstGeom>
          <a:ln/>
        </p:spPr>
        <p:style>
          <a:lnRef idx="0">
            <a:schemeClr val="accent2"/>
          </a:lnRef>
          <a:fillRef idx="3">
            <a:schemeClr val="accent2"/>
          </a:fillRef>
          <a:effectRef idx="3">
            <a:schemeClr val="accent2"/>
          </a:effectRef>
          <a:fontRef idx="minor">
            <a:schemeClr val="lt1"/>
          </a:fontRef>
        </p:style>
        <p:txBody>
          <a:bodyPr lIns="180000" tIns="0" rIns="36000" bIns="36000" rtlCol="0" anchor="ctr"/>
          <a:lstStyle/>
          <a:p>
            <a:pPr>
              <a:defRPr/>
            </a:pPr>
            <a:r>
              <a:rPr kumimoji="1" lang="ja-JP" altLang="en-US" b="1" dirty="0">
                <a:solidFill>
                  <a:schemeClr val="bg1"/>
                </a:solidFill>
                <a:latin typeface="BIZ UDゴシック" panose="020B0400000000000000" pitchFamily="49" charset="-128"/>
                <a:ea typeface="BIZ UDゴシック" panose="020B0400000000000000" pitchFamily="49" charset="-128"/>
              </a:rPr>
              <a:t>新たな仕組みの具体例 </a:t>
            </a:r>
            <a:r>
              <a:rPr kumimoji="1" lang="en-US" altLang="ja-JP" b="1" dirty="0">
                <a:solidFill>
                  <a:schemeClr val="bg1"/>
                </a:solidFill>
                <a:latin typeface="BIZ UDゴシック" panose="020B0400000000000000" pitchFamily="49" charset="-128"/>
                <a:ea typeface="BIZ UDゴシック" panose="020B0400000000000000" pitchFamily="49" charset="-128"/>
              </a:rPr>
              <a:t>Ⅰ</a:t>
            </a:r>
            <a:r>
              <a:rPr kumimoji="1" lang="ja-JP" altLang="en-US" sz="1200" b="1" dirty="0">
                <a:solidFill>
                  <a:schemeClr val="bg1"/>
                </a:solidFill>
                <a:latin typeface="BIZ UDゴシック" panose="020B0400000000000000" pitchFamily="49" charset="-128"/>
                <a:ea typeface="BIZ UDゴシック" panose="020B0400000000000000" pitchFamily="49" charset="-128"/>
              </a:rPr>
              <a:t>（ ① 国全体の成長・発展にも資する、地域の自主・自律的な取組を更に促す仕組み）</a:t>
            </a:r>
            <a:endParaRPr kumimoji="1" lang="ja-JP" altLang="en-US" b="1" dirty="0">
              <a:solidFill>
                <a:schemeClr val="bg1"/>
              </a:solidFill>
              <a:latin typeface="BIZ UDゴシック" panose="020B0400000000000000" pitchFamily="49" charset="-128"/>
              <a:ea typeface="BIZ UDゴシック" panose="020B0400000000000000" pitchFamily="49" charset="-128"/>
            </a:endParaRPr>
          </a:p>
        </p:txBody>
      </p:sp>
      <p:sp>
        <p:nvSpPr>
          <p:cNvPr id="8" name="角丸四角形 27">
            <a:extLst>
              <a:ext uri="{FF2B5EF4-FFF2-40B4-BE49-F238E27FC236}">
                <a16:creationId xmlns:a16="http://schemas.microsoft.com/office/drawing/2014/main" id="{B6A44E7D-797B-0245-E49B-E2AED70FAD0C}"/>
              </a:ext>
            </a:extLst>
          </p:cNvPr>
          <p:cNvSpPr/>
          <p:nvPr/>
        </p:nvSpPr>
        <p:spPr>
          <a:xfrm>
            <a:off x="985302" y="1968461"/>
            <a:ext cx="442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08000" tIns="36000" rIns="108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400" b="1" kern="0" dirty="0">
                <a:solidFill>
                  <a:prstClr val="white"/>
                </a:solidFill>
                <a:latin typeface="BIZ UDゴシック" panose="020B0400000000000000" pitchFamily="49" charset="-128"/>
                <a:ea typeface="BIZ UDゴシック" panose="020B0400000000000000" pitchFamily="49" charset="-128"/>
              </a:rPr>
              <a:t>副</a:t>
            </a: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首都化を後押しする仕組みとして考えられること</a:t>
            </a:r>
          </a:p>
        </p:txBody>
      </p:sp>
      <p:sp>
        <p:nvSpPr>
          <p:cNvPr id="3" name="二等辺三角形 2">
            <a:extLst>
              <a:ext uri="{FF2B5EF4-FFF2-40B4-BE49-F238E27FC236}">
                <a16:creationId xmlns:a16="http://schemas.microsoft.com/office/drawing/2014/main" id="{63D4204B-6679-DCD4-869D-9BDC4E6F8B22}"/>
              </a:ext>
            </a:extLst>
          </p:cNvPr>
          <p:cNvSpPr/>
          <p:nvPr/>
        </p:nvSpPr>
        <p:spPr>
          <a:xfrm rot="10800000">
            <a:off x="4995336" y="6312938"/>
            <a:ext cx="2160000" cy="216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cxnSp>
        <p:nvCxnSpPr>
          <p:cNvPr id="11" name="直線コネクタ 10">
            <a:extLst>
              <a:ext uri="{FF2B5EF4-FFF2-40B4-BE49-F238E27FC236}">
                <a16:creationId xmlns:a16="http://schemas.microsoft.com/office/drawing/2014/main" id="{81B74F42-69B1-35F7-AC05-ED16D3A9DF92}"/>
              </a:ext>
            </a:extLst>
          </p:cNvPr>
          <p:cNvCxnSpPr/>
          <p:nvPr/>
        </p:nvCxnSpPr>
        <p:spPr>
          <a:xfrm>
            <a:off x="776944" y="1640960"/>
            <a:ext cx="0" cy="5184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13" name="直線コネクタ 12">
            <a:extLst>
              <a:ext uri="{FF2B5EF4-FFF2-40B4-BE49-F238E27FC236}">
                <a16:creationId xmlns:a16="http://schemas.microsoft.com/office/drawing/2014/main" id="{2603D1C0-93AD-DF55-CC0D-DD78CEAA428C}"/>
              </a:ext>
            </a:extLst>
          </p:cNvPr>
          <p:cNvCxnSpPr/>
          <p:nvPr/>
        </p:nvCxnSpPr>
        <p:spPr>
          <a:xfrm>
            <a:off x="11672374" y="1640960"/>
            <a:ext cx="0" cy="5184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5EB6914A-1821-6A01-40B7-C5CC04596226}"/>
              </a:ext>
            </a:extLst>
          </p:cNvPr>
          <p:cNvCxnSpPr>
            <a:cxnSpLocks/>
          </p:cNvCxnSpPr>
          <p:nvPr/>
        </p:nvCxnSpPr>
        <p:spPr>
          <a:xfrm>
            <a:off x="761359" y="1661740"/>
            <a:ext cx="10908000" cy="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DD4F07FC-5EEE-12EC-182A-51F7240091A0}"/>
              </a:ext>
            </a:extLst>
          </p:cNvPr>
          <p:cNvSpPr txBox="1"/>
          <p:nvPr/>
        </p:nvSpPr>
        <p:spPr>
          <a:xfrm>
            <a:off x="2094820" y="5817958"/>
            <a:ext cx="8765266" cy="411257"/>
          </a:xfrm>
          <a:prstGeom prst="rect">
            <a:avLst/>
          </a:prstGeom>
          <a:solidFill>
            <a:schemeClr val="bg1">
              <a:lumMod val="85000"/>
            </a:schemeClr>
          </a:solidFill>
        </p:spPr>
        <p:txBody>
          <a:bodyPr wrap="square" tIns="36000" bIns="36000" rtlCol="0">
            <a:spAutoFit/>
          </a:bodyPr>
          <a:lstStyle/>
          <a:p>
            <a:pPr marL="184150" marR="0" lvl="0" indent="-184150" algn="l" defTabSz="457200" rtl="0" eaLnBrk="1" fontAlgn="auto" latinLnBrk="0" hangingPunct="1">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以下は議論用のたたき台として提示するもの。本意見交換会事務局（副首都推進局）のアイデアレベルの内容であり、大阪府市はもとより関係機関との調整を経たものではない。今後国への働きかけに際しては、大阪で適用しうる事例検証等を行うものとする。</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 name="スライド番号プレースホルダー 7">
            <a:extLst>
              <a:ext uri="{FF2B5EF4-FFF2-40B4-BE49-F238E27FC236}">
                <a16:creationId xmlns:a16="http://schemas.microsoft.com/office/drawing/2014/main" id="{F51C1ED1-DEFC-D303-3E45-C2F5DC733FA9}"/>
              </a:ext>
            </a:extLst>
          </p:cNvPr>
          <p:cNvSpPr>
            <a:spLocks noGrp="1"/>
          </p:cNvSpPr>
          <p:nvPr>
            <p:ph type="sldNum" sz="quarter" idx="12"/>
          </p:nvPr>
        </p:nvSpPr>
        <p:spPr>
          <a:xfrm>
            <a:off x="9294869" y="6344525"/>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５</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319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E75BA34B-9A90-714A-3FB1-E8E7C23A71E8}"/>
              </a:ext>
            </a:extLst>
          </p:cNvPr>
          <p:cNvSpPr/>
          <p:nvPr/>
        </p:nvSpPr>
        <p:spPr>
          <a:xfrm>
            <a:off x="1335988" y="1058577"/>
            <a:ext cx="9913128" cy="1203863"/>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360000" tIns="72000" rIns="288000" bIns="72000" rtlCol="0" anchor="ctr"/>
          <a:lstStyle/>
          <a:p>
            <a:pPr marL="252000" marR="0" lvl="0" indent="-457200" algn="l" defTabSz="457200" rtl="0" eaLnBrk="1" fontAlgn="auto" latinLnBrk="0" hangingPunct="1">
              <a:lnSpc>
                <a:spcPts val="2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オーダーメイドで</a:t>
            </a:r>
            <a:r>
              <a:rPr kumimoji="0" lang="ja-JP" altLang="en-US" sz="16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自治体と所管省庁が個別契約・協定を締結し、</a:t>
            </a: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それに基づき、</a:t>
            </a:r>
            <a:r>
              <a:rPr kumimoji="0" lang="ja-JP" altLang="en-US" sz="16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プロトタイプの実証という観点から当該自治体の行政区域に限定して規制改革を推進できる新たな特区の仕組み</a:t>
            </a: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が考えられるのではないか。</a:t>
            </a:r>
            <a:endParaRPr kumimoji="0" lang="en-US" altLang="ja-JP"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grpSp>
        <p:nvGrpSpPr>
          <p:cNvPr id="37" name="グループ化 36">
            <a:extLst>
              <a:ext uri="{FF2B5EF4-FFF2-40B4-BE49-F238E27FC236}">
                <a16:creationId xmlns:a16="http://schemas.microsoft.com/office/drawing/2014/main" id="{4CBF874E-273B-2366-95C7-A6069A9168EF}"/>
              </a:ext>
            </a:extLst>
          </p:cNvPr>
          <p:cNvGrpSpPr/>
          <p:nvPr/>
        </p:nvGrpSpPr>
        <p:grpSpPr>
          <a:xfrm>
            <a:off x="10360574" y="3683746"/>
            <a:ext cx="541465" cy="2182166"/>
            <a:chOff x="4462033" y="4122861"/>
            <a:chExt cx="962368" cy="1766191"/>
          </a:xfrm>
        </p:grpSpPr>
        <p:sp>
          <p:nvSpPr>
            <p:cNvPr id="2" name="四角形: 角を丸くする 1">
              <a:extLst>
                <a:ext uri="{FF2B5EF4-FFF2-40B4-BE49-F238E27FC236}">
                  <a16:creationId xmlns:a16="http://schemas.microsoft.com/office/drawing/2014/main" id="{8D4C7ADF-2B97-73D2-F1BC-0CE028403A82}"/>
                </a:ext>
              </a:extLst>
            </p:cNvPr>
            <p:cNvSpPr/>
            <p:nvPr/>
          </p:nvSpPr>
          <p:spPr>
            <a:xfrm rot="5400000">
              <a:off x="4060121" y="4524773"/>
              <a:ext cx="1766191" cy="96236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3" name="正方形/長方形 2">
              <a:extLst>
                <a:ext uri="{FF2B5EF4-FFF2-40B4-BE49-F238E27FC236}">
                  <a16:creationId xmlns:a16="http://schemas.microsoft.com/office/drawing/2014/main" id="{E9AEDF40-9A3C-79A2-CE8F-8B6D2BD343FF}"/>
                </a:ext>
              </a:extLst>
            </p:cNvPr>
            <p:cNvSpPr/>
            <p:nvPr/>
          </p:nvSpPr>
          <p:spPr>
            <a:xfrm>
              <a:off x="4724058" y="4395250"/>
              <a:ext cx="529840" cy="1196350"/>
            </a:xfrm>
            <a:prstGeom prst="rect">
              <a:avLst/>
            </a:prstGeom>
            <a:solidFill>
              <a:schemeClr val="tx2">
                <a:lumMod val="60000"/>
                <a:lumOff val="40000"/>
              </a:schemeClr>
            </a:solidFill>
            <a:ln w="12700">
              <a:noFill/>
              <a:prstDash val="sysDash"/>
            </a:ln>
          </p:spPr>
          <p:style>
            <a:lnRef idx="2">
              <a:schemeClr val="accent6"/>
            </a:lnRef>
            <a:fillRef idx="1">
              <a:schemeClr val="lt1"/>
            </a:fillRef>
            <a:effectRef idx="0">
              <a:schemeClr val="accent6"/>
            </a:effectRef>
            <a:fontRef idx="minor">
              <a:schemeClr val="dk1"/>
            </a:fontRef>
          </p:style>
          <p:txBody>
            <a:bodyPr vert="eaVert" rtlCol="0" anchor="ctr"/>
            <a:lstStyle/>
            <a:p>
              <a:pPr marL="252000" marR="0" lvl="0" indent="-457200" algn="l" defTabSz="457200" rtl="0" eaLnBrk="1" fontAlgn="auto" latinLnBrk="0" hangingPunct="1">
                <a:lnSpc>
                  <a:spcPts val="24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white"/>
                  </a:solidFill>
                  <a:effectLst/>
                  <a:uLnTx/>
                  <a:uFillTx/>
                  <a:latin typeface="Meiryo UI"/>
                  <a:ea typeface="BIZ UDゴシック" panose="020B0400000000000000" pitchFamily="49" charset="-128"/>
                  <a:cs typeface="Meiryo UI" panose="020B0604030504040204" pitchFamily="50" charset="-128"/>
                </a:rPr>
                <a:t>大阪府・大阪市</a:t>
              </a:r>
              <a:endParaRPr kumimoji="0" lang="en-US" altLang="ja-JP" sz="1400" b="1" i="0" u="none" strike="noStrike" kern="1200" cap="none" spc="0" normalizeH="0" baseline="0" noProof="0" dirty="0">
                <a:ln>
                  <a:noFill/>
                </a:ln>
                <a:solidFill>
                  <a:prstClr val="white"/>
                </a:solidFill>
                <a:effectLst/>
                <a:uLnTx/>
                <a:uFillTx/>
                <a:latin typeface="Meiryo UI"/>
                <a:ea typeface="BIZ UDゴシック" panose="020B0400000000000000" pitchFamily="49" charset="-128"/>
                <a:cs typeface="Meiryo UI" panose="020B0604030504040204" pitchFamily="50" charset="-128"/>
              </a:endParaRPr>
            </a:p>
          </p:txBody>
        </p:sp>
      </p:grpSp>
      <p:sp>
        <p:nvSpPr>
          <p:cNvPr id="5" name="四角形: 角を丸くする 4">
            <a:extLst>
              <a:ext uri="{FF2B5EF4-FFF2-40B4-BE49-F238E27FC236}">
                <a16:creationId xmlns:a16="http://schemas.microsoft.com/office/drawing/2014/main" id="{63B2530C-4DD7-C711-121D-74C1AA0653B4}"/>
              </a:ext>
            </a:extLst>
          </p:cNvPr>
          <p:cNvSpPr/>
          <p:nvPr/>
        </p:nvSpPr>
        <p:spPr>
          <a:xfrm rot="16200000">
            <a:off x="6502666" y="4488380"/>
            <a:ext cx="2158271" cy="54901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16" name="正方形/長方形 15">
            <a:extLst>
              <a:ext uri="{FF2B5EF4-FFF2-40B4-BE49-F238E27FC236}">
                <a16:creationId xmlns:a16="http://schemas.microsoft.com/office/drawing/2014/main" id="{CE276DE2-3BAE-D956-A2A8-E96E4FCFD926}"/>
              </a:ext>
            </a:extLst>
          </p:cNvPr>
          <p:cNvSpPr/>
          <p:nvPr/>
        </p:nvSpPr>
        <p:spPr>
          <a:xfrm>
            <a:off x="7410834" y="4171950"/>
            <a:ext cx="381586" cy="1224514"/>
          </a:xfrm>
          <a:prstGeom prst="rect">
            <a:avLst/>
          </a:prstGeom>
          <a:solidFill>
            <a:schemeClr val="tx2">
              <a:lumMod val="75000"/>
            </a:schemeClr>
          </a:solidFill>
          <a:ln w="12700">
            <a:noFill/>
            <a:prstDash val="sysDash"/>
          </a:ln>
        </p:spPr>
        <p:style>
          <a:lnRef idx="2">
            <a:schemeClr val="accent6"/>
          </a:lnRef>
          <a:fillRef idx="1">
            <a:schemeClr val="lt1"/>
          </a:fillRef>
          <a:effectRef idx="0">
            <a:schemeClr val="accent6"/>
          </a:effectRef>
          <a:fontRef idx="minor">
            <a:schemeClr val="dk1"/>
          </a:fontRef>
        </p:style>
        <p:txBody>
          <a:bodyPr vert="eaVert" rtlCol="0" anchor="ctr"/>
          <a:lstStyle/>
          <a:p>
            <a:pPr marL="252000" marR="0" lvl="0" indent="-457200" algn="l" defTabSz="457200" rtl="0" eaLnBrk="1" fontAlgn="auto" latinLnBrk="0" hangingPunct="1">
              <a:lnSpc>
                <a:spcPts val="24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chemeClr val="bg1"/>
                </a:solidFill>
                <a:effectLst/>
                <a:uLnTx/>
                <a:uFillTx/>
                <a:latin typeface="Meiryo UI"/>
                <a:ea typeface="BIZ UDゴシック" panose="020B0400000000000000" pitchFamily="49" charset="-128"/>
                <a:cs typeface="Meiryo UI" panose="020B0604030504040204" pitchFamily="50" charset="-128"/>
              </a:rPr>
              <a:t>規制所管省庁</a:t>
            </a:r>
            <a:endParaRPr kumimoji="0" lang="en-US" altLang="ja-JP" sz="1400" b="1" i="0" u="none" strike="noStrike" kern="1200" cap="none" spc="0" normalizeH="0" baseline="0" noProof="0" dirty="0">
              <a:ln>
                <a:noFill/>
              </a:ln>
              <a:solidFill>
                <a:schemeClr val="bg1"/>
              </a:solidFill>
              <a:effectLst/>
              <a:uLnTx/>
              <a:uFillTx/>
              <a:latin typeface="Meiryo UI"/>
              <a:ea typeface="BIZ UDゴシック" panose="020B0400000000000000" pitchFamily="49" charset="-128"/>
              <a:cs typeface="Meiryo UI" panose="020B0604030504040204" pitchFamily="50" charset="-128"/>
            </a:endParaRPr>
          </a:p>
        </p:txBody>
      </p:sp>
      <p:sp>
        <p:nvSpPr>
          <p:cNvPr id="27" name="矢印: 上下 26">
            <a:extLst>
              <a:ext uri="{FF2B5EF4-FFF2-40B4-BE49-F238E27FC236}">
                <a16:creationId xmlns:a16="http://schemas.microsoft.com/office/drawing/2014/main" id="{93828BAC-18FF-97A7-ED1A-D1C4F436B58F}"/>
              </a:ext>
            </a:extLst>
          </p:cNvPr>
          <p:cNvSpPr/>
          <p:nvPr/>
        </p:nvSpPr>
        <p:spPr>
          <a:xfrm rot="5400000">
            <a:off x="8691032" y="3084284"/>
            <a:ext cx="792000" cy="2427905"/>
          </a:xfrm>
          <a:prstGeom prst="upDownArrow">
            <a:avLst>
              <a:gd name="adj1" fmla="val 53529"/>
              <a:gd name="adj2" fmla="val 416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正方形/長方形 29">
            <a:extLst>
              <a:ext uri="{FF2B5EF4-FFF2-40B4-BE49-F238E27FC236}">
                <a16:creationId xmlns:a16="http://schemas.microsoft.com/office/drawing/2014/main" id="{E05F87B6-EF50-D5F0-CC4F-8C805E41AC67}"/>
              </a:ext>
            </a:extLst>
          </p:cNvPr>
          <p:cNvSpPr/>
          <p:nvPr/>
        </p:nvSpPr>
        <p:spPr>
          <a:xfrm>
            <a:off x="8067836" y="4090309"/>
            <a:ext cx="2056767" cy="447847"/>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ctr" defTabSz="457200" rtl="0" eaLnBrk="1" fontAlgn="auto" latinLnBrk="0" hangingPunct="1">
              <a:lnSpc>
                <a:spcPts val="12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直接協議・交渉</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ts val="12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（内閣官房有識者も参画）</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grpSp>
        <p:nvGrpSpPr>
          <p:cNvPr id="40" name="グループ化 39">
            <a:extLst>
              <a:ext uri="{FF2B5EF4-FFF2-40B4-BE49-F238E27FC236}">
                <a16:creationId xmlns:a16="http://schemas.microsoft.com/office/drawing/2014/main" id="{B04A7F52-26A2-F605-FC18-BD19EE20D40F}"/>
              </a:ext>
            </a:extLst>
          </p:cNvPr>
          <p:cNvGrpSpPr/>
          <p:nvPr/>
        </p:nvGrpSpPr>
        <p:grpSpPr>
          <a:xfrm>
            <a:off x="7903360" y="4731360"/>
            <a:ext cx="2158335" cy="354179"/>
            <a:chOff x="2075818" y="4192149"/>
            <a:chExt cx="2006415" cy="310705"/>
          </a:xfrm>
        </p:grpSpPr>
        <p:pic>
          <p:nvPicPr>
            <p:cNvPr id="17" name="図 16">
              <a:extLst>
                <a:ext uri="{FF2B5EF4-FFF2-40B4-BE49-F238E27FC236}">
                  <a16:creationId xmlns:a16="http://schemas.microsoft.com/office/drawing/2014/main" id="{83BDF769-1E42-5381-D1F7-4B4D1DAFFBDD}"/>
                </a:ext>
              </a:extLst>
            </p:cNvPr>
            <p:cNvPicPr>
              <a:picLocks noChangeAspect="1"/>
            </p:cNvPicPr>
            <p:nvPr/>
          </p:nvPicPr>
          <p:blipFill>
            <a:blip r:embed="rId2"/>
            <a:stretch>
              <a:fillRect/>
            </a:stretch>
          </p:blipFill>
          <p:spPr>
            <a:xfrm>
              <a:off x="3688823" y="4192149"/>
              <a:ext cx="393410" cy="284693"/>
            </a:xfrm>
            <a:prstGeom prst="rect">
              <a:avLst/>
            </a:prstGeom>
          </p:spPr>
        </p:pic>
        <p:sp>
          <p:nvSpPr>
            <p:cNvPr id="31" name="テキスト ボックス 30">
              <a:extLst>
                <a:ext uri="{FF2B5EF4-FFF2-40B4-BE49-F238E27FC236}">
                  <a16:creationId xmlns:a16="http://schemas.microsoft.com/office/drawing/2014/main" id="{8B16B44F-2B6C-F5EB-53AD-67379BA73D7A}"/>
                </a:ext>
              </a:extLst>
            </p:cNvPr>
            <p:cNvSpPr txBox="1"/>
            <p:nvPr/>
          </p:nvSpPr>
          <p:spPr>
            <a:xfrm>
              <a:off x="2075818" y="4195077"/>
              <a:ext cx="1583702"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 ② 協議・交渉</a:t>
              </a:r>
              <a:endParaRPr kumimoji="1" lang="en-US" altLang="ja-JP" sz="1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endParaRPr>
            </a:p>
          </p:txBody>
        </p:sp>
      </p:grpSp>
      <p:grpSp>
        <p:nvGrpSpPr>
          <p:cNvPr id="39" name="グループ化 38">
            <a:extLst>
              <a:ext uri="{FF2B5EF4-FFF2-40B4-BE49-F238E27FC236}">
                <a16:creationId xmlns:a16="http://schemas.microsoft.com/office/drawing/2014/main" id="{C8068B2D-40AA-7B71-CEA6-F1D59EF20CD1}"/>
              </a:ext>
            </a:extLst>
          </p:cNvPr>
          <p:cNvGrpSpPr/>
          <p:nvPr/>
        </p:nvGrpSpPr>
        <p:grpSpPr>
          <a:xfrm>
            <a:off x="7984655" y="5103923"/>
            <a:ext cx="2101449" cy="370026"/>
            <a:chOff x="2158715" y="4173668"/>
            <a:chExt cx="1957951" cy="370026"/>
          </a:xfrm>
        </p:grpSpPr>
        <p:pic>
          <p:nvPicPr>
            <p:cNvPr id="18" name="図 17">
              <a:extLst>
                <a:ext uri="{FF2B5EF4-FFF2-40B4-BE49-F238E27FC236}">
                  <a16:creationId xmlns:a16="http://schemas.microsoft.com/office/drawing/2014/main" id="{C3EA8025-71C4-211E-A852-496ECD693FC9}"/>
                </a:ext>
              </a:extLst>
            </p:cNvPr>
            <p:cNvPicPr>
              <a:picLocks noChangeAspect="1"/>
            </p:cNvPicPr>
            <p:nvPr/>
          </p:nvPicPr>
          <p:blipFill>
            <a:blip r:embed="rId3"/>
            <a:stretch>
              <a:fillRect/>
            </a:stretch>
          </p:blipFill>
          <p:spPr>
            <a:xfrm>
              <a:off x="3764980" y="4173668"/>
              <a:ext cx="351686" cy="370026"/>
            </a:xfrm>
            <a:prstGeom prst="rect">
              <a:avLst/>
            </a:prstGeom>
          </p:spPr>
        </p:pic>
        <p:sp>
          <p:nvSpPr>
            <p:cNvPr id="32" name="テキスト ボックス 31">
              <a:extLst>
                <a:ext uri="{FF2B5EF4-FFF2-40B4-BE49-F238E27FC236}">
                  <a16:creationId xmlns:a16="http://schemas.microsoft.com/office/drawing/2014/main" id="{0555DDCD-FFF3-549E-4595-33C75BF62AEA}"/>
                </a:ext>
              </a:extLst>
            </p:cNvPr>
            <p:cNvSpPr txBox="1"/>
            <p:nvPr/>
          </p:nvSpPr>
          <p:spPr>
            <a:xfrm>
              <a:off x="2158715" y="4174750"/>
              <a:ext cx="1583702"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③ 契約・協定</a:t>
              </a:r>
            </a:p>
          </p:txBody>
        </p:sp>
      </p:grpSp>
      <p:sp>
        <p:nvSpPr>
          <p:cNvPr id="46" name="正方形/長方形 45">
            <a:extLst>
              <a:ext uri="{FF2B5EF4-FFF2-40B4-BE49-F238E27FC236}">
                <a16:creationId xmlns:a16="http://schemas.microsoft.com/office/drawing/2014/main" id="{F1C59802-071C-D7F7-9FCF-9737686BC046}"/>
              </a:ext>
            </a:extLst>
          </p:cNvPr>
          <p:cNvSpPr/>
          <p:nvPr/>
        </p:nvSpPr>
        <p:spPr>
          <a:xfrm>
            <a:off x="6862701" y="5885378"/>
            <a:ext cx="4552355" cy="372984"/>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12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kumimoji="0" lang="ja-JP" altLang="en-US"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類似の考え方として、</a:t>
            </a:r>
            <a:r>
              <a:rPr kumimoji="0" lang="ja-JP" altLang="en-US" sz="1000" dirty="0">
                <a:solidFill>
                  <a:prstClr val="black"/>
                </a:solidFill>
                <a:latin typeface="Meiryo UI"/>
                <a:ea typeface="BIZ UDゴシック" panose="020B0400000000000000" pitchFamily="49" charset="-128"/>
                <a:cs typeface="Meiryo UI" panose="020B0604030504040204" pitchFamily="50" charset="-128"/>
              </a:rPr>
              <a:t>イギリス</a:t>
            </a:r>
            <a:r>
              <a:rPr kumimoji="0" lang="ja-JP" altLang="en-US"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では、中央政府と地域が個別交渉で協定を締結し国の権限や財源を委譲する「</a:t>
            </a:r>
            <a:r>
              <a:rPr kumimoji="0" lang="en-US" altLang="ja-JP"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Deals</a:t>
            </a:r>
            <a:r>
              <a:rPr kumimoji="0" lang="ja-JP" altLang="en-US"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」と呼ばれる仕組みがある。</a:t>
            </a:r>
            <a:endParaRPr kumimoji="0" lang="en-US" altLang="ja-JP"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grpSp>
        <p:nvGrpSpPr>
          <p:cNvPr id="38" name="グループ化 37">
            <a:extLst>
              <a:ext uri="{FF2B5EF4-FFF2-40B4-BE49-F238E27FC236}">
                <a16:creationId xmlns:a16="http://schemas.microsoft.com/office/drawing/2014/main" id="{3BB34781-3D64-81B1-B398-114E85DB62D3}"/>
              </a:ext>
            </a:extLst>
          </p:cNvPr>
          <p:cNvGrpSpPr/>
          <p:nvPr/>
        </p:nvGrpSpPr>
        <p:grpSpPr>
          <a:xfrm>
            <a:off x="7984161" y="5466033"/>
            <a:ext cx="2080802" cy="377252"/>
            <a:chOff x="2271037" y="5108733"/>
            <a:chExt cx="2080802" cy="377252"/>
          </a:xfrm>
        </p:grpSpPr>
        <p:sp>
          <p:nvSpPr>
            <p:cNvPr id="47" name="テキスト ボックス 46">
              <a:extLst>
                <a:ext uri="{FF2B5EF4-FFF2-40B4-BE49-F238E27FC236}">
                  <a16:creationId xmlns:a16="http://schemas.microsoft.com/office/drawing/2014/main" id="{EE139CF5-E053-DD6D-AF52-AD3F2BF042E2}"/>
                </a:ext>
              </a:extLst>
            </p:cNvPr>
            <p:cNvSpPr txBox="1"/>
            <p:nvPr/>
          </p:nvSpPr>
          <p:spPr>
            <a:xfrm>
              <a:off x="2271037" y="5157159"/>
              <a:ext cx="1814352" cy="284693"/>
            </a:xfrm>
            <a:prstGeom prst="rect">
              <a:avLst/>
            </a:prstGeom>
            <a:noFill/>
          </p:spPr>
          <p:txBody>
            <a:bodyPr wrap="square" rtlCol="0">
              <a:spAutoFit/>
            </a:bodyPr>
            <a:lstStyle/>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④ 規制改革の推進</a:t>
              </a:r>
              <a:endParaRPr kumimoji="1" lang="en-US" altLang="ja-JP" sz="1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endParaRPr>
            </a:p>
          </p:txBody>
        </p:sp>
        <p:pic>
          <p:nvPicPr>
            <p:cNvPr id="48" name="図 47">
              <a:extLst>
                <a:ext uri="{FF2B5EF4-FFF2-40B4-BE49-F238E27FC236}">
                  <a16:creationId xmlns:a16="http://schemas.microsoft.com/office/drawing/2014/main" id="{FCC084DC-A514-E797-BDC5-792926C40661}"/>
                </a:ext>
              </a:extLst>
            </p:cNvPr>
            <p:cNvPicPr>
              <a:picLocks noChangeAspect="1"/>
            </p:cNvPicPr>
            <p:nvPr/>
          </p:nvPicPr>
          <p:blipFill>
            <a:blip r:embed="rId4"/>
            <a:stretch>
              <a:fillRect/>
            </a:stretch>
          </p:blipFill>
          <p:spPr>
            <a:xfrm>
              <a:off x="3919266" y="5108733"/>
              <a:ext cx="432573" cy="377252"/>
            </a:xfrm>
            <a:prstGeom prst="rect">
              <a:avLst/>
            </a:prstGeom>
          </p:spPr>
        </p:pic>
      </p:grpSp>
      <p:sp>
        <p:nvSpPr>
          <p:cNvPr id="76" name="角丸四角形 27">
            <a:extLst>
              <a:ext uri="{FF2B5EF4-FFF2-40B4-BE49-F238E27FC236}">
                <a16:creationId xmlns:a16="http://schemas.microsoft.com/office/drawing/2014/main" id="{91C0B54C-ADD5-691B-F9EE-7E15CBBE98D0}"/>
              </a:ext>
            </a:extLst>
          </p:cNvPr>
          <p:cNvSpPr/>
          <p:nvPr/>
        </p:nvSpPr>
        <p:spPr>
          <a:xfrm>
            <a:off x="1268803" y="756223"/>
            <a:ext cx="2520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08000" tIns="36000" rIns="108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新たな仕組みの具体例</a:t>
            </a:r>
          </a:p>
        </p:txBody>
      </p:sp>
      <p:sp>
        <p:nvSpPr>
          <p:cNvPr id="6" name="二等辺三角形 5">
            <a:extLst>
              <a:ext uri="{FF2B5EF4-FFF2-40B4-BE49-F238E27FC236}">
                <a16:creationId xmlns:a16="http://schemas.microsoft.com/office/drawing/2014/main" id="{2C3A56C9-7196-1823-3AD9-A740F4245B81}"/>
              </a:ext>
            </a:extLst>
          </p:cNvPr>
          <p:cNvSpPr/>
          <p:nvPr/>
        </p:nvSpPr>
        <p:spPr>
          <a:xfrm rot="10800000">
            <a:off x="5201527" y="211034"/>
            <a:ext cx="2160000" cy="216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8" name="テキスト ボックス 7">
            <a:extLst>
              <a:ext uri="{FF2B5EF4-FFF2-40B4-BE49-F238E27FC236}">
                <a16:creationId xmlns:a16="http://schemas.microsoft.com/office/drawing/2014/main" id="{DEDC64F8-F03A-E8D7-62E9-9FBB6BF3C7E8}"/>
              </a:ext>
            </a:extLst>
          </p:cNvPr>
          <p:cNvSpPr txBox="1"/>
          <p:nvPr/>
        </p:nvSpPr>
        <p:spPr>
          <a:xfrm>
            <a:off x="6653762" y="2521353"/>
            <a:ext cx="1623690" cy="338554"/>
          </a:xfrm>
          <a:prstGeom prst="rect">
            <a:avLst/>
          </a:prstGeom>
          <a:noFill/>
        </p:spPr>
        <p:txBody>
          <a:bodyPr wrap="square">
            <a:spAutoFit/>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（イメージ）</a:t>
            </a:r>
          </a:p>
        </p:txBody>
      </p:sp>
      <p:cxnSp>
        <p:nvCxnSpPr>
          <p:cNvPr id="7" name="直線コネクタ 6">
            <a:extLst>
              <a:ext uri="{FF2B5EF4-FFF2-40B4-BE49-F238E27FC236}">
                <a16:creationId xmlns:a16="http://schemas.microsoft.com/office/drawing/2014/main" id="{6ADB1BFE-BCD4-8146-05D6-AF3450558391}"/>
              </a:ext>
            </a:extLst>
          </p:cNvPr>
          <p:cNvCxnSpPr/>
          <p:nvPr/>
        </p:nvCxnSpPr>
        <p:spPr>
          <a:xfrm>
            <a:off x="776944" y="66997"/>
            <a:ext cx="0" cy="6336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1A659A39-1814-B19A-663B-B051071DDF99}"/>
              </a:ext>
            </a:extLst>
          </p:cNvPr>
          <p:cNvCxnSpPr/>
          <p:nvPr/>
        </p:nvCxnSpPr>
        <p:spPr>
          <a:xfrm>
            <a:off x="11672374" y="66997"/>
            <a:ext cx="0" cy="6336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10" name="直線コネクタ 9">
            <a:extLst>
              <a:ext uri="{FF2B5EF4-FFF2-40B4-BE49-F238E27FC236}">
                <a16:creationId xmlns:a16="http://schemas.microsoft.com/office/drawing/2014/main" id="{61C11790-1BF3-D074-8939-7642CF38AF02}"/>
              </a:ext>
            </a:extLst>
          </p:cNvPr>
          <p:cNvCxnSpPr>
            <a:cxnSpLocks/>
          </p:cNvCxnSpPr>
          <p:nvPr/>
        </p:nvCxnSpPr>
        <p:spPr>
          <a:xfrm>
            <a:off x="769592" y="6383530"/>
            <a:ext cx="10908000" cy="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58" name="四角形: 角を丸くする 57">
            <a:extLst>
              <a:ext uri="{FF2B5EF4-FFF2-40B4-BE49-F238E27FC236}">
                <a16:creationId xmlns:a16="http://schemas.microsoft.com/office/drawing/2014/main" id="{F85F059D-A5EF-7AE1-E311-E5888913A2C7}"/>
              </a:ext>
            </a:extLst>
          </p:cNvPr>
          <p:cNvSpPr/>
          <p:nvPr/>
        </p:nvSpPr>
        <p:spPr>
          <a:xfrm>
            <a:off x="7807918" y="2835271"/>
            <a:ext cx="2503260" cy="30777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内閣官房・有識者</a:t>
            </a:r>
          </a:p>
        </p:txBody>
      </p:sp>
      <p:sp>
        <p:nvSpPr>
          <p:cNvPr id="44" name="テキスト ボックス 43">
            <a:extLst>
              <a:ext uri="{FF2B5EF4-FFF2-40B4-BE49-F238E27FC236}">
                <a16:creationId xmlns:a16="http://schemas.microsoft.com/office/drawing/2014/main" id="{B4EB9BC2-0B4E-F278-BF6C-6FF3EFAE416E}"/>
              </a:ext>
            </a:extLst>
          </p:cNvPr>
          <p:cNvSpPr txBox="1"/>
          <p:nvPr/>
        </p:nvSpPr>
        <p:spPr>
          <a:xfrm>
            <a:off x="7987108" y="3144101"/>
            <a:ext cx="2427905"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① 協議ルールの明確化</a:t>
            </a:r>
          </a:p>
        </p:txBody>
      </p:sp>
      <p:sp>
        <p:nvSpPr>
          <p:cNvPr id="50" name="テキスト ボックス 49">
            <a:extLst>
              <a:ext uri="{FF2B5EF4-FFF2-40B4-BE49-F238E27FC236}">
                <a16:creationId xmlns:a16="http://schemas.microsoft.com/office/drawing/2014/main" id="{F0903E65-94D6-D743-5779-CEAE04409DCF}"/>
              </a:ext>
            </a:extLst>
          </p:cNvPr>
          <p:cNvSpPr txBox="1"/>
          <p:nvPr/>
        </p:nvSpPr>
        <p:spPr>
          <a:xfrm>
            <a:off x="8146469" y="3346998"/>
            <a:ext cx="2584573" cy="57708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・省庁への規制の理由や</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関連データ等の提示指示</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・協議のポイントの整理　など</a:t>
            </a:r>
          </a:p>
        </p:txBody>
      </p:sp>
      <p:sp>
        <p:nvSpPr>
          <p:cNvPr id="4" name="スライド番号プレースホルダー 7">
            <a:extLst>
              <a:ext uri="{FF2B5EF4-FFF2-40B4-BE49-F238E27FC236}">
                <a16:creationId xmlns:a16="http://schemas.microsoft.com/office/drawing/2014/main" id="{9E134056-42B5-FA22-F2A8-5B8B682CB60D}"/>
              </a:ext>
            </a:extLst>
          </p:cNvPr>
          <p:cNvSpPr>
            <a:spLocks noGrp="1"/>
          </p:cNvSpPr>
          <p:nvPr>
            <p:ph type="sldNum" sz="quarter" idx="12"/>
          </p:nvPr>
        </p:nvSpPr>
        <p:spPr>
          <a:xfrm>
            <a:off x="9074727" y="6356350"/>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６</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66418945-4946-B2B4-C46A-A0BB8ECA156E}"/>
              </a:ext>
            </a:extLst>
          </p:cNvPr>
          <p:cNvSpPr txBox="1"/>
          <p:nvPr/>
        </p:nvSpPr>
        <p:spPr>
          <a:xfrm>
            <a:off x="1479641" y="2605049"/>
            <a:ext cx="5026939" cy="3064612"/>
          </a:xfrm>
          <a:prstGeom prst="rect">
            <a:avLst/>
          </a:prstGeom>
          <a:noFill/>
        </p:spPr>
        <p:txBody>
          <a:bodyPr wrap="square" lIns="36000" tIns="36000" rIns="36000" bIns="36000" rtlCol="0">
            <a:spAutoFit/>
          </a:bodyPr>
          <a:lstStyle/>
          <a:p>
            <a:pPr marL="174625" indent="-174625" defTabSz="457200">
              <a:lnSpc>
                <a:spcPts val="2000"/>
              </a:lnSpc>
              <a:spcBef>
                <a:spcPts val="12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〇 規制省庁との協議に先立ち、内閣官房と有識者で総論的なルール策定を行う。</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74625" indent="-174625" defTabSz="457200">
              <a:lnSpc>
                <a:spcPts val="2000"/>
              </a:lnSpc>
              <a:spcBef>
                <a:spcPts val="12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〇 個別の協議は、所管省庁と地域の２者が、対等な立場で直接行う。</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74625" indent="-174625" defTabSz="457200">
              <a:lnSpc>
                <a:spcPts val="2000"/>
              </a:lnSpc>
              <a:defRPr/>
            </a:pPr>
            <a:r>
              <a:rPr lang="ja-JP" altLang="en-US" sz="1600" dirty="0">
                <a:solidFill>
                  <a:prstClr val="black"/>
                </a:solidFill>
                <a:latin typeface="BIZ UDゴシック" panose="020B0400000000000000" pitchFamily="49" charset="-128"/>
                <a:ea typeface="BIZ UDゴシック" panose="020B0400000000000000" pitchFamily="49" charset="-128"/>
              </a:rPr>
              <a:t>　 その際、ルール作りに関わった有識者も参画。</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74625" indent="-174625" defTabSz="457200">
              <a:lnSpc>
                <a:spcPts val="2000"/>
              </a:lnSpc>
              <a:spcBef>
                <a:spcPts val="12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〇 所管省庁は、地域の挑戦や意欲を後押しする姿勢、また、地域は、実証に伴う一定のリスクを引き受ける姿勢で協議・交渉を行う。</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74625" indent="-174625" defTabSz="457200">
              <a:lnSpc>
                <a:spcPts val="2000"/>
              </a:lnSpc>
              <a:spcBef>
                <a:spcPts val="1200"/>
              </a:spcBef>
              <a:defRPr/>
            </a:pPr>
            <a:r>
              <a:rPr lang="ja-JP" altLang="en-US" sz="1600" dirty="0">
                <a:solidFill>
                  <a:prstClr val="black"/>
                </a:solidFill>
                <a:latin typeface="BIZ UDゴシック" panose="020B0400000000000000" pitchFamily="49" charset="-128"/>
                <a:ea typeface="BIZ UDゴシック" panose="020B0400000000000000" pitchFamily="49" charset="-128"/>
              </a:rPr>
              <a:t>〇 全国画一ではなく、地域ごとにオーダーメイドで契約・協定を締結し、地域限定的に規制改革を推進。</a:t>
            </a:r>
            <a:endParaRPr lang="en-US" altLang="ja-JP" sz="1600" dirty="0">
              <a:solidFill>
                <a:prstClr val="black"/>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323340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C4E06B1-6161-5729-1C30-D59350291747}"/>
              </a:ext>
            </a:extLst>
          </p:cNvPr>
          <p:cNvSpPr txBox="1"/>
          <p:nvPr/>
        </p:nvSpPr>
        <p:spPr>
          <a:xfrm>
            <a:off x="624803" y="1123706"/>
            <a:ext cx="6288803" cy="337144"/>
          </a:xfrm>
          <a:prstGeom prst="rect">
            <a:avLst/>
          </a:prstGeom>
          <a:noFill/>
        </p:spPr>
        <p:txBody>
          <a:bodyPr wrap="square" rtlCol="0">
            <a:spAutoFit/>
          </a:bodyPr>
          <a:lstStyle/>
          <a:p>
            <a:pPr marL="271463" marR="0" lvl="0" indent="-271463" algn="l" defTabSz="457200" rtl="0" eaLnBrk="1" fontAlgn="auto" latinLnBrk="0" hangingPunct="1">
              <a:lnSpc>
                <a:spcPts val="22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国と地域の一体的な行政運営の仕組み</a:t>
            </a:r>
            <a:r>
              <a:rPr kumimoji="1" lang="en-US" altLang="ja-JP" sz="1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sp>
        <p:nvSpPr>
          <p:cNvPr id="6" name="ホームベース 7">
            <a:extLst>
              <a:ext uri="{FF2B5EF4-FFF2-40B4-BE49-F238E27FC236}">
                <a16:creationId xmlns:a16="http://schemas.microsoft.com/office/drawing/2014/main" id="{746BAFA5-2BC5-99A2-82FE-ADE01B62E7FB}"/>
              </a:ext>
            </a:extLst>
          </p:cNvPr>
          <p:cNvSpPr/>
          <p:nvPr/>
        </p:nvSpPr>
        <p:spPr>
          <a:xfrm>
            <a:off x="685503" y="513475"/>
            <a:ext cx="10779666" cy="396000"/>
          </a:xfrm>
          <a:prstGeom prst="homePlate">
            <a:avLst>
              <a:gd name="adj" fmla="val 0"/>
            </a:avLst>
          </a:prstGeom>
          <a:ln/>
        </p:spPr>
        <p:style>
          <a:lnRef idx="0">
            <a:schemeClr val="accent2"/>
          </a:lnRef>
          <a:fillRef idx="3">
            <a:schemeClr val="accent2"/>
          </a:fillRef>
          <a:effectRef idx="3">
            <a:schemeClr val="accent2"/>
          </a:effectRef>
          <a:fontRef idx="minor">
            <a:schemeClr val="lt1"/>
          </a:fontRef>
        </p:style>
        <p:txBody>
          <a:bodyPr lIns="180000" tIns="0" rIns="36000" b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新たな仕組みの具体例 </a:t>
            </a:r>
            <a:r>
              <a:rPr kumimoji="1" lang="en-US" altLang="ja-JP"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Ⅱ</a:t>
            </a:r>
            <a:r>
              <a:rPr kumimoji="1" lang="ja-JP" altLang="en-US" sz="12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 ② 国との関係において、地域の成長・発展に係る施策を一体的に推進する仕組み）</a:t>
            </a:r>
            <a:endPar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cxnSp>
        <p:nvCxnSpPr>
          <p:cNvPr id="5" name="直線コネクタ 4">
            <a:extLst>
              <a:ext uri="{FF2B5EF4-FFF2-40B4-BE49-F238E27FC236}">
                <a16:creationId xmlns:a16="http://schemas.microsoft.com/office/drawing/2014/main" id="{1B669C2E-AA5B-6277-9900-B8FC10CD4401}"/>
              </a:ext>
            </a:extLst>
          </p:cNvPr>
          <p:cNvCxnSpPr/>
          <p:nvPr/>
        </p:nvCxnSpPr>
        <p:spPr>
          <a:xfrm>
            <a:off x="776944" y="1640960"/>
            <a:ext cx="0" cy="5184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38232D43-B2A0-0CBD-AF98-DF193BF42A95}"/>
              </a:ext>
            </a:extLst>
          </p:cNvPr>
          <p:cNvCxnSpPr/>
          <p:nvPr/>
        </p:nvCxnSpPr>
        <p:spPr>
          <a:xfrm>
            <a:off x="11672374" y="1640960"/>
            <a:ext cx="0" cy="5184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10" name="直線コネクタ 9">
            <a:extLst>
              <a:ext uri="{FF2B5EF4-FFF2-40B4-BE49-F238E27FC236}">
                <a16:creationId xmlns:a16="http://schemas.microsoft.com/office/drawing/2014/main" id="{85417F6A-AD25-B3CD-8F8C-D5698CF9E519}"/>
              </a:ext>
            </a:extLst>
          </p:cNvPr>
          <p:cNvCxnSpPr>
            <a:cxnSpLocks/>
          </p:cNvCxnSpPr>
          <p:nvPr/>
        </p:nvCxnSpPr>
        <p:spPr>
          <a:xfrm>
            <a:off x="761359" y="1661740"/>
            <a:ext cx="10908000" cy="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9" name="正方形/長方形 8">
            <a:extLst>
              <a:ext uri="{FF2B5EF4-FFF2-40B4-BE49-F238E27FC236}">
                <a16:creationId xmlns:a16="http://schemas.microsoft.com/office/drawing/2014/main" id="{E5BC500B-0EC5-4F7E-51EB-892AAB77DB14}"/>
              </a:ext>
            </a:extLst>
          </p:cNvPr>
          <p:cNvSpPr/>
          <p:nvPr/>
        </p:nvSpPr>
        <p:spPr>
          <a:xfrm>
            <a:off x="1193194" y="2481483"/>
            <a:ext cx="9906216" cy="2872557"/>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360000" tIns="72000" rIns="288000" bIns="72000" rtlCol="0" anchor="ctr"/>
          <a:lstStyle/>
          <a:p>
            <a:pPr marL="252000" marR="0" lvl="0" indent="-457200" algn="l" defTabSz="457200" rtl="0" eaLnBrk="1" fontAlgn="auto" latinLnBrk="0" hangingPunct="1">
              <a:lnSpc>
                <a:spcPts val="2000"/>
              </a:lnSpc>
              <a:spcBef>
                <a:spcPts val="6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n-cs"/>
              </a:rPr>
              <a:t>　副首都・大阪の実現に向け、大学・研究機関等の集積を生かしたイノベーションの創出や多様な就業魅力・人材流動性の向上などを進めるにあたり、現在は、大阪自らの取組に加え、国の出先機関等においても、同様の観点から、様々な取組が実施されているところ。</a:t>
            </a:r>
            <a:endParaRPr kumimoji="0" lang="en-US" altLang="ja-JP"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n-cs"/>
            </a:endParaRPr>
          </a:p>
          <a:p>
            <a:pPr marL="252000" marR="0" lvl="0" indent="-457200" algn="l" defTabSz="457200" rtl="0" eaLnBrk="1" fontAlgn="auto" latinLnBrk="0" hangingPunct="1">
              <a:lnSpc>
                <a:spcPts val="2000"/>
              </a:lnSpc>
              <a:spcBef>
                <a:spcPts val="12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n-cs"/>
              </a:rPr>
              <a:t>〇　こうした、国と地域の類似の取組の一体性を</a:t>
            </a:r>
            <a:r>
              <a:rPr kumimoji="0" lang="ja-JP" altLang="en-US" sz="16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n-cs"/>
              </a:rPr>
              <a:t>確保するという観点から、新たな仕組みとして、権限や財源、責任の一元化を図ることができれば、施策推進のスピード感の向上、大阪の地域特性を踏まえた重点投資などが期待できるのではないか。</a:t>
            </a:r>
            <a:endParaRPr kumimoji="0" lang="en-US" altLang="ja-JP" sz="16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n-cs"/>
            </a:endParaRPr>
          </a:p>
          <a:p>
            <a:pPr marL="252000" marR="0" lvl="0" indent="-457200" algn="l" defTabSz="457200" rtl="0" eaLnBrk="1" fontAlgn="auto" latinLnBrk="0" hangingPunct="1">
              <a:lnSpc>
                <a:spcPts val="2000"/>
              </a:lnSpc>
              <a:spcBef>
                <a:spcPts val="1200"/>
              </a:spcBef>
              <a:spcAft>
                <a:spcPts val="0"/>
              </a:spcAft>
              <a:buClrTx/>
              <a:buSzTx/>
              <a:buFontTx/>
              <a:buNone/>
              <a:tabLst/>
              <a:defRPr/>
            </a:pPr>
            <a:r>
              <a:rPr lang="ja-JP" altLang="en-US" sz="1600" dirty="0">
                <a:solidFill>
                  <a:schemeClr val="tx1"/>
                </a:solidFill>
                <a:latin typeface="Meiryo UI"/>
                <a:ea typeface="BIZ UDゴシック" panose="020B0400000000000000" pitchFamily="49" charset="-128"/>
              </a:rPr>
              <a:t>○　また、こうした仕組みにより、国にとっても、効率的な行政運営や組織のスリム化につながるのではないか。</a:t>
            </a:r>
            <a:endParaRPr kumimoji="0" lang="en-US" altLang="ja-JP" sz="16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n-cs"/>
            </a:endParaRPr>
          </a:p>
        </p:txBody>
      </p:sp>
      <p:sp>
        <p:nvSpPr>
          <p:cNvPr id="11" name="角丸四角形 27">
            <a:extLst>
              <a:ext uri="{FF2B5EF4-FFF2-40B4-BE49-F238E27FC236}">
                <a16:creationId xmlns:a16="http://schemas.microsoft.com/office/drawing/2014/main" id="{98D65353-1E41-C074-6ABB-60B7E7EE68CF}"/>
              </a:ext>
            </a:extLst>
          </p:cNvPr>
          <p:cNvSpPr/>
          <p:nvPr/>
        </p:nvSpPr>
        <p:spPr>
          <a:xfrm>
            <a:off x="985302" y="2066937"/>
            <a:ext cx="4428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08000" tIns="36000" rIns="108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副首都化を後押しする仕組みとして考えられること</a:t>
            </a:r>
          </a:p>
        </p:txBody>
      </p:sp>
      <p:sp>
        <p:nvSpPr>
          <p:cNvPr id="13" name="二等辺三角形 12">
            <a:extLst>
              <a:ext uri="{FF2B5EF4-FFF2-40B4-BE49-F238E27FC236}">
                <a16:creationId xmlns:a16="http://schemas.microsoft.com/office/drawing/2014/main" id="{F8C948C6-0A1E-FB3F-E40A-F4F4D793FD86}"/>
              </a:ext>
            </a:extLst>
          </p:cNvPr>
          <p:cNvSpPr/>
          <p:nvPr/>
        </p:nvSpPr>
        <p:spPr>
          <a:xfrm rot="10800000">
            <a:off x="4995336" y="6246511"/>
            <a:ext cx="2160000" cy="216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14" name="テキスト ボックス 13">
            <a:extLst>
              <a:ext uri="{FF2B5EF4-FFF2-40B4-BE49-F238E27FC236}">
                <a16:creationId xmlns:a16="http://schemas.microsoft.com/office/drawing/2014/main" id="{01B10089-F520-3891-2A99-AFD93C89D2BF}"/>
              </a:ext>
            </a:extLst>
          </p:cNvPr>
          <p:cNvSpPr txBox="1"/>
          <p:nvPr/>
        </p:nvSpPr>
        <p:spPr>
          <a:xfrm>
            <a:off x="1990912" y="5571843"/>
            <a:ext cx="8765266" cy="411257"/>
          </a:xfrm>
          <a:prstGeom prst="rect">
            <a:avLst/>
          </a:prstGeom>
          <a:solidFill>
            <a:schemeClr val="bg1">
              <a:lumMod val="85000"/>
            </a:schemeClr>
          </a:solidFill>
        </p:spPr>
        <p:txBody>
          <a:bodyPr wrap="square" tIns="36000" bIns="36000" rtlCol="0">
            <a:spAutoFit/>
          </a:bodyPr>
          <a:lstStyle/>
          <a:p>
            <a:pPr marL="184150" marR="0" lvl="0" indent="-18415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以下は議論用のたたき台として提示するもの。本意見交換会事務局（副首都推進局）のアイデアレベルの内容であり、大阪府市はもとより関係機関との調整を経たものではない。今後国への働きかけに際しては、大阪で適用しうる事例検証等を行うものとする。</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スライド番号プレースホルダー 7">
            <a:extLst>
              <a:ext uri="{FF2B5EF4-FFF2-40B4-BE49-F238E27FC236}">
                <a16:creationId xmlns:a16="http://schemas.microsoft.com/office/drawing/2014/main" id="{BD80F311-2769-A9C8-94AF-31935FF27EA6}"/>
              </a:ext>
            </a:extLst>
          </p:cNvPr>
          <p:cNvSpPr>
            <a:spLocks noGrp="1"/>
          </p:cNvSpPr>
          <p:nvPr>
            <p:ph type="sldNum" sz="quarter" idx="12"/>
          </p:nvPr>
        </p:nvSpPr>
        <p:spPr>
          <a:xfrm>
            <a:off x="9384578" y="6354511"/>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７</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22172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E75BA34B-9A90-714A-3FB1-E8E7C23A71E8}"/>
              </a:ext>
            </a:extLst>
          </p:cNvPr>
          <p:cNvSpPr/>
          <p:nvPr/>
        </p:nvSpPr>
        <p:spPr>
          <a:xfrm>
            <a:off x="1106189" y="1030863"/>
            <a:ext cx="9893905" cy="882747"/>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360000" tIns="72000" rIns="288000" bIns="72000" rtlCol="0" anchor="ctr"/>
          <a:lstStyle/>
          <a:p>
            <a:pPr marL="252000" marR="0" lvl="0" indent="-457200" algn="l" defTabSz="457200" rtl="0" eaLnBrk="1" fontAlgn="auto" latinLnBrk="0" hangingPunct="1">
              <a:lnSpc>
                <a:spcPts val="2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地域の特性やニーズを踏まえて実施すべき</a:t>
            </a:r>
            <a:r>
              <a:rPr kumimoji="0" lang="ja-JP" altLang="en-US" sz="1600" b="1" i="0" u="sng"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大阪の成長と発展につながる取組について、事務委託契約に基づき、国から自治体へ、分野ごとに、権限と財源、責任の一元化を図る仕組み</a:t>
            </a:r>
            <a:r>
              <a:rPr kumimoji="0" lang="ja-JP" altLang="en-US"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が考えられるのではないか。</a:t>
            </a:r>
            <a:endParaRPr kumimoji="0" lang="en-US" altLang="ja-JP" sz="16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7" name="四角形: 角を丸くする 6">
            <a:extLst>
              <a:ext uri="{FF2B5EF4-FFF2-40B4-BE49-F238E27FC236}">
                <a16:creationId xmlns:a16="http://schemas.microsoft.com/office/drawing/2014/main" id="{5EE43D4B-1CE1-3B91-3CE8-BF2CF357AB55}"/>
              </a:ext>
            </a:extLst>
          </p:cNvPr>
          <p:cNvSpPr/>
          <p:nvPr/>
        </p:nvSpPr>
        <p:spPr>
          <a:xfrm rot="16200000">
            <a:off x="4567397" y="4177539"/>
            <a:ext cx="1650778" cy="2151988"/>
          </a:xfrm>
          <a:prstGeom prst="roundRect">
            <a:avLst>
              <a:gd name="adj" fmla="val 1003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8" name="正方形/長方形 7">
            <a:extLst>
              <a:ext uri="{FF2B5EF4-FFF2-40B4-BE49-F238E27FC236}">
                <a16:creationId xmlns:a16="http://schemas.microsoft.com/office/drawing/2014/main" id="{33E0FBCD-BC4A-C926-041E-1B7B9E53FD1F}"/>
              </a:ext>
            </a:extLst>
          </p:cNvPr>
          <p:cNvSpPr/>
          <p:nvPr/>
        </p:nvSpPr>
        <p:spPr>
          <a:xfrm>
            <a:off x="4316790" y="4429633"/>
            <a:ext cx="1120245" cy="397352"/>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ctr" defTabSz="457200" rtl="0" eaLnBrk="1" fontAlgn="auto" latinLnBrk="0" hangingPunct="1">
              <a:lnSpc>
                <a:spcPts val="24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国出先機関等</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BB43B6E6-0824-F9D5-3C5B-178A4E8501DC}"/>
              </a:ext>
            </a:extLst>
          </p:cNvPr>
          <p:cNvSpPr txBox="1"/>
          <p:nvPr/>
        </p:nvSpPr>
        <p:spPr>
          <a:xfrm>
            <a:off x="4407298" y="4767186"/>
            <a:ext cx="2098997" cy="501335"/>
          </a:xfrm>
          <a:prstGeom prst="rect">
            <a:avLst/>
          </a:prstGeom>
          <a:noFill/>
        </p:spPr>
        <p:txBody>
          <a:bodyPr wrap="square" lIns="36000" tIns="36000" rIns="36000" b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施策の実施、事業者向け補助金、許認可</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など</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0" name="テキスト ボックス 9">
            <a:extLst>
              <a:ext uri="{FF2B5EF4-FFF2-40B4-BE49-F238E27FC236}">
                <a16:creationId xmlns:a16="http://schemas.microsoft.com/office/drawing/2014/main" id="{6271B7AB-FC79-548E-AECB-A75BC95DD3AA}"/>
              </a:ext>
            </a:extLst>
          </p:cNvPr>
          <p:cNvSpPr txBox="1"/>
          <p:nvPr/>
        </p:nvSpPr>
        <p:spPr>
          <a:xfrm>
            <a:off x="4424746" y="5284849"/>
            <a:ext cx="1944481" cy="643125"/>
          </a:xfrm>
          <a:prstGeom prst="rect">
            <a:avLst/>
          </a:prstGeom>
          <a:solidFill>
            <a:schemeClr val="bg1"/>
          </a:solidFill>
          <a:ln>
            <a:solidFill>
              <a:schemeClr val="tx1"/>
            </a:solidFill>
          </a:ln>
        </p:spPr>
        <p:txBody>
          <a:bodyPr wrap="square"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経済産業局、中小企業基盤整備機構、労働局、高齢・障害・求職者雇用支援機構、地方整備局　など</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 name="テキスト ボックス 10">
            <a:extLst>
              <a:ext uri="{FF2B5EF4-FFF2-40B4-BE49-F238E27FC236}">
                <a16:creationId xmlns:a16="http://schemas.microsoft.com/office/drawing/2014/main" id="{E2D2E9FB-16BF-1F03-E2AA-99BE20879B03}"/>
              </a:ext>
            </a:extLst>
          </p:cNvPr>
          <p:cNvSpPr txBox="1"/>
          <p:nvPr/>
        </p:nvSpPr>
        <p:spPr>
          <a:xfrm>
            <a:off x="896627" y="2127568"/>
            <a:ext cx="1574971" cy="426964"/>
          </a:xfrm>
          <a:prstGeom prst="rect">
            <a:avLst/>
          </a:prstGeom>
          <a:noFill/>
        </p:spPr>
        <p:txBody>
          <a:bodyPr wrap="square">
            <a:spAutoFit/>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（現状）</a:t>
            </a:r>
          </a:p>
        </p:txBody>
      </p:sp>
      <p:sp>
        <p:nvSpPr>
          <p:cNvPr id="15" name="角丸四角形 25">
            <a:extLst>
              <a:ext uri="{FF2B5EF4-FFF2-40B4-BE49-F238E27FC236}">
                <a16:creationId xmlns:a16="http://schemas.microsoft.com/office/drawing/2014/main" id="{34D7D690-3432-7F92-9840-C3BC5C6BFB1F}"/>
              </a:ext>
            </a:extLst>
          </p:cNvPr>
          <p:cNvSpPr/>
          <p:nvPr/>
        </p:nvSpPr>
        <p:spPr>
          <a:xfrm>
            <a:off x="1325605" y="2759498"/>
            <a:ext cx="5005522" cy="1352752"/>
          </a:xfrm>
          <a:prstGeom prst="roundRect">
            <a:avLst>
              <a:gd name="adj" fmla="val 3402"/>
            </a:avLst>
          </a:prstGeom>
          <a:solidFill>
            <a:schemeClr val="bg1"/>
          </a:solidFill>
          <a:ln w="22225" cap="flat" cmpd="sng" algn="ctr">
            <a:solidFill>
              <a:srgbClr val="4472C4">
                <a:lumMod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20" name="四角形: 角を丸くする 19">
            <a:extLst>
              <a:ext uri="{FF2B5EF4-FFF2-40B4-BE49-F238E27FC236}">
                <a16:creationId xmlns:a16="http://schemas.microsoft.com/office/drawing/2014/main" id="{76F625AF-7B81-3834-CB85-924EED1AE866}"/>
              </a:ext>
            </a:extLst>
          </p:cNvPr>
          <p:cNvSpPr/>
          <p:nvPr/>
        </p:nvSpPr>
        <p:spPr>
          <a:xfrm>
            <a:off x="1927779" y="3026376"/>
            <a:ext cx="1668510" cy="925081"/>
          </a:xfrm>
          <a:prstGeom prst="roundRect">
            <a:avLst>
              <a:gd name="adj" fmla="val 2664"/>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テキスト ボックス 20">
            <a:extLst>
              <a:ext uri="{FF2B5EF4-FFF2-40B4-BE49-F238E27FC236}">
                <a16:creationId xmlns:a16="http://schemas.microsoft.com/office/drawing/2014/main" id="{B1D4DEE1-76E0-6B73-A4D0-AC807FFF0561}"/>
              </a:ext>
            </a:extLst>
          </p:cNvPr>
          <p:cNvSpPr txBox="1"/>
          <p:nvPr/>
        </p:nvSpPr>
        <p:spPr>
          <a:xfrm>
            <a:off x="2176575" y="3560976"/>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都市魅力向上</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2" name="テキスト ボックス 21">
            <a:extLst>
              <a:ext uri="{FF2B5EF4-FFF2-40B4-BE49-F238E27FC236}">
                <a16:creationId xmlns:a16="http://schemas.microsoft.com/office/drawing/2014/main" id="{FE4BD6B3-4CE2-FB35-0495-EB06296345E5}"/>
              </a:ext>
            </a:extLst>
          </p:cNvPr>
          <p:cNvSpPr txBox="1"/>
          <p:nvPr/>
        </p:nvSpPr>
        <p:spPr>
          <a:xfrm>
            <a:off x="2176575" y="3131866"/>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産業・雇用振興</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3" name="テキスト ボックス 22">
            <a:extLst>
              <a:ext uri="{FF2B5EF4-FFF2-40B4-BE49-F238E27FC236}">
                <a16:creationId xmlns:a16="http://schemas.microsoft.com/office/drawing/2014/main" id="{98966579-8997-4E27-9415-847A8CA8F831}"/>
              </a:ext>
            </a:extLst>
          </p:cNvPr>
          <p:cNvSpPr txBox="1"/>
          <p:nvPr/>
        </p:nvSpPr>
        <p:spPr>
          <a:xfrm>
            <a:off x="4307267" y="3161558"/>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まちづくり</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4" name="テキスト ボックス 23">
            <a:extLst>
              <a:ext uri="{FF2B5EF4-FFF2-40B4-BE49-F238E27FC236}">
                <a16:creationId xmlns:a16="http://schemas.microsoft.com/office/drawing/2014/main" id="{6C60227B-60BC-944D-EFF2-609D5345FE5E}"/>
              </a:ext>
            </a:extLst>
          </p:cNvPr>
          <p:cNvSpPr txBox="1"/>
          <p:nvPr/>
        </p:nvSpPr>
        <p:spPr>
          <a:xfrm>
            <a:off x="4307267" y="3569091"/>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都市基盤整備</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5" name="テキスト ボックス 24">
            <a:extLst>
              <a:ext uri="{FF2B5EF4-FFF2-40B4-BE49-F238E27FC236}">
                <a16:creationId xmlns:a16="http://schemas.microsoft.com/office/drawing/2014/main" id="{578C23A0-FD9F-6E82-DAE1-6D3E42B5BD6E}"/>
              </a:ext>
            </a:extLst>
          </p:cNvPr>
          <p:cNvSpPr txBox="1"/>
          <p:nvPr/>
        </p:nvSpPr>
        <p:spPr>
          <a:xfrm>
            <a:off x="1856575" y="2883503"/>
            <a:ext cx="161583" cy="1185365"/>
          </a:xfrm>
          <a:prstGeom prst="rect">
            <a:avLst/>
          </a:prstGeom>
          <a:solidFill>
            <a:schemeClr val="bg1"/>
          </a:solidFill>
        </p:spPr>
        <p:txBody>
          <a:bodyPr vert="eaVert" wrap="square" lIns="0" tIns="0" rIns="0" bIns="0"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大阪の成長</a:t>
            </a: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sp>
        <p:nvSpPr>
          <p:cNvPr id="26" name="角丸四角形 32">
            <a:extLst>
              <a:ext uri="{FF2B5EF4-FFF2-40B4-BE49-F238E27FC236}">
                <a16:creationId xmlns:a16="http://schemas.microsoft.com/office/drawing/2014/main" id="{07E809AA-D949-B923-3A31-B80F99CFBDC1}"/>
              </a:ext>
            </a:extLst>
          </p:cNvPr>
          <p:cNvSpPr/>
          <p:nvPr/>
        </p:nvSpPr>
        <p:spPr>
          <a:xfrm>
            <a:off x="1712369" y="2584759"/>
            <a:ext cx="4128346" cy="313614"/>
          </a:xfrm>
          <a:prstGeom prst="roundRect">
            <a:avLst>
              <a:gd name="adj" fmla="val 184"/>
            </a:avLst>
          </a:prstGeom>
          <a:solidFill>
            <a:srgbClr val="4472C4">
              <a:lumMod val="60000"/>
              <a:lumOff val="40000"/>
            </a:srgbClr>
          </a:solidFill>
          <a:ln w="12700" cap="flat" cmpd="sng" algn="ctr">
            <a:noFill/>
            <a:prstDash val="solid"/>
            <a:miter lim="800000"/>
          </a:ln>
          <a:effectLst/>
        </p:spPr>
        <p:txBody>
          <a:bodyPr lIns="144000" tIns="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地域の成長・発展につながる取組</a:t>
            </a:r>
          </a:p>
        </p:txBody>
      </p:sp>
      <p:sp>
        <p:nvSpPr>
          <p:cNvPr id="28" name="四角形: 角を丸くする 27">
            <a:extLst>
              <a:ext uri="{FF2B5EF4-FFF2-40B4-BE49-F238E27FC236}">
                <a16:creationId xmlns:a16="http://schemas.microsoft.com/office/drawing/2014/main" id="{E4454A67-9774-02ED-7A22-018185F9C919}"/>
              </a:ext>
            </a:extLst>
          </p:cNvPr>
          <p:cNvSpPr/>
          <p:nvPr/>
        </p:nvSpPr>
        <p:spPr>
          <a:xfrm>
            <a:off x="4153106" y="3039887"/>
            <a:ext cx="1650236" cy="925081"/>
          </a:xfrm>
          <a:prstGeom prst="roundRect">
            <a:avLst>
              <a:gd name="adj" fmla="val 2664"/>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C30875E3-B6FC-24E1-7AB5-208FB67EB5D2}"/>
              </a:ext>
            </a:extLst>
          </p:cNvPr>
          <p:cNvSpPr txBox="1"/>
          <p:nvPr/>
        </p:nvSpPr>
        <p:spPr>
          <a:xfrm>
            <a:off x="4050138" y="2909745"/>
            <a:ext cx="161583" cy="1185365"/>
          </a:xfrm>
          <a:prstGeom prst="rect">
            <a:avLst/>
          </a:prstGeom>
          <a:solidFill>
            <a:schemeClr val="bg1"/>
          </a:solidFill>
        </p:spPr>
        <p:txBody>
          <a:bodyPr vert="eaVert" wrap="square" lIns="0" tIns="0" rIns="0" bIns="0"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都市の発展</a:t>
            </a: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sp>
        <p:nvSpPr>
          <p:cNvPr id="34" name="四角形: 角を丸くする 33">
            <a:extLst>
              <a:ext uri="{FF2B5EF4-FFF2-40B4-BE49-F238E27FC236}">
                <a16:creationId xmlns:a16="http://schemas.microsoft.com/office/drawing/2014/main" id="{F11AD8F1-F1F2-DB64-61B5-083E96563779}"/>
              </a:ext>
            </a:extLst>
          </p:cNvPr>
          <p:cNvSpPr/>
          <p:nvPr/>
        </p:nvSpPr>
        <p:spPr>
          <a:xfrm rot="16200000">
            <a:off x="2477071" y="4510623"/>
            <a:ext cx="1650777" cy="1485815"/>
          </a:xfrm>
          <a:prstGeom prst="roundRect">
            <a:avLst>
              <a:gd name="adj" fmla="val 1003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35" name="正方形/長方形 34">
            <a:extLst>
              <a:ext uri="{FF2B5EF4-FFF2-40B4-BE49-F238E27FC236}">
                <a16:creationId xmlns:a16="http://schemas.microsoft.com/office/drawing/2014/main" id="{FBCAD1B0-6FC6-F603-19C1-DCE4CA1A7428}"/>
              </a:ext>
            </a:extLst>
          </p:cNvPr>
          <p:cNvSpPr/>
          <p:nvPr/>
        </p:nvSpPr>
        <p:spPr>
          <a:xfrm>
            <a:off x="2559549" y="4317650"/>
            <a:ext cx="863593" cy="397352"/>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ctr" defTabSz="457200" rtl="0" eaLnBrk="1" fontAlgn="auto" latinLnBrk="0" hangingPunct="1">
              <a:lnSpc>
                <a:spcPts val="24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中央省庁</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960DAC43-6B68-41BC-28AD-BAC0D74565F6}"/>
              </a:ext>
            </a:extLst>
          </p:cNvPr>
          <p:cNvSpPr txBox="1"/>
          <p:nvPr/>
        </p:nvSpPr>
        <p:spPr>
          <a:xfrm>
            <a:off x="2644268" y="5098679"/>
            <a:ext cx="1412822" cy="501335"/>
          </a:xfrm>
          <a:prstGeom prst="rect">
            <a:avLst/>
          </a:prstGeom>
          <a:noFill/>
        </p:spPr>
        <p:txBody>
          <a:bodyPr wrap="square" lIns="36000" tIns="36000" rIns="36000" b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同意・指定、交付金・国庫補助　など</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0" name="テキスト ボックス 49">
            <a:extLst>
              <a:ext uri="{FF2B5EF4-FFF2-40B4-BE49-F238E27FC236}">
                <a16:creationId xmlns:a16="http://schemas.microsoft.com/office/drawing/2014/main" id="{C0134F87-591D-FB31-E398-4E1BB56AF69F}"/>
              </a:ext>
            </a:extLst>
          </p:cNvPr>
          <p:cNvSpPr txBox="1"/>
          <p:nvPr/>
        </p:nvSpPr>
        <p:spPr>
          <a:xfrm>
            <a:off x="2666856" y="5531407"/>
            <a:ext cx="1237830" cy="467728"/>
          </a:xfrm>
          <a:prstGeom prst="rect">
            <a:avLst/>
          </a:prstGeom>
          <a:solidFill>
            <a:schemeClr val="bg1"/>
          </a:solidFill>
          <a:ln>
            <a:solidFill>
              <a:schemeClr val="tx1"/>
            </a:solidFill>
          </a:ln>
        </p:spPr>
        <p:txBody>
          <a:bodyPr wrap="square"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経済産業省、厚生</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労働省、国土交通省</a:t>
            </a:r>
            <a:endParaRPr kumimoji="1"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2" name="四角形: 角を丸くする 51">
            <a:extLst>
              <a:ext uri="{FF2B5EF4-FFF2-40B4-BE49-F238E27FC236}">
                <a16:creationId xmlns:a16="http://schemas.microsoft.com/office/drawing/2014/main" id="{12100B4C-3B3E-B8EE-A330-0B292820B031}"/>
              </a:ext>
            </a:extLst>
          </p:cNvPr>
          <p:cNvSpPr/>
          <p:nvPr/>
        </p:nvSpPr>
        <p:spPr>
          <a:xfrm rot="16200000">
            <a:off x="922664" y="4709900"/>
            <a:ext cx="1634777" cy="1103259"/>
          </a:xfrm>
          <a:prstGeom prst="roundRect">
            <a:avLst>
              <a:gd name="adj" fmla="val 1003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53" name="正方形/長方形 52">
            <a:extLst>
              <a:ext uri="{FF2B5EF4-FFF2-40B4-BE49-F238E27FC236}">
                <a16:creationId xmlns:a16="http://schemas.microsoft.com/office/drawing/2014/main" id="{B90D267A-47C1-868F-3B6D-CD4AAA529CDA}"/>
              </a:ext>
            </a:extLst>
          </p:cNvPr>
          <p:cNvSpPr/>
          <p:nvPr/>
        </p:nvSpPr>
        <p:spPr>
          <a:xfrm>
            <a:off x="1275458" y="4700218"/>
            <a:ext cx="863593" cy="861546"/>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ctr" defTabSz="457200" rtl="0" eaLnBrk="1" fontAlgn="auto" latinLnBrk="0" hangingPunct="1">
              <a:lnSpc>
                <a:spcPts val="24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自治体</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ct val="100000"/>
              </a:lnSpc>
              <a:spcBef>
                <a:spcPts val="0"/>
              </a:spcBef>
              <a:spcAft>
                <a:spcPts val="0"/>
              </a:spcAft>
              <a:buClrTx/>
              <a:buSzTx/>
              <a:buFontTx/>
              <a:buNone/>
              <a:tabLst/>
              <a:defRPr/>
            </a:pP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大阪府</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大阪市</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54" name="二等辺三角形 53">
            <a:extLst>
              <a:ext uri="{FF2B5EF4-FFF2-40B4-BE49-F238E27FC236}">
                <a16:creationId xmlns:a16="http://schemas.microsoft.com/office/drawing/2014/main" id="{3D54110F-AD25-3E27-C6D0-2BA36AB3E3D9}"/>
              </a:ext>
            </a:extLst>
          </p:cNvPr>
          <p:cNvSpPr/>
          <p:nvPr/>
        </p:nvSpPr>
        <p:spPr>
          <a:xfrm rot="16200000">
            <a:off x="1807109" y="5184214"/>
            <a:ext cx="1185365" cy="143613"/>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56" name="大かっこ 55">
            <a:extLst>
              <a:ext uri="{FF2B5EF4-FFF2-40B4-BE49-F238E27FC236}">
                <a16:creationId xmlns:a16="http://schemas.microsoft.com/office/drawing/2014/main" id="{F9C6B646-49B9-ECAB-D7B4-E0B952D37C78}"/>
              </a:ext>
            </a:extLst>
          </p:cNvPr>
          <p:cNvSpPr/>
          <p:nvPr/>
        </p:nvSpPr>
        <p:spPr>
          <a:xfrm>
            <a:off x="1287181" y="5148942"/>
            <a:ext cx="863593" cy="56740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9" name="テキスト ボックス 58">
            <a:extLst>
              <a:ext uri="{FF2B5EF4-FFF2-40B4-BE49-F238E27FC236}">
                <a16:creationId xmlns:a16="http://schemas.microsoft.com/office/drawing/2014/main" id="{A9C53415-64A9-D4DE-E915-81F40034C27E}"/>
              </a:ext>
            </a:extLst>
          </p:cNvPr>
          <p:cNvSpPr txBox="1"/>
          <p:nvPr/>
        </p:nvSpPr>
        <p:spPr>
          <a:xfrm>
            <a:off x="4107371" y="4527099"/>
            <a:ext cx="169277" cy="911819"/>
          </a:xfrm>
          <a:prstGeom prst="rect">
            <a:avLst/>
          </a:prstGeom>
          <a:noFill/>
        </p:spPr>
        <p:txBody>
          <a:bodyPr vert="eaVert" wrap="square" lIns="0" tIns="0" rIns="0" bIns="0"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企画・予算</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cxnSp>
        <p:nvCxnSpPr>
          <p:cNvPr id="60" name="直線矢印コネクタ 59">
            <a:extLst>
              <a:ext uri="{FF2B5EF4-FFF2-40B4-BE49-F238E27FC236}">
                <a16:creationId xmlns:a16="http://schemas.microsoft.com/office/drawing/2014/main" id="{746DD824-E5CF-3957-93AF-4D7AAEAA27EB}"/>
              </a:ext>
            </a:extLst>
          </p:cNvPr>
          <p:cNvCxnSpPr/>
          <p:nvPr/>
        </p:nvCxnSpPr>
        <p:spPr>
          <a:xfrm>
            <a:off x="3904686" y="5597778"/>
            <a:ext cx="540000" cy="0"/>
          </a:xfrm>
          <a:prstGeom prst="straightConnector1">
            <a:avLst/>
          </a:prstGeom>
          <a:ln w="15875">
            <a:solidFill>
              <a:schemeClr val="tx1"/>
            </a:solidFill>
            <a:prstDash val="dash"/>
            <a:headEnd type="none" w="lg" len="lg"/>
            <a:tailEnd type="arrow" w="lg" len="lg"/>
          </a:ln>
        </p:spPr>
        <p:style>
          <a:lnRef idx="1">
            <a:schemeClr val="accent1"/>
          </a:lnRef>
          <a:fillRef idx="0">
            <a:schemeClr val="accent1"/>
          </a:fillRef>
          <a:effectRef idx="0">
            <a:schemeClr val="accent1"/>
          </a:effectRef>
          <a:fontRef idx="minor">
            <a:schemeClr val="tx1"/>
          </a:fontRef>
        </p:style>
      </p:cxnSp>
      <p:sp>
        <p:nvSpPr>
          <p:cNvPr id="61" name="矢印: 上 60">
            <a:extLst>
              <a:ext uri="{FF2B5EF4-FFF2-40B4-BE49-F238E27FC236}">
                <a16:creationId xmlns:a16="http://schemas.microsoft.com/office/drawing/2014/main" id="{4324136F-323F-BA69-A07B-7EAAADA9126F}"/>
              </a:ext>
            </a:extLst>
          </p:cNvPr>
          <p:cNvSpPr/>
          <p:nvPr/>
        </p:nvSpPr>
        <p:spPr>
          <a:xfrm>
            <a:off x="5201555" y="4155750"/>
            <a:ext cx="429675" cy="273546"/>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2" name="矢印: 上 61">
            <a:extLst>
              <a:ext uri="{FF2B5EF4-FFF2-40B4-BE49-F238E27FC236}">
                <a16:creationId xmlns:a16="http://schemas.microsoft.com/office/drawing/2014/main" id="{D474D2EA-8EF7-6B7A-E57C-19DEF2F2DD0A}"/>
              </a:ext>
            </a:extLst>
          </p:cNvPr>
          <p:cNvSpPr/>
          <p:nvPr/>
        </p:nvSpPr>
        <p:spPr>
          <a:xfrm>
            <a:off x="1576651" y="4170595"/>
            <a:ext cx="429675" cy="273546"/>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4" name="テキスト ボックス 63">
            <a:extLst>
              <a:ext uri="{FF2B5EF4-FFF2-40B4-BE49-F238E27FC236}">
                <a16:creationId xmlns:a16="http://schemas.microsoft.com/office/drawing/2014/main" id="{1AB75147-9A48-6C6B-F122-EC139652BBF3}"/>
              </a:ext>
            </a:extLst>
          </p:cNvPr>
          <p:cNvSpPr txBox="1"/>
          <p:nvPr/>
        </p:nvSpPr>
        <p:spPr>
          <a:xfrm>
            <a:off x="6629011" y="2190784"/>
            <a:ext cx="1866415" cy="428750"/>
          </a:xfrm>
          <a:prstGeom prst="rect">
            <a:avLst/>
          </a:prstGeom>
          <a:noFill/>
        </p:spPr>
        <p:txBody>
          <a:bodyPr wrap="square">
            <a:spAutoFit/>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（新たな仕組み）</a:t>
            </a:r>
          </a:p>
        </p:txBody>
      </p:sp>
      <p:sp>
        <p:nvSpPr>
          <p:cNvPr id="65" name="正方形/長方形 64">
            <a:extLst>
              <a:ext uri="{FF2B5EF4-FFF2-40B4-BE49-F238E27FC236}">
                <a16:creationId xmlns:a16="http://schemas.microsoft.com/office/drawing/2014/main" id="{2E6F6EA9-AE09-7325-8108-4E84EB8A5124}"/>
              </a:ext>
            </a:extLst>
          </p:cNvPr>
          <p:cNvSpPr/>
          <p:nvPr/>
        </p:nvSpPr>
        <p:spPr>
          <a:xfrm>
            <a:off x="9821572" y="2038035"/>
            <a:ext cx="463711" cy="577883"/>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24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Meiryo UI"/>
                <a:ea typeface="BIZ UDゴシック" panose="020B0400000000000000" pitchFamily="49" charset="-128"/>
                <a:cs typeface="Meiryo UI" panose="020B0604030504040204" pitchFamily="50" charset="-128"/>
              </a:rPr>
              <a:t>国</a:t>
            </a:r>
            <a:endParaRPr kumimoji="0" lang="en-US" altLang="ja-JP" sz="1600" b="0" i="0" u="none" strike="noStrike" kern="1200" cap="none" spc="0" normalizeH="0" baseline="0" noProof="0" dirty="0">
              <a:ln>
                <a:noFill/>
              </a:ln>
              <a:solidFill>
                <a:prstClr val="white"/>
              </a:solidFill>
              <a:effectLst/>
              <a:uLnTx/>
              <a:uFillTx/>
              <a:latin typeface="Meiryo UI"/>
              <a:ea typeface="BIZ UDゴシック" panose="020B0400000000000000" pitchFamily="49" charset="-128"/>
              <a:cs typeface="Meiryo UI" panose="020B0604030504040204" pitchFamily="50" charset="-128"/>
            </a:endParaRPr>
          </a:p>
        </p:txBody>
      </p:sp>
      <p:sp>
        <p:nvSpPr>
          <p:cNvPr id="76" name="角丸四角形 25">
            <a:extLst>
              <a:ext uri="{FF2B5EF4-FFF2-40B4-BE49-F238E27FC236}">
                <a16:creationId xmlns:a16="http://schemas.microsoft.com/office/drawing/2014/main" id="{C8A5A0E0-7465-6D07-E0D9-5EFF3A1FC209}"/>
              </a:ext>
            </a:extLst>
          </p:cNvPr>
          <p:cNvSpPr/>
          <p:nvPr/>
        </p:nvSpPr>
        <p:spPr>
          <a:xfrm>
            <a:off x="9612469" y="2765789"/>
            <a:ext cx="1922197" cy="3181746"/>
          </a:xfrm>
          <a:prstGeom prst="roundRect">
            <a:avLst>
              <a:gd name="adj" fmla="val 3402"/>
            </a:avLst>
          </a:prstGeom>
          <a:solidFill>
            <a:schemeClr val="bg1"/>
          </a:solidFill>
          <a:ln w="22225" cap="flat" cmpd="sng" algn="ctr">
            <a:solidFill>
              <a:srgbClr val="4472C4">
                <a:lumMod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Meiryo UI"/>
              <a:ea typeface="Meiryo UI"/>
              <a:cs typeface="+mn-cs"/>
            </a:endParaRPr>
          </a:p>
        </p:txBody>
      </p:sp>
      <p:sp>
        <p:nvSpPr>
          <p:cNvPr id="77" name="角丸四角形 32">
            <a:extLst>
              <a:ext uri="{FF2B5EF4-FFF2-40B4-BE49-F238E27FC236}">
                <a16:creationId xmlns:a16="http://schemas.microsoft.com/office/drawing/2014/main" id="{562E092B-3DAF-9F93-0FFE-8BFEAEB392EA}"/>
              </a:ext>
            </a:extLst>
          </p:cNvPr>
          <p:cNvSpPr/>
          <p:nvPr/>
        </p:nvSpPr>
        <p:spPr>
          <a:xfrm>
            <a:off x="9594574" y="2623396"/>
            <a:ext cx="1951815" cy="577882"/>
          </a:xfrm>
          <a:prstGeom prst="roundRect">
            <a:avLst>
              <a:gd name="adj" fmla="val 184"/>
            </a:avLst>
          </a:prstGeom>
          <a:solidFill>
            <a:srgbClr val="4472C4">
              <a:lumMod val="60000"/>
              <a:lumOff val="40000"/>
            </a:srgbClr>
          </a:solidFill>
          <a:ln w="12700" cap="flat" cmpd="sng" algn="ctr">
            <a:noFill/>
            <a:prstDash val="solid"/>
            <a:miter lim="800000"/>
          </a:ln>
          <a:effectLst/>
        </p:spPr>
        <p:txBody>
          <a:bodyPr lIns="144000" tIns="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地域の成長・発展に</a:t>
            </a:r>
            <a:endParaRPr kumimoji="0" lang="en-US" altLang="ja-JP" sz="1100" b="1"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つながる取組</a:t>
            </a:r>
          </a:p>
        </p:txBody>
      </p:sp>
      <p:sp>
        <p:nvSpPr>
          <p:cNvPr id="78" name="四角形: 角を丸くする 77">
            <a:extLst>
              <a:ext uri="{FF2B5EF4-FFF2-40B4-BE49-F238E27FC236}">
                <a16:creationId xmlns:a16="http://schemas.microsoft.com/office/drawing/2014/main" id="{7F29E851-120C-825B-79B2-A42B60F2D58D}"/>
              </a:ext>
            </a:extLst>
          </p:cNvPr>
          <p:cNvSpPr/>
          <p:nvPr/>
        </p:nvSpPr>
        <p:spPr>
          <a:xfrm rot="16200000">
            <a:off x="6779757" y="2908953"/>
            <a:ext cx="1298234" cy="828420"/>
          </a:xfrm>
          <a:prstGeom prst="roundRect">
            <a:avLst>
              <a:gd name="adj" fmla="val 1003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79" name="正方形/長方形 78">
            <a:extLst>
              <a:ext uri="{FF2B5EF4-FFF2-40B4-BE49-F238E27FC236}">
                <a16:creationId xmlns:a16="http://schemas.microsoft.com/office/drawing/2014/main" id="{D66B9E47-2888-D35A-626B-D8089389BE2A}"/>
              </a:ext>
            </a:extLst>
          </p:cNvPr>
          <p:cNvSpPr/>
          <p:nvPr/>
        </p:nvSpPr>
        <p:spPr>
          <a:xfrm>
            <a:off x="7000222" y="3073520"/>
            <a:ext cx="863593" cy="397352"/>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ctr" defTabSz="457200" rtl="0" eaLnBrk="1" fontAlgn="auto" latinLnBrk="0" hangingPunct="1">
              <a:lnSpc>
                <a:spcPts val="24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中央省庁</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80" name="四角形: 角を丸くする 79">
            <a:extLst>
              <a:ext uri="{FF2B5EF4-FFF2-40B4-BE49-F238E27FC236}">
                <a16:creationId xmlns:a16="http://schemas.microsoft.com/office/drawing/2014/main" id="{ECEBC876-CD5C-2E9F-4795-D1453F37C774}"/>
              </a:ext>
            </a:extLst>
          </p:cNvPr>
          <p:cNvSpPr/>
          <p:nvPr/>
        </p:nvSpPr>
        <p:spPr>
          <a:xfrm rot="16200000">
            <a:off x="8168988" y="2891364"/>
            <a:ext cx="1298234" cy="863593"/>
          </a:xfrm>
          <a:prstGeom prst="roundRect">
            <a:avLst>
              <a:gd name="adj" fmla="val 1003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81" name="正方形/長方形 80">
            <a:extLst>
              <a:ext uri="{FF2B5EF4-FFF2-40B4-BE49-F238E27FC236}">
                <a16:creationId xmlns:a16="http://schemas.microsoft.com/office/drawing/2014/main" id="{B3F2039B-A6C0-34D3-02DD-CB4484CA1686}"/>
              </a:ext>
            </a:extLst>
          </p:cNvPr>
          <p:cNvSpPr/>
          <p:nvPr/>
        </p:nvSpPr>
        <p:spPr>
          <a:xfrm>
            <a:off x="8392170" y="2911529"/>
            <a:ext cx="863593" cy="861546"/>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ctr" defTabSz="457200" rtl="0" eaLnBrk="1" fontAlgn="auto" latinLnBrk="0" hangingPunct="1">
              <a:lnSpc>
                <a:spcPts val="24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自治体</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ct val="100000"/>
              </a:lnSpc>
              <a:spcBef>
                <a:spcPts val="0"/>
              </a:spcBef>
              <a:spcAft>
                <a:spcPts val="0"/>
              </a:spcAft>
              <a:buClrTx/>
              <a:buSzTx/>
              <a:buFontTx/>
              <a:buNone/>
              <a:tabLst/>
              <a:defRPr/>
            </a:pP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大阪府</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大阪市</a:t>
            </a:r>
            <a:endParaRPr kumimoji="0" lang="en-US" altLang="ja-JP" sz="12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82" name="大かっこ 81">
            <a:extLst>
              <a:ext uri="{FF2B5EF4-FFF2-40B4-BE49-F238E27FC236}">
                <a16:creationId xmlns:a16="http://schemas.microsoft.com/office/drawing/2014/main" id="{63D65649-26A3-0325-8AE3-7A626EB6CA8E}"/>
              </a:ext>
            </a:extLst>
          </p:cNvPr>
          <p:cNvSpPr/>
          <p:nvPr/>
        </p:nvSpPr>
        <p:spPr>
          <a:xfrm>
            <a:off x="8444517" y="3279652"/>
            <a:ext cx="734956" cy="56740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7" name="グループ化 16">
            <a:extLst>
              <a:ext uri="{FF2B5EF4-FFF2-40B4-BE49-F238E27FC236}">
                <a16:creationId xmlns:a16="http://schemas.microsoft.com/office/drawing/2014/main" id="{E9BCA07E-AD57-BEAC-A7E3-3C720B2C6274}"/>
              </a:ext>
            </a:extLst>
          </p:cNvPr>
          <p:cNvGrpSpPr/>
          <p:nvPr/>
        </p:nvGrpSpPr>
        <p:grpSpPr>
          <a:xfrm>
            <a:off x="9735440" y="3223707"/>
            <a:ext cx="1633134" cy="2655588"/>
            <a:chOff x="9735440" y="3291947"/>
            <a:chExt cx="1633134" cy="2327204"/>
          </a:xfrm>
        </p:grpSpPr>
        <p:sp>
          <p:nvSpPr>
            <p:cNvPr id="83" name="四角形: 角を丸くする 82">
              <a:extLst>
                <a:ext uri="{FF2B5EF4-FFF2-40B4-BE49-F238E27FC236}">
                  <a16:creationId xmlns:a16="http://schemas.microsoft.com/office/drawing/2014/main" id="{F5AF49A7-F05C-D406-2554-2C4C3DBE1F9A}"/>
                </a:ext>
              </a:extLst>
            </p:cNvPr>
            <p:cNvSpPr/>
            <p:nvPr/>
          </p:nvSpPr>
          <p:spPr>
            <a:xfrm>
              <a:off x="9806644" y="3419974"/>
              <a:ext cx="1560277" cy="925081"/>
            </a:xfrm>
            <a:prstGeom prst="roundRect">
              <a:avLst>
                <a:gd name="adj" fmla="val 2664"/>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4" name="テキスト ボックス 83">
              <a:extLst>
                <a:ext uri="{FF2B5EF4-FFF2-40B4-BE49-F238E27FC236}">
                  <a16:creationId xmlns:a16="http://schemas.microsoft.com/office/drawing/2014/main" id="{C246D01E-8DD1-3B38-9C87-6E30C1BE6A36}"/>
                </a:ext>
              </a:extLst>
            </p:cNvPr>
            <p:cNvSpPr txBox="1"/>
            <p:nvPr/>
          </p:nvSpPr>
          <p:spPr>
            <a:xfrm>
              <a:off x="9973379" y="3954573"/>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都市魅力向上</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5" name="テキスト ボックス 84">
              <a:extLst>
                <a:ext uri="{FF2B5EF4-FFF2-40B4-BE49-F238E27FC236}">
                  <a16:creationId xmlns:a16="http://schemas.microsoft.com/office/drawing/2014/main" id="{843D9C5A-34DF-70C3-23EF-E4BAC12745D2}"/>
                </a:ext>
              </a:extLst>
            </p:cNvPr>
            <p:cNvSpPr txBox="1"/>
            <p:nvPr/>
          </p:nvSpPr>
          <p:spPr>
            <a:xfrm>
              <a:off x="9973379" y="3525464"/>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産業・雇用振興</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6" name="テキスト ボックス 85">
              <a:extLst>
                <a:ext uri="{FF2B5EF4-FFF2-40B4-BE49-F238E27FC236}">
                  <a16:creationId xmlns:a16="http://schemas.microsoft.com/office/drawing/2014/main" id="{EA315E92-C26D-DFFE-0B90-7B76EBB22432}"/>
                </a:ext>
              </a:extLst>
            </p:cNvPr>
            <p:cNvSpPr txBox="1"/>
            <p:nvPr/>
          </p:nvSpPr>
          <p:spPr>
            <a:xfrm>
              <a:off x="9735440" y="3291947"/>
              <a:ext cx="161583" cy="1185365"/>
            </a:xfrm>
            <a:prstGeom prst="rect">
              <a:avLst/>
            </a:prstGeom>
            <a:solidFill>
              <a:schemeClr val="bg1"/>
            </a:solidFill>
          </p:spPr>
          <p:txBody>
            <a:bodyPr vert="eaVert" wrap="square" lIns="0" tIns="0" rIns="0" bIns="0"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大阪の成長</a:t>
              </a: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sp>
          <p:nvSpPr>
            <p:cNvPr id="87" name="テキスト ボックス 86">
              <a:extLst>
                <a:ext uri="{FF2B5EF4-FFF2-40B4-BE49-F238E27FC236}">
                  <a16:creationId xmlns:a16="http://schemas.microsoft.com/office/drawing/2014/main" id="{7D8F609A-F5A4-6D8C-7203-053AAD35B898}"/>
                </a:ext>
              </a:extLst>
            </p:cNvPr>
            <p:cNvSpPr txBox="1"/>
            <p:nvPr/>
          </p:nvSpPr>
          <p:spPr>
            <a:xfrm>
              <a:off x="9970009" y="4685599"/>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まちづくり</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8" name="テキスト ボックス 87">
              <a:extLst>
                <a:ext uri="{FF2B5EF4-FFF2-40B4-BE49-F238E27FC236}">
                  <a16:creationId xmlns:a16="http://schemas.microsoft.com/office/drawing/2014/main" id="{49ACC6A3-3A6C-6C9A-1440-876E40D610D4}"/>
                </a:ext>
              </a:extLst>
            </p:cNvPr>
            <p:cNvSpPr txBox="1"/>
            <p:nvPr/>
          </p:nvSpPr>
          <p:spPr>
            <a:xfrm>
              <a:off x="9970009" y="5093131"/>
              <a:ext cx="1260000" cy="273546"/>
            </a:xfrm>
            <a:prstGeom prst="rect">
              <a:avLst/>
            </a:prstGeom>
            <a:noFill/>
            <a:ln>
              <a:solidFill>
                <a:schemeClr val="tx1"/>
              </a:solidFill>
            </a:ln>
          </p:spPr>
          <p:txBody>
            <a:bodyPr wrap="square"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都市基盤整備</a:t>
              </a:r>
              <a:endParaRPr kumimoji="1" lang="en-US" altLang="ja-JP"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9" name="四角形: 角を丸くする 88">
              <a:extLst>
                <a:ext uri="{FF2B5EF4-FFF2-40B4-BE49-F238E27FC236}">
                  <a16:creationId xmlns:a16="http://schemas.microsoft.com/office/drawing/2014/main" id="{01CEC068-9E55-09D1-7EDE-81F5BD406406}"/>
                </a:ext>
              </a:extLst>
            </p:cNvPr>
            <p:cNvSpPr/>
            <p:nvPr/>
          </p:nvSpPr>
          <p:spPr>
            <a:xfrm>
              <a:off x="9815848" y="4594328"/>
              <a:ext cx="1552726" cy="925081"/>
            </a:xfrm>
            <a:prstGeom prst="roundRect">
              <a:avLst>
                <a:gd name="adj" fmla="val 2664"/>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0" name="テキスト ボックス 89">
              <a:extLst>
                <a:ext uri="{FF2B5EF4-FFF2-40B4-BE49-F238E27FC236}">
                  <a16:creationId xmlns:a16="http://schemas.microsoft.com/office/drawing/2014/main" id="{36D65A82-789E-ACB9-A17F-91CF5006EB4C}"/>
                </a:ext>
              </a:extLst>
            </p:cNvPr>
            <p:cNvSpPr txBox="1"/>
            <p:nvPr/>
          </p:nvSpPr>
          <p:spPr>
            <a:xfrm>
              <a:off x="9736326" y="4433786"/>
              <a:ext cx="161583" cy="1185365"/>
            </a:xfrm>
            <a:prstGeom prst="rect">
              <a:avLst/>
            </a:prstGeom>
            <a:solidFill>
              <a:schemeClr val="bg1"/>
            </a:solidFill>
          </p:spPr>
          <p:txBody>
            <a:bodyPr vert="eaVert" wrap="square" lIns="0" tIns="0" rIns="0" bIns="0" rtlCol="0" anchor="ctr" anchorCtr="0">
              <a:spAutoFit/>
            </a:bodyPr>
            <a:lstStyle/>
            <a:p>
              <a:pPr marL="271463" marR="0" lvl="0" indent="-271463" algn="ctr" defTabSz="4572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都市の発展</a:t>
              </a:r>
              <a:r>
                <a:rPr kumimoji="1" lang="en-US" altLang="ja-JP" sz="10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p:txBody>
        </p:sp>
      </p:grpSp>
      <p:sp>
        <p:nvSpPr>
          <p:cNvPr id="91" name="矢印: 上 90">
            <a:extLst>
              <a:ext uri="{FF2B5EF4-FFF2-40B4-BE49-F238E27FC236}">
                <a16:creationId xmlns:a16="http://schemas.microsoft.com/office/drawing/2014/main" id="{136FF329-9B7E-E86F-7066-31636CC2E50B}"/>
              </a:ext>
            </a:extLst>
          </p:cNvPr>
          <p:cNvSpPr/>
          <p:nvPr/>
        </p:nvSpPr>
        <p:spPr>
          <a:xfrm rot="5400000">
            <a:off x="9205506" y="3473540"/>
            <a:ext cx="488615" cy="247448"/>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2" name="正方形/長方形 91">
            <a:extLst>
              <a:ext uri="{FF2B5EF4-FFF2-40B4-BE49-F238E27FC236}">
                <a16:creationId xmlns:a16="http://schemas.microsoft.com/office/drawing/2014/main" id="{A8603849-ED28-FC68-C30E-E286F8885740}"/>
              </a:ext>
            </a:extLst>
          </p:cNvPr>
          <p:cNvSpPr/>
          <p:nvPr/>
        </p:nvSpPr>
        <p:spPr>
          <a:xfrm>
            <a:off x="6672568" y="5472558"/>
            <a:ext cx="3023997" cy="529604"/>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11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a:t>
            </a:r>
            <a:r>
              <a:rPr kumimoji="0" lang="ja-JP" altLang="en-US"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　類似の考え方として、現在、大阪府市では、成長戦略の策定や広域的な都市計画権限を、大阪市から大阪府への事務委託により一元化</a:t>
            </a:r>
            <a:endParaRPr kumimoji="0" lang="en-US" altLang="ja-JP" sz="1000" b="0"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
        <p:nvSpPr>
          <p:cNvPr id="94" name="正方形/長方形 93">
            <a:extLst>
              <a:ext uri="{FF2B5EF4-FFF2-40B4-BE49-F238E27FC236}">
                <a16:creationId xmlns:a16="http://schemas.microsoft.com/office/drawing/2014/main" id="{BD435F26-CA21-9022-72AA-666D4CC98FDA}"/>
              </a:ext>
            </a:extLst>
          </p:cNvPr>
          <p:cNvSpPr/>
          <p:nvPr/>
        </p:nvSpPr>
        <p:spPr>
          <a:xfrm>
            <a:off x="7093222" y="4014067"/>
            <a:ext cx="2174470" cy="466357"/>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分野ごとに地域の成長・発展に</a:t>
            </a:r>
          </a:p>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かかる取組を一元化</a:t>
            </a:r>
          </a:p>
        </p:txBody>
      </p:sp>
      <p:sp>
        <p:nvSpPr>
          <p:cNvPr id="95" name="矢印: 右 94">
            <a:extLst>
              <a:ext uri="{FF2B5EF4-FFF2-40B4-BE49-F238E27FC236}">
                <a16:creationId xmlns:a16="http://schemas.microsoft.com/office/drawing/2014/main" id="{7BC8DB29-FB96-2B3E-1528-700BF32C6260}"/>
              </a:ext>
            </a:extLst>
          </p:cNvPr>
          <p:cNvSpPr/>
          <p:nvPr/>
        </p:nvSpPr>
        <p:spPr>
          <a:xfrm>
            <a:off x="7919261" y="3613958"/>
            <a:ext cx="391300" cy="3258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大かっこ 3">
            <a:extLst>
              <a:ext uri="{FF2B5EF4-FFF2-40B4-BE49-F238E27FC236}">
                <a16:creationId xmlns:a16="http://schemas.microsoft.com/office/drawing/2014/main" id="{7F8899C3-BD31-03C5-294E-ADA9F0CFE335}"/>
              </a:ext>
            </a:extLst>
          </p:cNvPr>
          <p:cNvSpPr/>
          <p:nvPr/>
        </p:nvSpPr>
        <p:spPr>
          <a:xfrm>
            <a:off x="7001547" y="4480890"/>
            <a:ext cx="2473223" cy="958028"/>
          </a:xfrm>
          <a:prstGeom prst="bracketPair">
            <a:avLst>
              <a:gd name="adj" fmla="val 6999"/>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089FFE6B-3B7D-0092-7776-37E312F3C838}"/>
              </a:ext>
            </a:extLst>
          </p:cNvPr>
          <p:cNvSpPr/>
          <p:nvPr/>
        </p:nvSpPr>
        <p:spPr>
          <a:xfrm>
            <a:off x="6933308" y="4514659"/>
            <a:ext cx="2833648" cy="69799"/>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（具体例）</a:t>
            </a:r>
            <a:endParaRPr kumimoji="0" lang="en-US" altLang="ja-JP" sz="1000" b="0" i="0" u="none" strike="noStrike" kern="1200" cap="none" spc="0" normalizeH="0" baseline="0" noProof="0" dirty="0">
              <a:ln>
                <a:noFill/>
              </a:ln>
              <a:solidFill>
                <a:srgbClr val="FF0000"/>
              </a:solidFill>
              <a:effectLst/>
              <a:uLnTx/>
              <a:uFillTx/>
              <a:latin typeface="Meiryo UI"/>
              <a:ea typeface="BIZ UDゴシック" panose="020B0400000000000000" pitchFamily="49"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DD2A9B68-3AFB-0E29-8BA3-AED598E37939}"/>
              </a:ext>
            </a:extLst>
          </p:cNvPr>
          <p:cNvSpPr/>
          <p:nvPr/>
        </p:nvSpPr>
        <p:spPr>
          <a:xfrm>
            <a:off x="7063080" y="4491193"/>
            <a:ext cx="2363720" cy="1243581"/>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無料職業紹介事業</a:t>
            </a:r>
            <a:r>
              <a:rPr lang="ja-JP" altLang="en-US" sz="1000" dirty="0">
                <a:solidFill>
                  <a:schemeClr val="tx1"/>
                </a:solidFill>
                <a:latin typeface="Meiryo UI"/>
                <a:ea typeface="BIZ UDゴシック" panose="020B0400000000000000" pitchFamily="49" charset="-128"/>
                <a:cs typeface="Meiryo UI" panose="020B0604030504040204" pitchFamily="50" charset="-128"/>
              </a:rPr>
              <a:t>、</a:t>
            </a: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労働保険の認定等</a:t>
            </a:r>
            <a:endParaRPr kumimoji="0" lang="en-US" altLang="ja-JP"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鉄道事業の許認可・監査・行政処分、</a:t>
            </a:r>
            <a:endParaRPr kumimoji="0" lang="en-US" altLang="ja-JP"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観光振興</a:t>
            </a:r>
            <a:r>
              <a:rPr lang="ja-JP" altLang="en-US" sz="1000" dirty="0">
                <a:solidFill>
                  <a:schemeClr val="tx1"/>
                </a:solidFill>
                <a:latin typeface="Meiryo UI"/>
                <a:ea typeface="BIZ UDゴシック" panose="020B0400000000000000" pitchFamily="49" charset="-128"/>
                <a:cs typeface="Meiryo UI" panose="020B0604030504040204" pitchFamily="50" charset="-128"/>
              </a:rPr>
              <a:t>、</a:t>
            </a:r>
            <a:endParaRPr lang="en-US" altLang="ja-JP" sz="1000" dirty="0">
              <a:solidFill>
                <a:schemeClr val="tx1"/>
              </a:solidFill>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新規産業振興、販路開拓、</a:t>
            </a:r>
            <a:endParaRPr kumimoji="0" lang="en-US" altLang="ja-JP"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rPr>
              <a:t>直轄河川や道路等の管理　　など</a:t>
            </a:r>
            <a:endParaRPr kumimoji="0" lang="en-US" altLang="ja-JP" sz="1000" b="0" i="0" u="none" strike="noStrike" kern="1200" cap="none" spc="0" normalizeH="0" baseline="0" noProof="0" dirty="0">
              <a:ln>
                <a:noFill/>
              </a:ln>
              <a:solidFill>
                <a:schemeClr val="tx1"/>
              </a:solidFill>
              <a:effectLst/>
              <a:uLnTx/>
              <a:uFillTx/>
              <a:latin typeface="Meiryo UI"/>
              <a:ea typeface="BIZ UDゴシック" panose="020B0400000000000000" pitchFamily="49" charset="-128"/>
              <a:cs typeface="Meiryo UI" panose="020B0604030504040204" pitchFamily="50" charset="-128"/>
            </a:endParaRPr>
          </a:p>
          <a:p>
            <a:pPr marL="252000" marR="0" lvl="0" indent="-457200" algn="l" defTabSz="457200" rtl="0" eaLnBrk="1" fontAlgn="auto" latinLnBrk="0" hangingPunct="1">
              <a:lnSpc>
                <a:spcPts val="13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srgbClr val="FF0000"/>
              </a:solidFill>
              <a:effectLst/>
              <a:uLnTx/>
              <a:uFillTx/>
              <a:latin typeface="Meiryo UI"/>
              <a:ea typeface="BIZ UDゴシック" panose="020B0400000000000000" pitchFamily="49" charset="-128"/>
              <a:cs typeface="Meiryo UI" panose="020B0604030504040204" pitchFamily="50" charset="-128"/>
            </a:endParaRPr>
          </a:p>
        </p:txBody>
      </p:sp>
      <p:sp>
        <p:nvSpPr>
          <p:cNvPr id="97" name="角丸四角形 27">
            <a:extLst>
              <a:ext uri="{FF2B5EF4-FFF2-40B4-BE49-F238E27FC236}">
                <a16:creationId xmlns:a16="http://schemas.microsoft.com/office/drawing/2014/main" id="{784B61FE-C97A-8E00-975E-E8B32E0B04D3}"/>
              </a:ext>
            </a:extLst>
          </p:cNvPr>
          <p:cNvSpPr/>
          <p:nvPr/>
        </p:nvSpPr>
        <p:spPr>
          <a:xfrm>
            <a:off x="1048411" y="728789"/>
            <a:ext cx="2520000" cy="2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08000" tIns="36000" rIns="108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新たな仕組みの具体例</a:t>
            </a:r>
          </a:p>
        </p:txBody>
      </p:sp>
      <p:sp>
        <p:nvSpPr>
          <p:cNvPr id="3" name="二等辺三角形 2">
            <a:extLst>
              <a:ext uri="{FF2B5EF4-FFF2-40B4-BE49-F238E27FC236}">
                <a16:creationId xmlns:a16="http://schemas.microsoft.com/office/drawing/2014/main" id="{BF597A50-7523-840F-8672-C1FFE3DF0D2D}"/>
              </a:ext>
            </a:extLst>
          </p:cNvPr>
          <p:cNvSpPr/>
          <p:nvPr/>
        </p:nvSpPr>
        <p:spPr>
          <a:xfrm rot="10800000">
            <a:off x="5144659" y="193718"/>
            <a:ext cx="2160000" cy="216000"/>
          </a:xfrm>
          <a:prstGeom prst="triangle">
            <a:avLst/>
          </a:prstGeom>
          <a:solidFill>
            <a:schemeClr val="bg1">
              <a:lumMod val="75000"/>
            </a:scheme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cxnSp>
        <p:nvCxnSpPr>
          <p:cNvPr id="2" name="直線コネクタ 1">
            <a:extLst>
              <a:ext uri="{FF2B5EF4-FFF2-40B4-BE49-F238E27FC236}">
                <a16:creationId xmlns:a16="http://schemas.microsoft.com/office/drawing/2014/main" id="{52E99F7E-406E-BBE5-02FF-D5110254649C}"/>
              </a:ext>
            </a:extLst>
          </p:cNvPr>
          <p:cNvCxnSpPr/>
          <p:nvPr/>
        </p:nvCxnSpPr>
        <p:spPr>
          <a:xfrm>
            <a:off x="776944" y="66997"/>
            <a:ext cx="0" cy="6336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5" name="直線コネクタ 4">
            <a:extLst>
              <a:ext uri="{FF2B5EF4-FFF2-40B4-BE49-F238E27FC236}">
                <a16:creationId xmlns:a16="http://schemas.microsoft.com/office/drawing/2014/main" id="{A3CAD466-93B5-17EA-7BA6-E237B5D9C129}"/>
              </a:ext>
            </a:extLst>
          </p:cNvPr>
          <p:cNvCxnSpPr/>
          <p:nvPr/>
        </p:nvCxnSpPr>
        <p:spPr>
          <a:xfrm>
            <a:off x="11672374" y="66997"/>
            <a:ext cx="0" cy="633600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6" name="直線コネクタ 5">
            <a:extLst>
              <a:ext uri="{FF2B5EF4-FFF2-40B4-BE49-F238E27FC236}">
                <a16:creationId xmlns:a16="http://schemas.microsoft.com/office/drawing/2014/main" id="{0523280E-007C-6A77-8247-14C1C2CA5C85}"/>
              </a:ext>
            </a:extLst>
          </p:cNvPr>
          <p:cNvCxnSpPr>
            <a:cxnSpLocks/>
          </p:cNvCxnSpPr>
          <p:nvPr/>
        </p:nvCxnSpPr>
        <p:spPr>
          <a:xfrm>
            <a:off x="769592" y="6383530"/>
            <a:ext cx="10908000" cy="0"/>
          </a:xfrm>
          <a:prstGeom prst="line">
            <a:avLst/>
          </a:prstGeom>
          <a:ln w="53975">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18" name="スライド番号プレースホルダー 7">
            <a:extLst>
              <a:ext uri="{FF2B5EF4-FFF2-40B4-BE49-F238E27FC236}">
                <a16:creationId xmlns:a16="http://schemas.microsoft.com/office/drawing/2014/main" id="{146F5B8B-1C79-0234-8270-7697ECA08910}"/>
              </a:ext>
            </a:extLst>
          </p:cNvPr>
          <p:cNvSpPr>
            <a:spLocks noGrp="1"/>
          </p:cNvSpPr>
          <p:nvPr>
            <p:ph type="sldNum" sz="quarter" idx="12"/>
          </p:nvPr>
        </p:nvSpPr>
        <p:spPr>
          <a:xfrm>
            <a:off x="9326089" y="6380696"/>
            <a:ext cx="2743200" cy="365125"/>
          </a:xfrm>
        </p:spPr>
        <p:txBody>
          <a:bodyPr/>
          <a:lstStyle/>
          <a:p>
            <a:r>
              <a:rPr lang="ja-JP" altLang="en-US" sz="1800" dirty="0">
                <a:solidFill>
                  <a:schemeClr val="tx1"/>
                </a:solidFill>
                <a:latin typeface="BIZ UDゴシック" panose="020B0400000000000000" pitchFamily="49" charset="-128"/>
                <a:ea typeface="BIZ UDゴシック" panose="020B0400000000000000" pitchFamily="49" charset="-128"/>
              </a:rPr>
              <a:t>８</a:t>
            </a:r>
            <a:endParaRPr kumimoji="1" lang="ja-JP" altLang="en-US" sz="1800" dirty="0">
              <a:solidFill>
                <a:schemeClr val="tx1"/>
              </a:solidFill>
              <a:latin typeface="BIZ UDゴシック" panose="020B0400000000000000" pitchFamily="49" charset="-128"/>
              <a:ea typeface="BIZ UDゴシック" panose="020B0400000000000000" pitchFamily="49" charset="-128"/>
            </a:endParaRPr>
          </a:p>
        </p:txBody>
      </p:sp>
      <p:sp>
        <p:nvSpPr>
          <p:cNvPr id="12" name="楕円 11">
            <a:extLst>
              <a:ext uri="{FF2B5EF4-FFF2-40B4-BE49-F238E27FC236}">
                <a16:creationId xmlns:a16="http://schemas.microsoft.com/office/drawing/2014/main" id="{8421345C-72EC-36C7-B158-6FF39B8B54B2}"/>
              </a:ext>
            </a:extLst>
          </p:cNvPr>
          <p:cNvSpPr/>
          <p:nvPr/>
        </p:nvSpPr>
        <p:spPr>
          <a:xfrm>
            <a:off x="2681435" y="4737242"/>
            <a:ext cx="1265726" cy="313807"/>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政策立案</a:t>
            </a:r>
          </a:p>
        </p:txBody>
      </p:sp>
      <p:sp>
        <p:nvSpPr>
          <p:cNvPr id="19" name="正方形/長方形 18">
            <a:extLst>
              <a:ext uri="{FF2B5EF4-FFF2-40B4-BE49-F238E27FC236}">
                <a16:creationId xmlns:a16="http://schemas.microsoft.com/office/drawing/2014/main" id="{57E4432D-0C15-51C1-378F-8004D566AB24}"/>
              </a:ext>
            </a:extLst>
          </p:cNvPr>
          <p:cNvSpPr/>
          <p:nvPr/>
        </p:nvSpPr>
        <p:spPr>
          <a:xfrm>
            <a:off x="7937025" y="2754629"/>
            <a:ext cx="345232" cy="964880"/>
          </a:xfrm>
          <a:prstGeom prst="rect">
            <a:avLst/>
          </a:prstGeom>
          <a:noFill/>
          <a:ln w="12700" cap="flat" cmpd="sng" algn="ctr">
            <a:noFill/>
            <a:prstDash val="sysDash"/>
            <a:miter lim="800000"/>
          </a:ln>
          <a:effectLst/>
        </p:spPr>
        <p:txBody>
          <a:bodyPr vert="eaVert" rtlCol="0" anchor="ctr"/>
          <a:lstStyle/>
          <a:p>
            <a:pPr marL="252000" marR="0" lvl="0" indent="-457200" defTabSz="457200" eaLnBrk="1" fontAlgn="auto" latinLnBrk="0" hangingPunct="1">
              <a:lnSpc>
                <a:spcPts val="14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rPr>
              <a:t>事務委託契約</a:t>
            </a:r>
            <a:endParaRPr kumimoji="0" lang="en-US" altLang="ja-JP" sz="800" b="1" i="0" u="none" strike="noStrike" kern="0" cap="none" spc="0" normalizeH="0" baseline="0" noProof="0" dirty="0">
              <a:ln>
                <a:noFill/>
              </a:ln>
              <a:solidFill>
                <a:prstClr val="black"/>
              </a:solidFill>
              <a:effectLst/>
              <a:uLnTx/>
              <a:uFillTx/>
              <a:latin typeface="Meiryo UI"/>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27978993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9605</Words>
  <Application>Microsoft Office PowerPoint</Application>
  <PresentationFormat>ワイド画面</PresentationFormat>
  <Paragraphs>958</Paragraphs>
  <Slides>23</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23</vt:i4>
      </vt:variant>
    </vt:vector>
  </HeadingPairs>
  <TitlesOfParts>
    <vt:vector size="35" baseType="lpstr">
      <vt:lpstr>BIZ UDPゴシック</vt:lpstr>
      <vt:lpstr>BIZ UDゴシック</vt:lpstr>
      <vt:lpstr>Meiryo UI</vt:lpstr>
      <vt:lpstr>游ゴシック</vt:lpstr>
      <vt:lpstr>游ゴシック Light</vt:lpstr>
      <vt:lpstr>游ゴシック 本文</vt:lpstr>
      <vt:lpstr>Arial</vt:lpstr>
      <vt:lpstr>Calibri</vt:lpstr>
      <vt:lpstr>Calibri Light</vt:lpstr>
      <vt:lpstr>Wingdings</vt:lpstr>
      <vt:lpstr>Office テーマ</vt:lpstr>
      <vt:lpstr>1_Office テーマ</vt:lpstr>
      <vt:lpstr>国への働きかけに向けた副首都化を 後押しする仕組みについて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2024-06-13T08:57:09Z</dcterms:created>
  <dcterms:modified xsi:type="dcterms:W3CDTF">2024-06-13T08:57:11Z</dcterms:modified>
</cp:coreProperties>
</file>