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 id="261" r:id="rId3"/>
    <p:sldId id="258" r:id="rId4"/>
    <p:sldId id="263"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showGuides="1">
      <p:cViewPr varScale="1">
        <p:scale>
          <a:sx n="70" d="100"/>
          <a:sy n="70" d="100"/>
        </p:scale>
        <p:origin x="1164" y="66"/>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2020/7/17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2020/7/17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a:t>
            </a:r>
            <a:r>
              <a:rPr lang="ja-JP" altLang="ja-JP" sz="1600" b="1" dirty="0" smtClean="0">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拡大第</a:t>
            </a:r>
            <a:r>
              <a:rPr lang="en-US" altLang="ja-JP" sz="1600" b="1" dirty="0" smtClean="0">
                <a:ea typeface="メイリオ" panose="020B0604030504040204" pitchFamily="50" charset="-128"/>
                <a:cs typeface="Times New Roman" panose="02020603050405020304" pitchFamily="18" charset="0"/>
              </a:rPr>
              <a:t>2</a:t>
            </a:r>
            <a:r>
              <a:rPr lang="ja-JP" altLang="en-US" sz="1600" b="1" dirty="0" smtClean="0">
                <a:ea typeface="メイリオ" panose="020B0604030504040204" pitchFamily="50" charset="-128"/>
                <a:cs typeface="Times New Roman" panose="02020603050405020304" pitchFamily="18" charset="0"/>
              </a:rPr>
              <a:t>波への備え</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（学校教育活動と感染拡大防止策との両立）</a:t>
            </a:r>
            <a:endParaRPr lang="ja-JP" altLang="en-US" sz="1400" dirty="0"/>
          </a:p>
        </p:txBody>
      </p:sp>
      <p:sp>
        <p:nvSpPr>
          <p:cNvPr id="5" name="角丸四角形 4"/>
          <p:cNvSpPr/>
          <p:nvPr/>
        </p:nvSpPr>
        <p:spPr>
          <a:xfrm>
            <a:off x="457200" y="682390"/>
            <a:ext cx="8229600" cy="4312692"/>
          </a:xfrm>
          <a:prstGeom prst="roundRect">
            <a:avLst>
              <a:gd name="adj" fmla="val 3679"/>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a:t>学校</a:t>
            </a:r>
            <a:r>
              <a:rPr kumimoji="1" lang="ja-JP" altLang="en-US" sz="1600" b="1" dirty="0" smtClean="0"/>
              <a:t>における新型コロナウイルス感染症に関する衛生管理マニュアル</a:t>
            </a:r>
            <a:endParaRPr kumimoji="1" lang="en-US" altLang="ja-JP" sz="1600" b="1" dirty="0" smtClean="0"/>
          </a:p>
          <a:p>
            <a:pPr marL="180000" indent="-457200"/>
            <a:r>
              <a:rPr kumimoji="1" lang="en-US" altLang="ja-JP" sz="1600" b="1" dirty="0"/>
              <a:t>	</a:t>
            </a:r>
            <a:r>
              <a:rPr kumimoji="1" lang="en-US" altLang="ja-JP" sz="1600" b="1" dirty="0" smtClean="0"/>
              <a:t>								</a:t>
            </a:r>
            <a:r>
              <a:rPr kumimoji="1" lang="ja-JP" altLang="en-US" sz="1600" b="1" dirty="0" smtClean="0"/>
              <a:t>（</a:t>
            </a:r>
            <a:r>
              <a:rPr kumimoji="1" lang="en-US" altLang="ja-JP" sz="1600" b="1" dirty="0"/>
              <a:t>2020</a:t>
            </a:r>
            <a:r>
              <a:rPr kumimoji="1" lang="ja-JP" altLang="en-US" sz="1600" b="1" dirty="0" smtClean="0"/>
              <a:t>年</a:t>
            </a:r>
            <a:r>
              <a:rPr kumimoji="1" lang="en-US" altLang="ja-JP" sz="1600" b="1" dirty="0" smtClean="0"/>
              <a:t>6</a:t>
            </a:r>
            <a:r>
              <a:rPr kumimoji="1" lang="ja-JP" altLang="en-US" sz="1600" b="1" dirty="0" smtClean="0"/>
              <a:t>月</a:t>
            </a:r>
            <a:r>
              <a:rPr kumimoji="1" lang="en-US" altLang="ja-JP" sz="1600" b="1" dirty="0" smtClean="0"/>
              <a:t>16</a:t>
            </a:r>
            <a:r>
              <a:rPr kumimoji="1" lang="ja-JP" altLang="en-US" sz="1600" b="1" dirty="0" smtClean="0"/>
              <a:t>日改定）</a:t>
            </a:r>
            <a:r>
              <a:rPr kumimoji="1" lang="en-US" altLang="ja-JP" sz="1600" b="1" dirty="0"/>
              <a:t>《</a:t>
            </a:r>
            <a:r>
              <a:rPr kumimoji="1" lang="ja-JP" altLang="en-US" sz="1600" b="1" dirty="0"/>
              <a:t>文部科学省</a:t>
            </a:r>
            <a:r>
              <a:rPr kumimoji="1" lang="en-US" altLang="ja-JP" sz="1600" b="1" dirty="0" smtClean="0"/>
              <a:t>》</a:t>
            </a:r>
            <a:endParaRPr kumimoji="1" lang="ja-JP" altLang="en-US" sz="1600" b="1" dirty="0"/>
          </a:p>
          <a:p>
            <a:pPr marL="180000" indent="-457200"/>
            <a:r>
              <a:rPr kumimoji="1" lang="ja-JP" altLang="en-US" sz="1600" dirty="0" smtClean="0"/>
              <a:t>〇　緊急</a:t>
            </a:r>
            <a:r>
              <a:rPr kumimoji="1" lang="ja-JP" altLang="en-US" sz="1600" dirty="0"/>
              <a:t>事態措置は都道府県単位で行われますが、学校教育活動の実施や可否のあり方は、児童生徒等及び教職員等の</a:t>
            </a:r>
            <a:r>
              <a:rPr kumimoji="1" lang="ja-JP" altLang="en-US" sz="1600" dirty="0" smtClean="0"/>
              <a:t>生活圏（主に児童生徒等の通学圏や発達段階に応じた日常的な行動範囲とし、加えて地域の実情に応じて保護者の通勤圏や教職員の在住地の状況も考慮する）における</a:t>
            </a:r>
            <a:r>
              <a:rPr kumimoji="1" lang="ja-JP" altLang="en-US" sz="1600" dirty="0"/>
              <a:t>蔓延状況により判断することが重要です</a:t>
            </a:r>
            <a:r>
              <a:rPr kumimoji="1" lang="ja-JP" altLang="en-US" sz="1600" dirty="0" smtClean="0"/>
              <a:t>。</a:t>
            </a:r>
            <a:endParaRPr kumimoji="1" lang="en-US" altLang="ja-JP" sz="1600" dirty="0" smtClean="0"/>
          </a:p>
          <a:p>
            <a:pPr marL="180000" indent="-457200"/>
            <a:r>
              <a:rPr kumimoji="1" lang="ja-JP" altLang="en-US" sz="1600" dirty="0" smtClean="0"/>
              <a:t>〇　新型コロナウイルス感染症とともに生きていく社会を作るためには、</a:t>
            </a:r>
            <a:r>
              <a:rPr kumimoji="1" lang="ja-JP" altLang="en-US" sz="1600" u="sng" dirty="0" smtClean="0"/>
              <a:t>感染リスクはゼロにならないということを受け入れつつ、感染レベルを可能な限り低減させながら学校教育活動を継続していくことが重要です。</a:t>
            </a:r>
            <a:endParaRPr kumimoji="1" lang="en-US" altLang="ja-JP" sz="1600" u="sng" dirty="0" smtClean="0"/>
          </a:p>
          <a:p>
            <a:pPr marL="180000" indent="-457200"/>
            <a:endParaRPr kumimoji="1" lang="en-US" altLang="ja-JP" sz="1600" dirty="0"/>
          </a:p>
          <a:p>
            <a:pPr marL="180000" indent="-457200"/>
            <a:endParaRPr kumimoji="1" lang="ja-JP" altLang="en-US" sz="1600" dirty="0"/>
          </a:p>
        </p:txBody>
      </p:sp>
      <p:graphicFrame>
        <p:nvGraphicFramePr>
          <p:cNvPr id="2" name="表 1"/>
          <p:cNvGraphicFramePr>
            <a:graphicFrameLocks noGrp="1"/>
          </p:cNvGraphicFramePr>
          <p:nvPr>
            <p:extLst>
              <p:ext uri="{D42A27DB-BD31-4B8C-83A1-F6EECF244321}">
                <p14:modId xmlns:p14="http://schemas.microsoft.com/office/powerpoint/2010/main" val="2553699149"/>
              </p:ext>
            </p:extLst>
          </p:nvPr>
        </p:nvGraphicFramePr>
        <p:xfrm>
          <a:off x="896202" y="3089323"/>
          <a:ext cx="7606352" cy="1707866"/>
        </p:xfrm>
        <a:graphic>
          <a:graphicData uri="http://schemas.openxmlformats.org/drawingml/2006/table">
            <a:tbl>
              <a:tblPr firstRow="1" bandRow="1">
                <a:tableStyleId>{5940675A-B579-460E-94D1-54222C63F5DA}</a:tableStyleId>
              </a:tblPr>
              <a:tblGrid>
                <a:gridCol w="1287440">
                  <a:extLst>
                    <a:ext uri="{9D8B030D-6E8A-4147-A177-3AD203B41FA5}">
                      <a16:colId xmlns:a16="http://schemas.microsoft.com/office/drawing/2014/main" val="992132365"/>
                    </a:ext>
                  </a:extLst>
                </a:gridCol>
                <a:gridCol w="1815152">
                  <a:extLst>
                    <a:ext uri="{9D8B030D-6E8A-4147-A177-3AD203B41FA5}">
                      <a16:colId xmlns:a16="http://schemas.microsoft.com/office/drawing/2014/main" val="893237339"/>
                    </a:ext>
                  </a:extLst>
                </a:gridCol>
                <a:gridCol w="1992573">
                  <a:extLst>
                    <a:ext uri="{9D8B030D-6E8A-4147-A177-3AD203B41FA5}">
                      <a16:colId xmlns:a16="http://schemas.microsoft.com/office/drawing/2014/main" val="3259009978"/>
                    </a:ext>
                  </a:extLst>
                </a:gridCol>
                <a:gridCol w="2511187">
                  <a:extLst>
                    <a:ext uri="{9D8B030D-6E8A-4147-A177-3AD203B41FA5}">
                      <a16:colId xmlns:a16="http://schemas.microsoft.com/office/drawing/2014/main" val="1747170811"/>
                    </a:ext>
                  </a:extLst>
                </a:gridCol>
              </a:tblGrid>
              <a:tr h="336266">
                <a:tc>
                  <a:txBody>
                    <a:bodyPr/>
                    <a:lstStyle/>
                    <a:p>
                      <a:pPr algn="ctr"/>
                      <a:r>
                        <a:rPr kumimoji="1" lang="ja-JP" altLang="en-US" sz="1200" dirty="0" smtClean="0"/>
                        <a:t>地域の感染レベル</a:t>
                      </a:r>
                      <a:endParaRPr kumimoji="1" lang="ja-JP" altLang="en-US" sz="1200" dirty="0"/>
                    </a:p>
                  </a:txBody>
                  <a:tcPr/>
                </a:tc>
                <a:tc>
                  <a:txBody>
                    <a:bodyPr/>
                    <a:lstStyle/>
                    <a:p>
                      <a:pPr algn="ctr"/>
                      <a:r>
                        <a:rPr kumimoji="1" lang="ja-JP" altLang="en-US" sz="1200" dirty="0" smtClean="0"/>
                        <a:t>身体的距離の確保</a:t>
                      </a:r>
                      <a:endParaRPr kumimoji="1" lang="ja-JP" altLang="en-US" sz="1200" dirty="0"/>
                    </a:p>
                  </a:txBody>
                  <a:tcPr/>
                </a:tc>
                <a:tc>
                  <a:txBody>
                    <a:bodyPr/>
                    <a:lstStyle/>
                    <a:p>
                      <a:pPr algn="ctr"/>
                      <a:r>
                        <a:rPr kumimoji="1" lang="ja-JP" altLang="en-US" sz="1200" dirty="0" smtClean="0"/>
                        <a:t>感染リスクの高い教科活動</a:t>
                      </a:r>
                      <a:endParaRPr kumimoji="1" lang="ja-JP"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部活動（自由意志の活動）</a:t>
                      </a:r>
                      <a:endParaRPr kumimoji="1" lang="ja-JP" altLang="en-US" sz="1200" dirty="0"/>
                    </a:p>
                  </a:txBody>
                  <a:tcPr/>
                </a:tc>
                <a:extLst>
                  <a:ext uri="{0D108BD9-81ED-4DB2-BD59-A6C34878D82A}">
                    <a16:rowId xmlns:a16="http://schemas.microsoft.com/office/drawing/2014/main" val="2469563282"/>
                  </a:ext>
                </a:extLst>
              </a:tr>
              <a:tr h="370840">
                <a:tc>
                  <a:txBody>
                    <a:bodyPr/>
                    <a:lstStyle/>
                    <a:p>
                      <a:r>
                        <a:rPr kumimoji="1" lang="ja-JP" altLang="en-US" sz="1200" dirty="0" smtClean="0"/>
                        <a:t>レベル</a:t>
                      </a:r>
                      <a:r>
                        <a:rPr kumimoji="1" lang="en-US" altLang="ja-JP" sz="1200" dirty="0" smtClean="0"/>
                        <a:t>3</a:t>
                      </a:r>
                      <a:r>
                        <a:rPr kumimoji="1" lang="ja-JP" altLang="en-US" sz="1200" dirty="0" smtClean="0"/>
                        <a:t>（特定警戒都道府県）</a:t>
                      </a:r>
                      <a:endParaRPr kumimoji="1" lang="ja-JP" altLang="en-US" sz="1200" dirty="0"/>
                    </a:p>
                  </a:txBody>
                  <a:tcPr/>
                </a:tc>
                <a:tc>
                  <a:txBody>
                    <a:bodyPr/>
                    <a:lstStyle/>
                    <a:p>
                      <a:r>
                        <a:rPr kumimoji="1" lang="ja-JP" altLang="en-US" sz="1200" dirty="0" smtClean="0"/>
                        <a:t>できるだけ</a:t>
                      </a:r>
                      <a:r>
                        <a:rPr kumimoji="1" lang="en-US" altLang="ja-JP" sz="1200" dirty="0" smtClean="0"/>
                        <a:t>2</a:t>
                      </a:r>
                      <a:r>
                        <a:rPr kumimoji="1" lang="ja-JP" altLang="en-US" sz="1200" dirty="0" err="1" smtClean="0"/>
                        <a:t>ｍ</a:t>
                      </a:r>
                      <a:r>
                        <a:rPr kumimoji="1" lang="ja-JP" altLang="en-US" sz="1200" dirty="0" smtClean="0"/>
                        <a:t>程度（最低</a:t>
                      </a:r>
                      <a:r>
                        <a:rPr kumimoji="1" lang="en-US" altLang="ja-JP" sz="1200" dirty="0" smtClean="0"/>
                        <a:t>1</a:t>
                      </a:r>
                      <a:r>
                        <a:rPr kumimoji="1" lang="ja-JP" altLang="en-US" sz="1200" dirty="0" smtClean="0"/>
                        <a:t>ｍ）</a:t>
                      </a:r>
                      <a:endParaRPr kumimoji="1" lang="ja-JP" altLang="en-US" sz="1200" dirty="0"/>
                    </a:p>
                  </a:txBody>
                  <a:tcPr/>
                </a:tc>
                <a:tc>
                  <a:txBody>
                    <a:bodyPr/>
                    <a:lstStyle/>
                    <a:p>
                      <a:r>
                        <a:rPr kumimoji="1" lang="ja-JP" altLang="en-US" sz="1200" dirty="0" smtClean="0"/>
                        <a:t>行わない</a:t>
                      </a:r>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個人や少人数でのリスクの低い活動で短時間での活動に限定</a:t>
                      </a:r>
                      <a:endParaRPr kumimoji="1" lang="ja-JP" altLang="en-US" sz="1200" dirty="0"/>
                    </a:p>
                  </a:txBody>
                  <a:tcPr/>
                </a:tc>
                <a:extLst>
                  <a:ext uri="{0D108BD9-81ED-4DB2-BD59-A6C34878D82A}">
                    <a16:rowId xmlns:a16="http://schemas.microsoft.com/office/drawing/2014/main" val="1600908515"/>
                  </a:ext>
                </a:extLst>
              </a:tr>
              <a:tr h="370840">
                <a:tc>
                  <a:txBody>
                    <a:bodyPr/>
                    <a:lstStyle/>
                    <a:p>
                      <a:r>
                        <a:rPr kumimoji="1" lang="ja-JP" altLang="en-US" sz="1200" dirty="0" smtClean="0"/>
                        <a:t>レベル２</a:t>
                      </a:r>
                      <a:endParaRPr kumimoji="1" lang="ja-JP" altLang="en-US" sz="1200" dirty="0"/>
                    </a:p>
                  </a:txBody>
                  <a:tcPr/>
                </a:tc>
                <a:tc>
                  <a:txBody>
                    <a:bodyPr/>
                    <a:lstStyle/>
                    <a:p>
                      <a:r>
                        <a:rPr kumimoji="1" lang="ja-JP" altLang="en-US" sz="1200" dirty="0" smtClean="0"/>
                        <a:t>できるだけ</a:t>
                      </a:r>
                      <a:r>
                        <a:rPr kumimoji="1" lang="en-US" altLang="ja-JP" sz="1200" dirty="0" smtClean="0"/>
                        <a:t>2</a:t>
                      </a:r>
                      <a:r>
                        <a:rPr kumimoji="1" lang="ja-JP" altLang="en-US" sz="1200" dirty="0" err="1" smtClean="0"/>
                        <a:t>ｍ</a:t>
                      </a:r>
                      <a:r>
                        <a:rPr kumimoji="1" lang="ja-JP" altLang="en-US" sz="1200" dirty="0" smtClean="0"/>
                        <a:t>程度（最低</a:t>
                      </a:r>
                      <a:r>
                        <a:rPr kumimoji="1" lang="en-US" altLang="ja-JP" sz="1200" dirty="0" smtClean="0"/>
                        <a:t>1</a:t>
                      </a:r>
                      <a:r>
                        <a:rPr kumimoji="1" lang="ja-JP" altLang="en-US" sz="1200" dirty="0" smtClean="0"/>
                        <a:t>ｍ）</a:t>
                      </a:r>
                      <a:endParaRPr kumimoji="1" lang="ja-JP" altLang="en-US" sz="1200" dirty="0"/>
                    </a:p>
                  </a:txBody>
                  <a:tcPr/>
                </a:tc>
                <a:tc>
                  <a:txBody>
                    <a:bodyPr/>
                    <a:lstStyle/>
                    <a:p>
                      <a:r>
                        <a:rPr kumimoji="1" lang="ja-JP" altLang="en-US" sz="1200" dirty="0" smtClean="0"/>
                        <a:t>リスクの低い活動から徐々に実施</a:t>
                      </a:r>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リスクの低い活動から徐々に実施し、教師等が活動状況の確認を徹底</a:t>
                      </a:r>
                      <a:endParaRPr kumimoji="1" lang="ja-JP" altLang="en-US" sz="1200" dirty="0"/>
                    </a:p>
                  </a:txBody>
                  <a:tcPr/>
                </a:tc>
                <a:extLst>
                  <a:ext uri="{0D108BD9-81ED-4DB2-BD59-A6C34878D82A}">
                    <a16:rowId xmlns:a16="http://schemas.microsoft.com/office/drawing/2014/main" val="619191431"/>
                  </a:ext>
                </a:extLst>
              </a:tr>
              <a:tr h="370840">
                <a:tc>
                  <a:txBody>
                    <a:bodyPr/>
                    <a:lstStyle/>
                    <a:p>
                      <a:r>
                        <a:rPr kumimoji="1" lang="ja-JP" altLang="en-US" sz="1200" dirty="0" smtClean="0"/>
                        <a:t>レベル</a:t>
                      </a:r>
                      <a:r>
                        <a:rPr kumimoji="1" lang="en-US" altLang="ja-JP" sz="1200" dirty="0" smtClean="0"/>
                        <a:t>1</a:t>
                      </a:r>
                      <a:endParaRPr kumimoji="1" lang="ja-JP" altLang="en-US" sz="1200" dirty="0"/>
                    </a:p>
                  </a:txBody>
                  <a:tcPr/>
                </a:tc>
                <a:tc>
                  <a:txBody>
                    <a:bodyPr/>
                    <a:lstStyle/>
                    <a:p>
                      <a:r>
                        <a:rPr kumimoji="1" lang="en-US" altLang="ja-JP" sz="1200" dirty="0" smtClean="0"/>
                        <a:t>1</a:t>
                      </a:r>
                      <a:r>
                        <a:rPr kumimoji="1" lang="ja-JP" altLang="en-US" sz="1200" dirty="0" err="1" smtClean="0"/>
                        <a:t>ｍ</a:t>
                      </a:r>
                      <a:r>
                        <a:rPr kumimoji="1" lang="ja-JP" altLang="en-US" sz="1200" dirty="0" smtClean="0"/>
                        <a:t>を目安に学校内で最大限の間隔をとること</a:t>
                      </a:r>
                      <a:endParaRPr kumimoji="1" lang="ja-JP" altLang="en-US" sz="1200" dirty="0"/>
                    </a:p>
                  </a:txBody>
                  <a:tcPr/>
                </a:tc>
                <a:tc>
                  <a:txBody>
                    <a:bodyPr/>
                    <a:lstStyle/>
                    <a:p>
                      <a:r>
                        <a:rPr kumimoji="1" lang="ja-JP" altLang="en-US" sz="1200" dirty="0" smtClean="0"/>
                        <a:t>適切な感染対策を行ったうえで実施</a:t>
                      </a:r>
                      <a:endParaRPr kumimoji="1" lang="ja-JP" altLang="en-US" sz="1200" dirty="0"/>
                    </a:p>
                  </a:txBody>
                  <a:tcPr/>
                </a:tc>
                <a:tc>
                  <a:txBody>
                    <a:bodyPr/>
                    <a:lstStyle/>
                    <a:p>
                      <a:r>
                        <a:rPr kumimoji="1" lang="ja-JP" altLang="en-US" sz="1200" dirty="0" smtClean="0"/>
                        <a:t>十分な感染症対策を行った上で実施</a:t>
                      </a:r>
                      <a:endParaRPr kumimoji="1" lang="ja-JP" altLang="en-US" sz="1200" dirty="0"/>
                    </a:p>
                  </a:txBody>
                  <a:tcPr/>
                </a:tc>
                <a:extLst>
                  <a:ext uri="{0D108BD9-81ED-4DB2-BD59-A6C34878D82A}">
                    <a16:rowId xmlns:a16="http://schemas.microsoft.com/office/drawing/2014/main" val="4205114771"/>
                  </a:ext>
                </a:extLst>
              </a:tr>
            </a:tbl>
          </a:graphicData>
        </a:graphic>
      </p:graphicFrame>
      <p:sp>
        <p:nvSpPr>
          <p:cNvPr id="7" name="角丸四角形 6"/>
          <p:cNvSpPr/>
          <p:nvPr/>
        </p:nvSpPr>
        <p:spPr>
          <a:xfrm>
            <a:off x="457200" y="5237419"/>
            <a:ext cx="8229600" cy="1395405"/>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en-US" altLang="ja-JP" sz="1600" b="1" dirty="0" smtClean="0"/>
              <a:t>【</a:t>
            </a:r>
            <a:r>
              <a:rPr kumimoji="1" lang="ja-JP" altLang="en-US" sz="1600" b="1" dirty="0" smtClean="0"/>
              <a:t>参考</a:t>
            </a:r>
            <a:r>
              <a:rPr kumimoji="1" lang="en-US" altLang="ja-JP" sz="1600" b="1" dirty="0" smtClean="0"/>
              <a:t>】</a:t>
            </a:r>
            <a:r>
              <a:rPr kumimoji="1" lang="ja-JP" altLang="en-US" sz="1600" b="1" dirty="0" smtClean="0"/>
              <a:t>小児</a:t>
            </a:r>
            <a:r>
              <a:rPr kumimoji="1" lang="ja-JP" altLang="en-US" sz="1600" b="1" dirty="0"/>
              <a:t>（</a:t>
            </a:r>
            <a:r>
              <a:rPr kumimoji="1" lang="en-US" altLang="ja-JP" sz="1600" b="1" dirty="0"/>
              <a:t>0</a:t>
            </a:r>
            <a:r>
              <a:rPr kumimoji="1" lang="ja-JP" altLang="en-US" sz="1600" b="1" dirty="0"/>
              <a:t>～</a:t>
            </a:r>
            <a:r>
              <a:rPr kumimoji="1" lang="en-US" altLang="ja-JP" sz="1600" b="1" dirty="0"/>
              <a:t>18</a:t>
            </a:r>
            <a:r>
              <a:rPr kumimoji="1" lang="ja-JP" altLang="en-US" sz="1600" b="1" dirty="0"/>
              <a:t>歳）の新型コロナウイルス感染症に</a:t>
            </a:r>
            <a:r>
              <a:rPr kumimoji="1" lang="ja-JP" altLang="en-US" sz="1600" b="1" dirty="0" smtClean="0"/>
              <a:t>関する医学的</a:t>
            </a:r>
            <a:r>
              <a:rPr kumimoji="1" lang="ja-JP" altLang="en-US" sz="1600" b="1" dirty="0"/>
              <a:t>知見の</a:t>
            </a:r>
            <a:r>
              <a:rPr kumimoji="1" lang="ja-JP" altLang="en-US" sz="1600" b="1" dirty="0" smtClean="0"/>
              <a:t>現状</a:t>
            </a:r>
            <a:endParaRPr kumimoji="1" lang="en-US" altLang="ja-JP" sz="1600" b="1" dirty="0" smtClean="0"/>
          </a:p>
          <a:p>
            <a:pPr marL="180000" indent="-457200"/>
            <a:r>
              <a:rPr kumimoji="1" lang="en-US" altLang="ja-JP" sz="1600" b="1" dirty="0"/>
              <a:t>	</a:t>
            </a:r>
            <a:r>
              <a:rPr kumimoji="1" lang="en-US" altLang="ja-JP" sz="1600" b="1" dirty="0" smtClean="0"/>
              <a:t>			</a:t>
            </a:r>
            <a:r>
              <a:rPr kumimoji="1" lang="ja-JP" altLang="en-US" sz="1600" b="1" dirty="0" smtClean="0"/>
              <a:t>（</a:t>
            </a:r>
            <a:r>
              <a:rPr kumimoji="1" lang="en-US" altLang="ja-JP" sz="1600" b="1" dirty="0" smtClean="0"/>
              <a:t>2020</a:t>
            </a:r>
            <a:r>
              <a:rPr kumimoji="1" lang="ja-JP" altLang="en-US" sz="1600" b="1" dirty="0" smtClean="0"/>
              <a:t>年</a:t>
            </a:r>
            <a:r>
              <a:rPr kumimoji="1" lang="en-US" altLang="ja-JP" sz="1600" b="1" dirty="0" smtClean="0"/>
              <a:t>5</a:t>
            </a:r>
            <a:r>
              <a:rPr kumimoji="1" lang="ja-JP" altLang="en-US" sz="1600" b="1" dirty="0" smtClean="0"/>
              <a:t>月</a:t>
            </a:r>
            <a:r>
              <a:rPr kumimoji="1" lang="en-US" altLang="ja-JP" sz="1600" b="1" dirty="0" smtClean="0"/>
              <a:t>20</a:t>
            </a:r>
            <a:r>
              <a:rPr kumimoji="1" lang="ja-JP" altLang="en-US" sz="1600" b="1" dirty="0" smtClean="0"/>
              <a:t>日）</a:t>
            </a:r>
            <a:r>
              <a:rPr kumimoji="1" lang="en-US" altLang="ja-JP" sz="1600" b="1" dirty="0" smtClean="0"/>
              <a:t>《</a:t>
            </a:r>
            <a:r>
              <a:rPr kumimoji="1" lang="ja-JP" altLang="en-US" sz="1600" b="1" dirty="0" smtClean="0"/>
              <a:t>日本小児科学会予防接種・感染症対策委員会</a:t>
            </a:r>
            <a:r>
              <a:rPr kumimoji="1" lang="en-US" altLang="ja-JP" sz="1600" b="1" dirty="0" smtClean="0"/>
              <a:t>》</a:t>
            </a:r>
            <a:endParaRPr kumimoji="1" lang="ja-JP" altLang="en-US" sz="1600" b="1" dirty="0" smtClean="0"/>
          </a:p>
          <a:p>
            <a:pPr marL="180000" indent="-457200"/>
            <a:r>
              <a:rPr kumimoji="1" lang="ja-JP" altLang="en-US" sz="1600" dirty="0" smtClean="0"/>
              <a:t>〇　海外</a:t>
            </a:r>
            <a:r>
              <a:rPr kumimoji="1" lang="ja-JP" altLang="en-US" sz="1600" dirty="0"/>
              <a:t>のシステマティック・レビューでは、</a:t>
            </a:r>
            <a:r>
              <a:rPr kumimoji="1" lang="ja-JP" altLang="en-US" sz="1600" u="sng" dirty="0"/>
              <a:t>学校や保育施設の閉鎖は流行阻止効果に乏しく</a:t>
            </a:r>
            <a:r>
              <a:rPr kumimoji="1" lang="ja-JP" altLang="en-US" sz="1600" dirty="0"/>
              <a:t>、逆に医療従事者が仕事を休まざるを得なくなるために</a:t>
            </a:r>
            <a:r>
              <a:rPr kumimoji="1" lang="en-US" altLang="ja-JP" sz="1600" dirty="0"/>
              <a:t>COVID-19</a:t>
            </a:r>
            <a:r>
              <a:rPr kumimoji="1" lang="ja-JP" altLang="en-US" sz="1600" dirty="0"/>
              <a:t>死亡率を高める可能性が推定されている。</a:t>
            </a:r>
          </a:p>
          <a:p>
            <a:pPr marL="180000" indent="-457200"/>
            <a:endParaRPr kumimoji="1" lang="en-US" altLang="ja-JP" sz="1600" dirty="0" smtClean="0"/>
          </a:p>
          <a:p>
            <a:pPr marL="180000" indent="-457200"/>
            <a:endParaRPr kumimoji="1" lang="en-US" altLang="ja-JP" sz="1600" dirty="0"/>
          </a:p>
        </p:txBody>
      </p:sp>
      <p:sp>
        <p:nvSpPr>
          <p:cNvPr id="8" name="スライド番号プレースホルダー 4"/>
          <p:cNvSpPr>
            <a:spLocks noGrp="1"/>
          </p:cNvSpPr>
          <p:nvPr>
            <p:ph type="sldNum" sz="quarter" idx="12"/>
          </p:nvPr>
        </p:nvSpPr>
        <p:spPr>
          <a:xfrm>
            <a:off x="6915150" y="6450261"/>
            <a:ext cx="2057400" cy="365125"/>
          </a:xfrm>
        </p:spPr>
        <p:txBody>
          <a:bodyPr/>
          <a:lstStyle/>
          <a:p>
            <a:fld id="{086EFFCB-A5BA-4DA2-B9F2-C9B8559729DD}" type="slidenum">
              <a:rPr kumimoji="1" lang="ja-JP" altLang="en-US" sz="1400" smtClean="0"/>
              <a:t>1</a:t>
            </a:fld>
            <a:endParaRPr kumimoji="1" lang="ja-JP" altLang="en-US" sz="1400" dirty="0"/>
          </a:p>
        </p:txBody>
      </p:sp>
      <p:sp>
        <p:nvSpPr>
          <p:cNvPr id="9" name="テキスト ボックス 8"/>
          <p:cNvSpPr txBox="1"/>
          <p:nvPr/>
        </p:nvSpPr>
        <p:spPr>
          <a:xfrm rot="5400000">
            <a:off x="-208973" y="3361442"/>
            <a:ext cx="705133" cy="276999"/>
          </a:xfrm>
          <a:prstGeom prst="rect">
            <a:avLst/>
          </a:prstGeom>
          <a:noFill/>
          <a:ln>
            <a:noFill/>
          </a:ln>
        </p:spPr>
        <p:txBody>
          <a:bodyPr wrap="square" rtlCol="0">
            <a:spAutoFit/>
          </a:bodyPr>
          <a:lstStyle/>
          <a:p>
            <a:r>
              <a:rPr kumimoji="1" lang="en-US" altLang="ja-JP" sz="1200" dirty="0" smtClean="0"/>
              <a:t>1-</a:t>
            </a:r>
            <a:r>
              <a:rPr kumimoji="1" lang="en-US" altLang="ja-JP" sz="1200" dirty="0"/>
              <a:t>4</a:t>
            </a:r>
            <a:endParaRPr kumimoji="1" lang="ja-JP" altLang="en-US" sz="1200" dirty="0"/>
          </a:p>
        </p:txBody>
      </p:sp>
      <p:sp>
        <p:nvSpPr>
          <p:cNvPr id="10" name="テキスト ボックス 9"/>
          <p:cNvSpPr txBox="1"/>
          <p:nvPr/>
        </p:nvSpPr>
        <p:spPr>
          <a:xfrm>
            <a:off x="5609231" y="6614644"/>
            <a:ext cx="4838618" cy="246221"/>
          </a:xfrm>
          <a:prstGeom prst="rect">
            <a:avLst/>
          </a:prstGeom>
          <a:noFill/>
        </p:spPr>
        <p:txBody>
          <a:bodyPr wrap="square" rtlCol="0">
            <a:spAutoFit/>
          </a:bodyPr>
          <a:lstStyle/>
          <a:p>
            <a:r>
              <a:rPr kumimoji="1" lang="ja-JP" altLang="en-US" sz="1000" dirty="0" smtClean="0"/>
              <a:t>出典：第</a:t>
            </a:r>
            <a:r>
              <a:rPr kumimoji="1" lang="en-US" altLang="ja-JP" sz="1000" dirty="0" smtClean="0"/>
              <a:t>20</a:t>
            </a:r>
            <a:r>
              <a:rPr kumimoji="1" lang="ja-JP" altLang="en-US" sz="1000" dirty="0" smtClean="0"/>
              <a:t>回大阪府新型コロナ対策本部会議　資料３</a:t>
            </a:r>
            <a:endParaRPr kumimoji="1" lang="ja-JP" altLang="en-US" sz="1000" dirty="0"/>
          </a:p>
        </p:txBody>
      </p:sp>
    </p:spTree>
    <p:extLst>
      <p:ext uri="{BB962C8B-B14F-4D97-AF65-F5344CB8AC3E}">
        <p14:creationId xmlns:p14="http://schemas.microsoft.com/office/powerpoint/2010/main" val="1333776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84112" y="6069589"/>
            <a:ext cx="8035651" cy="615553"/>
          </a:xfrm>
          <a:prstGeom prst="rect">
            <a:avLst/>
          </a:prstGeom>
          <a:noFill/>
        </p:spPr>
        <p:txBody>
          <a:bodyPr wrap="square" rtlCol="0">
            <a:spAutoFit/>
          </a:bodyPr>
          <a:lstStyle/>
          <a:p>
            <a:r>
              <a:rPr kumimoji="1" lang="ja-JP" altLang="en-US" sz="1700" b="1" dirty="0" smtClean="0">
                <a:ea typeface="メイリオ" panose="020B0604030504040204" pitchFamily="50" charset="-128"/>
              </a:rPr>
              <a:t>子どもの安全確保</a:t>
            </a:r>
            <a:r>
              <a:rPr kumimoji="1" lang="ja-JP" altLang="en-US" sz="1700" dirty="0" smtClean="0">
                <a:ea typeface="メイリオ" panose="020B0604030504040204" pitchFamily="50" charset="-128"/>
              </a:rPr>
              <a:t>の観点から、学校における</a:t>
            </a:r>
            <a:r>
              <a:rPr kumimoji="1" lang="ja-JP" altLang="en-US" sz="1700" b="1" dirty="0" smtClean="0">
                <a:ea typeface="メイリオ" panose="020B0604030504040204" pitchFamily="50" charset="-128"/>
              </a:rPr>
              <a:t>感染予防策を徹底</a:t>
            </a:r>
            <a:r>
              <a:rPr kumimoji="1" lang="ja-JP" altLang="en-US" sz="1700" dirty="0" smtClean="0">
                <a:ea typeface="メイリオ" panose="020B0604030504040204" pitchFamily="50" charset="-128"/>
              </a:rPr>
              <a:t>しつつ、</a:t>
            </a:r>
            <a:r>
              <a:rPr kumimoji="1" lang="ja-JP" altLang="en-US" sz="1700" b="1" dirty="0" smtClean="0">
                <a:ea typeface="メイリオ" panose="020B0604030504040204" pitchFamily="50" charset="-128"/>
              </a:rPr>
              <a:t>学校教育活動の持続性を確保</a:t>
            </a:r>
            <a:r>
              <a:rPr kumimoji="1" lang="ja-JP" altLang="en-US" sz="1700" dirty="0" smtClean="0">
                <a:ea typeface="メイリオ" panose="020B0604030504040204" pitchFamily="50" charset="-128"/>
              </a:rPr>
              <a:t>。このことが、保護者の安心にもつながる。</a:t>
            </a:r>
            <a:endParaRPr kumimoji="1" lang="ja-JP" altLang="en-US" sz="1700" dirty="0">
              <a:ea typeface="メイリオ" panose="020B0604030504040204" pitchFamily="50" charset="-128"/>
            </a:endParaRPr>
          </a:p>
        </p:txBody>
      </p:sp>
      <p:sp>
        <p:nvSpPr>
          <p:cNvPr id="6" name="テキスト ボックス 5"/>
          <p:cNvSpPr txBox="1"/>
          <p:nvPr/>
        </p:nvSpPr>
        <p:spPr>
          <a:xfrm>
            <a:off x="188258" y="638114"/>
            <a:ext cx="6572633" cy="646331"/>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ea typeface="メイリオ" panose="020B0604030504040204" pitchFamily="50" charset="-128"/>
              </a:rPr>
              <a:t>１　学校における新型コロナウイルス感染拡大第</a:t>
            </a:r>
            <a:r>
              <a:rPr kumimoji="1" lang="en-US" altLang="ja-JP" b="1" dirty="0" smtClean="0">
                <a:ea typeface="メイリオ" panose="020B0604030504040204" pitchFamily="50" charset="-128"/>
              </a:rPr>
              <a:t>2</a:t>
            </a:r>
            <a:r>
              <a:rPr kumimoji="1" lang="ja-JP" altLang="en-US" b="1" dirty="0" smtClean="0">
                <a:ea typeface="メイリオ" panose="020B0604030504040204" pitchFamily="50" charset="-128"/>
              </a:rPr>
              <a:t>波への備え</a:t>
            </a:r>
            <a:endParaRPr kumimoji="1" lang="en-US" altLang="ja-JP" b="1" dirty="0" smtClean="0">
              <a:ea typeface="メイリオ" panose="020B0604030504040204" pitchFamily="50" charset="-128"/>
            </a:endParaRPr>
          </a:p>
          <a:p>
            <a:r>
              <a:rPr kumimoji="1" lang="ja-JP" altLang="en-US" b="1" dirty="0" smtClean="0">
                <a:ea typeface="メイリオ" panose="020B0604030504040204" pitchFamily="50" charset="-128"/>
              </a:rPr>
              <a:t>　</a:t>
            </a:r>
            <a:r>
              <a:rPr kumimoji="1" lang="en-US" altLang="ja-JP" b="1" dirty="0" smtClean="0">
                <a:ea typeface="メイリオ" panose="020B0604030504040204" pitchFamily="50" charset="-128"/>
              </a:rPr>
              <a:t>	</a:t>
            </a:r>
            <a:r>
              <a:rPr kumimoji="1" lang="ja-JP" altLang="en-US" b="1" dirty="0" smtClean="0">
                <a:ea typeface="メイリオ" panose="020B0604030504040204" pitchFamily="50" charset="-128"/>
              </a:rPr>
              <a:t>　～学校教育活動と感染拡大防止策との両立～</a:t>
            </a:r>
            <a:endParaRPr kumimoji="1" lang="ja-JP" altLang="en-US" b="1" dirty="0">
              <a:ea typeface="メイリオ" panose="020B0604030504040204" pitchFamily="50" charset="-128"/>
            </a:endParaRPr>
          </a:p>
        </p:txBody>
      </p:sp>
      <p:sp>
        <p:nvSpPr>
          <p:cNvPr id="10" name="正方形/長方形 9"/>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a:t>
            </a:r>
            <a:r>
              <a:rPr lang="ja-JP" altLang="ja-JP" sz="1600" b="1" dirty="0" smtClean="0">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拡大第</a:t>
            </a:r>
            <a:r>
              <a:rPr lang="en-US" altLang="ja-JP" sz="1600" b="1" dirty="0" smtClean="0">
                <a:ea typeface="メイリオ" panose="020B0604030504040204" pitchFamily="50" charset="-128"/>
                <a:cs typeface="Times New Roman" panose="02020603050405020304" pitchFamily="18" charset="0"/>
              </a:rPr>
              <a:t>2</a:t>
            </a:r>
            <a:r>
              <a:rPr lang="ja-JP" altLang="en-US" sz="1600" b="1" dirty="0" smtClean="0">
                <a:ea typeface="メイリオ" panose="020B0604030504040204" pitchFamily="50" charset="-128"/>
                <a:cs typeface="Times New Roman" panose="02020603050405020304" pitchFamily="18" charset="0"/>
              </a:rPr>
              <a:t>波への備え</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（学校教育活動と</a:t>
            </a:r>
            <a:r>
              <a:rPr lang="ja-JP" altLang="en-US" sz="1600" b="1" dirty="0" smtClean="0">
                <a:latin typeface="+mj-lt"/>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拡大防止策との両立）</a:t>
            </a:r>
            <a:endParaRPr lang="ja-JP" altLang="en-US" sz="1400" dirty="0"/>
          </a:p>
        </p:txBody>
      </p:sp>
      <p:sp>
        <p:nvSpPr>
          <p:cNvPr id="3" name="テキスト ボックス 2"/>
          <p:cNvSpPr txBox="1"/>
          <p:nvPr/>
        </p:nvSpPr>
        <p:spPr>
          <a:xfrm>
            <a:off x="545910" y="1311741"/>
            <a:ext cx="8173853"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600" dirty="0" smtClean="0"/>
              <a:t>【3</a:t>
            </a:r>
            <a:r>
              <a:rPr kumimoji="1" lang="ja-JP" altLang="en-US" sz="1600" dirty="0" smtClean="0"/>
              <a:t>か月に及ぶ臨時休業の総括</a:t>
            </a:r>
            <a:r>
              <a:rPr kumimoji="1" lang="en-US" altLang="ja-JP" sz="1600" dirty="0" smtClean="0"/>
              <a:t>】</a:t>
            </a:r>
          </a:p>
          <a:p>
            <a:r>
              <a:rPr kumimoji="1" lang="ja-JP" altLang="en-US" sz="1600" dirty="0" smtClean="0"/>
              <a:t>　〇　「感染症対策」としてみると、「府内一斉臨時休業」の効果測定は不可能</a:t>
            </a:r>
            <a:endParaRPr kumimoji="1" lang="en-US" altLang="ja-JP" sz="1600" dirty="0" smtClean="0"/>
          </a:p>
          <a:p>
            <a:r>
              <a:rPr kumimoji="1" lang="ja-JP" altLang="en-US" sz="1600" dirty="0"/>
              <a:t>　〇</a:t>
            </a:r>
            <a:r>
              <a:rPr kumimoji="1" lang="ja-JP" altLang="en-US" sz="1600" dirty="0" smtClean="0"/>
              <a:t>　「子どもの安全対策」としてみると、結果として児童・生徒への感染は極めて限定的</a:t>
            </a:r>
            <a:endParaRPr kumimoji="1" lang="en-US" altLang="ja-JP" sz="1600" dirty="0" smtClean="0"/>
          </a:p>
          <a:p>
            <a:r>
              <a:rPr kumimoji="1" lang="ja-JP" altLang="en-US" sz="1600" dirty="0" smtClean="0"/>
              <a:t>　〇　子どもや家庭に対する影響については、</a:t>
            </a:r>
            <a:endParaRPr kumimoji="1" lang="en-US" altLang="ja-JP" sz="1600" dirty="0" smtClean="0"/>
          </a:p>
          <a:p>
            <a:r>
              <a:rPr kumimoji="1" lang="ja-JP" altLang="en-US" sz="1600" dirty="0"/>
              <a:t>　</a:t>
            </a:r>
            <a:r>
              <a:rPr kumimoji="1" lang="ja-JP" altLang="en-US" sz="1600" dirty="0" smtClean="0"/>
              <a:t>　・　生活リズムの崩れ、心理的に不安定になる子どもが存在</a:t>
            </a:r>
            <a:endParaRPr kumimoji="1" lang="en-US" altLang="ja-JP" sz="1600" dirty="0" smtClean="0"/>
          </a:p>
          <a:p>
            <a:r>
              <a:rPr kumimoji="1" lang="ja-JP" altLang="en-US" sz="1600" dirty="0"/>
              <a:t>　</a:t>
            </a:r>
            <a:r>
              <a:rPr kumimoji="1" lang="ja-JP" altLang="en-US" sz="1600" dirty="0" smtClean="0"/>
              <a:t>　</a:t>
            </a:r>
            <a:r>
              <a:rPr kumimoji="1" lang="en-US" altLang="ja-JP" sz="1600" dirty="0" smtClean="0"/>
              <a:t>	</a:t>
            </a:r>
            <a:r>
              <a:rPr kumimoji="1" lang="ja-JP" altLang="en-US" sz="1600" dirty="0" smtClean="0"/>
              <a:t>（一方で、不登校の子どもの回復時間となったケースもある）</a:t>
            </a:r>
            <a:endParaRPr kumimoji="1" lang="en-US" altLang="ja-JP" sz="1600" dirty="0" smtClean="0"/>
          </a:p>
          <a:p>
            <a:r>
              <a:rPr kumimoji="1" lang="ja-JP" altLang="en-US" sz="1600" dirty="0"/>
              <a:t>　</a:t>
            </a:r>
            <a:r>
              <a:rPr kumimoji="1" lang="ja-JP" altLang="en-US" sz="1600" dirty="0" smtClean="0"/>
              <a:t>　・　子どもの学習保障に学校や地域、家庭による差</a:t>
            </a:r>
            <a:endParaRPr kumimoji="1" lang="en-US" altLang="ja-JP" sz="1600" dirty="0" smtClean="0"/>
          </a:p>
          <a:p>
            <a:r>
              <a:rPr kumimoji="1" lang="en-US" altLang="ja-JP" sz="1600" dirty="0"/>
              <a:t>	</a:t>
            </a:r>
            <a:r>
              <a:rPr kumimoji="1" lang="ja-JP" altLang="en-US" sz="1600" dirty="0" smtClean="0"/>
              <a:t>（</a:t>
            </a:r>
            <a:r>
              <a:rPr kumimoji="1" lang="en-US" altLang="ja-JP" sz="1600" dirty="0" smtClean="0"/>
              <a:t>ICT</a:t>
            </a:r>
            <a:r>
              <a:rPr kumimoji="1" lang="ja-JP" altLang="en-US" sz="1600" dirty="0" smtClean="0"/>
              <a:t>を活用した指導に対する意識が高まったという側面もある）</a:t>
            </a:r>
            <a:endParaRPr kumimoji="1" lang="en-US" altLang="ja-JP" sz="1600" dirty="0" smtClean="0"/>
          </a:p>
          <a:p>
            <a:r>
              <a:rPr kumimoji="1" lang="ja-JP" altLang="en-US" sz="1600" dirty="0"/>
              <a:t>　</a:t>
            </a:r>
            <a:r>
              <a:rPr kumimoji="1" lang="ja-JP" altLang="en-US" sz="1600" dirty="0" smtClean="0"/>
              <a:t>　・　家庭で過ごす子どもに対する保護者の負担増</a:t>
            </a:r>
            <a:endParaRPr kumimoji="1" lang="ja-JP" altLang="en-US" sz="1600" dirty="0"/>
          </a:p>
        </p:txBody>
      </p:sp>
      <p:sp>
        <p:nvSpPr>
          <p:cNvPr id="7" name="下矢印 6"/>
          <p:cNvSpPr/>
          <p:nvPr/>
        </p:nvSpPr>
        <p:spPr>
          <a:xfrm>
            <a:off x="3609833" y="3636092"/>
            <a:ext cx="1924334" cy="28461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45910" y="3988671"/>
            <a:ext cx="7822712" cy="400110"/>
          </a:xfrm>
          <a:prstGeom prst="rect">
            <a:avLst/>
          </a:prstGeom>
          <a:noFill/>
        </p:spPr>
        <p:txBody>
          <a:bodyPr wrap="square" rtlCol="0">
            <a:spAutoFit/>
          </a:bodyPr>
          <a:lstStyle/>
          <a:p>
            <a:r>
              <a:rPr kumimoji="1" lang="ja-JP" altLang="en-US" sz="2000" b="1" dirty="0" smtClean="0"/>
              <a:t>第</a:t>
            </a:r>
            <a:r>
              <a:rPr kumimoji="1" lang="en-US" altLang="ja-JP" sz="2000" b="1" dirty="0" smtClean="0"/>
              <a:t>2</a:t>
            </a:r>
            <a:r>
              <a:rPr kumimoji="1" lang="ja-JP" altLang="en-US" sz="2000" b="1" dirty="0" smtClean="0"/>
              <a:t>波・第</a:t>
            </a:r>
            <a:r>
              <a:rPr kumimoji="1" lang="en-US" altLang="ja-JP" sz="2000" b="1" dirty="0" smtClean="0"/>
              <a:t>3</a:t>
            </a:r>
            <a:r>
              <a:rPr kumimoji="1" lang="ja-JP" altLang="en-US" sz="2000" b="1" dirty="0" smtClean="0"/>
              <a:t>波が生じた場合、府としての一斉臨時休業は原則行わない。</a:t>
            </a:r>
            <a:endParaRPr kumimoji="1" lang="ja-JP" altLang="en-US" sz="2000" b="1" dirty="0"/>
          </a:p>
        </p:txBody>
      </p:sp>
      <p:sp>
        <p:nvSpPr>
          <p:cNvPr id="9" name="テキスト ボックス 8"/>
          <p:cNvSpPr txBox="1"/>
          <p:nvPr/>
        </p:nvSpPr>
        <p:spPr>
          <a:xfrm>
            <a:off x="544753" y="4356952"/>
            <a:ext cx="8236428" cy="830997"/>
          </a:xfrm>
          <a:prstGeom prst="rect">
            <a:avLst/>
          </a:prstGeom>
          <a:noFill/>
        </p:spPr>
        <p:txBody>
          <a:bodyPr wrap="square" rtlCol="0">
            <a:spAutoFit/>
          </a:bodyPr>
          <a:lstStyle/>
          <a:p>
            <a:r>
              <a:rPr kumimoji="1" lang="ja-JP" altLang="en-US" sz="1600" dirty="0" smtClean="0"/>
              <a:t>➡　</a:t>
            </a:r>
            <a:r>
              <a:rPr kumimoji="1" lang="en-US" altLang="ja-JP" sz="1600" dirty="0" smtClean="0"/>
              <a:t>	</a:t>
            </a:r>
            <a:r>
              <a:rPr kumimoji="1" lang="ja-JP" altLang="en-US" sz="1600" dirty="0" smtClean="0"/>
              <a:t>・　府立学校については、</a:t>
            </a:r>
            <a:r>
              <a:rPr kumimoji="1" lang="ja-JP" altLang="en-US" sz="1600" b="1" dirty="0" smtClean="0"/>
              <a:t>「分散登校」と「オンライン授業」の組み合わせにより対応</a:t>
            </a:r>
            <a:endParaRPr kumimoji="1" lang="en-US" altLang="ja-JP" sz="1600" b="1" dirty="0" smtClean="0"/>
          </a:p>
          <a:p>
            <a:r>
              <a:rPr kumimoji="1" lang="en-US" altLang="ja-JP" sz="1600" dirty="0" smtClean="0"/>
              <a:t>	</a:t>
            </a:r>
            <a:r>
              <a:rPr kumimoji="1" lang="ja-JP" altLang="en-US" sz="1600" dirty="0" smtClean="0"/>
              <a:t>・　小中学校については、</a:t>
            </a:r>
            <a:r>
              <a:rPr kumimoji="1" lang="ja-JP" altLang="en-US" sz="1600" b="1" dirty="0" smtClean="0"/>
              <a:t>各市町村が</a:t>
            </a:r>
            <a:r>
              <a:rPr kumimoji="1" lang="ja-JP" altLang="en-US" sz="1600" dirty="0" smtClean="0"/>
              <a:t>国の示した「地域の感染レベル」を判断し、</a:t>
            </a:r>
            <a:endParaRPr kumimoji="1" lang="en-US" altLang="ja-JP" sz="1600" dirty="0"/>
          </a:p>
          <a:p>
            <a:r>
              <a:rPr kumimoji="1" lang="en-US" altLang="ja-JP" sz="1600" dirty="0" smtClean="0"/>
              <a:t>	</a:t>
            </a:r>
            <a:r>
              <a:rPr kumimoji="1" lang="ja-JP" altLang="en-US" sz="1600" dirty="0" smtClean="0"/>
              <a:t>　レベルに沿って</a:t>
            </a:r>
            <a:r>
              <a:rPr kumimoji="1" lang="ja-JP" altLang="en-US" sz="1600" b="1" dirty="0" smtClean="0"/>
              <a:t>学校の行動を決定</a:t>
            </a:r>
            <a:r>
              <a:rPr kumimoji="1" lang="ja-JP" altLang="en-US" sz="1600" dirty="0" smtClean="0"/>
              <a:t>（府は判断に必要な内容を支援していく）</a:t>
            </a:r>
            <a:endParaRPr kumimoji="1" lang="en-US" altLang="ja-JP" sz="1600" dirty="0" smtClean="0"/>
          </a:p>
        </p:txBody>
      </p:sp>
      <p:sp>
        <p:nvSpPr>
          <p:cNvPr id="11" name="角丸四角形 10"/>
          <p:cNvSpPr/>
          <p:nvPr/>
        </p:nvSpPr>
        <p:spPr>
          <a:xfrm>
            <a:off x="684111" y="5931539"/>
            <a:ext cx="8035651" cy="789307"/>
          </a:xfrm>
          <a:prstGeom prst="round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正方形/長方形 1"/>
          <p:cNvSpPr/>
          <p:nvPr/>
        </p:nvSpPr>
        <p:spPr>
          <a:xfrm>
            <a:off x="545910" y="5187949"/>
            <a:ext cx="8374629" cy="707886"/>
          </a:xfrm>
          <a:prstGeom prst="rect">
            <a:avLst/>
          </a:prstGeom>
        </p:spPr>
        <p:txBody>
          <a:bodyPr wrap="square">
            <a:spAutoFit/>
          </a:bodyPr>
          <a:lstStyle/>
          <a:p>
            <a:r>
              <a:rPr kumimoji="1" lang="ja-JP" altLang="en-US" sz="2000" b="1" dirty="0" smtClean="0"/>
              <a:t>ただ</a:t>
            </a:r>
            <a:r>
              <a:rPr kumimoji="1" lang="ja-JP" altLang="en-US" sz="2000" b="1" dirty="0"/>
              <a:t>し</a:t>
            </a:r>
            <a:r>
              <a:rPr kumimoji="1" lang="ja-JP" altLang="en-US" sz="2000" b="1" dirty="0" smtClean="0"/>
              <a:t>、府域での感染爆発や児童・生徒のクラスターの頻発など、深刻な状況になった場合、</a:t>
            </a:r>
            <a:r>
              <a:rPr kumimoji="1" lang="ja-JP" altLang="en-US" sz="2000" b="1" dirty="0"/>
              <a:t>府と</a:t>
            </a:r>
            <a:r>
              <a:rPr kumimoji="1" lang="ja-JP" altLang="en-US" sz="2000" b="1" dirty="0" smtClean="0"/>
              <a:t>して、一斉</a:t>
            </a:r>
            <a:r>
              <a:rPr kumimoji="1" lang="ja-JP" altLang="en-US" sz="2000" b="1" dirty="0"/>
              <a:t>臨時休業の是非</a:t>
            </a:r>
            <a:r>
              <a:rPr kumimoji="1" lang="ja-JP" altLang="en-US" sz="2000" b="1" dirty="0" smtClean="0"/>
              <a:t>を判断する。</a:t>
            </a:r>
            <a:endParaRPr kumimoji="1" lang="ja-JP" altLang="en-US" sz="2000" b="1" dirty="0"/>
          </a:p>
        </p:txBody>
      </p:sp>
      <p:sp>
        <p:nvSpPr>
          <p:cNvPr id="12" name="スライド番号プレースホルダー 4"/>
          <p:cNvSpPr>
            <a:spLocks noGrp="1"/>
          </p:cNvSpPr>
          <p:nvPr>
            <p:ph type="sldNum" sz="quarter" idx="12"/>
          </p:nvPr>
        </p:nvSpPr>
        <p:spPr>
          <a:xfrm>
            <a:off x="6915150" y="6450261"/>
            <a:ext cx="2057400" cy="365125"/>
          </a:xfrm>
        </p:spPr>
        <p:txBody>
          <a:bodyPr/>
          <a:lstStyle/>
          <a:p>
            <a:fld id="{086EFFCB-A5BA-4DA2-B9F2-C9B8559729DD}" type="slidenum">
              <a:rPr kumimoji="1" lang="ja-JP" altLang="en-US" sz="1400" smtClean="0"/>
              <a:t>2</a:t>
            </a:fld>
            <a:endParaRPr kumimoji="1" lang="ja-JP" altLang="en-US" sz="1400" dirty="0"/>
          </a:p>
        </p:txBody>
      </p:sp>
      <p:sp>
        <p:nvSpPr>
          <p:cNvPr id="13" name="テキスト ボックス 12"/>
          <p:cNvSpPr txBox="1"/>
          <p:nvPr/>
        </p:nvSpPr>
        <p:spPr>
          <a:xfrm rot="5400000">
            <a:off x="-200766" y="3400466"/>
            <a:ext cx="783179" cy="276999"/>
          </a:xfrm>
          <a:prstGeom prst="rect">
            <a:avLst/>
          </a:prstGeom>
          <a:noFill/>
          <a:ln>
            <a:noFill/>
          </a:ln>
        </p:spPr>
        <p:txBody>
          <a:bodyPr wrap="square" rtlCol="0">
            <a:spAutoFit/>
          </a:bodyPr>
          <a:lstStyle/>
          <a:p>
            <a:r>
              <a:rPr kumimoji="1" lang="en-US" altLang="ja-JP" sz="1200" dirty="0" smtClean="0"/>
              <a:t>1-</a:t>
            </a:r>
            <a:r>
              <a:rPr kumimoji="1" lang="ja-JP" altLang="en-US" sz="1200" dirty="0" smtClean="0"/>
              <a:t>５</a:t>
            </a:r>
            <a:endParaRPr kumimoji="1" lang="ja-JP" altLang="en-US" sz="1200" dirty="0"/>
          </a:p>
        </p:txBody>
      </p:sp>
      <p:sp>
        <p:nvSpPr>
          <p:cNvPr id="14" name="テキスト ボックス 13"/>
          <p:cNvSpPr txBox="1"/>
          <p:nvPr/>
        </p:nvSpPr>
        <p:spPr>
          <a:xfrm>
            <a:off x="5581935" y="6669236"/>
            <a:ext cx="4838618" cy="246221"/>
          </a:xfrm>
          <a:prstGeom prst="rect">
            <a:avLst/>
          </a:prstGeom>
          <a:noFill/>
        </p:spPr>
        <p:txBody>
          <a:bodyPr wrap="square" rtlCol="0">
            <a:spAutoFit/>
          </a:bodyPr>
          <a:lstStyle/>
          <a:p>
            <a:r>
              <a:rPr kumimoji="1" lang="ja-JP" altLang="en-US" sz="1000" dirty="0" smtClean="0"/>
              <a:t>出典：第</a:t>
            </a:r>
            <a:r>
              <a:rPr kumimoji="1" lang="en-US" altLang="ja-JP" sz="1000" dirty="0" smtClean="0"/>
              <a:t>20</a:t>
            </a:r>
            <a:r>
              <a:rPr kumimoji="1" lang="ja-JP" altLang="en-US" sz="1000" dirty="0" smtClean="0"/>
              <a:t>回大阪府新型コロナ対策本部会議　資料３</a:t>
            </a:r>
            <a:endParaRPr kumimoji="1" lang="ja-JP" altLang="en-US" sz="1000" dirty="0"/>
          </a:p>
        </p:txBody>
      </p:sp>
    </p:spTree>
    <p:extLst>
      <p:ext uri="{BB962C8B-B14F-4D97-AF65-F5344CB8AC3E}">
        <p14:creationId xmlns:p14="http://schemas.microsoft.com/office/powerpoint/2010/main" val="3004587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188257" y="623892"/>
            <a:ext cx="2677773"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600" b="1" dirty="0" smtClean="0"/>
              <a:t>「分散登校」等の実施イメージ</a:t>
            </a:r>
            <a:endParaRPr kumimoji="1" lang="ja-JP" altLang="en-US" sz="1600" b="1" dirty="0"/>
          </a:p>
        </p:txBody>
      </p:sp>
      <p:sp>
        <p:nvSpPr>
          <p:cNvPr id="13" name="正方形/長方形 12"/>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a:t>
            </a:r>
            <a:r>
              <a:rPr lang="ja-JP" altLang="ja-JP" sz="1600" b="1" dirty="0" smtClean="0">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拡大第</a:t>
            </a:r>
            <a:r>
              <a:rPr lang="en-US" altLang="ja-JP" sz="1600" b="1" dirty="0" smtClean="0">
                <a:ea typeface="メイリオ" panose="020B0604030504040204" pitchFamily="50" charset="-128"/>
                <a:cs typeface="Times New Roman" panose="02020603050405020304" pitchFamily="18" charset="0"/>
              </a:rPr>
              <a:t>2</a:t>
            </a:r>
            <a:r>
              <a:rPr lang="ja-JP" altLang="en-US" sz="1600" b="1" dirty="0" smtClean="0">
                <a:ea typeface="メイリオ" panose="020B0604030504040204" pitchFamily="50" charset="-128"/>
                <a:cs typeface="Times New Roman" panose="02020603050405020304" pitchFamily="18" charset="0"/>
              </a:rPr>
              <a:t>波への備え</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（学校教育活動と</a:t>
            </a:r>
            <a:r>
              <a:rPr lang="ja-JP" altLang="en-US" sz="1600" b="1" dirty="0" smtClean="0">
                <a:latin typeface="+mj-lt"/>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拡大防止策との両立）</a:t>
            </a:r>
            <a:endParaRPr lang="ja-JP" altLang="en-US" sz="1400" dirty="0"/>
          </a:p>
        </p:txBody>
      </p:sp>
      <p:graphicFrame>
        <p:nvGraphicFramePr>
          <p:cNvPr id="2" name="表 1"/>
          <p:cNvGraphicFramePr>
            <a:graphicFrameLocks noGrp="1"/>
          </p:cNvGraphicFramePr>
          <p:nvPr>
            <p:extLst>
              <p:ext uri="{D42A27DB-BD31-4B8C-83A1-F6EECF244321}">
                <p14:modId xmlns:p14="http://schemas.microsoft.com/office/powerpoint/2010/main" val="1914384341"/>
              </p:ext>
            </p:extLst>
          </p:nvPr>
        </p:nvGraphicFramePr>
        <p:xfrm>
          <a:off x="477670" y="1192283"/>
          <a:ext cx="8297840" cy="5290935"/>
        </p:xfrm>
        <a:graphic>
          <a:graphicData uri="http://schemas.openxmlformats.org/drawingml/2006/table">
            <a:tbl>
              <a:tblPr firstRow="1" bandRow="1">
                <a:tableStyleId>{5940675A-B579-460E-94D1-54222C63F5DA}</a:tableStyleId>
              </a:tblPr>
              <a:tblGrid>
                <a:gridCol w="1269243">
                  <a:extLst>
                    <a:ext uri="{9D8B030D-6E8A-4147-A177-3AD203B41FA5}">
                      <a16:colId xmlns:a16="http://schemas.microsoft.com/office/drawing/2014/main" val="3983136698"/>
                    </a:ext>
                  </a:extLst>
                </a:gridCol>
                <a:gridCol w="2033517">
                  <a:extLst>
                    <a:ext uri="{9D8B030D-6E8A-4147-A177-3AD203B41FA5}">
                      <a16:colId xmlns:a16="http://schemas.microsoft.com/office/drawing/2014/main" val="953942033"/>
                    </a:ext>
                  </a:extLst>
                </a:gridCol>
                <a:gridCol w="2483892">
                  <a:extLst>
                    <a:ext uri="{9D8B030D-6E8A-4147-A177-3AD203B41FA5}">
                      <a16:colId xmlns:a16="http://schemas.microsoft.com/office/drawing/2014/main" val="1078779166"/>
                    </a:ext>
                  </a:extLst>
                </a:gridCol>
                <a:gridCol w="2511188">
                  <a:extLst>
                    <a:ext uri="{9D8B030D-6E8A-4147-A177-3AD203B41FA5}">
                      <a16:colId xmlns:a16="http://schemas.microsoft.com/office/drawing/2014/main" val="24907850"/>
                    </a:ext>
                  </a:extLst>
                </a:gridCol>
              </a:tblGrid>
              <a:tr h="478622">
                <a:tc>
                  <a:txBody>
                    <a:bodyPr/>
                    <a:lstStyle/>
                    <a:p>
                      <a:r>
                        <a:rPr kumimoji="1" lang="ja-JP" altLang="en-US" sz="1400" dirty="0" smtClean="0"/>
                        <a:t>「大阪モデル」</a:t>
                      </a:r>
                      <a:endParaRPr kumimoji="1" lang="en-US" altLang="ja-JP" sz="1400" dirty="0" smtClean="0"/>
                    </a:p>
                    <a:p>
                      <a:r>
                        <a:rPr kumimoji="1" lang="ja-JP" altLang="en-US" sz="1400" dirty="0" smtClean="0"/>
                        <a:t>のステージ</a:t>
                      </a:r>
                      <a:endParaRPr kumimoji="1" lang="ja-JP" altLang="en-US" sz="1400" dirty="0"/>
                    </a:p>
                  </a:txBody>
                  <a:tcPr anchor="ctr"/>
                </a:tc>
                <a:tc>
                  <a:txBody>
                    <a:bodyPr/>
                    <a:lstStyle/>
                    <a:p>
                      <a:pPr algn="ctr"/>
                      <a:r>
                        <a:rPr kumimoji="1" lang="ja-JP" altLang="en-US" sz="1400" dirty="0" smtClean="0"/>
                        <a:t>グリーン</a:t>
                      </a:r>
                      <a:endParaRPr kumimoji="1" lang="ja-JP" altLang="en-US" sz="1400" dirty="0"/>
                    </a:p>
                  </a:txBody>
                  <a:tcPr anchor="ctr"/>
                </a:tc>
                <a:tc>
                  <a:txBody>
                    <a:bodyPr/>
                    <a:lstStyle/>
                    <a:p>
                      <a:pPr algn="ctr"/>
                      <a:r>
                        <a:rPr kumimoji="1" lang="ja-JP" altLang="en-US" sz="1400" dirty="0" smtClean="0"/>
                        <a:t>イエロー</a:t>
                      </a:r>
                      <a:endParaRPr kumimoji="1" lang="ja-JP" altLang="en-US" sz="1400" dirty="0"/>
                    </a:p>
                  </a:txBody>
                  <a:tcPr anchor="ctr"/>
                </a:tc>
                <a:tc>
                  <a:txBody>
                    <a:bodyPr/>
                    <a:lstStyle/>
                    <a:p>
                      <a:pPr algn="ctr"/>
                      <a:r>
                        <a:rPr kumimoji="1" lang="ja-JP" altLang="en-US" sz="1400" dirty="0" smtClean="0"/>
                        <a:t>レッド</a:t>
                      </a:r>
                      <a:endParaRPr kumimoji="1" lang="ja-JP" altLang="en-US" sz="1400" dirty="0"/>
                    </a:p>
                  </a:txBody>
                  <a:tcPr anchor="ctr"/>
                </a:tc>
                <a:extLst>
                  <a:ext uri="{0D108BD9-81ED-4DB2-BD59-A6C34878D82A}">
                    <a16:rowId xmlns:a16="http://schemas.microsoft.com/office/drawing/2014/main" val="3267295005"/>
                  </a:ext>
                </a:extLst>
              </a:tr>
              <a:tr h="1319360">
                <a:tc>
                  <a:txBody>
                    <a:bodyPr/>
                    <a:lstStyle/>
                    <a:p>
                      <a:r>
                        <a:rPr kumimoji="1" lang="ja-JP" altLang="en-US" sz="1400" dirty="0" smtClean="0"/>
                        <a:t>文科省「地域感染レベル」</a:t>
                      </a:r>
                      <a:endParaRPr kumimoji="1" lang="ja-JP" altLang="en-US" sz="1400" dirty="0"/>
                    </a:p>
                  </a:txBody>
                  <a:tcPr anchor="ctr"/>
                </a:tc>
                <a:tc gridSpan="3">
                  <a:txBody>
                    <a:bodyPr/>
                    <a:lstStyle/>
                    <a:p>
                      <a:pPr algn="r"/>
                      <a:endParaRPr kumimoji="1" lang="en-US" altLang="ja-JP" sz="1400" dirty="0" smtClean="0"/>
                    </a:p>
                    <a:p>
                      <a:pPr algn="r"/>
                      <a:endParaRPr kumimoji="1" lang="en-US" altLang="ja-JP" sz="1400" dirty="0" smtClean="0"/>
                    </a:p>
                    <a:p>
                      <a:pPr algn="r"/>
                      <a:endParaRPr kumimoji="1" lang="en-US" altLang="ja-JP" sz="1400" dirty="0" smtClean="0"/>
                    </a:p>
                    <a:p>
                      <a:pPr algn="r"/>
                      <a:endParaRPr kumimoji="1" lang="en-US" altLang="ja-JP" sz="1400" dirty="0" smtClean="0"/>
                    </a:p>
                    <a:p>
                      <a:pPr algn="r"/>
                      <a:endParaRPr kumimoji="1" lang="ja-JP" altLang="en-US" sz="1400" dirty="0" smtClean="0"/>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07808114"/>
                  </a:ext>
                </a:extLst>
              </a:tr>
              <a:tr h="982639">
                <a:tc>
                  <a:txBody>
                    <a:bodyPr/>
                    <a:lstStyle/>
                    <a:p>
                      <a:pPr algn="ctr"/>
                      <a:r>
                        <a:rPr kumimoji="1" lang="ja-JP" altLang="en-US" sz="1800" dirty="0" smtClean="0"/>
                        <a:t>授業形態</a:t>
                      </a:r>
                      <a:endParaRPr kumimoji="1" lang="en-US" altLang="ja-JP" sz="1800" dirty="0" smtClean="0"/>
                    </a:p>
                  </a:txBody>
                  <a:tcPr anchor="ctr"/>
                </a:tc>
                <a:tc>
                  <a:txBody>
                    <a:bodyPr/>
                    <a:lstStyle/>
                    <a:p>
                      <a:pPr algn="ctr"/>
                      <a:r>
                        <a:rPr kumimoji="1" lang="ja-JP" altLang="en-US" sz="1800" dirty="0" smtClean="0"/>
                        <a:t>平常授業</a:t>
                      </a:r>
                      <a:endParaRPr kumimoji="1" lang="ja-JP" altLang="en-US" sz="1800" dirty="0"/>
                    </a:p>
                  </a:txBody>
                  <a:tcPr anchor="ctr"/>
                </a:tc>
                <a:tc>
                  <a:txBody>
                    <a:bodyPr/>
                    <a:lstStyle/>
                    <a:p>
                      <a:pPr algn="ctr"/>
                      <a:r>
                        <a:rPr kumimoji="1" lang="ja-JP" altLang="en-US" sz="1800" dirty="0" smtClean="0"/>
                        <a:t>平常授業</a:t>
                      </a:r>
                      <a:endParaRPr kumimoji="1" lang="ja-JP" altLang="en-US" sz="1800" dirty="0"/>
                    </a:p>
                  </a:txBody>
                  <a:tcPr anchor="ctr"/>
                </a:tc>
                <a:tc>
                  <a:txBody>
                    <a:bodyPr/>
                    <a:lstStyle/>
                    <a:p>
                      <a:pPr algn="ctr"/>
                      <a:r>
                        <a:rPr kumimoji="1" lang="ja-JP" altLang="en-US" sz="1800" dirty="0" smtClean="0"/>
                        <a:t>分散登校・短縮授業</a:t>
                      </a:r>
                      <a:endParaRPr kumimoji="1" lang="en-US" altLang="ja-JP" sz="1800" dirty="0" smtClean="0"/>
                    </a:p>
                    <a:p>
                      <a:pPr algn="ctr"/>
                      <a:r>
                        <a:rPr kumimoji="1" lang="ja-JP" altLang="en-US" sz="1800" dirty="0" smtClean="0"/>
                        <a:t>オンライン授業</a:t>
                      </a:r>
                      <a:endParaRPr kumimoji="1" lang="ja-JP" altLang="en-US" sz="1800" dirty="0"/>
                    </a:p>
                  </a:txBody>
                  <a:tcPr anchor="ctr"/>
                </a:tc>
                <a:extLst>
                  <a:ext uri="{0D108BD9-81ED-4DB2-BD59-A6C34878D82A}">
                    <a16:rowId xmlns:a16="http://schemas.microsoft.com/office/drawing/2014/main" val="117535395"/>
                  </a:ext>
                </a:extLst>
              </a:tr>
              <a:tr h="556905">
                <a:tc>
                  <a:txBody>
                    <a:bodyPr/>
                    <a:lstStyle/>
                    <a:p>
                      <a:pPr algn="ctr"/>
                      <a:r>
                        <a:rPr kumimoji="1" lang="ja-JP" altLang="en-US" sz="1400" dirty="0" smtClean="0"/>
                        <a:t>教室の人数</a:t>
                      </a:r>
                      <a:endParaRPr kumimoji="1" lang="ja-JP" altLang="en-US" sz="1400" dirty="0"/>
                    </a:p>
                  </a:txBody>
                  <a:tcPr anchor="ctr"/>
                </a:tc>
                <a:tc>
                  <a:txBody>
                    <a:bodyPr/>
                    <a:lstStyle/>
                    <a:p>
                      <a:pPr algn="ctr"/>
                      <a:r>
                        <a:rPr kumimoji="1" lang="ja-JP" altLang="en-US" sz="1400" dirty="0" smtClean="0"/>
                        <a:t>通常（</a:t>
                      </a:r>
                      <a:r>
                        <a:rPr kumimoji="1" lang="en-US" altLang="ja-JP" sz="1400" dirty="0" smtClean="0"/>
                        <a:t>40</a:t>
                      </a:r>
                      <a:r>
                        <a:rPr kumimoji="1" lang="ja-JP" altLang="en-US" sz="1400" dirty="0" smtClean="0"/>
                        <a:t>人まで）</a:t>
                      </a:r>
                      <a:endParaRPr kumimoji="1" lang="ja-JP" altLang="en-US" sz="1400" dirty="0"/>
                    </a:p>
                  </a:txBody>
                  <a:tcPr anchor="ctr"/>
                </a:tc>
                <a:tc>
                  <a:txBody>
                    <a:bodyPr/>
                    <a:lstStyle/>
                    <a:p>
                      <a:pPr algn="ctr"/>
                      <a:r>
                        <a:rPr kumimoji="1" lang="ja-JP" altLang="en-US" sz="1400" dirty="0" smtClean="0"/>
                        <a:t>通常（</a:t>
                      </a:r>
                      <a:r>
                        <a:rPr kumimoji="1" lang="en-US" altLang="ja-JP" sz="1400" dirty="0" smtClean="0"/>
                        <a:t>40</a:t>
                      </a:r>
                      <a:r>
                        <a:rPr kumimoji="1" lang="ja-JP" altLang="en-US" sz="1400" dirty="0" smtClean="0"/>
                        <a:t>人まで）</a:t>
                      </a:r>
                      <a:endParaRPr kumimoji="1" lang="ja-JP" altLang="en-US" sz="1400" dirty="0"/>
                    </a:p>
                  </a:txBody>
                  <a:tcPr anchor="ctr"/>
                </a:tc>
                <a:tc>
                  <a:txBody>
                    <a:bodyPr/>
                    <a:lstStyle/>
                    <a:p>
                      <a:pPr algn="ctr"/>
                      <a:r>
                        <a:rPr kumimoji="1" lang="en-US" altLang="ja-JP" sz="1400" dirty="0" smtClean="0"/>
                        <a:t>20</a:t>
                      </a:r>
                      <a:r>
                        <a:rPr kumimoji="1" lang="ja-JP" altLang="en-US" sz="1400" dirty="0" smtClean="0"/>
                        <a:t>～</a:t>
                      </a:r>
                      <a:r>
                        <a:rPr kumimoji="1" lang="en-US" altLang="ja-JP" sz="1400" dirty="0" smtClean="0"/>
                        <a:t>15</a:t>
                      </a:r>
                      <a:r>
                        <a:rPr kumimoji="1" lang="ja-JP" altLang="en-US" sz="1400" dirty="0" smtClean="0"/>
                        <a:t>人程度</a:t>
                      </a:r>
                      <a:endParaRPr kumimoji="1" lang="ja-JP" altLang="en-US" sz="1400" dirty="0"/>
                    </a:p>
                  </a:txBody>
                  <a:tcPr anchor="ctr"/>
                </a:tc>
                <a:extLst>
                  <a:ext uri="{0D108BD9-81ED-4DB2-BD59-A6C34878D82A}">
                    <a16:rowId xmlns:a16="http://schemas.microsoft.com/office/drawing/2014/main" val="2192562809"/>
                  </a:ext>
                </a:extLst>
              </a:tr>
              <a:tr h="968991">
                <a:tc>
                  <a:txBody>
                    <a:bodyPr/>
                    <a:lstStyle/>
                    <a:p>
                      <a:pPr algn="ctr"/>
                      <a:r>
                        <a:rPr kumimoji="1" lang="ja-JP" altLang="en-US" sz="1400" dirty="0" smtClean="0"/>
                        <a:t>学校教育</a:t>
                      </a:r>
                      <a:endParaRPr kumimoji="1" lang="en-US" altLang="ja-JP" sz="1400" dirty="0" smtClean="0"/>
                    </a:p>
                    <a:p>
                      <a:pPr algn="ctr"/>
                      <a:r>
                        <a:rPr kumimoji="1" lang="ja-JP" altLang="en-US" sz="1400" dirty="0" smtClean="0"/>
                        <a:t>活動</a:t>
                      </a:r>
                      <a:endParaRPr kumimoji="1" lang="ja-JP" altLang="en-US" sz="1400" dirty="0"/>
                    </a:p>
                  </a:txBody>
                  <a:tcPr anchor="ctr"/>
                </a:tc>
                <a:tc>
                  <a:txBody>
                    <a:bodyPr/>
                    <a:lstStyle/>
                    <a:p>
                      <a:pPr algn="ctr"/>
                      <a:r>
                        <a:rPr kumimoji="1" lang="ja-JP" altLang="en-US" sz="1400" dirty="0" smtClean="0"/>
                        <a:t>通常</a:t>
                      </a:r>
                      <a:endParaRPr kumimoji="1" lang="ja-JP" altLang="en-US" sz="1400" dirty="0"/>
                    </a:p>
                  </a:txBody>
                  <a:tcPr anchor="ctr"/>
                </a:tc>
                <a:tc>
                  <a:txBody>
                    <a:bodyPr/>
                    <a:lstStyle/>
                    <a:p>
                      <a:pPr algn="l"/>
                      <a:r>
                        <a:rPr kumimoji="1" lang="ja-JP" altLang="en-US" sz="1400" dirty="0" smtClean="0"/>
                        <a:t>感染リスクの高い活動（近距離での活動、合唱・管楽器演奏等）について、感染症対策のさらなる徹底</a:t>
                      </a:r>
                      <a:endParaRPr kumimoji="1" lang="en-US" altLang="ja-JP" sz="1400" dirty="0" smtClean="0"/>
                    </a:p>
                  </a:txBody>
                  <a:tcPr anchor="ctr"/>
                </a:tc>
                <a:tc>
                  <a:txBody>
                    <a:bodyPr/>
                    <a:lstStyle/>
                    <a:p>
                      <a:pPr algn="l"/>
                      <a:r>
                        <a:rPr kumimoji="1" lang="ja-JP" altLang="en-US" sz="1400" dirty="0" smtClean="0"/>
                        <a:t>感染リスクの高い活動（近距離での活動、合唱・管楽器演奏等）を実施しない</a:t>
                      </a:r>
                      <a:endParaRPr kumimoji="1" lang="en-US" altLang="ja-JP" sz="1400" dirty="0" smtClean="0"/>
                    </a:p>
                  </a:txBody>
                  <a:tcPr anchor="ctr"/>
                </a:tc>
                <a:extLst>
                  <a:ext uri="{0D108BD9-81ED-4DB2-BD59-A6C34878D82A}">
                    <a16:rowId xmlns:a16="http://schemas.microsoft.com/office/drawing/2014/main" val="2354931081"/>
                  </a:ext>
                </a:extLst>
              </a:tr>
              <a:tr h="755177">
                <a:tc>
                  <a:txBody>
                    <a:bodyPr/>
                    <a:lstStyle/>
                    <a:p>
                      <a:pPr algn="ctr"/>
                      <a:r>
                        <a:rPr kumimoji="1" lang="ja-JP" altLang="en-US" sz="1400" dirty="0" smtClean="0"/>
                        <a:t>感染症対策</a:t>
                      </a:r>
                      <a:endParaRPr kumimoji="1" lang="en-US" altLang="ja-JP" sz="1400" dirty="0" smtClean="0"/>
                    </a:p>
                  </a:txBody>
                  <a:tcPr anchor="ctr"/>
                </a:tc>
                <a:tc>
                  <a:txBody>
                    <a:bodyPr/>
                    <a:lstStyle/>
                    <a:p>
                      <a:pPr algn="l"/>
                      <a:r>
                        <a:rPr kumimoji="1" lang="ja-JP" altLang="en-US" sz="1400" dirty="0" smtClean="0"/>
                        <a:t>基本的感染症対策（手洗い、マスクの着用等）</a:t>
                      </a:r>
                      <a:endParaRPr kumimoji="1" lang="ja-JP" altLang="en-US" sz="1400" dirty="0"/>
                    </a:p>
                  </a:txBody>
                  <a:tcPr anchor="ctr"/>
                </a:tc>
                <a:tc>
                  <a:txBody>
                    <a:bodyPr/>
                    <a:lstStyle/>
                    <a:p>
                      <a:pPr algn="l"/>
                      <a:r>
                        <a:rPr kumimoji="1" lang="ja-JP" altLang="en-US" sz="1400" dirty="0" smtClean="0"/>
                        <a:t>基本的感染症対策（手洗い、マスクの着用等）</a:t>
                      </a:r>
                      <a:endParaRPr kumimoji="1" lang="ja-JP" altLang="en-US" sz="1400" dirty="0"/>
                    </a:p>
                  </a:txBody>
                  <a:tcPr anchor="ctr"/>
                </a:tc>
                <a:tc>
                  <a:txBody>
                    <a:bodyPr/>
                    <a:lstStyle/>
                    <a:p>
                      <a:pPr algn="l"/>
                      <a:r>
                        <a:rPr kumimoji="1" lang="ja-JP" altLang="en-US" sz="1400" dirty="0" smtClean="0"/>
                        <a:t>基本的感染症対策（手洗い、マスクの着用等）</a:t>
                      </a:r>
                      <a:endParaRPr kumimoji="1" lang="en-US" altLang="ja-JP" sz="1400" dirty="0" smtClean="0"/>
                    </a:p>
                    <a:p>
                      <a:pPr algn="l"/>
                      <a:r>
                        <a:rPr kumimoji="1" lang="ja-JP" altLang="en-US" sz="1400" dirty="0" smtClean="0"/>
                        <a:t>通学での密を避ける</a:t>
                      </a:r>
                      <a:endParaRPr kumimoji="1" lang="en-US" altLang="ja-JP" sz="1400" dirty="0" smtClean="0"/>
                    </a:p>
                    <a:p>
                      <a:pPr algn="l"/>
                      <a:r>
                        <a:rPr kumimoji="1" lang="ja-JP" altLang="en-US" sz="1400" dirty="0" smtClean="0"/>
                        <a:t>（時差通学等）</a:t>
                      </a:r>
                      <a:endParaRPr kumimoji="1" lang="ja-JP" altLang="en-US" sz="1400" dirty="0"/>
                    </a:p>
                  </a:txBody>
                  <a:tcPr anchor="ctr"/>
                </a:tc>
                <a:extLst>
                  <a:ext uri="{0D108BD9-81ED-4DB2-BD59-A6C34878D82A}">
                    <a16:rowId xmlns:a16="http://schemas.microsoft.com/office/drawing/2014/main" val="3428643170"/>
                  </a:ext>
                </a:extLst>
              </a:tr>
            </a:tbl>
          </a:graphicData>
        </a:graphic>
      </p:graphicFrame>
      <p:sp>
        <p:nvSpPr>
          <p:cNvPr id="3" name="角丸四角形 2"/>
          <p:cNvSpPr/>
          <p:nvPr/>
        </p:nvSpPr>
        <p:spPr>
          <a:xfrm>
            <a:off x="6760899" y="2306471"/>
            <a:ext cx="1439838" cy="51861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zh-TW" altLang="en-US" sz="1100"/>
              <a:t>特定警戒都道府県</a:t>
            </a:r>
          </a:p>
          <a:p>
            <a:pPr algn="ctr"/>
            <a:r>
              <a:rPr kumimoji="1" lang="zh-TW" altLang="en-US" sz="1100"/>
              <a:t>＝　「緊急事態宣言」</a:t>
            </a:r>
          </a:p>
        </p:txBody>
      </p:sp>
      <p:sp>
        <p:nvSpPr>
          <p:cNvPr id="5" name="左右矢印 4"/>
          <p:cNvSpPr/>
          <p:nvPr/>
        </p:nvSpPr>
        <p:spPr>
          <a:xfrm>
            <a:off x="1951629" y="1787856"/>
            <a:ext cx="6735169" cy="518615"/>
          </a:xfrm>
          <a:prstGeom prst="leftRightArrow">
            <a:avLst>
              <a:gd name="adj1" fmla="val 60526"/>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600" dirty="0"/>
              <a:t>　</a:t>
            </a:r>
            <a:r>
              <a:rPr kumimoji="1" lang="ja-JP" altLang="en-US" sz="1600" dirty="0" smtClean="0"/>
              <a:t>レベル１→レベル２→レベル３</a:t>
            </a:r>
            <a:endParaRPr kumimoji="1" lang="ja-JP" altLang="en-US" sz="1600" dirty="0"/>
          </a:p>
        </p:txBody>
      </p:sp>
      <p:sp>
        <p:nvSpPr>
          <p:cNvPr id="8" name="スライド番号プレースホルダー 4"/>
          <p:cNvSpPr>
            <a:spLocks noGrp="1"/>
          </p:cNvSpPr>
          <p:nvPr>
            <p:ph type="sldNum" sz="quarter" idx="12"/>
          </p:nvPr>
        </p:nvSpPr>
        <p:spPr>
          <a:xfrm>
            <a:off x="6915150" y="6450261"/>
            <a:ext cx="2057400" cy="365125"/>
          </a:xfrm>
        </p:spPr>
        <p:txBody>
          <a:bodyPr/>
          <a:lstStyle/>
          <a:p>
            <a:fld id="{086EFFCB-A5BA-4DA2-B9F2-C9B8559729DD}" type="slidenum">
              <a:rPr kumimoji="1" lang="ja-JP" altLang="en-US" sz="1400" smtClean="0"/>
              <a:t>3</a:t>
            </a:fld>
            <a:endParaRPr kumimoji="1" lang="ja-JP" altLang="en-US" sz="1400" dirty="0"/>
          </a:p>
        </p:txBody>
      </p:sp>
      <p:sp>
        <p:nvSpPr>
          <p:cNvPr id="9" name="テキスト ボックス 8"/>
          <p:cNvSpPr txBox="1"/>
          <p:nvPr/>
        </p:nvSpPr>
        <p:spPr>
          <a:xfrm rot="5400000">
            <a:off x="-154382" y="3361442"/>
            <a:ext cx="705133" cy="276999"/>
          </a:xfrm>
          <a:prstGeom prst="rect">
            <a:avLst/>
          </a:prstGeom>
          <a:noFill/>
          <a:ln>
            <a:noFill/>
          </a:ln>
        </p:spPr>
        <p:txBody>
          <a:bodyPr wrap="square" rtlCol="0">
            <a:spAutoFit/>
          </a:bodyPr>
          <a:lstStyle/>
          <a:p>
            <a:r>
              <a:rPr kumimoji="1" lang="en-US" altLang="ja-JP" sz="1200" dirty="0" smtClean="0"/>
              <a:t>1-</a:t>
            </a:r>
            <a:r>
              <a:rPr kumimoji="1" lang="ja-JP" altLang="en-US" sz="1200" dirty="0" smtClean="0"/>
              <a:t>６</a:t>
            </a:r>
            <a:endParaRPr kumimoji="1" lang="ja-JP" altLang="en-US" sz="1200" dirty="0"/>
          </a:p>
        </p:txBody>
      </p:sp>
      <p:sp>
        <p:nvSpPr>
          <p:cNvPr id="10" name="テキスト ボックス 9"/>
          <p:cNvSpPr txBox="1"/>
          <p:nvPr/>
        </p:nvSpPr>
        <p:spPr>
          <a:xfrm>
            <a:off x="5540992" y="6560052"/>
            <a:ext cx="4838618" cy="246221"/>
          </a:xfrm>
          <a:prstGeom prst="rect">
            <a:avLst/>
          </a:prstGeom>
          <a:noFill/>
        </p:spPr>
        <p:txBody>
          <a:bodyPr wrap="square" rtlCol="0">
            <a:spAutoFit/>
          </a:bodyPr>
          <a:lstStyle/>
          <a:p>
            <a:r>
              <a:rPr kumimoji="1" lang="ja-JP" altLang="en-US" sz="1000" dirty="0" smtClean="0"/>
              <a:t>出典：第</a:t>
            </a:r>
            <a:r>
              <a:rPr kumimoji="1" lang="en-US" altLang="ja-JP" sz="1000" dirty="0" smtClean="0"/>
              <a:t>20</a:t>
            </a:r>
            <a:r>
              <a:rPr kumimoji="1" lang="ja-JP" altLang="en-US" sz="1000" dirty="0" smtClean="0"/>
              <a:t>回大阪府新型コロナ対策本部会議　資料３</a:t>
            </a:r>
            <a:endParaRPr kumimoji="1" lang="ja-JP" altLang="en-US" sz="1000" dirty="0"/>
          </a:p>
        </p:txBody>
      </p:sp>
    </p:spTree>
    <p:extLst>
      <p:ext uri="{BB962C8B-B14F-4D97-AF65-F5344CB8AC3E}">
        <p14:creationId xmlns:p14="http://schemas.microsoft.com/office/powerpoint/2010/main" val="1956920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655434"/>
            <a:ext cx="5724644"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a:latin typeface="メイリオ" panose="020B0604030504040204" pitchFamily="50" charset="-128"/>
                <a:ea typeface="メイリオ" panose="020B0604030504040204" pitchFamily="50" charset="-128"/>
              </a:rPr>
              <a:t>２　児童</a:t>
            </a:r>
            <a:r>
              <a:rPr kumimoji="1" lang="ja-JP" altLang="en-US" b="1" dirty="0" smtClean="0">
                <a:latin typeface="メイリオ" panose="020B0604030504040204" pitchFamily="50" charset="-128"/>
                <a:ea typeface="メイリオ" panose="020B0604030504040204" pitchFamily="50" charset="-128"/>
              </a:rPr>
              <a:t>生徒等</a:t>
            </a:r>
            <a:r>
              <a:rPr kumimoji="1" lang="ja-JP" altLang="en-US" b="1" dirty="0">
                <a:latin typeface="メイリオ" panose="020B0604030504040204" pitchFamily="50" charset="-128"/>
                <a:ea typeface="メイリオ" panose="020B0604030504040204" pitchFamily="50" charset="-128"/>
              </a:rPr>
              <a:t>又</a:t>
            </a:r>
            <a:r>
              <a:rPr kumimoji="1" lang="ja-JP" altLang="en-US" b="1" dirty="0" smtClean="0">
                <a:latin typeface="メイリオ" panose="020B0604030504040204" pitchFamily="50" charset="-128"/>
                <a:ea typeface="メイリオ" panose="020B0604030504040204" pitchFamily="50" charset="-128"/>
              </a:rPr>
              <a:t>は</a:t>
            </a:r>
            <a:r>
              <a:rPr kumimoji="1" lang="ja-JP" altLang="en-US" b="1" dirty="0">
                <a:latin typeface="メイリオ" panose="020B0604030504040204" pitchFamily="50" charset="-128"/>
                <a:ea typeface="メイリオ" panose="020B0604030504040204" pitchFamily="50" charset="-128"/>
              </a:rPr>
              <a:t>教職員</a:t>
            </a:r>
            <a:r>
              <a:rPr kumimoji="1" lang="ja-JP" altLang="en-US" b="1" dirty="0" smtClean="0">
                <a:latin typeface="メイリオ" panose="020B0604030504040204" pitchFamily="50" charset="-128"/>
                <a:ea typeface="メイリオ" panose="020B0604030504040204" pitchFamily="50" charset="-128"/>
              </a:rPr>
              <a:t>に</a:t>
            </a:r>
            <a:r>
              <a:rPr kumimoji="1" lang="ja-JP" altLang="en-US" b="1" dirty="0">
                <a:latin typeface="メイリオ" panose="020B0604030504040204" pitchFamily="50" charset="-128"/>
                <a:ea typeface="メイリオ" panose="020B0604030504040204" pitchFamily="50" charset="-128"/>
              </a:rPr>
              <a:t>感染者</a:t>
            </a:r>
            <a:r>
              <a:rPr kumimoji="1" lang="ja-JP" altLang="en-US" b="1" dirty="0" smtClean="0">
                <a:latin typeface="メイリオ" panose="020B0604030504040204" pitchFamily="50" charset="-128"/>
                <a:ea typeface="メイリオ" panose="020B0604030504040204" pitchFamily="50" charset="-128"/>
              </a:rPr>
              <a:t>が確認された場合</a:t>
            </a:r>
            <a:endParaRPr kumimoji="1" lang="ja-JP" altLang="en-US"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467492" y="997470"/>
            <a:ext cx="8567326" cy="1569660"/>
          </a:xfrm>
          <a:prstGeom prst="rect">
            <a:avLst/>
          </a:prstGeom>
          <a:noFill/>
        </p:spPr>
        <p:txBody>
          <a:bodyPr wrap="square" rtlCol="0">
            <a:spAutoFit/>
          </a:bodyPr>
          <a:lstStyle/>
          <a:p>
            <a:pPr marL="180000" indent="-457200">
              <a:lnSpc>
                <a:spcPct val="150000"/>
              </a:lnSpc>
            </a:pPr>
            <a:r>
              <a:rPr kumimoji="1" lang="ja-JP" altLang="en-US" sz="1600" dirty="0" smtClean="0"/>
              <a:t>・　当該学校を臨時休業とする（保健所の判断に要する期間（概ね３日間））。</a:t>
            </a:r>
            <a:endParaRPr kumimoji="1" lang="en-US" altLang="ja-JP" sz="1600" dirty="0" smtClean="0"/>
          </a:p>
          <a:p>
            <a:pPr marL="180000" indent="-457200">
              <a:lnSpc>
                <a:spcPct val="150000"/>
              </a:lnSpc>
            </a:pPr>
            <a:r>
              <a:rPr kumimoji="1" lang="ja-JP" altLang="en-US" sz="1600" dirty="0" smtClean="0"/>
              <a:t>・　保健所の指示及び助言を踏まえ、学校における感染症拡大防止に必要な対策及び学校運営上の体制整備を行うために必要な期間及び範囲を臨時休業とする。</a:t>
            </a:r>
            <a:endParaRPr kumimoji="1" lang="en-US" altLang="ja-JP" sz="1600" dirty="0" smtClean="0"/>
          </a:p>
          <a:p>
            <a:pPr marL="180000" indent="-457200">
              <a:lnSpc>
                <a:spcPct val="150000"/>
              </a:lnSpc>
            </a:pPr>
            <a:r>
              <a:rPr kumimoji="1" lang="ja-JP" altLang="en-US" sz="1600" dirty="0" smtClean="0"/>
              <a:t>・　市町村立学校については、府の考え方を示し、各市町村の判断により同様の対応を行うよう要請する。</a:t>
            </a:r>
            <a:endParaRPr kumimoji="1" lang="ja-JP" altLang="en-US" sz="1600" dirty="0"/>
          </a:p>
        </p:txBody>
      </p:sp>
      <p:sp>
        <p:nvSpPr>
          <p:cNvPr id="7" name="角丸四角形 6"/>
          <p:cNvSpPr/>
          <p:nvPr/>
        </p:nvSpPr>
        <p:spPr>
          <a:xfrm>
            <a:off x="239921" y="2676596"/>
            <a:ext cx="8695141" cy="3737059"/>
          </a:xfrm>
          <a:prstGeom prst="roundRect">
            <a:avLst>
              <a:gd name="adj" fmla="val 5854"/>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参考：個別の児童生徒等への対応</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p>
          <a:p>
            <a:pPr>
              <a:lnSpc>
                <a:spcPct val="150000"/>
              </a:lnSpc>
            </a:pPr>
            <a:r>
              <a:rPr kumimoji="1" lang="ja-JP" altLang="en-US" sz="1600" dirty="0" smtClean="0">
                <a:solidFill>
                  <a:schemeClr val="tx1"/>
                </a:solidFill>
                <a:latin typeface="メイリオ" panose="020B0604030504040204" pitchFamily="50" charset="-128"/>
                <a:ea typeface="メイリオ" panose="020B0604030504040204" pitchFamily="50" charset="-128"/>
              </a:rPr>
              <a:t>■児童生徒等の感染が判明した場合</a:t>
            </a:r>
          </a:p>
          <a:p>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当該児童生徒等を</a:t>
            </a:r>
            <a:r>
              <a:rPr kumimoji="1" lang="ja-JP" altLang="en-US" sz="1400" dirty="0" smtClean="0">
                <a:solidFill>
                  <a:schemeClr val="tx1"/>
                </a:solidFill>
                <a:latin typeface="メイリオ" panose="020B0604030504040204" pitchFamily="50" charset="-128"/>
                <a:ea typeface="メイリオ" panose="020B0604030504040204" pitchFamily="50" charset="-128"/>
              </a:rPr>
              <a:t>、出席</a:t>
            </a:r>
            <a:r>
              <a:rPr kumimoji="1" lang="ja-JP" altLang="en-US" sz="1400" dirty="0">
                <a:solidFill>
                  <a:schemeClr val="tx1"/>
                </a:solidFill>
                <a:latin typeface="メイリオ" panose="020B0604030504040204" pitchFamily="50" charset="-128"/>
                <a:ea typeface="メイリオ" panose="020B0604030504040204" pitchFamily="50" charset="-128"/>
              </a:rPr>
              <a:t>停止とする</a:t>
            </a:r>
            <a:r>
              <a:rPr kumimoji="1" lang="ja-JP" altLang="en-US" sz="1400" dirty="0" smtClean="0">
                <a:solidFill>
                  <a:schemeClr val="tx1"/>
                </a:solidFill>
                <a:latin typeface="メイリオ" panose="020B0604030504040204" pitchFamily="50" charset="-128"/>
                <a:ea typeface="メイリオ" panose="020B0604030504040204" pitchFamily="50" charset="-128"/>
              </a:rPr>
              <a:t>。（期間は治癒するまで。）</a:t>
            </a:r>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600" dirty="0">
                <a:solidFill>
                  <a:schemeClr val="tx1"/>
                </a:solidFill>
                <a:latin typeface="メイリオ" panose="020B0604030504040204" pitchFamily="50" charset="-128"/>
                <a:ea typeface="メイリオ" panose="020B0604030504040204" pitchFamily="50" charset="-128"/>
              </a:rPr>
              <a:t>■児童生徒</a:t>
            </a:r>
            <a:r>
              <a:rPr kumimoji="1" lang="ja-JP" altLang="en-US" sz="1600" dirty="0" smtClean="0">
                <a:solidFill>
                  <a:schemeClr val="tx1"/>
                </a:solidFill>
                <a:latin typeface="メイリオ" panose="020B0604030504040204" pitchFamily="50" charset="-128"/>
                <a:ea typeface="メイリオ" panose="020B0604030504040204" pitchFamily="50" charset="-128"/>
              </a:rPr>
              <a:t>等に濃厚接触者</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が</a:t>
            </a:r>
            <a:r>
              <a:rPr kumimoji="1" lang="ja-JP" altLang="en-US" sz="1600" dirty="0">
                <a:solidFill>
                  <a:schemeClr val="tx1"/>
                </a:solidFill>
                <a:latin typeface="メイリオ" panose="020B0604030504040204" pitchFamily="50" charset="-128"/>
                <a:ea typeface="メイリオ" panose="020B0604030504040204" pitchFamily="50" charset="-128"/>
              </a:rPr>
              <a:t>確認された場合</a:t>
            </a:r>
          </a:p>
          <a:p>
            <a:r>
              <a:rPr kumimoji="1" lang="ja-JP" altLang="en-US" sz="1400" dirty="0">
                <a:solidFill>
                  <a:schemeClr val="tx1"/>
                </a:solidFill>
                <a:latin typeface="メイリオ" panose="020B0604030504040204" pitchFamily="50" charset="-128"/>
                <a:ea typeface="メイリオ" panose="020B0604030504040204" pitchFamily="50" charset="-128"/>
              </a:rPr>
              <a:t>　当該児童生徒等を、感染者と最後に濃厚接触をした</a:t>
            </a:r>
            <a:r>
              <a:rPr kumimoji="1" lang="ja-JP" altLang="en-US" sz="1400" dirty="0" smtClean="0">
                <a:solidFill>
                  <a:schemeClr val="tx1"/>
                </a:solidFill>
                <a:latin typeface="メイリオ" panose="020B0604030504040204" pitchFamily="50" charset="-128"/>
                <a:ea typeface="メイリオ" panose="020B0604030504040204" pitchFamily="50" charset="-128"/>
              </a:rPr>
              <a:t>日の翌日から</a:t>
            </a:r>
            <a:r>
              <a:rPr kumimoji="1" lang="ja-JP" altLang="en-US" sz="1400" dirty="0">
                <a:solidFill>
                  <a:schemeClr val="tx1"/>
                </a:solidFill>
                <a:latin typeface="メイリオ" panose="020B0604030504040204" pitchFamily="50" charset="-128"/>
                <a:ea typeface="メイリオ" panose="020B0604030504040204" pitchFamily="50" charset="-128"/>
              </a:rPr>
              <a:t>起算して２週間の出席停止とする。</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endParaRPr kumimoji="1" lang="en-US" altLang="ja-JP" sz="1600" b="1" dirty="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425614" y="4955195"/>
            <a:ext cx="8567812" cy="646331"/>
            <a:chOff x="351658" y="5981019"/>
            <a:chExt cx="8567812" cy="646331"/>
          </a:xfrm>
        </p:grpSpPr>
        <p:sp>
          <p:nvSpPr>
            <p:cNvPr id="8" name="正方形/長方形 7"/>
            <p:cNvSpPr/>
            <p:nvPr/>
          </p:nvSpPr>
          <p:spPr>
            <a:xfrm>
              <a:off x="351658" y="5981019"/>
              <a:ext cx="8567812" cy="646331"/>
            </a:xfrm>
            <a:prstGeom prst="rect">
              <a:avLst/>
            </a:prstGeom>
          </p:spPr>
          <p:txBody>
            <a:bodyPr wrap="square">
              <a:spAutoFit/>
            </a:bodyPr>
            <a:lstStyle/>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（学校保健安全法）</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第</a:t>
              </a:r>
              <a:r>
                <a:rPr kumimoji="1"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19</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条　校長</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は、感染症に</a:t>
              </a:r>
              <a:r>
                <a:rPr kumimoji="1" lang="ja-JP" altLang="en-US" sz="1200" kern="100" dirty="0" err="1">
                  <a:latin typeface="メイリオ" panose="020B0604030504040204" pitchFamily="50" charset="-128"/>
                  <a:ea typeface="メイリオ" panose="020B0604030504040204" pitchFamily="50" charset="-128"/>
                  <a:cs typeface="Courier New" panose="02070309020205020404" pitchFamily="49" charset="0"/>
                </a:rPr>
                <a:t>か</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かつており、かかつている疑いがあり、又はかかるおそれのある児童生徒等</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があるとき</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は</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a:t>
              </a:r>
              <a:endParaRPr kumimoji="1"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　</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政令</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で定めるところにより、出席を停止させることができる。</a:t>
              </a:r>
              <a:endParaRPr kumimoji="1" lang="ja-JP" altLang="en-US" sz="1200" dirty="0">
                <a:latin typeface="メイリオ" panose="020B0604030504040204" pitchFamily="50" charset="-128"/>
                <a:ea typeface="メイリオ" panose="020B0604030504040204" pitchFamily="50" charset="-128"/>
              </a:endParaRPr>
            </a:p>
          </p:txBody>
        </p:sp>
        <p:sp>
          <p:nvSpPr>
            <p:cNvPr id="10" name="大かっこ 9"/>
            <p:cNvSpPr/>
            <p:nvPr/>
          </p:nvSpPr>
          <p:spPr>
            <a:xfrm>
              <a:off x="367307" y="5988281"/>
              <a:ext cx="8412331" cy="564408"/>
            </a:xfrm>
            <a:prstGeom prst="bracketPair">
              <a:avLst>
                <a:gd name="adj" fmla="val 1363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3" name="正方形/長方形 12"/>
          <p:cNvSpPr/>
          <p:nvPr/>
        </p:nvSpPr>
        <p:spPr>
          <a:xfrm>
            <a:off x="516614" y="4198858"/>
            <a:ext cx="8385813" cy="830997"/>
          </a:xfrm>
          <a:prstGeom prst="rect">
            <a:avLst/>
          </a:prstGeom>
        </p:spPr>
        <p:txBody>
          <a:bodyPr wrap="square">
            <a:spAutoFit/>
          </a:bodyPr>
          <a:lstStyle/>
          <a:p>
            <a:pPr>
              <a:spcAft>
                <a:spcPts val="0"/>
              </a:spcAft>
            </a:pP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濃厚接触者とは、感染者が新型</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コロナウイルス感染症を疑う</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症状を呈した</a:t>
            </a:r>
            <a:r>
              <a:rPr lang="en-US" altLang="ja-JP" sz="1200" kern="100" dirty="0">
                <a:latin typeface="メイリオ" panose="020B0604030504040204" pitchFamily="50" charset="-128"/>
                <a:ea typeface="メイリオ" panose="020B0604030504040204" pitchFamily="50" charset="-128"/>
                <a:cs typeface="Courier New" panose="02070309020205020404" pitchFamily="49" charset="0"/>
              </a:rPr>
              <a:t>2</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日前から隔離開始までの</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間に</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接触した者のうち</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「感染者」と</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同居あるいは長時間の接触（車内、航空機内等を含む）があった者 </a:t>
            </a:r>
          </a:p>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 </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手で触れることの出来る距離（目安として</a:t>
            </a:r>
            <a:r>
              <a:rPr lang="en-US" altLang="ja-JP" sz="1200" kern="100" dirty="0">
                <a:latin typeface="メイリオ" panose="020B0604030504040204" pitchFamily="50" charset="-128"/>
                <a:ea typeface="メイリオ" panose="020B0604030504040204" pitchFamily="50" charset="-128"/>
                <a:cs typeface="Courier New" panose="02070309020205020404" pitchFamily="49" charset="0"/>
              </a:rPr>
              <a:t>1</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メートル）で、必要な感染予防策なしで、</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「感染者」と</a:t>
            </a: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15</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分</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以上　　</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　</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の接触</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があった者（周辺の環境や接触の状況等個々の状況から患者の感染性を総合的に判断する</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など</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4" name="正方形/長方形 3"/>
          <p:cNvSpPr/>
          <p:nvPr/>
        </p:nvSpPr>
        <p:spPr>
          <a:xfrm>
            <a:off x="239921" y="5736547"/>
            <a:ext cx="4572000" cy="677108"/>
          </a:xfrm>
          <a:prstGeom prst="rect">
            <a:avLst/>
          </a:prstGeom>
        </p:spPr>
        <p:txBody>
          <a:bodyPr>
            <a:spAutoFit/>
          </a:bodyPr>
          <a:lstStyle/>
          <a:p>
            <a:pPr lvl="0">
              <a:lnSpc>
                <a:spcPct val="150000"/>
              </a:lnSpc>
            </a:pPr>
            <a:r>
              <a:rPr kumimoji="1" lang="en-US" altLang="ja-JP" sz="1600" dirty="0">
                <a:solidFill>
                  <a:prstClr val="black"/>
                </a:solidFill>
                <a:latin typeface="メイリオ" panose="020B0604030504040204" pitchFamily="50" charset="-128"/>
                <a:ea typeface="メイリオ" panose="020B0604030504040204" pitchFamily="50" charset="-128"/>
              </a:rPr>
              <a:t>※</a:t>
            </a:r>
            <a:r>
              <a:rPr kumimoji="1" lang="ja-JP" altLang="en-US" sz="1600" dirty="0">
                <a:solidFill>
                  <a:prstClr val="black"/>
                </a:solidFill>
                <a:latin typeface="メイリオ" panose="020B0604030504040204" pitchFamily="50" charset="-128"/>
                <a:ea typeface="メイリオ" panose="020B0604030504040204" pitchFamily="50" charset="-128"/>
              </a:rPr>
              <a:t>児童生徒等の家族に濃厚接触者がいる場合</a:t>
            </a:r>
          </a:p>
          <a:p>
            <a:pPr lvl="0"/>
            <a:r>
              <a:rPr kumimoji="1" lang="ja-JP" altLang="en-US" sz="1400" dirty="0">
                <a:solidFill>
                  <a:prstClr val="black"/>
                </a:solidFill>
                <a:latin typeface="メイリオ" panose="020B0604030504040204" pitchFamily="50" charset="-128"/>
                <a:ea typeface="メイリオ" panose="020B0604030504040204" pitchFamily="50" charset="-128"/>
              </a:rPr>
              <a:t>　保健所等関係機関と相談したうえで個別に対応する。</a:t>
            </a:r>
            <a:endParaRPr kumimoji="1" lang="en-US" altLang="ja-JP" sz="1400" dirty="0">
              <a:solidFill>
                <a:prstClr val="black"/>
              </a:solidFill>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a:xfrm>
            <a:off x="6697781" y="6413655"/>
            <a:ext cx="2057400" cy="365125"/>
          </a:xfrm>
        </p:spPr>
        <p:txBody>
          <a:bodyPr/>
          <a:lstStyle/>
          <a:p>
            <a:fld id="{086EFFCB-A5BA-4DA2-B9F2-C9B8559729DD}" type="slidenum">
              <a:rPr kumimoji="1" lang="ja-JP" altLang="en-US" sz="1400" smtClean="0"/>
              <a:t>4</a:t>
            </a:fld>
            <a:endParaRPr kumimoji="1" lang="ja-JP" altLang="en-US" sz="1400" dirty="0"/>
          </a:p>
        </p:txBody>
      </p:sp>
      <p:sp>
        <p:nvSpPr>
          <p:cNvPr id="14" name="正方形/長方形 1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a:t>
            </a:r>
            <a:r>
              <a:rPr lang="ja-JP" altLang="ja-JP" sz="1600" b="1" dirty="0" smtClean="0">
                <a:ea typeface="メイリオ" panose="020B0604030504040204" pitchFamily="50" charset="-128"/>
                <a:cs typeface="Times New Roman" panose="02020603050405020304" pitchFamily="18" charset="0"/>
              </a:rPr>
              <a:t>新型</a:t>
            </a:r>
            <a:r>
              <a:rPr lang="ja-JP" altLang="ja-JP" sz="1600" b="1" dirty="0">
                <a:ea typeface="メイリオ" panose="020B0604030504040204" pitchFamily="50" charset="-128"/>
                <a:cs typeface="Times New Roman" panose="02020603050405020304" pitchFamily="18" charset="0"/>
              </a:rPr>
              <a:t>コロナウイルス</a:t>
            </a:r>
            <a:r>
              <a:rPr lang="ja-JP" altLang="ja-JP" sz="1600" b="1" dirty="0" smtClean="0">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拡大第</a:t>
            </a:r>
            <a:r>
              <a:rPr lang="en-US" altLang="ja-JP" sz="1600" b="1" dirty="0" smtClean="0">
                <a:ea typeface="メイリオ" panose="020B0604030504040204" pitchFamily="50" charset="-128"/>
                <a:cs typeface="Times New Roman" panose="02020603050405020304" pitchFamily="18" charset="0"/>
              </a:rPr>
              <a:t>2</a:t>
            </a:r>
            <a:r>
              <a:rPr lang="ja-JP" altLang="en-US" sz="1600" b="1" dirty="0" smtClean="0">
                <a:ea typeface="メイリオ" panose="020B0604030504040204" pitchFamily="50" charset="-128"/>
                <a:cs typeface="Times New Roman" panose="02020603050405020304" pitchFamily="18" charset="0"/>
              </a:rPr>
              <a:t>波への備え</a:t>
            </a:r>
            <a:endParaRPr lang="en-US" altLang="ja-JP" sz="1600" b="1" dirty="0" smtClean="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（学校教育活動と</a:t>
            </a:r>
            <a:r>
              <a:rPr lang="ja-JP" altLang="en-US" sz="1600" b="1" dirty="0" smtClean="0">
                <a:latin typeface="+mj-lt"/>
                <a:ea typeface="メイリオ" panose="020B0604030504040204" pitchFamily="50" charset="-128"/>
                <a:cs typeface="Times New Roman" panose="02020603050405020304" pitchFamily="18" charset="0"/>
              </a:rPr>
              <a:t>感染</a:t>
            </a:r>
            <a:r>
              <a:rPr lang="ja-JP" altLang="en-US" sz="1600" b="1" dirty="0" smtClean="0">
                <a:ea typeface="メイリオ" panose="020B0604030504040204" pitchFamily="50" charset="-128"/>
                <a:cs typeface="Times New Roman" panose="02020603050405020304" pitchFamily="18" charset="0"/>
              </a:rPr>
              <a:t>拡大防止策との両立）</a:t>
            </a:r>
            <a:endParaRPr lang="ja-JP" altLang="en-US" sz="1400" dirty="0"/>
          </a:p>
        </p:txBody>
      </p:sp>
      <p:sp>
        <p:nvSpPr>
          <p:cNvPr id="15" name="テキスト ボックス 14"/>
          <p:cNvSpPr txBox="1"/>
          <p:nvPr/>
        </p:nvSpPr>
        <p:spPr>
          <a:xfrm rot="5400000">
            <a:off x="-208973" y="3361442"/>
            <a:ext cx="705133" cy="276999"/>
          </a:xfrm>
          <a:prstGeom prst="rect">
            <a:avLst/>
          </a:prstGeom>
          <a:noFill/>
          <a:ln>
            <a:noFill/>
          </a:ln>
        </p:spPr>
        <p:txBody>
          <a:bodyPr wrap="square" rtlCol="0">
            <a:spAutoFit/>
          </a:bodyPr>
          <a:lstStyle/>
          <a:p>
            <a:r>
              <a:rPr kumimoji="1" lang="en-US" altLang="ja-JP" sz="1200" dirty="0" smtClean="0"/>
              <a:t>1-</a:t>
            </a:r>
            <a:r>
              <a:rPr kumimoji="1" lang="ja-JP" altLang="en-US" sz="1200" dirty="0" smtClean="0"/>
              <a:t>７</a:t>
            </a:r>
            <a:endParaRPr kumimoji="1" lang="ja-JP" altLang="en-US" sz="1200" dirty="0"/>
          </a:p>
        </p:txBody>
      </p:sp>
      <p:sp>
        <p:nvSpPr>
          <p:cNvPr id="16" name="テキスト ボックス 15"/>
          <p:cNvSpPr txBox="1"/>
          <p:nvPr/>
        </p:nvSpPr>
        <p:spPr>
          <a:xfrm>
            <a:off x="5451230" y="6552117"/>
            <a:ext cx="3606664" cy="255659"/>
          </a:xfrm>
          <a:prstGeom prst="rect">
            <a:avLst/>
          </a:prstGeom>
          <a:noFill/>
        </p:spPr>
        <p:txBody>
          <a:bodyPr wrap="square" rtlCol="0">
            <a:spAutoFit/>
          </a:bodyPr>
          <a:lstStyle/>
          <a:p>
            <a:r>
              <a:rPr kumimoji="1" lang="ja-JP" altLang="en-US" sz="1000" dirty="0" smtClean="0"/>
              <a:t>出典：第</a:t>
            </a:r>
            <a:r>
              <a:rPr kumimoji="1" lang="en-US" altLang="ja-JP" sz="1000" dirty="0" smtClean="0"/>
              <a:t>20</a:t>
            </a:r>
            <a:r>
              <a:rPr kumimoji="1" lang="ja-JP" altLang="en-US" sz="1000" dirty="0" smtClean="0"/>
              <a:t>回大阪府新型コロナ対策本部会議　資料３</a:t>
            </a:r>
            <a:endParaRPr kumimoji="1" lang="ja-JP" altLang="en-US" sz="1000" dirty="0"/>
          </a:p>
        </p:txBody>
      </p:sp>
    </p:spTree>
    <p:extLst>
      <p:ext uri="{BB962C8B-B14F-4D97-AF65-F5344CB8AC3E}">
        <p14:creationId xmlns:p14="http://schemas.microsoft.com/office/powerpoint/2010/main" val="1464945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1560</Words>
  <Application>Microsoft Office PowerPoint</Application>
  <PresentationFormat>画面に合わせる (4:3)</PresentationFormat>
  <Paragraphs>114</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メイリオ</vt:lpstr>
      <vt:lpstr>Arial</vt:lpstr>
      <vt:lpstr>Courier New</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2020-07-03T08:05:48Z</dcterms:created>
  <dcterms:modified xsi:type="dcterms:W3CDTF">2020-07-17T06:18:50Z</dcterms:modified>
</cp:coreProperties>
</file>