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29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59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13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60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10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62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78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00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23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49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150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DF36A-46A2-4C12-BE61-3B91CB83CBDB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488332"/>
              </p:ext>
            </p:extLst>
          </p:nvPr>
        </p:nvGraphicFramePr>
        <p:xfrm>
          <a:off x="217685" y="861335"/>
          <a:ext cx="11756630" cy="547090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912619">
                  <a:extLst>
                    <a:ext uri="{9D8B030D-6E8A-4147-A177-3AD203B41FA5}">
                      <a16:colId xmlns:a16="http://schemas.microsoft.com/office/drawing/2014/main" val="2165021985"/>
                    </a:ext>
                  </a:extLst>
                </a:gridCol>
                <a:gridCol w="10844011">
                  <a:extLst>
                    <a:ext uri="{9D8B030D-6E8A-4147-A177-3AD203B41FA5}">
                      <a16:colId xmlns:a16="http://schemas.microsoft.com/office/drawing/2014/main" val="4038462137"/>
                    </a:ext>
                  </a:extLst>
                </a:gridCol>
              </a:tblGrid>
              <a:tr h="4780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月日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　　　　　　　　　　　　　　　　　　通知内容等　</a:t>
                      </a:r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市町村、私学の休業措置は要請）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2478650"/>
                  </a:ext>
                </a:extLst>
              </a:tr>
              <a:tr h="64813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５／</a:t>
                      </a:r>
                      <a:r>
                        <a:rPr kumimoji="1" lang="en-US" altLang="ja-JP" dirty="0" smtClean="0"/>
                        <a:t>21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６月１日から段階的に教育活動を再開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・６月１日～６月</a:t>
                      </a:r>
                      <a:r>
                        <a:rPr kumimoji="1" lang="en-US" altLang="ja-JP" dirty="0" smtClean="0"/>
                        <a:t>12</a:t>
                      </a:r>
                      <a:r>
                        <a:rPr kumimoji="1" lang="ja-JP" altLang="en-US" dirty="0" smtClean="0"/>
                        <a:t>日　１教室あたり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人程度までとした</a:t>
                      </a:r>
                      <a:r>
                        <a:rPr kumimoji="1" lang="ja-JP" altLang="en-US" dirty="0" smtClean="0"/>
                        <a:t>分散登校・</a:t>
                      </a:r>
                      <a:r>
                        <a:rPr kumimoji="1" lang="ja-JP" altLang="en-US" dirty="0" smtClean="0"/>
                        <a:t>短縮授業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・６月</a:t>
                      </a:r>
                      <a:r>
                        <a:rPr kumimoji="1" lang="en-US" altLang="ja-JP" dirty="0" smtClean="0"/>
                        <a:t>15</a:t>
                      </a:r>
                      <a:r>
                        <a:rPr kumimoji="1" lang="ja-JP" altLang="en-US" dirty="0" smtClean="0"/>
                        <a:t>日以降　　　　１教室あたり</a:t>
                      </a:r>
                      <a:r>
                        <a:rPr kumimoji="1" lang="en-US" altLang="ja-JP" dirty="0" smtClean="0"/>
                        <a:t>40</a:t>
                      </a:r>
                      <a:r>
                        <a:rPr kumimoji="1" lang="ja-JP" altLang="en-US" dirty="0" smtClean="0"/>
                        <a:t>人程度とした通常の時間割による授業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8421085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５／</a:t>
                      </a:r>
                      <a:r>
                        <a:rPr kumimoji="1" lang="en-US" altLang="ja-JP" dirty="0" smtClean="0"/>
                        <a:t>28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「府立学校における新型コロナウイルス感染症対策マニュアル～学校の教育活動を再開するにあたって～」及び市町村立学校園版を作成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9905678"/>
                  </a:ext>
                </a:extLst>
              </a:tr>
              <a:tr h="638999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５／</a:t>
                      </a:r>
                      <a:r>
                        <a:rPr kumimoji="1" lang="en-US" altLang="ja-JP" dirty="0" smtClean="0"/>
                        <a:t>28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必要となる授業日数を確保するため、</a:t>
                      </a:r>
                      <a:r>
                        <a:rPr kumimoji="1" lang="ja-JP" altLang="en-US" dirty="0" smtClean="0"/>
                        <a:t>令和２年度限りの学校行事予定の考え方を整理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3888397"/>
                  </a:ext>
                </a:extLst>
              </a:tr>
              <a:tr h="77629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６月１日～　分散登校・短縮授業により再開</a:t>
                      </a:r>
                      <a:endParaRPr kumimoji="1" lang="en-US" altLang="ja-JP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６月</a:t>
                      </a:r>
                      <a:r>
                        <a:rPr kumimoji="1" lang="en-US" altLang="ja-JP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日～　通常授業（本格再開）</a:t>
                      </a:r>
                      <a:endParaRPr kumimoji="1" lang="en-US" altLang="ja-JP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6303802"/>
                  </a:ext>
                </a:extLst>
              </a:tr>
              <a:tr h="64888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/>
                        <a:t>～</a:t>
                      </a:r>
                      <a:endParaRPr kumimoji="1" lang="en-US" altLang="ja-JP" dirty="0" smtClean="0"/>
                    </a:p>
                    <a:p>
                      <a:pPr algn="r"/>
                      <a:r>
                        <a:rPr kumimoji="1" lang="ja-JP" altLang="en-US" dirty="0" smtClean="0"/>
                        <a:t>６／</a:t>
                      </a:r>
                      <a:r>
                        <a:rPr kumimoji="1" lang="en-US" altLang="ja-JP" dirty="0" smtClean="0"/>
                        <a:t>30</a:t>
                      </a:r>
                      <a:endParaRPr kumimoji="1" lang="ja-JP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第２波・第３波への備えとして、府立学校でオンライン授業体制の構築完了</a:t>
                      </a:r>
                      <a:endParaRPr kumimoji="1" lang="en-US" altLang="ja-JP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（緊急対応のためＢＹＯＤ方式）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1338339"/>
                  </a:ext>
                </a:extLst>
              </a:tr>
              <a:tr h="536765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７／３</a:t>
                      </a:r>
                      <a:endParaRPr kumimoji="1" lang="en-US" altLang="ja-JP" dirty="0" smtClean="0"/>
                    </a:p>
                    <a:p>
                      <a:pPr algn="r"/>
                      <a:r>
                        <a:rPr kumimoji="1" lang="ja-JP" altLang="en-US" dirty="0" smtClean="0"/>
                        <a:t>～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第２波・第３波が生じた場合、府としての一斉休業は原則行わず、「分散登校」と「オンライン授業」の組み合わせにより対応（学校教育活動と感染拡大防止策との両立）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4248709"/>
                  </a:ext>
                </a:extLst>
              </a:tr>
              <a:tr h="56724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７／</a:t>
                      </a:r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「大阪モデル」のステージが「イエロー（警戒）」に移行したことから、感染リスクの高い活動について、感染症対策のさらなる徹底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2229209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0" y="0"/>
            <a:ext cx="12192000" cy="719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</a:t>
            </a:r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感染症に係る対応について（５月１９日報告以降）</a:t>
            </a: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 rot="5400000">
            <a:off x="-228519" y="3634051"/>
            <a:ext cx="833957" cy="261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r>
              <a:rPr lang="ja-JP" altLang="en-US" sz="13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－２</a:t>
            </a:r>
            <a:endParaRPr kumimoji="1" lang="ja-JP" altLang="en-US" sz="13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1249251" y="3727938"/>
            <a:ext cx="5292226" cy="590843"/>
          </a:xfrm>
          <a:prstGeom prst="bracketPair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8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300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　智一</dc:creator>
  <cp:lastModifiedBy>岸野　行男</cp:lastModifiedBy>
  <cp:revision>41</cp:revision>
  <cp:lastPrinted>2020-07-15T04:23:48Z</cp:lastPrinted>
  <dcterms:created xsi:type="dcterms:W3CDTF">2020-05-15T04:45:00Z</dcterms:created>
  <dcterms:modified xsi:type="dcterms:W3CDTF">2020-07-15T04:31:45Z</dcterms:modified>
</cp:coreProperties>
</file>