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3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43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554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983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30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765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22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477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282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716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013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41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5D1C-826F-4BC5-973E-784E4B5150B3}" type="datetimeFigureOut">
              <a:rPr kumimoji="1" lang="ja-JP" altLang="en-US" smtClean="0"/>
              <a:t>2020/6/17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888E-D713-4EDF-80D6-7A1E032A5A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7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9793"/>
            <a:ext cx="9144000" cy="77720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268288" indent="-268288"/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臨時休業等の措置を踏まえた令和３年度大阪府公立高等学校</a:t>
            </a:r>
            <a:endParaRPr lang="en-US" altLang="ja-JP" sz="20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268288" indent="-268288"/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    入学者選抜について</a:t>
            </a:r>
            <a:endParaRPr lang="ja-JP" altLang="en-US" sz="2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7351" y="1433691"/>
            <a:ext cx="5389809" cy="488201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　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41289" y="1024042"/>
            <a:ext cx="5492840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選抜</a:t>
            </a:r>
            <a:r>
              <a:rPr kumimoji="1" lang="ja-JP" altLang="en-US" sz="2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の種類や実施形態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231" y="2507240"/>
            <a:ext cx="3664040" cy="980644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変更なし</a:t>
            </a:r>
            <a:endParaRPr kumimoji="1"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追検査の日程を一般選抜合格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者発表後に設定する。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354168" y="2124302"/>
            <a:ext cx="4771623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日程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11" name="角丸四角形 10"/>
          <p:cNvSpPr/>
          <p:nvPr/>
        </p:nvSpPr>
        <p:spPr>
          <a:xfrm>
            <a:off x="354168" y="902408"/>
            <a:ext cx="8519376" cy="5796432"/>
          </a:xfrm>
          <a:prstGeom prst="roundRect">
            <a:avLst>
              <a:gd name="adj" fmla="val 5428"/>
            </a:avLst>
          </a:prstGeom>
          <a:noFill/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50383" y="6120285"/>
            <a:ext cx="8203843" cy="426646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別紙２</a:t>
            </a:r>
            <a:r>
              <a:rPr kumimoji="1" lang="en-US" altLang="ja-JP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-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３参照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41289" y="5723515"/>
            <a:ext cx="4771623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府内統一ルール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276667"/>
              </p:ext>
            </p:extLst>
          </p:nvPr>
        </p:nvGraphicFramePr>
        <p:xfrm>
          <a:off x="4468968" y="2543889"/>
          <a:ext cx="4064000" cy="11125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1609295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7351881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選抜名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学力検査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2844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特別選抜等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２月</a:t>
                      </a:r>
                      <a:r>
                        <a:rPr kumimoji="1" lang="en-US" altLang="ja-JP" sz="1600" dirty="0" smtClean="0"/>
                        <a:t>18</a:t>
                      </a:r>
                      <a:r>
                        <a:rPr kumimoji="1" lang="ja-JP" altLang="en-US" sz="1600" dirty="0" smtClean="0"/>
                        <a:t>日（木）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587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一般選抜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３月</a:t>
                      </a:r>
                      <a:r>
                        <a:rPr kumimoji="1" lang="en-US" altLang="ja-JP" sz="1600" dirty="0" smtClean="0"/>
                        <a:t>10</a:t>
                      </a:r>
                      <a:r>
                        <a:rPr kumimoji="1" lang="ja-JP" altLang="en-US" sz="1600" dirty="0" smtClean="0"/>
                        <a:t>日（水）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045700"/>
                  </a:ext>
                </a:extLst>
              </a:tr>
            </a:tbl>
          </a:graphicData>
        </a:graphic>
      </p:graphicFrame>
      <p:sp>
        <p:nvSpPr>
          <p:cNvPr id="31" name="角丸四角形 30"/>
          <p:cNvSpPr/>
          <p:nvPr/>
        </p:nvSpPr>
        <p:spPr>
          <a:xfrm>
            <a:off x="4456089" y="1053788"/>
            <a:ext cx="4064000" cy="136445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ctr"/>
          <a:lstStyle/>
          <a:p>
            <a:r>
              <a:rPr kumimoji="1" lang="ja-JP" altLang="en-US" sz="1400" dirty="0" smtClean="0"/>
              <a:t>・選抜の種類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　　特別選抜、能勢分校選抜、帰国生選抜、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日本語指導が必要な生徒選抜、一般選抜等</a:t>
            </a:r>
            <a:endParaRPr kumimoji="1" lang="en-US" altLang="ja-JP" sz="1400" dirty="0" smtClean="0"/>
          </a:p>
          <a:p>
            <a:r>
              <a:rPr kumimoji="1" lang="ja-JP" altLang="en-US" sz="1400" dirty="0" smtClean="0"/>
              <a:t>・実施形態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調査書、学力検査及び自己申告書を資料と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　する等</a:t>
            </a:r>
            <a:endParaRPr kumimoji="1" lang="ja-JP" altLang="en-US" sz="1400" dirty="0"/>
          </a:p>
        </p:txBody>
      </p:sp>
      <p:sp>
        <p:nvSpPr>
          <p:cNvPr id="2" name="大かっこ 1"/>
          <p:cNvSpPr/>
          <p:nvPr/>
        </p:nvSpPr>
        <p:spPr>
          <a:xfrm>
            <a:off x="798490" y="4861017"/>
            <a:ext cx="7734478" cy="715534"/>
          </a:xfrm>
          <a:prstGeom prst="bracketPair">
            <a:avLst/>
          </a:prstGeom>
          <a:noFill/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366714" y="51535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教育委員会会議資料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366713" y="332782"/>
            <a:ext cx="1700011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98867" y="4084157"/>
            <a:ext cx="8203843" cy="1042199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中学校３年生の学習内容の２割程度を出題範囲から除外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する。今後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の状況を踏まえ、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月末時点で、必要に応じて再度出題範囲の見直しを行う</a:t>
            </a:r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54168" y="3726024"/>
            <a:ext cx="4771623" cy="565867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学力検査の出題範囲</a:t>
            </a:r>
            <a:r>
              <a:rPr kumimoji="1" lang="en-US" altLang="ja-JP" sz="2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8049" y="4864912"/>
            <a:ext cx="8203843" cy="672867"/>
          </a:xfrm>
          <a:prstGeom prst="rect">
            <a:avLst/>
          </a:prstGeom>
          <a:noFill/>
        </p:spPr>
        <p:txBody>
          <a:bodyPr wrap="square" tIns="72000" rtlCol="0">
            <a:spAutoFit/>
          </a:bodyPr>
          <a:lstStyle/>
          <a:p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これ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までの臨時休業期間が長期にわたったことから、授業時間数を補ったと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しても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 中学校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３年生の学習内容の１～２割程度は定着が困難であると考えられるため。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093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テキスト ボックス 29"/>
          <p:cNvSpPr txBox="1"/>
          <p:nvPr/>
        </p:nvSpPr>
        <p:spPr>
          <a:xfrm>
            <a:off x="418793" y="1457986"/>
            <a:ext cx="84404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kumimoji="1"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今年度に限り、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中学３年の調査書評定は、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</a:t>
            </a:r>
            <a:r>
              <a:rPr lang="ja-JP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とおり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確認</a:t>
            </a:r>
            <a:r>
              <a:rPr lang="ja-JP" altLang="ja-JP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する</a:t>
            </a:r>
            <a:r>
              <a:rPr lang="ja-JP" altLang="en-US" sz="2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2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317677" y="1081825"/>
            <a:ext cx="8541526" cy="3083637"/>
          </a:xfrm>
          <a:prstGeom prst="roundRect">
            <a:avLst>
              <a:gd name="adj" fmla="val 9071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-4601"/>
            <a:ext cx="9144000" cy="63027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tIns="90000" anchor="ctr">
            <a:noAutofit/>
          </a:bodyPr>
          <a:lstStyle/>
          <a:p>
            <a:pPr marL="268288" indent="-268288"/>
            <a:r>
              <a:rPr lang="ja-JP" altLang="en-US" sz="16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令和３年度入学者選抜における調査書評定の確認方法について</a:t>
            </a:r>
            <a:endParaRPr lang="en-US" altLang="ja-JP" sz="2000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60457" y="937978"/>
            <a:ext cx="959250" cy="40011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8288" indent="-268288" algn="ctr"/>
            <a:r>
              <a:rPr kumimoji="1"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案</a:t>
            </a:r>
            <a:endParaRPr lang="ja-JP" altLang="en-US" sz="2000" dirty="0"/>
          </a:p>
        </p:txBody>
      </p:sp>
      <p:sp>
        <p:nvSpPr>
          <p:cNvPr id="5" name="角丸四角形 4"/>
          <p:cNvSpPr/>
          <p:nvPr/>
        </p:nvSpPr>
        <p:spPr>
          <a:xfrm>
            <a:off x="328636" y="4922682"/>
            <a:ext cx="8440410" cy="1883801"/>
          </a:xfrm>
          <a:prstGeom prst="round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sz="16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１月実施の中２チャレンジテストの結果から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中３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評定平均の目安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を算出する場合、１月以降の各校の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変化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率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勘案する必要がある。</a:t>
            </a:r>
            <a:endParaRPr lang="ja-JP" altLang="ja-JP" sz="14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lnSpc>
                <a:spcPts val="2200"/>
              </a:lnSpc>
              <a:spcAft>
                <a:spcPts val="0"/>
              </a:spcAft>
            </a:pP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 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過去３年間のデータ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を分析したところ、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中２チャレンジテストの結果から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算出した中３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評定平均の目安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」</a:t>
            </a:r>
            <a:r>
              <a:rPr lang="en-US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±0.5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各校の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評定平均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の範囲」とした場合、</a:t>
            </a:r>
            <a:r>
              <a:rPr lang="en-US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98.4%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の学校が範囲内におさまることがわかった。中２チャレンジテストの結果を活用する場合、</a:t>
            </a:r>
            <a:r>
              <a:rPr lang="en-US" altLang="ja-JP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±0.5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の幅を設定することで、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各校</a:t>
            </a:r>
            <a:r>
              <a:rPr lang="ja-JP" altLang="en-US" sz="1400" kern="100" dirty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の個別の状況に対応できると考えられる</a:t>
            </a:r>
            <a:r>
              <a:rPr lang="ja-JP" altLang="en-US" sz="1400" kern="100" dirty="0" smtClean="0">
                <a:latin typeface="游明朝" panose="02020400000000000000" pitchFamily="18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17677" y="4784214"/>
            <a:ext cx="547526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68288" indent="-268288" algn="ctr"/>
            <a:r>
              <a:rPr lang="en-US" altLang="ja-JP" sz="1600" dirty="0" smtClean="0">
                <a:ea typeface="Meiryo UI" panose="020B0604030504040204" pitchFamily="50" charset="-128"/>
                <a:cs typeface="Times New Roman" panose="02020603050405020304" pitchFamily="18" charset="0"/>
              </a:rPr>
              <a:t>《  </a:t>
            </a:r>
            <a:r>
              <a:rPr lang="ja-JP" altLang="ja-JP" sz="1600" dirty="0" smtClean="0">
                <a:ea typeface="Meiryo UI" panose="020B0604030504040204" pitchFamily="50" charset="-128"/>
                <a:cs typeface="Times New Roman" panose="02020603050405020304" pitchFamily="18" charset="0"/>
              </a:rPr>
              <a:t>中</a:t>
            </a:r>
            <a:r>
              <a:rPr lang="ja-JP" altLang="ja-JP" sz="1600" dirty="0">
                <a:ea typeface="Meiryo UI" panose="020B0604030504040204" pitchFamily="50" charset="-128"/>
                <a:cs typeface="Times New Roman" panose="02020603050405020304" pitchFamily="18" charset="0"/>
              </a:rPr>
              <a:t>２チャレンジテストの結果を活用することの</a:t>
            </a:r>
            <a:r>
              <a:rPr lang="ja-JP" altLang="ja-JP" sz="1600" dirty="0" smtClean="0">
                <a:ea typeface="Meiryo UI" panose="020B0604030504040204" pitchFamily="50" charset="-128"/>
                <a:cs typeface="Times New Roman" panose="02020603050405020304" pitchFamily="18" charset="0"/>
              </a:rPr>
              <a:t>検証</a:t>
            </a:r>
            <a:r>
              <a:rPr lang="en-US" altLang="ja-JP" sz="1600" dirty="0" smtClean="0">
                <a:ea typeface="Meiryo UI" panose="020B0604030504040204" pitchFamily="50" charset="-128"/>
                <a:cs typeface="Times New Roman" panose="02020603050405020304" pitchFamily="18" charset="0"/>
              </a:rPr>
              <a:t>  》</a:t>
            </a:r>
            <a:endParaRPr lang="ja-JP" altLang="en-US" sz="1600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317677" y="4621076"/>
            <a:ext cx="844041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正方形/長方形 13"/>
          <p:cNvSpPr/>
          <p:nvPr/>
        </p:nvSpPr>
        <p:spPr>
          <a:xfrm>
            <a:off x="536352" y="2058623"/>
            <a:ext cx="8002339" cy="1426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中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２チャレンジテスト（５教科）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の結果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と府全体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評定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より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各校の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評定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平均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の目安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を求め、これ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±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0.5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加え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評定平均の範囲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とする。</a:t>
            </a:r>
            <a:endParaRPr lang="en-US" altLang="ja-JP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2600"/>
              </a:lnSpc>
            </a:pP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府教育委員会は、各中学校の調査書評定の平均値が「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評定平均の範囲」</a:t>
            </a:r>
            <a:r>
              <a:rPr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ja-JP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収まって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いる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ことを確認する</a:t>
            </a:r>
            <a:r>
              <a:rPr lang="ja-JP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456868" y="51536"/>
            <a:ext cx="1609857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教育委員会会議資料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456868" y="332782"/>
            <a:ext cx="1609856" cy="27699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令和２年６月</a:t>
            </a:r>
            <a:r>
              <a:rPr kumimoji="1" lang="en-US" altLang="ja-JP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endParaRPr kumimoji="1" lang="ja-JP" altLang="en-US" sz="12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572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2013</TotalTime>
  <Words>484</Words>
  <Application>Microsoft Office PowerPoint</Application>
  <PresentationFormat>画面に合わせる (4:3)</PresentationFormat>
  <Paragraphs>39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Meiryo UI</vt:lpstr>
      <vt:lpstr>メイリオ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笠松　由紀</cp:lastModifiedBy>
  <cp:revision>207</cp:revision>
  <cp:lastPrinted>2020-06-15T11:54:50Z</cp:lastPrinted>
  <dcterms:created xsi:type="dcterms:W3CDTF">2020-02-26T03:13:21Z</dcterms:created>
  <dcterms:modified xsi:type="dcterms:W3CDTF">2020-06-17T07:56:30Z</dcterms:modified>
</cp:coreProperties>
</file>