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76" r:id="rId3"/>
    <p:sldId id="258" r:id="rId4"/>
    <p:sldId id="294" r:id="rId5"/>
    <p:sldId id="283" r:id="rId6"/>
    <p:sldId id="262" r:id="rId7"/>
    <p:sldId id="302" r:id="rId8"/>
    <p:sldId id="304" r:id="rId9"/>
    <p:sldId id="285" r:id="rId10"/>
    <p:sldId id="264" r:id="rId11"/>
    <p:sldId id="293" r:id="rId12"/>
    <p:sldId id="265" r:id="rId13"/>
    <p:sldId id="268" r:id="rId14"/>
    <p:sldId id="279" r:id="rId15"/>
    <p:sldId id="300" r:id="rId16"/>
    <p:sldId id="280" r:id="rId17"/>
    <p:sldId id="305" r:id="rId18"/>
    <p:sldId id="301" r:id="rId19"/>
    <p:sldId id="291" r:id="rId20"/>
    <p:sldId id="309" r:id="rId21"/>
    <p:sldId id="272" r:id="rId22"/>
    <p:sldId id="306" r:id="rId23"/>
    <p:sldId id="307" r:id="rId24"/>
    <p:sldId id="308" r:id="rId25"/>
    <p:sldId id="277" r:id="rId26"/>
    <p:sldId id="282" r:id="rId27"/>
    <p:sldId id="286" r:id="rId28"/>
    <p:sldId id="278" r:id="rId29"/>
  </p:sldIdLst>
  <p:sldSz cx="6858000" cy="9906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660066"/>
    <a:srgbClr val="9900CC"/>
    <a:srgbClr val="66FF66"/>
    <a:srgbClr val="009900"/>
    <a:srgbClr val="0000FF"/>
    <a:srgbClr val="FF9933"/>
    <a:srgbClr val="FF99CC"/>
    <a:srgbClr val="F27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99455" autoAdjust="0"/>
  </p:normalViewPr>
  <p:slideViewPr>
    <p:cSldViewPr>
      <p:cViewPr>
        <p:scale>
          <a:sx n="75" d="100"/>
          <a:sy n="75" d="100"/>
        </p:scale>
        <p:origin x="1992" y="-147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64" y="-102"/>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w="31750"/>
          </c:spPr>
          <c:marker>
            <c:symbol val="none"/>
          </c:marker>
          <c:dPt>
            <c:idx val="3"/>
            <c:bubble3D val="0"/>
            <c:spPr>
              <a:ln w="31750">
                <a:prstDash val="solid"/>
              </a:ln>
            </c:spPr>
            <c:extLst>
              <c:ext xmlns:c16="http://schemas.microsoft.com/office/drawing/2014/chart" uri="{C3380CC4-5D6E-409C-BE32-E72D297353CC}">
                <c16:uniqueId val="{00000001-92CB-4541-A255-2D98CA8BF748}"/>
              </c:ext>
            </c:extLst>
          </c:dPt>
          <c:dPt>
            <c:idx val="4"/>
            <c:bubble3D val="0"/>
            <c:spPr>
              <a:ln w="31750">
                <a:prstDash val="solid"/>
              </a:ln>
            </c:spPr>
            <c:extLst>
              <c:ext xmlns:c16="http://schemas.microsoft.com/office/drawing/2014/chart" uri="{C3380CC4-5D6E-409C-BE32-E72D297353CC}">
                <c16:uniqueId val="{00000003-92CB-4541-A255-2D98CA8BF748}"/>
              </c:ext>
            </c:extLst>
          </c:dPt>
          <c:dPt>
            <c:idx val="5"/>
            <c:bubble3D val="0"/>
            <c:spPr>
              <a:ln w="31750">
                <a:prstDash val="solid"/>
              </a:ln>
            </c:spPr>
            <c:extLst>
              <c:ext xmlns:c16="http://schemas.microsoft.com/office/drawing/2014/chart" uri="{C3380CC4-5D6E-409C-BE32-E72D297353CC}">
                <c16:uniqueId val="{00000005-92CB-4541-A255-2D98CA8BF748}"/>
              </c:ext>
            </c:extLst>
          </c:dPt>
          <c:dPt>
            <c:idx val="6"/>
            <c:bubble3D val="0"/>
            <c:spPr>
              <a:ln w="31750">
                <a:prstDash val="sysDot"/>
              </a:ln>
            </c:spPr>
            <c:extLst>
              <c:ext xmlns:c16="http://schemas.microsoft.com/office/drawing/2014/chart" uri="{C3380CC4-5D6E-409C-BE32-E72D297353CC}">
                <c16:uniqueId val="{00000007-92CB-4541-A255-2D98CA8BF748}"/>
              </c:ext>
            </c:extLst>
          </c:dPt>
          <c:dPt>
            <c:idx val="7"/>
            <c:bubble3D val="0"/>
            <c:spPr>
              <a:ln w="31750">
                <a:prstDash val="sysDot"/>
              </a:ln>
            </c:spPr>
            <c:extLst>
              <c:ext xmlns:c16="http://schemas.microsoft.com/office/drawing/2014/chart" uri="{C3380CC4-5D6E-409C-BE32-E72D297353CC}">
                <c16:uniqueId val="{00000009-92CB-4541-A255-2D98CA8BF748}"/>
              </c:ext>
            </c:extLst>
          </c:dPt>
          <c:dPt>
            <c:idx val="8"/>
            <c:bubble3D val="0"/>
            <c:spPr>
              <a:ln w="31750">
                <a:prstDash val="sysDot"/>
              </a:ln>
            </c:spPr>
            <c:extLst>
              <c:ext xmlns:c16="http://schemas.microsoft.com/office/drawing/2014/chart" uri="{C3380CC4-5D6E-409C-BE32-E72D297353CC}">
                <c16:uniqueId val="{0000000B-92CB-4541-A255-2D98CA8BF748}"/>
              </c:ext>
            </c:extLst>
          </c:dPt>
          <c:dPt>
            <c:idx val="9"/>
            <c:bubble3D val="0"/>
            <c:spPr>
              <a:ln w="31750">
                <a:prstDash val="sysDot"/>
              </a:ln>
            </c:spPr>
            <c:extLst>
              <c:ext xmlns:c16="http://schemas.microsoft.com/office/drawing/2014/chart" uri="{C3380CC4-5D6E-409C-BE32-E72D297353CC}">
                <c16:uniqueId val="{0000000D-92CB-4541-A255-2D98CA8BF748}"/>
              </c:ext>
            </c:extLst>
          </c:dPt>
          <c:dPt>
            <c:idx val="10"/>
            <c:bubble3D val="0"/>
            <c:spPr>
              <a:ln w="31750">
                <a:prstDash val="sysDot"/>
              </a:ln>
            </c:spPr>
            <c:extLst>
              <c:ext xmlns:c16="http://schemas.microsoft.com/office/drawing/2014/chart" uri="{C3380CC4-5D6E-409C-BE32-E72D297353CC}">
                <c16:uniqueId val="{0000000F-92CB-4541-A255-2D98CA8BF748}"/>
              </c:ext>
            </c:extLst>
          </c:dPt>
          <c:cat>
            <c:numRef>
              <c:f>Sheet1!$A$2:$A$12</c:f>
              <c:numCache>
                <c:formatCode>General</c:formatCode>
                <c:ptCount val="11"/>
              </c:numCache>
            </c:numRef>
          </c:cat>
          <c:val>
            <c:numRef>
              <c:f>Sheet1!$B$2:$B$12</c:f>
              <c:numCache>
                <c:formatCode>General</c:formatCode>
                <c:ptCount val="11"/>
                <c:pt idx="0">
                  <c:v>0</c:v>
                </c:pt>
                <c:pt idx="1">
                  <c:v>5.8</c:v>
                </c:pt>
                <c:pt idx="2">
                  <c:v>12.3</c:v>
                </c:pt>
                <c:pt idx="3">
                  <c:v>17.7</c:v>
                </c:pt>
                <c:pt idx="4">
                  <c:v>20.7</c:v>
                </c:pt>
                <c:pt idx="5">
                  <c:v>24.7</c:v>
                </c:pt>
                <c:pt idx="6">
                  <c:v>26.84</c:v>
                </c:pt>
                <c:pt idx="7">
                  <c:v>28.98</c:v>
                </c:pt>
                <c:pt idx="8">
                  <c:v>31.12</c:v>
                </c:pt>
                <c:pt idx="9">
                  <c:v>33.26</c:v>
                </c:pt>
                <c:pt idx="10">
                  <c:v>35.4</c:v>
                </c:pt>
              </c:numCache>
            </c:numRef>
          </c:val>
          <c:smooth val="0"/>
          <c:extLst>
            <c:ext xmlns:c16="http://schemas.microsoft.com/office/drawing/2014/chart" uri="{C3380CC4-5D6E-409C-BE32-E72D297353CC}">
              <c16:uniqueId val="{00000010-92CB-4541-A255-2D98CA8BF748}"/>
            </c:ext>
          </c:extLst>
        </c:ser>
        <c:dLbls>
          <c:showLegendKey val="0"/>
          <c:showVal val="0"/>
          <c:showCatName val="0"/>
          <c:showSerName val="0"/>
          <c:showPercent val="0"/>
          <c:showBubbleSize val="0"/>
        </c:dLbls>
        <c:smooth val="0"/>
        <c:axId val="24492288"/>
        <c:axId val="24498176"/>
      </c:lineChart>
      <c:catAx>
        <c:axId val="24492288"/>
        <c:scaling>
          <c:orientation val="minMax"/>
        </c:scaling>
        <c:delete val="0"/>
        <c:axPos val="b"/>
        <c:numFmt formatCode="General" sourceLinked="0"/>
        <c:majorTickMark val="out"/>
        <c:minorTickMark val="none"/>
        <c:tickLblPos val="nextTo"/>
        <c:txPr>
          <a:bodyPr/>
          <a:lstStyle/>
          <a:p>
            <a:pPr>
              <a:defRPr sz="700"/>
            </a:pPr>
            <a:endParaRPr lang="ja-JP"/>
          </a:p>
        </c:txPr>
        <c:crossAx val="24498176"/>
        <c:crosses val="autoZero"/>
        <c:auto val="0"/>
        <c:lblAlgn val="ctr"/>
        <c:lblOffset val="100"/>
        <c:noMultiLvlLbl val="0"/>
      </c:catAx>
      <c:valAx>
        <c:axId val="24498176"/>
        <c:scaling>
          <c:orientation val="minMax"/>
          <c:max val="40"/>
          <c:min val="0"/>
        </c:scaling>
        <c:delete val="0"/>
        <c:axPos val="l"/>
        <c:majorGridlines/>
        <c:numFmt formatCode="General" sourceLinked="1"/>
        <c:majorTickMark val="out"/>
        <c:minorTickMark val="none"/>
        <c:tickLblPos val="nextTo"/>
        <c:txPr>
          <a:bodyPr/>
          <a:lstStyle/>
          <a:p>
            <a:pPr>
              <a:defRPr sz="1000"/>
            </a:pPr>
            <a:endParaRPr lang="ja-JP"/>
          </a:p>
        </c:txPr>
        <c:crossAx val="24492288"/>
        <c:crosses val="autoZero"/>
        <c:crossBetween val="midCat"/>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耐震診断</c:v>
                </c:pt>
              </c:strCache>
            </c:strRef>
          </c:tx>
          <c:marker>
            <c:spPr>
              <a:ln>
                <a:prstDash val="sysDot"/>
              </a:ln>
            </c:spPr>
          </c:marker>
          <c:dPt>
            <c:idx val="2"/>
            <c:bubble3D val="0"/>
            <c:spPr>
              <a:ln>
                <a:prstDash val="solid"/>
              </a:ln>
            </c:spPr>
            <c:extLst>
              <c:ext xmlns:c16="http://schemas.microsoft.com/office/drawing/2014/chart" uri="{C3380CC4-5D6E-409C-BE32-E72D297353CC}">
                <c16:uniqueId val="{00000001-72BF-4EF6-AAD8-05F02E9D1050}"/>
              </c:ext>
            </c:extLst>
          </c:dPt>
          <c:dPt>
            <c:idx val="3"/>
            <c:bubble3D val="0"/>
            <c:spPr>
              <a:ln>
                <a:prstDash val="solid"/>
              </a:ln>
            </c:spPr>
            <c:extLst>
              <c:ext xmlns:c16="http://schemas.microsoft.com/office/drawing/2014/chart" uri="{C3380CC4-5D6E-409C-BE32-E72D297353CC}">
                <c16:uniqueId val="{00000003-72BF-4EF6-AAD8-05F02E9D1050}"/>
              </c:ext>
            </c:extLst>
          </c:dPt>
          <c:dPt>
            <c:idx val="4"/>
            <c:bubble3D val="0"/>
            <c:spPr>
              <a:ln>
                <a:prstDash val="solid"/>
              </a:ln>
            </c:spPr>
            <c:extLst>
              <c:ext xmlns:c16="http://schemas.microsoft.com/office/drawing/2014/chart" uri="{C3380CC4-5D6E-409C-BE32-E72D297353CC}">
                <c16:uniqueId val="{00000005-72BF-4EF6-AAD8-05F02E9D1050}"/>
              </c:ext>
            </c:extLst>
          </c:dPt>
          <c:dPt>
            <c:idx val="5"/>
            <c:bubble3D val="0"/>
            <c:spPr>
              <a:ln>
                <a:prstDash val="sysDot"/>
              </a:ln>
            </c:spPr>
            <c:extLst>
              <c:ext xmlns:c16="http://schemas.microsoft.com/office/drawing/2014/chart" uri="{C3380CC4-5D6E-409C-BE32-E72D297353CC}">
                <c16:uniqueId val="{00000007-72BF-4EF6-AAD8-05F02E9D1050}"/>
              </c:ext>
            </c:extLst>
          </c:dPt>
          <c:dPt>
            <c:idx val="6"/>
            <c:bubble3D val="0"/>
            <c:spPr>
              <a:ln>
                <a:prstDash val="sysDot"/>
              </a:ln>
            </c:spPr>
            <c:extLst>
              <c:ext xmlns:c16="http://schemas.microsoft.com/office/drawing/2014/chart" uri="{C3380CC4-5D6E-409C-BE32-E72D297353CC}">
                <c16:uniqueId val="{00000009-72BF-4EF6-AAD8-05F02E9D1050}"/>
              </c:ext>
            </c:extLst>
          </c:dPt>
          <c:dPt>
            <c:idx val="7"/>
            <c:bubble3D val="0"/>
            <c:spPr>
              <a:ln>
                <a:prstDash val="sysDot"/>
              </a:ln>
            </c:spPr>
            <c:extLst>
              <c:ext xmlns:c16="http://schemas.microsoft.com/office/drawing/2014/chart" uri="{C3380CC4-5D6E-409C-BE32-E72D297353CC}">
                <c16:uniqueId val="{0000000B-72BF-4EF6-AAD8-05F02E9D1050}"/>
              </c:ext>
            </c:extLst>
          </c:dPt>
          <c:dPt>
            <c:idx val="8"/>
            <c:bubble3D val="0"/>
            <c:spPr>
              <a:ln>
                <a:prstDash val="sysDot"/>
              </a:ln>
            </c:spPr>
            <c:extLst>
              <c:ext xmlns:c16="http://schemas.microsoft.com/office/drawing/2014/chart" uri="{C3380CC4-5D6E-409C-BE32-E72D297353CC}">
                <c16:uniqueId val="{0000000D-72BF-4EF6-AAD8-05F02E9D1050}"/>
              </c:ext>
            </c:extLst>
          </c:dPt>
          <c:dPt>
            <c:idx val="9"/>
            <c:bubble3D val="0"/>
            <c:spPr>
              <a:ln>
                <a:prstDash val="sysDot"/>
              </a:ln>
            </c:spPr>
            <c:extLst>
              <c:ext xmlns:c16="http://schemas.microsoft.com/office/drawing/2014/chart" uri="{C3380CC4-5D6E-409C-BE32-E72D297353CC}">
                <c16:uniqueId val="{0000000F-72BF-4EF6-AAD8-05F02E9D1050}"/>
              </c:ext>
            </c:extLst>
          </c:dPt>
          <c:dLbls>
            <c:dLbl>
              <c:idx val="0"/>
              <c:delete val="1"/>
              <c:extLst>
                <c:ext xmlns:c15="http://schemas.microsoft.com/office/drawing/2012/chart" uri="{CE6537A1-D6FC-4f65-9D91-7224C49458BB}"/>
                <c:ext xmlns:c16="http://schemas.microsoft.com/office/drawing/2014/chart" uri="{C3380CC4-5D6E-409C-BE32-E72D297353CC}">
                  <c16:uniqueId val="{00000010-72BF-4EF6-AAD8-05F02E9D1050}"/>
                </c:ext>
              </c:extLst>
            </c:dLbl>
            <c:dLbl>
              <c:idx val="1"/>
              <c:layout>
                <c:manualLayout>
                  <c:x val="-2.1067066160662009E-4"/>
                  <c:y val="1.64643664369493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2BF-4EF6-AAD8-05F02E9D1050}"/>
                </c:ext>
              </c:extLst>
            </c:dLbl>
            <c:dLbl>
              <c:idx val="2"/>
              <c:layout>
                <c:manualLayout>
                  <c:x val="-9.5461666666666667E-2"/>
                  <c:y val="-5.807926829268293E-2"/>
                </c:manualLayout>
              </c:layout>
              <c:spPr>
                <a:ln>
                  <a:prstDash val="sysDot"/>
                </a:ln>
              </c:spPr>
              <c:txPr>
                <a:bodyPr/>
                <a:lstStyle/>
                <a:p>
                  <a:pPr>
                    <a:defRPr sz="1000"/>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2BF-4EF6-AAD8-05F02E9D1050}"/>
                </c:ext>
              </c:extLst>
            </c:dLbl>
            <c:dLbl>
              <c:idx val="3"/>
              <c:layout>
                <c:manualLayout>
                  <c:x val="-6.7027777777777783E-2"/>
                  <c:y val="-0.11509552845528459"/>
                </c:manualLayout>
              </c:layout>
              <c:spPr/>
              <c:txPr>
                <a:bodyPr/>
                <a:lstStyle/>
                <a:p>
                  <a:pPr algn="just">
                    <a:defRPr sz="1000"/>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2BF-4EF6-AAD8-05F02E9D1050}"/>
                </c:ext>
              </c:extLst>
            </c:dLbl>
            <c:dLbl>
              <c:idx val="4"/>
              <c:layout>
                <c:manualLayout>
                  <c:x val="-2.1166666666666667E-2"/>
                  <c:y val="-6.17361325472682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2BF-4EF6-AAD8-05F02E9D1050}"/>
                </c:ext>
              </c:extLst>
            </c:dLbl>
            <c:dLbl>
              <c:idx val="5"/>
              <c:delete val="1"/>
              <c:extLst>
                <c:ext xmlns:c15="http://schemas.microsoft.com/office/drawing/2012/chart" uri="{CE6537A1-D6FC-4f65-9D91-7224C49458BB}"/>
                <c:ext xmlns:c16="http://schemas.microsoft.com/office/drawing/2014/chart" uri="{C3380CC4-5D6E-409C-BE32-E72D297353CC}">
                  <c16:uniqueId val="{00000007-72BF-4EF6-AAD8-05F02E9D1050}"/>
                </c:ext>
              </c:extLst>
            </c:dLbl>
            <c:dLbl>
              <c:idx val="6"/>
              <c:delete val="1"/>
              <c:extLst>
                <c:ext xmlns:c15="http://schemas.microsoft.com/office/drawing/2012/chart" uri="{CE6537A1-D6FC-4f65-9D91-7224C49458BB}"/>
                <c:ext xmlns:c16="http://schemas.microsoft.com/office/drawing/2014/chart" uri="{C3380CC4-5D6E-409C-BE32-E72D297353CC}">
                  <c16:uniqueId val="{00000009-72BF-4EF6-AAD8-05F02E9D1050}"/>
                </c:ext>
              </c:extLst>
            </c:dLbl>
            <c:dLbl>
              <c:idx val="7"/>
              <c:delete val="1"/>
              <c:extLst>
                <c:ext xmlns:c15="http://schemas.microsoft.com/office/drawing/2012/chart" uri="{CE6537A1-D6FC-4f65-9D91-7224C49458BB}"/>
                <c:ext xmlns:c16="http://schemas.microsoft.com/office/drawing/2014/chart" uri="{C3380CC4-5D6E-409C-BE32-E72D297353CC}">
                  <c16:uniqueId val="{0000000B-72BF-4EF6-AAD8-05F02E9D1050}"/>
                </c:ext>
              </c:extLst>
            </c:dLbl>
            <c:dLbl>
              <c:idx val="8"/>
              <c:delete val="1"/>
              <c:extLst>
                <c:ext xmlns:c15="http://schemas.microsoft.com/office/drawing/2012/chart" uri="{CE6537A1-D6FC-4f65-9D91-7224C49458BB}"/>
                <c:ext xmlns:c16="http://schemas.microsoft.com/office/drawing/2014/chart" uri="{C3380CC4-5D6E-409C-BE32-E72D297353CC}">
                  <c16:uniqueId val="{0000000D-72BF-4EF6-AAD8-05F02E9D1050}"/>
                </c:ext>
              </c:extLst>
            </c:dLbl>
            <c:dLbl>
              <c:idx val="9"/>
              <c:delete val="1"/>
              <c:extLst>
                <c:ext xmlns:c15="http://schemas.microsoft.com/office/drawing/2012/chart" uri="{CE6537A1-D6FC-4f65-9D91-7224C49458BB}"/>
                <c:ext xmlns:c16="http://schemas.microsoft.com/office/drawing/2014/chart" uri="{C3380CC4-5D6E-409C-BE32-E72D297353CC}">
                  <c16:uniqueId val="{0000000F-72BF-4EF6-AAD8-05F02E9D1050}"/>
                </c:ext>
              </c:extLst>
            </c:dLbl>
            <c:spPr>
              <a:noFill/>
              <a:ln>
                <a:noFill/>
              </a:ln>
              <a:effectLst/>
            </c:spPr>
            <c:txPr>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numRef>
              <c:f>Sheet1!$A$2:$A$6</c:f>
              <c:numCache>
                <c:formatCode>General</c:formatCode>
                <c:ptCount val="5"/>
              </c:numCache>
            </c:numRef>
          </c:cat>
          <c:val>
            <c:numRef>
              <c:f>Sheet1!$B$2:$B$6</c:f>
              <c:numCache>
                <c:formatCode>General</c:formatCode>
                <c:ptCount val="5"/>
                <c:pt idx="0">
                  <c:v>0</c:v>
                </c:pt>
                <c:pt idx="1">
                  <c:v>18</c:v>
                </c:pt>
                <c:pt idx="2">
                  <c:v>68</c:v>
                </c:pt>
                <c:pt idx="3">
                  <c:v>132</c:v>
                </c:pt>
                <c:pt idx="4">
                  <c:v>204</c:v>
                </c:pt>
              </c:numCache>
            </c:numRef>
          </c:val>
          <c:smooth val="0"/>
          <c:extLst>
            <c:ext xmlns:c16="http://schemas.microsoft.com/office/drawing/2014/chart" uri="{C3380CC4-5D6E-409C-BE32-E72D297353CC}">
              <c16:uniqueId val="{00000012-72BF-4EF6-AAD8-05F02E9D1050}"/>
            </c:ext>
          </c:extLst>
        </c:ser>
        <c:ser>
          <c:idx val="1"/>
          <c:order val="1"/>
          <c:tx>
            <c:strRef>
              <c:f>Sheet1!$C$1</c:f>
              <c:strCache>
                <c:ptCount val="1"/>
                <c:pt idx="0">
                  <c:v>ハザードマップ</c:v>
                </c:pt>
              </c:strCache>
            </c:strRef>
          </c:tx>
          <c:dPt>
            <c:idx val="2"/>
            <c:bubble3D val="0"/>
            <c:spPr>
              <a:ln>
                <a:prstDash val="solid"/>
              </a:ln>
            </c:spPr>
            <c:extLst>
              <c:ext xmlns:c16="http://schemas.microsoft.com/office/drawing/2014/chart" uri="{C3380CC4-5D6E-409C-BE32-E72D297353CC}">
                <c16:uniqueId val="{00000014-72BF-4EF6-AAD8-05F02E9D1050}"/>
              </c:ext>
            </c:extLst>
          </c:dPt>
          <c:dLbls>
            <c:dLbl>
              <c:idx val="0"/>
              <c:delete val="1"/>
              <c:extLst>
                <c:ext xmlns:c15="http://schemas.microsoft.com/office/drawing/2012/chart" uri="{CE6537A1-D6FC-4f65-9D91-7224C49458BB}"/>
                <c:ext xmlns:c16="http://schemas.microsoft.com/office/drawing/2014/chart" uri="{C3380CC4-5D6E-409C-BE32-E72D297353CC}">
                  <c16:uniqueId val="{00000015-72BF-4EF6-AAD8-05F02E9D1050}"/>
                </c:ext>
              </c:extLst>
            </c:dLbl>
            <c:dLbl>
              <c:idx val="1"/>
              <c:layout>
                <c:manualLayout>
                  <c:x val="-9.5461666666666639E-2"/>
                  <c:y val="-4.27682926829268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2BF-4EF6-AAD8-05F02E9D1050}"/>
                </c:ext>
              </c:extLst>
            </c:dLbl>
            <c:spPr>
              <a:noFill/>
              <a:ln>
                <a:noFill/>
              </a:ln>
              <a:effectLst/>
            </c:spPr>
            <c:txPr>
              <a:bodyPr/>
              <a:lstStyle/>
              <a:p>
                <a:pPr>
                  <a:defRPr sz="1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Sheet1!$C$2:$C$6</c:f>
              <c:numCache>
                <c:formatCode>General</c:formatCode>
                <c:ptCount val="5"/>
                <c:pt idx="0">
                  <c:v>0</c:v>
                </c:pt>
                <c:pt idx="1">
                  <c:v>22</c:v>
                </c:pt>
                <c:pt idx="2">
                  <c:v>68</c:v>
                </c:pt>
                <c:pt idx="3">
                  <c:v>102</c:v>
                </c:pt>
                <c:pt idx="4">
                  <c:v>164</c:v>
                </c:pt>
              </c:numCache>
            </c:numRef>
          </c:val>
          <c:smooth val="0"/>
          <c:extLst>
            <c:ext xmlns:c16="http://schemas.microsoft.com/office/drawing/2014/chart" uri="{C3380CC4-5D6E-409C-BE32-E72D297353CC}">
              <c16:uniqueId val="{00000017-72BF-4EF6-AAD8-05F02E9D1050}"/>
            </c:ext>
          </c:extLst>
        </c:ser>
        <c:dLbls>
          <c:showLegendKey val="0"/>
          <c:showVal val="0"/>
          <c:showCatName val="0"/>
          <c:showSerName val="0"/>
          <c:showPercent val="0"/>
          <c:showBubbleSize val="0"/>
        </c:dLbls>
        <c:marker val="1"/>
        <c:smooth val="0"/>
        <c:axId val="57630080"/>
        <c:axId val="57640064"/>
      </c:lineChart>
      <c:catAx>
        <c:axId val="57630080"/>
        <c:scaling>
          <c:orientation val="minMax"/>
        </c:scaling>
        <c:delete val="0"/>
        <c:axPos val="b"/>
        <c:numFmt formatCode="General" sourceLinked="0"/>
        <c:majorTickMark val="out"/>
        <c:minorTickMark val="none"/>
        <c:tickLblPos val="nextTo"/>
        <c:txPr>
          <a:bodyPr/>
          <a:lstStyle/>
          <a:p>
            <a:pPr>
              <a:defRPr sz="1000"/>
            </a:pPr>
            <a:endParaRPr lang="ja-JP"/>
          </a:p>
        </c:txPr>
        <c:crossAx val="57640064"/>
        <c:crosses val="autoZero"/>
        <c:auto val="0"/>
        <c:lblAlgn val="ctr"/>
        <c:lblOffset val="100"/>
        <c:noMultiLvlLbl val="0"/>
      </c:catAx>
      <c:valAx>
        <c:axId val="57640064"/>
        <c:scaling>
          <c:orientation val="minMax"/>
          <c:max val="250"/>
          <c:min val="0"/>
        </c:scaling>
        <c:delete val="0"/>
        <c:axPos val="l"/>
        <c:majorGridlines/>
        <c:numFmt formatCode="General" sourceLinked="1"/>
        <c:majorTickMark val="out"/>
        <c:minorTickMark val="none"/>
        <c:tickLblPos val="nextTo"/>
        <c:txPr>
          <a:bodyPr/>
          <a:lstStyle/>
          <a:p>
            <a:pPr>
              <a:defRPr sz="1000"/>
            </a:pPr>
            <a:endParaRPr lang="ja-JP"/>
          </a:p>
        </c:txPr>
        <c:crossAx val="57630080"/>
        <c:crosses val="autoZero"/>
        <c:crossBetween val="midCat"/>
        <c:minorUnit val="50"/>
      </c:valAx>
    </c:plotArea>
    <c:legend>
      <c:legendPos val="l"/>
      <c:layout>
        <c:manualLayout>
          <c:xMode val="edge"/>
          <c:yMode val="edge"/>
          <c:x val="0.12558833333333333"/>
          <c:y val="7.2859756097560985E-2"/>
          <c:w val="0.62442249999999999"/>
          <c:h val="0.1451341463414634"/>
        </c:manualLayout>
      </c:layout>
      <c:overlay val="1"/>
      <c:spPr>
        <a:solidFill>
          <a:schemeClr val="bg1"/>
        </a:solidFill>
        <a:ln>
          <a:solidFill>
            <a:schemeClr val="tx1"/>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0.12127</cdr:x>
      <cdr:y>0.17271</cdr:y>
    </cdr:from>
    <cdr:to>
      <cdr:x>0.94747</cdr:x>
      <cdr:y>0.17271</cdr:y>
    </cdr:to>
    <cdr:cxnSp macro="">
      <cdr:nvCxnSpPr>
        <cdr:cNvPr id="3" name="直線コネクタ 2"/>
        <cdr:cNvCxnSpPr/>
      </cdr:nvCxnSpPr>
      <cdr:spPr>
        <a:xfrm xmlns:a="http://schemas.openxmlformats.org/drawingml/2006/main">
          <a:off x="296014" y="299974"/>
          <a:ext cx="2016731"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9" y="9287059"/>
            <a:ext cx="2880101" cy="488792"/>
          </a:xfrm>
          <a:prstGeom prst="rect">
            <a:avLst/>
          </a:prstGeom>
        </p:spPr>
        <p:txBody>
          <a:bodyPr vert="horz" lIns="89620" tIns="44813" rIns="89620" bIns="448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3" y="9287059"/>
            <a:ext cx="2880101" cy="488792"/>
          </a:xfrm>
          <a:prstGeom prst="rect">
            <a:avLst/>
          </a:prstGeom>
        </p:spPr>
        <p:txBody>
          <a:bodyPr vert="horz" lIns="89620" tIns="44813" rIns="89620" bIns="44813" rtlCol="0" anchor="b"/>
          <a:lstStyle>
            <a:lvl1pPr algn="r">
              <a:defRPr sz="1200"/>
            </a:lvl1pPr>
          </a:lstStyle>
          <a:p>
            <a:fld id="{0BFA5413-80DA-423B-A4AF-2A3579866A1B}" type="slidenum">
              <a:rPr kumimoji="1" lang="ja-JP" altLang="en-US" smtClean="0"/>
              <a:t>‹#›</a:t>
            </a:fld>
            <a:endParaRPr kumimoji="1" lang="ja-JP" altLang="en-US"/>
          </a:p>
        </p:txBody>
      </p:sp>
    </p:spTree>
    <p:extLst>
      <p:ext uri="{BB962C8B-B14F-4D97-AF65-F5344CB8AC3E}">
        <p14:creationId xmlns:p14="http://schemas.microsoft.com/office/powerpoint/2010/main" val="3195137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0"/>
            <a:ext cx="2880309" cy="488871"/>
          </a:xfrm>
          <a:prstGeom prst="rect">
            <a:avLst/>
          </a:prstGeom>
        </p:spPr>
        <p:txBody>
          <a:bodyPr vert="horz" lIns="89620" tIns="44813" rIns="89620" bIns="448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3" y="10"/>
            <a:ext cx="2880309" cy="488871"/>
          </a:xfrm>
          <a:prstGeom prst="rect">
            <a:avLst/>
          </a:prstGeom>
        </p:spPr>
        <p:txBody>
          <a:bodyPr vert="horz" lIns="89620" tIns="44813" rIns="89620" bIns="44813" rtlCol="0"/>
          <a:lstStyle>
            <a:lvl1pPr algn="r">
              <a:defRPr sz="1200"/>
            </a:lvl1pPr>
          </a:lstStyle>
          <a:p>
            <a:fld id="{1CD7A966-87D6-4FEE-A1BF-07660EF4002D}" type="datetimeFigureOut">
              <a:rPr kumimoji="1" lang="ja-JP" altLang="en-US" smtClean="0"/>
              <a:t>2019/6/24</a:t>
            </a:fld>
            <a:endParaRPr kumimoji="1" lang="ja-JP" altLang="en-US"/>
          </a:p>
        </p:txBody>
      </p:sp>
      <p:sp>
        <p:nvSpPr>
          <p:cNvPr id="4" name="スライド イメージ プレースホルダー 3"/>
          <p:cNvSpPr>
            <a:spLocks noGrp="1" noRot="1" noChangeAspect="1"/>
          </p:cNvSpPr>
          <p:nvPr>
            <p:ph type="sldImg" idx="2"/>
          </p:nvPr>
        </p:nvSpPr>
        <p:spPr>
          <a:xfrm>
            <a:off x="2055813" y="733425"/>
            <a:ext cx="2535237" cy="3665538"/>
          </a:xfrm>
          <a:prstGeom prst="rect">
            <a:avLst/>
          </a:prstGeom>
          <a:noFill/>
          <a:ln w="12700">
            <a:solidFill>
              <a:prstClr val="black"/>
            </a:solidFill>
          </a:ln>
        </p:spPr>
        <p:txBody>
          <a:bodyPr vert="horz" lIns="89620" tIns="44813" rIns="89620" bIns="44813"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20" tIns="44813" rIns="89620" bIns="448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286856"/>
            <a:ext cx="2880309" cy="488871"/>
          </a:xfrm>
          <a:prstGeom prst="rect">
            <a:avLst/>
          </a:prstGeom>
        </p:spPr>
        <p:txBody>
          <a:bodyPr vert="horz" lIns="89620" tIns="44813" rIns="89620" bIns="448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3" y="9286856"/>
            <a:ext cx="2880309" cy="488871"/>
          </a:xfrm>
          <a:prstGeom prst="rect">
            <a:avLst/>
          </a:prstGeom>
        </p:spPr>
        <p:txBody>
          <a:bodyPr vert="horz" lIns="89620" tIns="44813" rIns="89620" bIns="44813" rtlCol="0" anchor="b"/>
          <a:lstStyle>
            <a:lvl1pPr algn="r">
              <a:defRPr sz="1200"/>
            </a:lvl1pPr>
          </a:lstStyle>
          <a:p>
            <a:fld id="{267ABEE2-AFAA-4FEE-A060-1D0656B5CF2B}" type="slidenum">
              <a:rPr kumimoji="1" lang="ja-JP" altLang="en-US" smtClean="0"/>
              <a:t>‹#›</a:t>
            </a:fld>
            <a:endParaRPr kumimoji="1" lang="ja-JP" altLang="en-US"/>
          </a:p>
        </p:txBody>
      </p:sp>
    </p:spTree>
    <p:extLst>
      <p:ext uri="{BB962C8B-B14F-4D97-AF65-F5344CB8AC3E}">
        <p14:creationId xmlns:p14="http://schemas.microsoft.com/office/powerpoint/2010/main" val="10152778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09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444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508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423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9378597"/>
            <a:ext cx="1600200" cy="527403"/>
          </a:xfrm>
          <a:prstGeom prst="rect">
            <a:avLst/>
          </a:prstGeom>
        </p:spPr>
        <p:txBody>
          <a:bodyPr anchor="b"/>
          <a:lstStyle>
            <a:lvl1pPr>
              <a:defRPr sz="1200">
                <a:solidFill>
                  <a:schemeClr val="tx1">
                    <a:lumMod val="50000"/>
                    <a:lumOff val="50000"/>
                  </a:schemeClr>
                </a:solidFill>
                <a:latin typeface="+mj-ea"/>
                <a:ea typeface="+mj-ea"/>
                <a:cs typeface="Meiryo UI" panose="020B0604030504040204" pitchFamily="50" charset="-128"/>
              </a:defRPr>
            </a:lvl1pPr>
          </a:lstStyle>
          <a:p>
            <a:fld id="{3F636B66-E1A7-4023-83CC-60B504BC7E84}" type="slidenum">
              <a:rPr lang="ja-JP" altLang="en-US" smtClean="0"/>
              <a:pPr/>
              <a:t>‹#›</a:t>
            </a:fld>
            <a:endParaRPr lang="ja-JP" altLang="en-US"/>
          </a:p>
        </p:txBody>
      </p:sp>
    </p:spTree>
    <p:extLst>
      <p:ext uri="{BB962C8B-B14F-4D97-AF65-F5344CB8AC3E}">
        <p14:creationId xmlns:p14="http://schemas.microsoft.com/office/powerpoint/2010/main" val="858743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偶数スライド">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1"/>
          </p:nvPr>
        </p:nvSpPr>
        <p:spPr>
          <a:xfrm>
            <a:off x="5257800" y="9378597"/>
            <a:ext cx="1600200" cy="527403"/>
          </a:xfrm>
          <a:prstGeom prst="rect">
            <a:avLst/>
          </a:prstGeom>
        </p:spPr>
        <p:txBody>
          <a:bodyPr anchor="b"/>
          <a:lstStyle>
            <a:lvl1pPr algn="r">
              <a:defRPr sz="1200">
                <a:solidFill>
                  <a:schemeClr val="tx1">
                    <a:lumMod val="50000"/>
                    <a:lumOff val="50000"/>
                  </a:schemeClr>
                </a:solidFill>
                <a:latin typeface="+mj-ea"/>
                <a:ea typeface="+mj-ea"/>
              </a:defRPr>
            </a:lvl1pPr>
          </a:lstStyle>
          <a:p>
            <a:fld id="{3F636B66-E1A7-4023-83CC-60B504BC7E84}" type="slidenum">
              <a:rPr lang="ja-JP" altLang="en-US" smtClean="0"/>
              <a:pPr/>
              <a:t>‹#›</a:t>
            </a:fld>
            <a:endParaRPr lang="ja-JP" altLang="en-US" dirty="0"/>
          </a:p>
        </p:txBody>
      </p:sp>
    </p:spTree>
    <p:extLst>
      <p:ext uri="{BB962C8B-B14F-4D97-AF65-F5344CB8AC3E}">
        <p14:creationId xmlns:p14="http://schemas.microsoft.com/office/powerpoint/2010/main" val="39295425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50700145"/>
      </p:ext>
    </p:extLst>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20.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7" y="353219"/>
            <a:ext cx="6237287" cy="9199562"/>
          </a:xfrm>
          <a:prstGeom prst="rect">
            <a:avLst/>
          </a:prstGeom>
          <a:noFill/>
          <a:ln>
            <a:noFill/>
          </a:ln>
          <a:effectLst>
            <a:glow rad="571500">
              <a:srgbClr val="CC00FF">
                <a:alpha val="49804"/>
              </a:srgbClr>
            </a:glow>
            <a:outerShdw dist="35921" dir="2700000" algn="ctr" rotWithShape="0">
              <a:schemeClr val="bg2"/>
            </a:outerShdw>
            <a:softEdge rad="190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414145" y="8733480"/>
            <a:ext cx="4029710" cy="540000"/>
          </a:xfrm>
          <a:prstGeom prst="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18000" rtlCol="0" anchor="ctr" anchorCtr="0">
            <a:noAutofit/>
          </a:bodyPr>
          <a:lstStyle/>
          <a:p>
            <a:pPr>
              <a:lnSpc>
                <a:spcPts val="1200"/>
              </a:lnSpc>
              <a:spcAft>
                <a:spcPts val="0"/>
              </a:spcAft>
            </a:pPr>
            <a:r>
              <a:rPr lang="ja-JP" sz="1050" kern="1200" dirty="0">
                <a:solidFill>
                  <a:srgbClr val="000000"/>
                </a:solidFill>
                <a:effectLst/>
                <a:latin typeface="ＭＳ Ｐゴシック"/>
                <a:ea typeface="HGPｺﾞｼｯｸM"/>
                <a:cs typeface="Times New Roman"/>
              </a:rPr>
              <a:t>「新・大阪府地震防災アクションプラン」は、以下のＨＰをご覧ください。</a:t>
            </a:r>
            <a:endParaRPr lang="ja-JP" sz="1200" dirty="0">
              <a:effectLst/>
              <a:latin typeface="ＭＳ Ｐゴシック"/>
              <a:cs typeface="ＭＳ Ｐゴシック"/>
            </a:endParaRPr>
          </a:p>
          <a:p>
            <a:pPr>
              <a:lnSpc>
                <a:spcPts val="1200"/>
              </a:lnSpc>
              <a:spcAft>
                <a:spcPts val="0"/>
              </a:spcAft>
            </a:pPr>
            <a:r>
              <a:rPr lang="ja-JP" sz="1050" kern="1200" dirty="0">
                <a:solidFill>
                  <a:srgbClr val="000000"/>
                </a:solidFill>
                <a:effectLst/>
                <a:latin typeface="ＭＳ Ｐゴシック"/>
                <a:ea typeface="HGPｺﾞｼｯｸM"/>
                <a:cs typeface="Times New Roman"/>
              </a:rPr>
              <a:t>　　</a:t>
            </a:r>
            <a:r>
              <a:rPr lang="en-US" sz="1050" kern="1200" dirty="0">
                <a:solidFill>
                  <a:srgbClr val="000000"/>
                </a:solidFill>
                <a:effectLst/>
                <a:latin typeface="HGPｺﾞｼｯｸM"/>
                <a:cs typeface="Times New Roman"/>
              </a:rPr>
              <a:t>http://www.pref.osaka.lg.jp/kikikanri/new_actionplan/index.htm</a:t>
            </a:r>
            <a:r>
              <a:rPr lang="en-US" sz="1050" u="sng" kern="1200" dirty="0">
                <a:solidFill>
                  <a:srgbClr val="000000"/>
                </a:solidFill>
                <a:effectLst/>
                <a:latin typeface="HGPｺﾞｼｯｸM"/>
                <a:cs typeface="Times New Roman"/>
              </a:rPr>
              <a:t>l</a:t>
            </a:r>
            <a:endParaRPr lang="ja-JP" sz="1200" dirty="0">
              <a:effectLst/>
              <a:latin typeface="ＭＳ Ｐゴシック"/>
              <a:cs typeface="ＭＳ Ｐゴシック"/>
            </a:endParaRPr>
          </a:p>
        </p:txBody>
      </p:sp>
      <p:sp>
        <p:nvSpPr>
          <p:cNvPr id="21" name="Rectangle 22"/>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212680" y="2936775"/>
            <a:ext cx="6444000" cy="5976665"/>
          </a:xfrm>
          <a:prstGeom prst="rect">
            <a:avLst/>
          </a:prstGeom>
          <a:noFill/>
          <a:ln>
            <a:noFill/>
          </a:ln>
        </p:spPr>
        <p:txBody>
          <a:bodyPr wrap="square" lIns="91440" tIns="45720" rIns="91440" bIns="45720">
            <a:noAutofit/>
            <a:scene3d>
              <a:camera prst="orthographicFront"/>
              <a:lightRig rig="flat" dir="tl">
                <a:rot lat="0" lon="0" rev="6600000"/>
              </a:lightRig>
            </a:scene3d>
            <a:sp3d extrusionH="25400" contourW="8890" prstMaterial="matte">
              <a:bevelT w="38100" h="31750"/>
              <a:contourClr>
                <a:schemeClr val="accent2">
                  <a:shade val="75000"/>
                </a:schemeClr>
              </a:contourClr>
            </a:sp3d>
          </a:bodyPr>
          <a:lstStyle/>
          <a:p>
            <a:pPr>
              <a:spcAft>
                <a:spcPts val="0"/>
              </a:spcAft>
            </a:pPr>
            <a:endParaRPr lang="en-US" altLang="ja-JP" sz="32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endParaRPr>
          </a:p>
          <a:p>
            <a:pPr algn="ctr">
              <a:spcAft>
                <a:spcPts val="0"/>
              </a:spcAft>
            </a:pPr>
            <a:r>
              <a:rPr lang="ja-JP" sz="32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新</a:t>
            </a:r>
            <a:r>
              <a:rPr lang="ja-JP" sz="3200" b="1" kern="1200"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・大阪府地震</a:t>
            </a:r>
            <a:r>
              <a:rPr lang="ja-JP" sz="32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防災</a:t>
            </a:r>
            <a:r>
              <a:rPr lang="ja-JP" altLang="en-US" sz="32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アクションプラン</a:t>
            </a:r>
            <a:endParaRPr lang="ja-JP" sz="1200"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cs typeface="ＭＳ Ｐゴシック"/>
            </a:endParaRPr>
          </a:p>
          <a:p>
            <a:pPr algn="ctr">
              <a:spcAft>
                <a:spcPts val="0"/>
              </a:spcAft>
            </a:pPr>
            <a:r>
              <a:rPr lang="ja-JP"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a:t>
            </a:r>
            <a:r>
              <a:rPr lang="ja-JP" altLang="en-US"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平成</a:t>
            </a:r>
            <a:r>
              <a:rPr lang="en-US" altLang="ja-JP"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30</a:t>
            </a:r>
            <a:r>
              <a:rPr lang="ja-JP" altLang="en-US"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年度</a:t>
            </a:r>
            <a:r>
              <a:rPr lang="ja-JP"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の進捗</a:t>
            </a:r>
            <a:r>
              <a:rPr lang="ja-JP" altLang="en-US"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結果</a:t>
            </a:r>
            <a:r>
              <a:rPr lang="ja-JP"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a:t>
            </a:r>
            <a:endParaRPr lang="ja-JP" sz="1200"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ＭＳ Ｐゴシック"/>
              <a:cs typeface="ＭＳ Ｐゴシック"/>
            </a:endParaRPr>
          </a:p>
          <a:p>
            <a:pPr algn="ctr">
              <a:spcAft>
                <a:spcPts val="0"/>
              </a:spcAft>
            </a:pPr>
            <a:r>
              <a:rPr lang="en-US" sz="2800" b="1" kern="1200"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ja-JP" sz="1200" dirty="0">
              <a:ln>
                <a:solidFill>
                  <a:srgbClr val="660066"/>
                </a:solidFill>
              </a:ln>
              <a:solidFill>
                <a:srgbClr val="660066"/>
              </a:solidFill>
              <a:effectLst>
                <a:glow rad="127000">
                  <a:schemeClr val="bg1"/>
                </a:glo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2800" b="1" kern="1200"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a:cs typeface="ＭＳ Ｐゴシック"/>
              </a:rPr>
              <a:t> </a:t>
            </a:r>
            <a:endParaRPr lang="en-US" sz="2800" b="1" kern="1200" dirty="0" smtClean="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en-US" altLang="ja-JP" sz="2800" b="1" dirty="0">
              <a:ln>
                <a:solidFill>
                  <a:srgbClr val="660066"/>
                </a:solidFill>
              </a:ln>
              <a:solidFill>
                <a:srgbClr val="660066"/>
              </a:soli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ja-JP" sz="1200" dirty="0">
              <a:ln>
                <a:solidFill>
                  <a:srgbClr val="660066"/>
                </a:solidFill>
              </a:ln>
              <a:solidFill>
                <a:srgbClr val="660066"/>
              </a:solidFill>
              <a:effectLst>
                <a:glow rad="127000">
                  <a:schemeClr val="bg1"/>
                </a:glow>
              </a:effectLst>
              <a:latin typeface="ＭＳ Ｐゴシック"/>
              <a:cs typeface="ＭＳ Ｐゴシック"/>
            </a:endParaRPr>
          </a:p>
          <a:p>
            <a:pPr algn="ctr">
              <a:spcAft>
                <a:spcPts val="0"/>
              </a:spcAft>
            </a:pPr>
            <a:r>
              <a:rPr lang="en-US" sz="2800" dirty="0">
                <a:ln>
                  <a:solidFill>
                    <a:srgbClr val="660066"/>
                  </a:solidFill>
                </a:ln>
                <a:solidFill>
                  <a:srgbClr val="660066"/>
                </a:solidFill>
                <a:effectLst>
                  <a:glow rad="127000">
                    <a:schemeClr val="bg1"/>
                  </a:glow>
                </a:effectLst>
                <a:latin typeface="Meiryo UI"/>
                <a:cs typeface="ＭＳ Ｐゴシック"/>
              </a:rPr>
              <a:t> </a:t>
            </a:r>
            <a:endParaRPr lang="ja-JP" sz="1200" dirty="0">
              <a:ln>
                <a:solidFill>
                  <a:srgbClr val="660066"/>
                </a:solidFill>
              </a:ln>
              <a:solidFill>
                <a:srgbClr val="660066"/>
              </a:solidFill>
              <a:effectLst>
                <a:glow rad="127000">
                  <a:schemeClr val="bg1"/>
                </a:glow>
              </a:effectLst>
              <a:latin typeface="ＭＳ Ｐゴシック"/>
              <a:cs typeface="ＭＳ Ｐゴシック"/>
            </a:endParaRPr>
          </a:p>
          <a:p>
            <a:pPr algn="ctr">
              <a:spcAft>
                <a:spcPts val="0"/>
              </a:spcAft>
            </a:pPr>
            <a:r>
              <a:rPr lang="en-US" sz="2800" dirty="0">
                <a:ln>
                  <a:solidFill>
                    <a:srgbClr val="660066"/>
                  </a:solidFill>
                </a:ln>
                <a:solidFill>
                  <a:srgbClr val="660066"/>
                </a:solidFill>
                <a:effectLst>
                  <a:glow rad="127000">
                    <a:schemeClr val="bg1"/>
                  </a:glow>
                </a:effectLst>
                <a:latin typeface="Meiryo UI"/>
                <a:cs typeface="ＭＳ Ｐゴシック"/>
              </a:rPr>
              <a:t> </a:t>
            </a:r>
            <a:endParaRPr lang="ja-JP" sz="1200" dirty="0">
              <a:ln>
                <a:solidFill>
                  <a:srgbClr val="660066"/>
                </a:solidFill>
              </a:ln>
              <a:solidFill>
                <a:srgbClr val="660066"/>
              </a:solidFill>
              <a:effectLst>
                <a:glow rad="127000">
                  <a:schemeClr val="bg1"/>
                </a:glow>
              </a:effectLst>
              <a:latin typeface="ＭＳ Ｐゴシック"/>
              <a:cs typeface="ＭＳ Ｐゴシック"/>
            </a:endParaRPr>
          </a:p>
          <a:p>
            <a:pPr algn="ctr">
              <a:spcAft>
                <a:spcPts val="0"/>
              </a:spcAft>
            </a:pPr>
            <a:r>
              <a:rPr lang="ja-JP" altLang="en-US" sz="2000" b="1" dirty="0" smtClean="0">
                <a:ln>
                  <a:solidFill>
                    <a:srgbClr val="660066"/>
                  </a:solidFill>
                </a:ln>
                <a:solidFill>
                  <a:srgbClr val="660066"/>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令和元年６</a:t>
            </a:r>
            <a:r>
              <a:rPr lang="ja-JP" sz="2000" b="1" dirty="0" smtClean="0">
                <a:ln>
                  <a:solidFill>
                    <a:srgbClr val="660066"/>
                  </a:solidFill>
                </a:ln>
                <a:solidFill>
                  <a:srgbClr val="660066"/>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月</a:t>
            </a:r>
            <a:endParaRPr lang="en-US" altLang="ja-JP" sz="2000" b="1" dirty="0" smtClean="0">
              <a:ln>
                <a:solidFill>
                  <a:srgbClr val="660066"/>
                </a:solidFill>
              </a:ln>
              <a:solidFill>
                <a:srgbClr val="660066"/>
              </a:solidFill>
              <a:effectLst>
                <a:glow rad="127000">
                  <a:schemeClr val="bg1"/>
                </a:glow>
                <a:outerShdw blurRad="50800" dist="39002" dir="5460000" algn="tl">
                  <a:srgbClr val="000000">
                    <a:alpha val="38000"/>
                  </a:srgbClr>
                </a:outerShdw>
              </a:effectLst>
              <a:latin typeface="ＭＳ Ｐゴシック"/>
              <a:ea typeface="Meiryo UI"/>
              <a:cs typeface="ＭＳ Ｐゴシック"/>
            </a:endParaRPr>
          </a:p>
          <a:p>
            <a:pPr algn="ctr">
              <a:spcAft>
                <a:spcPts val="0"/>
              </a:spcAft>
            </a:pPr>
            <a:endParaRPr lang="ja-JP" sz="1200" dirty="0">
              <a:ln>
                <a:solidFill>
                  <a:srgbClr val="660066"/>
                </a:solidFill>
              </a:ln>
              <a:solidFill>
                <a:srgbClr val="660066"/>
              </a:solidFill>
              <a:effectLst>
                <a:glow rad="127000">
                  <a:schemeClr val="bg1"/>
                </a:glow>
              </a:effectLst>
              <a:latin typeface="ＭＳ Ｐゴシック"/>
              <a:cs typeface="ＭＳ Ｐゴシック"/>
            </a:endParaRPr>
          </a:p>
          <a:p>
            <a:pPr algn="ctr">
              <a:spcAft>
                <a:spcPts val="0"/>
              </a:spcAft>
            </a:pPr>
            <a:r>
              <a:rPr lang="ja-JP" sz="2000" b="1" dirty="0">
                <a:ln>
                  <a:solidFill>
                    <a:srgbClr val="660066"/>
                  </a:solidFill>
                </a:ln>
                <a:solidFill>
                  <a:srgbClr val="660066"/>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大阪府</a:t>
            </a:r>
            <a:endParaRPr lang="ja-JP" sz="1200" dirty="0">
              <a:ln>
                <a:solidFill>
                  <a:srgbClr val="660066"/>
                </a:solidFill>
              </a:ln>
              <a:solidFill>
                <a:srgbClr val="660066"/>
              </a:solidFill>
              <a:effectLst>
                <a:glow rad="127000">
                  <a:schemeClr val="bg1"/>
                </a:glow>
                <a:outerShdw blurRad="50800" dist="39002" dir="5460000" algn="tl">
                  <a:srgbClr val="000000">
                    <a:alpha val="38000"/>
                  </a:srgbClr>
                </a:outerShdw>
              </a:effectLst>
              <a:latin typeface="ＭＳ Ｐゴシック"/>
              <a:cs typeface="ＭＳ Ｐゴシック"/>
            </a:endParaRPr>
          </a:p>
        </p:txBody>
      </p:sp>
    </p:spTree>
    <p:extLst>
      <p:ext uri="{BB962C8B-B14F-4D97-AF65-F5344CB8AC3E}">
        <p14:creationId xmlns:p14="http://schemas.microsoft.com/office/powerpoint/2010/main" val="411072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561645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地域防災力強化に向けた自主防災組織の活動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717673"/>
            <a:ext cx="6480000" cy="257914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力の向上に向け、自主防災組織のリーダー育成研修等を市町村と連携して、津波浸水想定区域にある、すべての自主防災組織のリーダーが研修を受講する機会を設ける他、地域の自主防災組織の中核となる人材の育成に努める。　</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先行</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取組みとして、平成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年度からの３年間で、沿岸市町が行う自主防災組織への災害時避難用資機材の配備を支援する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自主</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組織による避難所運営の仕組みが未整備であったため、市職員が長期にわたり運営に従事したことから、他の災害対応業務要員が不足する事態が生じた。また、高齢化により、従来のような「共助」の仕組みが機能しないことが考えられる。避難所運営など共助の取組みを推進するため、企業</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NPO</a:t>
            </a:r>
            <a:r>
              <a:rPr lang="ja-JP" altLang="en-US" sz="10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ボランティアや消防団、自主防災組織等との連携促進を図る。</a:t>
            </a:r>
          </a:p>
        </p:txBody>
      </p:sp>
      <p:sp>
        <p:nvSpPr>
          <p:cNvPr id="13" name="テキスト ボックス 12"/>
          <p:cNvSpPr txBox="1"/>
          <p:nvPr/>
        </p:nvSpPr>
        <p:spPr>
          <a:xfrm>
            <a:off x="5596116" y="355521"/>
            <a:ext cx="1261884"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a:t>
            </a:r>
          </a:p>
        </p:txBody>
      </p:sp>
      <p:graphicFrame>
        <p:nvGraphicFramePr>
          <p:cNvPr id="25" name="表 24"/>
          <p:cNvGraphicFramePr>
            <a:graphicFrameLocks noGrp="1"/>
          </p:cNvGraphicFramePr>
          <p:nvPr>
            <p:extLst>
              <p:ext uri="{D42A27DB-BD31-4B8C-83A1-F6EECF244321}">
                <p14:modId xmlns:p14="http://schemas.microsoft.com/office/powerpoint/2010/main" val="713248645"/>
              </p:ext>
            </p:extLst>
          </p:nvPr>
        </p:nvGraphicFramePr>
        <p:xfrm>
          <a:off x="189000" y="3639696"/>
          <a:ext cx="6480000" cy="1097280"/>
        </p:xfrm>
        <a:graphic>
          <a:graphicData uri="http://schemas.openxmlformats.org/drawingml/2006/table">
            <a:tbl>
              <a:tblPr firstRow="1" bandRow="1">
                <a:tableStyleId>{5C22544A-7EE6-4342-B048-85BDC9FD1C3A}</a:tableStyleId>
              </a:tblPr>
              <a:tblGrid>
                <a:gridCol w="2592000">
                  <a:extLst>
                    <a:ext uri="{9D8B030D-6E8A-4147-A177-3AD203B41FA5}">
                      <a16:colId xmlns:a16="http://schemas.microsoft.com/office/drawing/2014/main" val="20000"/>
                    </a:ext>
                  </a:extLst>
                </a:gridCol>
                <a:gridCol w="3888000">
                  <a:extLst>
                    <a:ext uri="{9D8B030D-6E8A-4147-A177-3AD203B41FA5}">
                      <a16:colId xmlns:a16="http://schemas.microsoft.com/office/drawing/2014/main" val="20001"/>
                    </a:ext>
                  </a:extLst>
                </a:gridCol>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市町村との共催により自主防災組織リーダー育成研修を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カ所で実施し、実践に役立つ研修内容に充実を図るなど、リーダーの育成を支援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自主防災組織のリーダー育成研修を</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カ所で実施した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buFont typeface="Arial" panose="020B0604020202020204" pitchFamily="34" charset="0"/>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（受講者</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本研修に、避難行動要支援者支援に関する内容や、北部地震の教訓、地域特性を踏まえたカリキュラムに改定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6" name="テキスト ボックス 25"/>
          <p:cNvSpPr txBox="1"/>
          <p:nvPr/>
        </p:nvSpPr>
        <p:spPr>
          <a:xfrm>
            <a:off x="189000" y="3361169"/>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4"/>
          <p:cNvSpPr txBox="1"/>
          <p:nvPr/>
        </p:nvSpPr>
        <p:spPr>
          <a:xfrm>
            <a:off x="189000" y="8121352"/>
            <a:ext cx="648000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市町村との共催により自主防災組織リーダー育成研修を</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8</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カ所で実施し、受講者ニーズや被災地の体験談等、実践に役立つ研修内容に充実を図るなど、リーダーの育成を支援</a:t>
            </a:r>
          </a:p>
          <a:p>
            <a:pPr marL="171450" indent="-171450">
              <a:lnSpc>
                <a:spcPts val="1800"/>
              </a:lnSpc>
              <a:buFont typeface="Wingdings" panose="05000000000000000000" pitchFamily="2" charset="2"/>
              <a:buChar char="p"/>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地域における担い手の減少や高齢化などの現状を踏まえ、自主防災組織等とボランティア団体や社会福祉協議会等、多様な機関、団体との連携による地域防災力向上の取組を市町村と共に枠組みを検討する。また、検討内容についての実践訓練等を年度内に</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地区実施する。</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14" name="グループ化 13"/>
          <p:cNvGrpSpPr/>
          <p:nvPr/>
        </p:nvGrpSpPr>
        <p:grpSpPr>
          <a:xfrm>
            <a:off x="697365" y="5025008"/>
            <a:ext cx="5463271" cy="2086065"/>
            <a:chOff x="653761" y="5601072"/>
            <a:chExt cx="5463271" cy="2086065"/>
          </a:xfrm>
        </p:grpSpPr>
        <p:grpSp>
          <p:nvGrpSpPr>
            <p:cNvPr id="5" name="グループ化 4"/>
            <p:cNvGrpSpPr/>
            <p:nvPr/>
          </p:nvGrpSpPr>
          <p:grpSpPr>
            <a:xfrm>
              <a:off x="653761" y="5601072"/>
              <a:ext cx="5463271" cy="1800000"/>
              <a:chOff x="548681" y="5025432"/>
              <a:chExt cx="5463271" cy="1800000"/>
            </a:xfrm>
          </p:grpSpPr>
          <p:pic>
            <p:nvPicPr>
              <p:cNvPr id="33" name="図 32" descr="D:\hosokaway\Downloads\DSCN274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952" y="5025432"/>
                <a:ext cx="2400000" cy="1800000"/>
              </a:xfrm>
              <a:prstGeom prst="rect">
                <a:avLst/>
              </a:prstGeom>
              <a:noFill/>
              <a:ln>
                <a:noFill/>
              </a:ln>
            </p:spPr>
          </p:pic>
          <p:pic>
            <p:nvPicPr>
              <p:cNvPr id="34" name="図 33" descr="D:\hosokaway\Downloads\DSCN258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81" y="5025432"/>
                <a:ext cx="2401320" cy="1800000"/>
              </a:xfrm>
              <a:prstGeom prst="rect">
                <a:avLst/>
              </a:prstGeom>
              <a:noFill/>
              <a:ln>
                <a:noFill/>
              </a:ln>
            </p:spPr>
          </p:pic>
        </p:grpSp>
        <p:sp>
          <p:nvSpPr>
            <p:cNvPr id="35" name="正方形/長方形 34"/>
            <p:cNvSpPr/>
            <p:nvPr/>
          </p:nvSpPr>
          <p:spPr>
            <a:xfrm>
              <a:off x="1508971" y="7399137"/>
              <a:ext cx="3752850" cy="288000"/>
            </a:xfrm>
            <a:prstGeom prst="rect">
              <a:avLst/>
            </a:prstGeom>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sz="800" kern="1200" dirty="0" smtClean="0">
                  <a:solidFill>
                    <a:srgbClr val="000000"/>
                  </a:solidFill>
                  <a:effectLst/>
                  <a:latin typeface="ＭＳ Ｐゴシック"/>
                  <a:ea typeface="Meiryo UI"/>
                  <a:cs typeface="ＭＳ Ｐゴシック"/>
                </a:rPr>
                <a:t>自主</a:t>
              </a:r>
              <a:r>
                <a:rPr lang="ja-JP" sz="800" kern="1200" dirty="0">
                  <a:solidFill>
                    <a:srgbClr val="000000"/>
                  </a:solidFill>
                  <a:effectLst/>
                  <a:latin typeface="ＭＳ Ｐゴシック"/>
                  <a:ea typeface="Meiryo UI"/>
                  <a:cs typeface="ＭＳ Ｐゴシック"/>
                </a:rPr>
                <a:t>防災組織リーダー研修</a:t>
              </a:r>
              <a:r>
                <a:rPr lang="ja-JP" sz="800" kern="1200" dirty="0" smtClean="0">
                  <a:solidFill>
                    <a:srgbClr val="000000"/>
                  </a:solidFill>
                  <a:effectLst/>
                  <a:latin typeface="ＭＳ Ｐゴシック"/>
                  <a:ea typeface="Meiryo UI"/>
                  <a:cs typeface="ＭＳ Ｐゴシック"/>
                </a:rPr>
                <a:t>（</a:t>
              </a:r>
              <a:r>
                <a:rPr lang="ja-JP" altLang="en-US" sz="800" kern="1200" dirty="0" smtClean="0">
                  <a:solidFill>
                    <a:srgbClr val="000000"/>
                  </a:solidFill>
                  <a:effectLst/>
                  <a:latin typeface="ＭＳ Ｐゴシック"/>
                  <a:ea typeface="Meiryo UI"/>
                  <a:cs typeface="ＭＳ Ｐゴシック"/>
                </a:rPr>
                <a:t>大阪府庁</a:t>
              </a:r>
              <a:r>
                <a:rPr lang="ja-JP" sz="800" kern="1200" dirty="0" smtClean="0">
                  <a:solidFill>
                    <a:srgbClr val="000000"/>
                  </a:solidFill>
                  <a:effectLst/>
                  <a:latin typeface="ＭＳ Ｐゴシック"/>
                  <a:ea typeface="Meiryo UI"/>
                  <a:cs typeface="ＭＳ Ｐゴシック"/>
                </a:rPr>
                <a:t>）</a:t>
              </a:r>
              <a:endParaRPr lang="ja-JP" sz="1000" dirty="0">
                <a:effectLst/>
                <a:latin typeface="ＭＳ Ｐゴシック"/>
                <a:cs typeface="ＭＳ Ｐゴシック"/>
              </a:endParaRPr>
            </a:p>
          </p:txBody>
        </p:sp>
      </p:grpSp>
      <p:sp>
        <p:nvSpPr>
          <p:cNvPr id="30" name="テキスト ボックス 29"/>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31" name="直線コネクタ 30"/>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r>
              <a:rPr lang="en-US" altLang="ja-JP" sz="1400" dirty="0" smtClean="0">
                <a:latin typeface="+mn-lt"/>
              </a:rPr>
              <a:t>8</a:t>
            </a:r>
            <a:endParaRPr lang="ja-JP" altLang="en-US" sz="1400" dirty="0">
              <a:latin typeface="+mn-lt"/>
            </a:endParaRPr>
          </a:p>
        </p:txBody>
      </p:sp>
      <p:sp>
        <p:nvSpPr>
          <p:cNvPr id="16" name="テキスト ボックス 15"/>
          <p:cNvSpPr txBox="1"/>
          <p:nvPr/>
        </p:nvSpPr>
        <p:spPr>
          <a:xfrm>
            <a:off x="188561" y="406123"/>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25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4189783"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社会福祉施設の避難体制の確保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89000" y="660473"/>
            <a:ext cx="6480000" cy="234831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社会</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施設入所者や通所サービス等の施設利用者が、津波から迅速かつ円滑に避難できるよう、津波被害を想定した災害対策マニュアルの作成と避難訓練の実施を津波浸水想定区域内の社会福祉施設及びサービス提供事業所に働きかけ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、社会福祉施設が万一、被災した場合に、その入所者や利用者の処遇を確保できるよう、府社会福祉協議会マニュアルに基づく社会福祉施設間における連携が強化されるよう支援する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年台風第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21</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号による停電等の被害の際における社会福祉施設の利用者支援を確保するための方策に課題があった。施設の防災力強化のため、社会福祉施設間における連携強化を進めるとともに、</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（事業継続計画）の策定等を進める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a:xfrm>
            <a:off x="5903893" y="344488"/>
            <a:ext cx="954107"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04534184"/>
              </p:ext>
            </p:extLst>
          </p:nvPr>
        </p:nvGraphicFramePr>
        <p:xfrm>
          <a:off x="189000" y="3287311"/>
          <a:ext cx="6480000" cy="29260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対象となる施設のうち、府所管施設については、マニュアルの策定状況等を調査し、策定が進むよう働きかけを行う。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府所管の社会福祉施設</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施設のうち、津波浸水想定区域に立地する</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施設に対し、津波被害を想定した災害対策マニュアルの策定状況を調査し、策定中の施設への働きかけを実施し、全</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施設で策定済みとなった。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「社会福祉施設における災害時の施設間応援協定締結のためのガイドライン」に基づいて、施設職員に対する研修等を府社会福祉協議会と連携して実施する。</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各施設間における応援協定が締結されるよう、「社会福祉施設における災害時の施設間応援協定締結のためのガイドライン」を周知啓発した。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328">
                <a:tc>
                  <a:txBody>
                    <a:bodyPr/>
                    <a:lstStyle/>
                    <a:p>
                      <a:pPr marL="0" marR="0" indent="0" algn="ctr"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府所管の社会福祉施設</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施設に対し</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の策定状況を一部調査し、回答</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施設中</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施設が策定済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東京海上日動火災保険株式会社との公民連携の取組みとして、介護老人保健施設を対象に</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策定セミナーを実施。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76311"/>
                  </a:ext>
                </a:extLst>
              </a:tr>
            </a:tbl>
          </a:graphicData>
        </a:graphic>
      </p:graphicFrame>
      <p:sp>
        <p:nvSpPr>
          <p:cNvPr id="10" name="テキスト ボックス 9"/>
          <p:cNvSpPr txBox="1"/>
          <p:nvPr/>
        </p:nvSpPr>
        <p:spPr>
          <a:xfrm>
            <a:off x="189000" y="3008784"/>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4"/>
          <p:cNvSpPr txBox="1"/>
          <p:nvPr/>
        </p:nvSpPr>
        <p:spPr>
          <a:xfrm>
            <a:off x="189000" y="7982560"/>
            <a:ext cx="6480000" cy="193899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津波</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被害を想定した災害対策マニュアルの策定と避難訓練の実施について、津波浸水想定区域が含まれる市町に情報提供し、各市町所管施設に対する対応を依頼する。</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ガイドライン</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を周知するなど、各施設間での応援協定締結を促す</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介護老人保健施設以外の種別の施設に対しても、公民連携の取組みとして</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策定</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セミナーの実施</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に向けて検討する。</a:t>
            </a:r>
          </a:p>
          <a:p>
            <a:pPr marL="171450" indent="-171450">
              <a:lnSpc>
                <a:spcPts val="1800"/>
              </a:lnSpc>
              <a:buFont typeface="Wingdings" panose="05000000000000000000" pitchFamily="2" charset="2"/>
              <a:buChar char="p"/>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医療的配慮が必要な入所者の緊急時の電源を確保するため、高齢者施設における自家発電機等にかかる費用の一部を補助する補助金の活用を図る。</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 name="テキスト ボックス 17"/>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19" name="直線コネクタ 18"/>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1"/>
          </p:nvPr>
        </p:nvSpPr>
        <p:spPr/>
        <p:txBody>
          <a:bodyPr/>
          <a:lstStyle/>
          <a:p>
            <a:r>
              <a:rPr lang="en-US" altLang="ja-JP" sz="1400" dirty="0" smtClean="0">
                <a:latin typeface="+mn-lt"/>
              </a:rPr>
              <a:t>9</a:t>
            </a:r>
            <a:endParaRPr lang="ja-JP" altLang="en-US" sz="1400" dirty="0">
              <a:latin typeface="+mn-lt"/>
            </a:endParaRPr>
          </a:p>
        </p:txBody>
      </p:sp>
      <p:grpSp>
        <p:nvGrpSpPr>
          <p:cNvPr id="4" name="グループ化 3"/>
          <p:cNvGrpSpPr/>
          <p:nvPr/>
        </p:nvGrpSpPr>
        <p:grpSpPr>
          <a:xfrm>
            <a:off x="2869602" y="6280590"/>
            <a:ext cx="3323346" cy="1952190"/>
            <a:chOff x="3201998" y="6121389"/>
            <a:chExt cx="3323346" cy="1952190"/>
          </a:xfrm>
        </p:grpSpPr>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3917" y="6121389"/>
              <a:ext cx="1399509" cy="1615629"/>
            </a:xfrm>
            <a:prstGeom prst="rect">
              <a:avLst/>
            </a:prstGeom>
            <a:ln>
              <a:solidFill>
                <a:schemeClr val="tx1"/>
              </a:solidFill>
            </a:ln>
          </p:spPr>
        </p:pic>
        <p:sp>
          <p:nvSpPr>
            <p:cNvPr id="22" name="正方形/長方形 21"/>
            <p:cNvSpPr/>
            <p:nvPr/>
          </p:nvSpPr>
          <p:spPr>
            <a:xfrm>
              <a:off x="3201998" y="7737012"/>
              <a:ext cx="3323346" cy="336567"/>
            </a:xfrm>
            <a:prstGeom prst="rect">
              <a:avLst/>
            </a:prstGeom>
            <a:ln>
              <a:noFill/>
            </a:ln>
          </p:spPr>
          <p:txBody>
            <a:bodyPr wrap="none"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indent="139700" algn="ctr">
                <a:lnSpc>
                  <a:spcPts val="1000"/>
                </a:lnSpc>
              </a:pPr>
              <a:r>
                <a:rPr lang="ja-JP" altLang="en-US" sz="800" kern="100" dirty="0">
                  <a:solidFill>
                    <a:srgbClr val="000000"/>
                  </a:solidFill>
                  <a:latin typeface="Century"/>
                  <a:ea typeface="Meiryo UI"/>
                  <a:cs typeface="Times New Roman"/>
                </a:rPr>
                <a:t>参考事例として、</a:t>
              </a:r>
              <a:r>
                <a:rPr lang="ja-JP" altLang="en-US" sz="800" dirty="0">
                  <a:solidFill>
                    <a:srgbClr val="000000"/>
                  </a:solidFill>
                  <a:latin typeface="ＭＳ Ｐゴシック"/>
                  <a:ea typeface="Meiryo UI"/>
                  <a:cs typeface="ＭＳ Ｐゴシック"/>
                </a:rPr>
                <a:t>大阪府⽴の相談機関・入所施設に</a:t>
              </a:r>
              <a:r>
                <a:rPr lang="ja-JP" altLang="en-US" sz="800" dirty="0" smtClean="0">
                  <a:solidFill>
                    <a:srgbClr val="000000"/>
                  </a:solidFill>
                  <a:latin typeface="ＭＳ Ｐゴシック"/>
                  <a:ea typeface="Meiryo UI"/>
                  <a:cs typeface="ＭＳ Ｐゴシック"/>
                </a:rPr>
                <a:t>おける</a:t>
              </a:r>
              <a:endParaRPr lang="en-US" altLang="ja-JP" sz="800" dirty="0" smtClean="0">
                <a:solidFill>
                  <a:srgbClr val="000000"/>
                </a:solidFill>
                <a:latin typeface="ＭＳ Ｐゴシック"/>
                <a:ea typeface="Meiryo UI"/>
                <a:cs typeface="ＭＳ Ｐゴシック"/>
              </a:endParaRPr>
            </a:p>
            <a:p>
              <a:pPr indent="139700" algn="ctr">
                <a:lnSpc>
                  <a:spcPts val="1000"/>
                </a:lnSpc>
              </a:pPr>
              <a:r>
                <a:rPr lang="en-US" altLang="ja-JP" sz="800" dirty="0" smtClean="0">
                  <a:solidFill>
                    <a:srgbClr val="000000"/>
                  </a:solidFill>
                  <a:latin typeface="Meiryo UI" panose="020B0604030504040204" pitchFamily="50" charset="-128"/>
                  <a:ea typeface="Meiryo UI" panose="020B0604030504040204" pitchFamily="50" charset="-128"/>
                  <a:cs typeface="ＭＳ Ｐゴシック"/>
                </a:rPr>
                <a:t>BCP</a:t>
              </a:r>
              <a:r>
                <a:rPr lang="ja-JP" altLang="en-US" sz="800" dirty="0">
                  <a:solidFill>
                    <a:srgbClr val="000000"/>
                  </a:solidFill>
                  <a:latin typeface="ＭＳ Ｐゴシック"/>
                  <a:ea typeface="Meiryo UI"/>
                  <a:cs typeface="ＭＳ Ｐゴシック"/>
                </a:rPr>
                <a:t>（地震災害想定）に基づき、作成のポイント等をまとめた資料</a:t>
              </a:r>
              <a:r>
                <a:rPr lang="ja-JP" altLang="en-US" sz="800" dirty="0" smtClean="0">
                  <a:solidFill>
                    <a:srgbClr val="000000"/>
                  </a:solidFill>
                  <a:latin typeface="ＭＳ Ｐゴシック"/>
                  <a:ea typeface="Meiryo UI"/>
                  <a:cs typeface="ＭＳ Ｐゴシック"/>
                </a:rPr>
                <a:t>を公開</a:t>
              </a:r>
              <a:endParaRPr lang="ja-JP" altLang="ja-JP" sz="800" dirty="0">
                <a:latin typeface="ＭＳ Ｐゴシック"/>
                <a:cs typeface="ＭＳ Ｐゴシック"/>
              </a:endParaRPr>
            </a:p>
          </p:txBody>
        </p:sp>
      </p:grpSp>
      <p:grpSp>
        <p:nvGrpSpPr>
          <p:cNvPr id="3" name="グループ化 2"/>
          <p:cNvGrpSpPr/>
          <p:nvPr/>
        </p:nvGrpSpPr>
        <p:grpSpPr>
          <a:xfrm>
            <a:off x="279617" y="6350384"/>
            <a:ext cx="2429303" cy="1552152"/>
            <a:chOff x="778894" y="6123323"/>
            <a:chExt cx="2429303" cy="1552152"/>
          </a:xfrm>
        </p:grpSpPr>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94" y="6123323"/>
              <a:ext cx="2429303" cy="1368000"/>
            </a:xfrm>
            <a:prstGeom prst="rect">
              <a:avLst/>
            </a:prstGeom>
            <a:ln>
              <a:solidFill>
                <a:schemeClr val="tx1"/>
              </a:solidFill>
            </a:ln>
          </p:spPr>
        </p:pic>
        <p:sp>
          <p:nvSpPr>
            <p:cNvPr id="24" name="正方形/長方形 23"/>
            <p:cNvSpPr/>
            <p:nvPr/>
          </p:nvSpPr>
          <p:spPr>
            <a:xfrm>
              <a:off x="1046811" y="7460031"/>
              <a:ext cx="1893467" cy="215444"/>
            </a:xfrm>
            <a:prstGeom prst="rect">
              <a:avLst/>
            </a:prstGeom>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en-US" altLang="ja-JP" sz="800" dirty="0">
                  <a:solidFill>
                    <a:srgbClr val="000000"/>
                  </a:solidFill>
                  <a:latin typeface="Meiryo UI" panose="020B0604030504040204" pitchFamily="50" charset="-128"/>
                  <a:ea typeface="Meiryo UI" panose="020B0604030504040204" pitchFamily="50" charset="-128"/>
                  <a:cs typeface="ＭＳ Ｐゴシック"/>
                </a:rPr>
                <a:t>BCP</a:t>
              </a:r>
              <a:r>
                <a:rPr lang="ja-JP" altLang="en-US" sz="800" dirty="0">
                  <a:solidFill>
                    <a:srgbClr val="000000"/>
                  </a:solidFill>
                  <a:latin typeface="Meiryo UI" panose="020B0604030504040204" pitchFamily="50" charset="-128"/>
                  <a:ea typeface="Meiryo UI" panose="020B0604030504040204" pitchFamily="50" charset="-128"/>
                  <a:cs typeface="ＭＳ Ｐゴシック"/>
                </a:rPr>
                <a:t>策定</a:t>
              </a:r>
              <a:r>
                <a:rPr lang="ja-JP" altLang="en-US" sz="800" dirty="0" smtClean="0">
                  <a:solidFill>
                    <a:srgbClr val="000000"/>
                  </a:solidFill>
                  <a:latin typeface="Meiryo UI" panose="020B0604030504040204" pitchFamily="50" charset="-128"/>
                  <a:ea typeface="Meiryo UI" panose="020B0604030504040204" pitchFamily="50" charset="-128"/>
                  <a:cs typeface="ＭＳ Ｐゴシック"/>
                </a:rPr>
                <a:t>セミナー</a:t>
              </a:r>
              <a:r>
                <a:rPr lang="ja-JP" altLang="en-US" sz="800" dirty="0">
                  <a:solidFill>
                    <a:srgbClr val="000000"/>
                  </a:solidFill>
                  <a:latin typeface="Meiryo UI" panose="020B0604030504040204" pitchFamily="50" charset="-128"/>
                  <a:ea typeface="Meiryo UI" panose="020B0604030504040204" pitchFamily="50" charset="-128"/>
                  <a:cs typeface="ＭＳ Ｐゴシック"/>
                </a:rPr>
                <a:t>（</a:t>
              </a:r>
              <a:r>
                <a:rPr lang="ja-JP" altLang="en-US" sz="800" dirty="0" smtClean="0">
                  <a:solidFill>
                    <a:srgbClr val="000000"/>
                  </a:solidFill>
                  <a:latin typeface="Meiryo UI" panose="020B0604030504040204" pitchFamily="50" charset="-128"/>
                  <a:ea typeface="Meiryo UI" panose="020B0604030504040204" pitchFamily="50" charset="-128"/>
                  <a:cs typeface="ＭＳ Ｐゴシック"/>
                </a:rPr>
                <a:t>ワークショップ）の様子</a:t>
              </a:r>
              <a:endParaRPr lang="ja-JP" sz="800" dirty="0">
                <a:effectLst/>
                <a:latin typeface="ＭＳ Ｐゴシック"/>
                <a:cs typeface="ＭＳ Ｐゴシック"/>
              </a:endParaRPr>
            </a:p>
          </p:txBody>
        </p:sp>
      </p:grpSp>
      <p:sp>
        <p:nvSpPr>
          <p:cNvPr id="17" name="テキスト ボックス 16"/>
          <p:cNvSpPr txBox="1"/>
          <p:nvPr/>
        </p:nvSpPr>
        <p:spPr>
          <a:xfrm>
            <a:off x="189000" y="370743"/>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687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a:spLocks noChangeAspect="1"/>
          </p:cNvSpPr>
          <p:nvPr/>
        </p:nvSpPr>
        <p:spPr>
          <a:xfrm>
            <a:off x="189000" y="675281"/>
            <a:ext cx="6480000" cy="2117479"/>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ctr"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大阪に観光等で来訪している外国人がその安全を確保できるよう、集中取組期間中に、滞在外国人が地震発生時に身の安全を守る上で必要な、情報の提供や対応方法等について、市町村や関係団体とともに検討を行い、順次、対策を実施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訪日外国人に対する情報提供に際し、国をはじめとする各関係機関との連携が図られず</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、必要</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とする情報が発信できなかったことから、関係機関と連携した多言語による情報</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発信の</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実施体制を検討する。</a:t>
            </a: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関係</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機関が連携し、多言語による情報発信の実施体制を検討する。</a:t>
            </a: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さらに</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外国人旅行者に向けたプッシュ型の情報発信に関する効果的な手法等の検討する。</a:t>
            </a:r>
          </a:p>
        </p:txBody>
      </p:sp>
      <p:sp>
        <p:nvSpPr>
          <p:cNvPr id="20" name="テキスト ボックス 19"/>
          <p:cNvSpPr txBox="1"/>
          <p:nvPr/>
        </p:nvSpPr>
        <p:spPr>
          <a:xfrm>
            <a:off x="189000" y="2792760"/>
            <a:ext cx="207941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91539111"/>
              </p:ext>
            </p:extLst>
          </p:nvPr>
        </p:nvGraphicFramePr>
        <p:xfrm>
          <a:off x="189000" y="3071287"/>
          <a:ext cx="6480000" cy="182880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3890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国の知見や府内市町村、観光関連事業者の意見等を踏まえ、支援フロー及びマニュアルの更新を図るとともに、緊急時に必要となる情報発信の内容の充実と認知度向上に取り組む。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年度に策定した、観光事業者向けの「外国人旅行者の安全確保・帰国支援に関するガイドライン」について、国の情報発信ツール等の充実を踏まえ、平成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月に改訂</a:t>
                      </a:r>
                    </a:p>
                    <a:p>
                      <a:pPr marL="88900" indent="-8890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外国人旅行者向け緊急時お役立ち情報ポータルサイト「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Emergency</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」の認知向上を図るため、観光案内所等において、広報カードの配布を行った。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自動翻訳サービスの提供にかかる契約を締結し、府ホームページに当該サービスを利用した自動翻訳機能を導入（</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言語に対応）</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94865" y="7110956"/>
            <a:ext cx="3132000" cy="2400657"/>
          </a:xfrm>
          <a:prstGeom prst="rect">
            <a:avLst/>
          </a:prstGeom>
          <a:noFill/>
        </p:spPr>
        <p:txBody>
          <a:bodyPr wrap="square" rtlCol="0">
            <a:spAutoFit/>
          </a:body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観光関連事業者を対象としたセミナーを開催</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するなど、「</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支援フロー（案）」及び「ガイドライン」の普及</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啓発を</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行う。</a:t>
            </a:r>
          </a:p>
          <a:p>
            <a:pPr marL="171450" indent="-171450">
              <a:lnSpc>
                <a:spcPts val="1800"/>
              </a:lnSpc>
              <a:buFont typeface="Wingdings" panose="05000000000000000000" pitchFamily="2" charset="2"/>
              <a:buChar char="u"/>
            </a:pP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Emergency</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広報カードについては、関西国際空港等</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において、配布</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拡大に取り組むとともに、</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Emergency</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のリニューアル</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にあわせて</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、カード</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のデザインも更新の上</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、増刷</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を図る</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災害時多言語支援ウェブサイト、多言語情報発信アプリケーションの開発等 </a:t>
            </a:r>
          </a:p>
        </p:txBody>
      </p:sp>
      <p:sp>
        <p:nvSpPr>
          <p:cNvPr id="27" name="正方形/長方形 26"/>
          <p:cNvSpPr/>
          <p:nvPr/>
        </p:nvSpPr>
        <p:spPr>
          <a:xfrm>
            <a:off x="0" y="0"/>
            <a:ext cx="3482858"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外国人旅行者の安全確保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724082" y="344488"/>
            <a:ext cx="2133918"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（危機管理室、府民文化部）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29022" y="5097016"/>
            <a:ext cx="4799956" cy="1592231"/>
            <a:chOff x="392980" y="5224519"/>
            <a:chExt cx="4799956" cy="1592231"/>
          </a:xfrm>
        </p:grpSpPr>
        <p:grpSp>
          <p:nvGrpSpPr>
            <p:cNvPr id="3" name="グループ化 2"/>
            <p:cNvGrpSpPr/>
            <p:nvPr/>
          </p:nvGrpSpPr>
          <p:grpSpPr>
            <a:xfrm>
              <a:off x="392980" y="5224519"/>
              <a:ext cx="4799956" cy="1414235"/>
              <a:chOff x="1800049" y="5928810"/>
              <a:chExt cx="4799956" cy="1414235"/>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60005" y="5928810"/>
                <a:ext cx="2340000" cy="141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00049" y="5928810"/>
                <a:ext cx="2340000" cy="140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テキスト ボックス 1"/>
            <p:cNvSpPr txBox="1"/>
            <p:nvPr/>
          </p:nvSpPr>
          <p:spPr>
            <a:xfrm>
              <a:off x="2146594" y="6601306"/>
              <a:ext cx="1204176" cy="21544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ポータルサイト 広報カード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 name="テキスト ボックス 23"/>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25" name="直線コネクタ 24"/>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3068961" y="6708180"/>
            <a:ext cx="3456384" cy="3053967"/>
            <a:chOff x="3068961" y="6708180"/>
            <a:chExt cx="3456384" cy="3053967"/>
          </a:xfrm>
        </p:grpSpPr>
        <p:sp>
          <p:nvSpPr>
            <p:cNvPr id="69" name="角丸四角形 68"/>
            <p:cNvSpPr/>
            <p:nvPr/>
          </p:nvSpPr>
          <p:spPr>
            <a:xfrm>
              <a:off x="3756754" y="9624466"/>
              <a:ext cx="2080799" cy="1376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ja-JP" altLang="en-US" sz="800" dirty="0" smtClean="0">
                  <a:solidFill>
                    <a:schemeClr val="tx1"/>
                  </a:solidFill>
                  <a:latin typeface="Meiryo UI" panose="020B0604030504040204" pitchFamily="50" charset="-128"/>
                  <a:ea typeface="Meiryo UI" panose="020B0604030504040204" pitchFamily="50" charset="-128"/>
                </a:rPr>
                <a:t>災害時多言語支援</a:t>
              </a:r>
              <a:r>
                <a:rPr lang="en-US" altLang="ja-JP" sz="800" dirty="0" smtClean="0">
                  <a:solidFill>
                    <a:schemeClr val="tx1"/>
                  </a:solidFill>
                  <a:latin typeface="Meiryo UI" panose="020B0604030504040204" pitchFamily="50" charset="-128"/>
                  <a:ea typeface="Meiryo UI" panose="020B0604030504040204" pitchFamily="50" charset="-128"/>
                </a:rPr>
                <a:t>Web</a:t>
              </a:r>
              <a:r>
                <a:rPr lang="ja-JP" altLang="en-US" sz="800" dirty="0" smtClean="0">
                  <a:solidFill>
                    <a:schemeClr val="tx1"/>
                  </a:solidFill>
                  <a:latin typeface="Meiryo UI" panose="020B0604030504040204" pitchFamily="50" charset="-128"/>
                  <a:ea typeface="Meiryo UI" panose="020B0604030504040204" pitchFamily="50" charset="-128"/>
                </a:rPr>
                <a:t>サイト・アプリのイメージ</a:t>
              </a:r>
              <a:endParaRPr lang="en-US" altLang="ja-JP" sz="500" dirty="0">
                <a:solidFill>
                  <a:schemeClr val="tx1"/>
                </a:solidFill>
                <a:latin typeface="Meiryo UI" panose="020B0604030504040204" pitchFamily="50" charset="-128"/>
                <a:ea typeface="Meiryo UI" panose="020B0604030504040204" pitchFamily="50" charset="-128"/>
              </a:endParaRPr>
            </a:p>
          </p:txBody>
        </p:sp>
        <p:grpSp>
          <p:nvGrpSpPr>
            <p:cNvPr id="8" name="グループ化 7"/>
            <p:cNvGrpSpPr>
              <a:grpSpLocks noChangeAspect="1"/>
            </p:cNvGrpSpPr>
            <p:nvPr/>
          </p:nvGrpSpPr>
          <p:grpSpPr>
            <a:xfrm>
              <a:off x="3068961" y="6708180"/>
              <a:ext cx="3456384" cy="2818234"/>
              <a:chOff x="3852787" y="7231777"/>
              <a:chExt cx="2810022" cy="2201492"/>
            </a:xfrm>
          </p:grpSpPr>
          <p:grpSp>
            <p:nvGrpSpPr>
              <p:cNvPr id="33" name="グループ化 32"/>
              <p:cNvGrpSpPr/>
              <p:nvPr/>
            </p:nvGrpSpPr>
            <p:grpSpPr>
              <a:xfrm>
                <a:off x="4758878" y="8076710"/>
                <a:ext cx="821361" cy="595074"/>
                <a:chOff x="3874651" y="2761049"/>
                <a:chExt cx="821361" cy="595074"/>
              </a:xfrm>
            </p:grpSpPr>
            <p:grpSp>
              <p:nvGrpSpPr>
                <p:cNvPr id="95" name="グループ化 94"/>
                <p:cNvGrpSpPr/>
                <p:nvPr/>
              </p:nvGrpSpPr>
              <p:grpSpPr>
                <a:xfrm>
                  <a:off x="3874651" y="2761049"/>
                  <a:ext cx="821361" cy="587042"/>
                  <a:chOff x="10027173" y="4451438"/>
                  <a:chExt cx="863779" cy="623049"/>
                </a:xfrm>
              </p:grpSpPr>
              <p:sp>
                <p:nvSpPr>
                  <p:cNvPr id="97" name="角丸四角形 96"/>
                  <p:cNvSpPr/>
                  <p:nvPr/>
                </p:nvSpPr>
                <p:spPr>
                  <a:xfrm>
                    <a:off x="10027173" y="4451438"/>
                    <a:ext cx="863779" cy="623049"/>
                  </a:xfrm>
                  <a:prstGeom prst="roundRect">
                    <a:avLst>
                      <a:gd name="adj" fmla="val 5990"/>
                    </a:avLst>
                  </a:pr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8" name="角丸四角形 97"/>
                  <p:cNvSpPr/>
                  <p:nvPr/>
                </p:nvSpPr>
                <p:spPr>
                  <a:xfrm>
                    <a:off x="10055649" y="4474880"/>
                    <a:ext cx="806452" cy="213978"/>
                  </a:xfrm>
                  <a:prstGeom prst="roundRect">
                    <a:avLst>
                      <a:gd name="adj" fmla="val 1952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50" dirty="0">
                        <a:latin typeface="Meiryo UI" panose="020B0604030504040204" pitchFamily="50" charset="-128"/>
                        <a:ea typeface="Meiryo UI" panose="020B0604030504040204" pitchFamily="50" charset="-128"/>
                      </a:rPr>
                      <a:t>災害多言語支援ｾﾝﾀｰ</a:t>
                    </a:r>
                    <a:endParaRPr lang="en-US" altLang="ja-JP" sz="650" dirty="0">
                      <a:latin typeface="Meiryo UI" panose="020B0604030504040204" pitchFamily="50" charset="-128"/>
                      <a:ea typeface="Meiryo UI" panose="020B0604030504040204" pitchFamily="50" charset="-128"/>
                    </a:endParaRPr>
                  </a:p>
                  <a:p>
                    <a:pPr algn="ctr"/>
                    <a:r>
                      <a:rPr lang="en-US" altLang="ja-JP" sz="650" dirty="0" smtClean="0">
                        <a:latin typeface="Meiryo UI" panose="020B0604030504040204" pitchFamily="50" charset="-128"/>
                        <a:ea typeface="Meiryo UI" panose="020B0604030504040204" pitchFamily="50" charset="-128"/>
                      </a:rPr>
                      <a:t>Web</a:t>
                    </a:r>
                    <a:r>
                      <a:rPr lang="ja-JP" altLang="en-US" sz="650" dirty="0" smtClean="0">
                        <a:latin typeface="Meiryo UI" panose="020B0604030504040204" pitchFamily="50" charset="-128"/>
                        <a:ea typeface="Meiryo UI" panose="020B0604030504040204" pitchFamily="50" charset="-128"/>
                      </a:rPr>
                      <a:t>ｻｲﾄ</a:t>
                    </a:r>
                    <a:endParaRPr lang="en-US" altLang="ja-JP" sz="650" dirty="0">
                      <a:latin typeface="Meiryo UI" panose="020B0604030504040204" pitchFamily="50" charset="-128"/>
                      <a:ea typeface="Meiryo UI" panose="020B0604030504040204" pitchFamily="50" charset="-128"/>
                    </a:endParaRPr>
                  </a:p>
                </p:txBody>
              </p:sp>
            </p:grpSp>
            <p:sp>
              <p:nvSpPr>
                <p:cNvPr id="96" name="角丸四角形 95"/>
                <p:cNvSpPr/>
                <p:nvPr/>
              </p:nvSpPr>
              <p:spPr>
                <a:xfrm>
                  <a:off x="3961216" y="3253226"/>
                  <a:ext cx="727267" cy="102897"/>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多言語化（</a:t>
                  </a:r>
                  <a:r>
                    <a:rPr lang="en-US" altLang="ja-JP" sz="500" dirty="0" smtClean="0">
                      <a:solidFill>
                        <a:schemeClr val="tx1"/>
                      </a:solidFill>
                      <a:latin typeface="Meiryo UI" panose="020B0604030504040204" pitchFamily="50" charset="-128"/>
                      <a:ea typeface="Meiryo UI" panose="020B0604030504040204" pitchFamily="50" charset="-128"/>
                    </a:rPr>
                    <a:t>10</a:t>
                  </a:r>
                  <a:r>
                    <a:rPr lang="ja-JP" altLang="en-US" sz="500" dirty="0" smtClean="0">
                      <a:solidFill>
                        <a:schemeClr val="tx1"/>
                      </a:solidFill>
                      <a:latin typeface="Meiryo UI" panose="020B0604030504040204" pitchFamily="50" charset="-128"/>
                      <a:ea typeface="Meiryo UI" panose="020B0604030504040204" pitchFamily="50" charset="-128"/>
                    </a:rPr>
                    <a:t>言語）</a:t>
                  </a:r>
                  <a:endParaRPr lang="en-US" altLang="ja-JP" sz="500" dirty="0">
                    <a:solidFill>
                      <a:schemeClr val="tx1"/>
                    </a:solidFill>
                    <a:latin typeface="Meiryo UI" panose="020B0604030504040204" pitchFamily="50" charset="-128"/>
                    <a:ea typeface="Meiryo UI" panose="020B0604030504040204" pitchFamily="50" charset="-128"/>
                  </a:endParaRPr>
                </a:p>
              </p:txBody>
            </p:sp>
          </p:grpSp>
          <p:sp>
            <p:nvSpPr>
              <p:cNvPr id="34" name="楕円 33"/>
              <p:cNvSpPr/>
              <p:nvPr/>
            </p:nvSpPr>
            <p:spPr>
              <a:xfrm>
                <a:off x="4318608" y="7526603"/>
                <a:ext cx="1699200" cy="169814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5" name="グループ化 34"/>
              <p:cNvGrpSpPr/>
              <p:nvPr/>
            </p:nvGrpSpPr>
            <p:grpSpPr>
              <a:xfrm>
                <a:off x="4482464" y="7406616"/>
                <a:ext cx="727267" cy="410400"/>
                <a:chOff x="9028728" y="3442561"/>
                <a:chExt cx="969689" cy="547200"/>
              </a:xfrm>
            </p:grpSpPr>
            <p:sp>
              <p:nvSpPr>
                <p:cNvPr id="92" name="楕円 91"/>
                <p:cNvSpPr/>
                <p:nvPr/>
              </p:nvSpPr>
              <p:spPr>
                <a:xfrm>
                  <a:off x="9234548" y="3442561"/>
                  <a:ext cx="549237" cy="5472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3" name="図 92"/>
                <p:cNvPicPr>
                  <a:picLocks noChangeAspect="1"/>
                </p:cNvPicPr>
                <p:nvPr/>
              </p:nvPicPr>
              <p:blipFill rotWithShape="1">
                <a:blip r:embed="rId4"/>
                <a:srcRect t="2774"/>
                <a:stretch/>
              </p:blipFill>
              <p:spPr>
                <a:xfrm>
                  <a:off x="9351320" y="3519137"/>
                  <a:ext cx="312165" cy="303505"/>
                </a:xfrm>
                <a:prstGeom prst="rect">
                  <a:avLst/>
                </a:prstGeom>
              </p:spPr>
            </p:pic>
            <p:sp>
              <p:nvSpPr>
                <p:cNvPr id="94" name="角丸四角形 93"/>
                <p:cNvSpPr/>
                <p:nvPr/>
              </p:nvSpPr>
              <p:spPr>
                <a:xfrm>
                  <a:off x="9028728" y="3753973"/>
                  <a:ext cx="969689" cy="211804"/>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a:solidFill>
                        <a:schemeClr val="tx1"/>
                      </a:solidFill>
                      <a:latin typeface="Meiryo UI" panose="020B0604030504040204" pitchFamily="50" charset="-128"/>
                      <a:ea typeface="Meiryo UI" panose="020B0604030504040204" pitchFamily="50" charset="-128"/>
                    </a:rPr>
                    <a:t>災害情報</a:t>
                  </a:r>
                  <a:endParaRPr lang="en-US" altLang="ja-JP" sz="500" dirty="0">
                    <a:solidFill>
                      <a:schemeClr val="tx1"/>
                    </a:solidFill>
                    <a:latin typeface="Meiryo UI" panose="020B0604030504040204" pitchFamily="50" charset="-128"/>
                    <a:ea typeface="Meiryo UI" panose="020B0604030504040204" pitchFamily="50" charset="-128"/>
                  </a:endParaRPr>
                </a:p>
              </p:txBody>
            </p:sp>
          </p:grpSp>
          <p:grpSp>
            <p:nvGrpSpPr>
              <p:cNvPr id="41" name="グループ化 40"/>
              <p:cNvGrpSpPr/>
              <p:nvPr/>
            </p:nvGrpSpPr>
            <p:grpSpPr>
              <a:xfrm>
                <a:off x="4201423" y="8456156"/>
                <a:ext cx="419736" cy="410400"/>
                <a:chOff x="8826017" y="5136288"/>
                <a:chExt cx="991750" cy="854005"/>
              </a:xfrm>
            </p:grpSpPr>
            <p:sp>
              <p:nvSpPr>
                <p:cNvPr id="89" name="楕円 88"/>
                <p:cNvSpPr/>
                <p:nvPr/>
              </p:nvSpPr>
              <p:spPr>
                <a:xfrm>
                  <a:off x="8826017" y="5136288"/>
                  <a:ext cx="969689" cy="854005"/>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0" name="図 89"/>
                <p:cNvPicPr>
                  <a:picLocks noChangeAspect="1"/>
                </p:cNvPicPr>
                <p:nvPr/>
              </p:nvPicPr>
              <p:blipFill>
                <a:blip r:embed="rId5"/>
                <a:stretch>
                  <a:fillRect/>
                </a:stretch>
              </p:blipFill>
              <p:spPr>
                <a:xfrm>
                  <a:off x="8981744" y="5288232"/>
                  <a:ext cx="677054" cy="450483"/>
                </a:xfrm>
                <a:prstGeom prst="rect">
                  <a:avLst/>
                </a:prstGeom>
              </p:spPr>
            </p:pic>
            <p:sp>
              <p:nvSpPr>
                <p:cNvPr id="91" name="角丸四角形 90"/>
                <p:cNvSpPr/>
                <p:nvPr/>
              </p:nvSpPr>
              <p:spPr>
                <a:xfrm>
                  <a:off x="8848076" y="5688892"/>
                  <a:ext cx="969691" cy="211803"/>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a:solidFill>
                        <a:schemeClr val="tx1"/>
                      </a:solidFill>
                      <a:latin typeface="Meiryo UI" panose="020B0604030504040204" pitchFamily="50" charset="-128"/>
                      <a:ea typeface="Meiryo UI" panose="020B0604030504040204" pitchFamily="50" charset="-128"/>
                    </a:rPr>
                    <a:t>空港情報</a:t>
                  </a:r>
                  <a:endParaRPr lang="en-US" altLang="ja-JP" sz="500" dirty="0">
                    <a:solidFill>
                      <a:schemeClr val="tx1"/>
                    </a:solidFill>
                    <a:latin typeface="Meiryo UI" panose="020B0604030504040204" pitchFamily="50" charset="-128"/>
                    <a:ea typeface="Meiryo UI" panose="020B0604030504040204" pitchFamily="50" charset="-128"/>
                  </a:endParaRPr>
                </a:p>
              </p:txBody>
            </p:sp>
          </p:grpSp>
          <p:grpSp>
            <p:nvGrpSpPr>
              <p:cNvPr id="42" name="グループ化 41"/>
              <p:cNvGrpSpPr/>
              <p:nvPr/>
            </p:nvGrpSpPr>
            <p:grpSpPr>
              <a:xfrm>
                <a:off x="5167449" y="8968294"/>
                <a:ext cx="670850" cy="396000"/>
                <a:chOff x="11898690" y="3955104"/>
                <a:chExt cx="894467" cy="528000"/>
              </a:xfrm>
            </p:grpSpPr>
            <p:sp>
              <p:nvSpPr>
                <p:cNvPr id="85" name="楕円 84"/>
                <p:cNvSpPr/>
                <p:nvPr/>
              </p:nvSpPr>
              <p:spPr>
                <a:xfrm>
                  <a:off x="12078707" y="3955104"/>
                  <a:ext cx="528000" cy="528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86" name="グループ化 85"/>
                <p:cNvGrpSpPr/>
                <p:nvPr/>
              </p:nvGrpSpPr>
              <p:grpSpPr>
                <a:xfrm>
                  <a:off x="11898690" y="4023189"/>
                  <a:ext cx="894467" cy="456255"/>
                  <a:chOff x="10893066" y="3926270"/>
                  <a:chExt cx="969689" cy="470680"/>
                </a:xfrm>
              </p:grpSpPr>
              <p:pic>
                <p:nvPicPr>
                  <p:cNvPr id="87" name="図 86"/>
                  <p:cNvPicPr>
                    <a:picLocks noChangeAspect="1"/>
                  </p:cNvPicPr>
                  <p:nvPr/>
                </p:nvPicPr>
                <p:blipFill rotWithShape="1">
                  <a:blip r:embed="rId6"/>
                  <a:srcRect l="15665" t="11571" r="13807" b="12699"/>
                  <a:stretch/>
                </p:blipFill>
                <p:spPr>
                  <a:xfrm flipH="1">
                    <a:off x="11219280" y="3926270"/>
                    <a:ext cx="317260" cy="309761"/>
                  </a:xfrm>
                  <a:prstGeom prst="rect">
                    <a:avLst/>
                  </a:prstGeom>
                </p:spPr>
              </p:pic>
              <p:sp>
                <p:nvSpPr>
                  <p:cNvPr id="88" name="角丸四角形 87"/>
                  <p:cNvSpPr/>
                  <p:nvPr/>
                </p:nvSpPr>
                <p:spPr>
                  <a:xfrm>
                    <a:off x="10893066" y="4185146"/>
                    <a:ext cx="969689" cy="211804"/>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a:solidFill>
                          <a:schemeClr val="tx1"/>
                        </a:solidFill>
                        <a:latin typeface="Meiryo UI" panose="020B0604030504040204" pitchFamily="50" charset="-128"/>
                        <a:ea typeface="Meiryo UI" panose="020B0604030504040204" pitchFamily="50" charset="-128"/>
                      </a:rPr>
                      <a:t>観光情報</a:t>
                    </a:r>
                    <a:endParaRPr lang="en-US" altLang="ja-JP" sz="500" dirty="0">
                      <a:solidFill>
                        <a:schemeClr val="tx1"/>
                      </a:solidFill>
                      <a:latin typeface="Meiryo UI" panose="020B0604030504040204" pitchFamily="50" charset="-128"/>
                      <a:ea typeface="Meiryo UI" panose="020B0604030504040204" pitchFamily="50" charset="-128"/>
                    </a:endParaRPr>
                  </a:p>
                </p:txBody>
              </p:sp>
            </p:grpSp>
          </p:grpSp>
          <p:grpSp>
            <p:nvGrpSpPr>
              <p:cNvPr id="43" name="グループ化 42"/>
              <p:cNvGrpSpPr/>
              <p:nvPr/>
            </p:nvGrpSpPr>
            <p:grpSpPr>
              <a:xfrm>
                <a:off x="5124995" y="7403864"/>
                <a:ext cx="727267" cy="410400"/>
                <a:chOff x="10573749" y="3243852"/>
                <a:chExt cx="969689" cy="547200"/>
              </a:xfrm>
            </p:grpSpPr>
            <p:sp>
              <p:nvSpPr>
                <p:cNvPr id="81" name="楕円 80"/>
                <p:cNvSpPr/>
                <p:nvPr/>
              </p:nvSpPr>
              <p:spPr>
                <a:xfrm>
                  <a:off x="10780319" y="3243852"/>
                  <a:ext cx="547200" cy="5472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82" name="グループ化 81"/>
                <p:cNvGrpSpPr/>
                <p:nvPr/>
              </p:nvGrpSpPr>
              <p:grpSpPr>
                <a:xfrm>
                  <a:off x="10573749" y="3311987"/>
                  <a:ext cx="969689" cy="443714"/>
                  <a:chOff x="9913803" y="3264382"/>
                  <a:chExt cx="969689" cy="443714"/>
                </a:xfrm>
              </p:grpSpPr>
              <p:pic>
                <p:nvPicPr>
                  <p:cNvPr id="83" name="図 82"/>
                  <p:cNvPicPr>
                    <a:picLocks noChangeAspect="1"/>
                  </p:cNvPicPr>
                  <p:nvPr/>
                </p:nvPicPr>
                <p:blipFill rotWithShape="1">
                  <a:blip r:embed="rId7">
                    <a:extLst>
                      <a:ext uri="{BEBA8EAE-BF5A-486C-A8C5-ECC9F3942E4B}">
                        <a14:imgProps xmlns:a14="http://schemas.microsoft.com/office/drawing/2010/main">
                          <a14:imgLayer r:embed="rId8">
                            <a14:imgEffect>
                              <a14:backgroundRemoval t="21778" b="76000" l="10667" r="85333">
                                <a14:foregroundMark x1="72889" y1="46222" x2="72889" y2="46222"/>
                                <a14:foregroundMark x1="50222" y1="65778" x2="50222" y2="65778"/>
                                <a14:foregroundMark x1="40444" y1="57778" x2="40444" y2="57778"/>
                              </a14:backgroundRemoval>
                            </a14:imgEffect>
                          </a14:imgLayer>
                        </a14:imgProps>
                      </a:ext>
                    </a:extLst>
                  </a:blip>
                  <a:srcRect l="13752" t="23117" r="13309" b="24699"/>
                  <a:stretch/>
                </p:blipFill>
                <p:spPr>
                  <a:xfrm>
                    <a:off x="10192903" y="3264382"/>
                    <a:ext cx="397631" cy="284489"/>
                  </a:xfrm>
                  <a:prstGeom prst="rect">
                    <a:avLst/>
                  </a:prstGeom>
                </p:spPr>
              </p:pic>
              <p:sp>
                <p:nvSpPr>
                  <p:cNvPr id="84" name="角丸四角形 83"/>
                  <p:cNvSpPr/>
                  <p:nvPr/>
                </p:nvSpPr>
                <p:spPr>
                  <a:xfrm>
                    <a:off x="9913803" y="3496292"/>
                    <a:ext cx="969689" cy="211804"/>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a:solidFill>
                          <a:schemeClr val="tx1"/>
                        </a:solidFill>
                        <a:latin typeface="Meiryo UI" panose="020B0604030504040204" pitchFamily="50" charset="-128"/>
                        <a:ea typeface="Meiryo UI" panose="020B0604030504040204" pitchFamily="50" charset="-128"/>
                      </a:rPr>
                      <a:t>総領事館等</a:t>
                    </a:r>
                    <a:endParaRPr lang="en-US" altLang="ja-JP" sz="500" dirty="0">
                      <a:solidFill>
                        <a:schemeClr val="tx1"/>
                      </a:solidFill>
                      <a:latin typeface="Meiryo UI" panose="020B0604030504040204" pitchFamily="50" charset="-128"/>
                      <a:ea typeface="Meiryo UI" panose="020B0604030504040204" pitchFamily="50" charset="-128"/>
                    </a:endParaRPr>
                  </a:p>
                </p:txBody>
              </p:sp>
            </p:grpSp>
          </p:grpSp>
          <p:grpSp>
            <p:nvGrpSpPr>
              <p:cNvPr id="44" name="グループ化 43"/>
              <p:cNvGrpSpPr/>
              <p:nvPr/>
            </p:nvGrpSpPr>
            <p:grpSpPr>
              <a:xfrm>
                <a:off x="4641467" y="8951379"/>
                <a:ext cx="411808" cy="410400"/>
                <a:chOff x="3707197" y="3804415"/>
                <a:chExt cx="411808" cy="410400"/>
              </a:xfrm>
            </p:grpSpPr>
            <p:grpSp>
              <p:nvGrpSpPr>
                <p:cNvPr id="77" name="グループ化 76"/>
                <p:cNvGrpSpPr/>
                <p:nvPr/>
              </p:nvGrpSpPr>
              <p:grpSpPr>
                <a:xfrm>
                  <a:off x="3707197" y="3804415"/>
                  <a:ext cx="411808" cy="410400"/>
                  <a:chOff x="8826017" y="5136288"/>
                  <a:chExt cx="982748" cy="854005"/>
                </a:xfrm>
              </p:grpSpPr>
              <p:sp>
                <p:nvSpPr>
                  <p:cNvPr id="79" name="楕円 78"/>
                  <p:cNvSpPr/>
                  <p:nvPr/>
                </p:nvSpPr>
                <p:spPr>
                  <a:xfrm>
                    <a:off x="8826017" y="5136288"/>
                    <a:ext cx="969689" cy="854005"/>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0" name="角丸四角形 79"/>
                  <p:cNvSpPr/>
                  <p:nvPr/>
                </p:nvSpPr>
                <p:spPr>
                  <a:xfrm>
                    <a:off x="8839074" y="5704749"/>
                    <a:ext cx="969691" cy="211803"/>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鉄道情報</a:t>
                    </a:r>
                    <a:endParaRPr lang="en-US" altLang="ja-JP" sz="500" dirty="0">
                      <a:solidFill>
                        <a:schemeClr val="tx1"/>
                      </a:solidFill>
                      <a:latin typeface="Meiryo UI" panose="020B0604030504040204" pitchFamily="50" charset="-128"/>
                      <a:ea typeface="Meiryo UI" panose="020B0604030504040204" pitchFamily="50" charset="-128"/>
                    </a:endParaRPr>
                  </a:p>
                </p:txBody>
              </p:sp>
            </p:grpSp>
            <p:pic>
              <p:nvPicPr>
                <p:cNvPr id="78" name="図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804619" y="3830224"/>
                  <a:ext cx="211435" cy="269574"/>
                </a:xfrm>
                <a:prstGeom prst="rect">
                  <a:avLst/>
                </a:prstGeom>
              </p:spPr>
            </p:pic>
          </p:grpSp>
          <p:grpSp>
            <p:nvGrpSpPr>
              <p:cNvPr id="45" name="グループ化 44"/>
              <p:cNvGrpSpPr/>
              <p:nvPr/>
            </p:nvGrpSpPr>
            <p:grpSpPr>
              <a:xfrm>
                <a:off x="4048353" y="7869371"/>
                <a:ext cx="727267" cy="413483"/>
                <a:chOff x="10306214" y="5032669"/>
                <a:chExt cx="969689" cy="551311"/>
              </a:xfrm>
            </p:grpSpPr>
            <p:sp>
              <p:nvSpPr>
                <p:cNvPr id="74" name="楕円 73"/>
                <p:cNvSpPr/>
                <p:nvPr/>
              </p:nvSpPr>
              <p:spPr>
                <a:xfrm>
                  <a:off x="10502147" y="5032669"/>
                  <a:ext cx="547200" cy="5472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75" name="図 74"/>
                <p:cNvPicPr>
                  <a:picLocks noChangeAspect="1"/>
                </p:cNvPicPr>
                <p:nvPr/>
              </p:nvPicPr>
              <p:blipFill>
                <a:blip r:embed="rId10"/>
                <a:stretch>
                  <a:fillRect/>
                </a:stretch>
              </p:blipFill>
              <p:spPr>
                <a:xfrm>
                  <a:off x="10613925" y="5110170"/>
                  <a:ext cx="333805" cy="333806"/>
                </a:xfrm>
                <a:prstGeom prst="rect">
                  <a:avLst/>
                </a:prstGeom>
              </p:spPr>
            </p:pic>
            <p:sp>
              <p:nvSpPr>
                <p:cNvPr id="76" name="角丸四角形 75"/>
                <p:cNvSpPr/>
                <p:nvPr/>
              </p:nvSpPr>
              <p:spPr>
                <a:xfrm>
                  <a:off x="10306214" y="5372176"/>
                  <a:ext cx="969689" cy="211804"/>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400" dirty="0">
                      <a:solidFill>
                        <a:schemeClr val="tx1"/>
                      </a:solidFill>
                      <a:latin typeface="Meiryo UI" panose="020B0604030504040204" pitchFamily="50" charset="-128"/>
                      <a:ea typeface="Meiryo UI" panose="020B0604030504040204" pitchFamily="50" charset="-128"/>
                    </a:rPr>
                    <a:t>避難所情報</a:t>
                  </a:r>
                  <a:endParaRPr lang="en-US" altLang="ja-JP" sz="400" dirty="0">
                    <a:solidFill>
                      <a:schemeClr val="tx1"/>
                    </a:solidFill>
                    <a:latin typeface="Meiryo UI" panose="020B0604030504040204" pitchFamily="50" charset="-128"/>
                    <a:ea typeface="Meiryo UI" panose="020B0604030504040204" pitchFamily="50" charset="-128"/>
                  </a:endParaRPr>
                </a:p>
              </p:txBody>
            </p:sp>
          </p:grpSp>
          <p:pic>
            <p:nvPicPr>
              <p:cNvPr id="46" name="図 45"/>
              <p:cNvPicPr>
                <a:picLocks noChangeAspect="1"/>
              </p:cNvPicPr>
              <p:nvPr/>
            </p:nvPicPr>
            <p:blipFill>
              <a:blip r:embed="rId11"/>
              <a:stretch>
                <a:fillRect/>
              </a:stretch>
            </p:blipFill>
            <p:spPr>
              <a:xfrm>
                <a:off x="5746976" y="8560393"/>
                <a:ext cx="233307" cy="229148"/>
              </a:xfrm>
              <a:prstGeom prst="rect">
                <a:avLst/>
              </a:prstGeom>
            </p:spPr>
          </p:pic>
          <p:pic>
            <p:nvPicPr>
              <p:cNvPr id="47" name="図 46"/>
              <p:cNvPicPr>
                <a:picLocks noChangeAspect="1"/>
              </p:cNvPicPr>
              <p:nvPr/>
            </p:nvPicPr>
            <p:blipFill>
              <a:blip r:embed="rId12"/>
              <a:stretch>
                <a:fillRect/>
              </a:stretch>
            </p:blipFill>
            <p:spPr>
              <a:xfrm>
                <a:off x="5986995" y="8554315"/>
                <a:ext cx="230871" cy="226756"/>
              </a:xfrm>
              <a:prstGeom prst="rect">
                <a:avLst/>
              </a:prstGeom>
            </p:spPr>
          </p:pic>
          <p:pic>
            <p:nvPicPr>
              <p:cNvPr id="48" name="図 47"/>
              <p:cNvPicPr>
                <a:picLocks noChangeAspect="1"/>
              </p:cNvPicPr>
              <p:nvPr/>
            </p:nvPicPr>
            <p:blipFill>
              <a:blip r:embed="rId13"/>
              <a:stretch>
                <a:fillRect/>
              </a:stretch>
            </p:blipFill>
            <p:spPr>
              <a:xfrm>
                <a:off x="6229086" y="8553674"/>
                <a:ext cx="232178" cy="228038"/>
              </a:xfrm>
              <a:prstGeom prst="rect">
                <a:avLst/>
              </a:prstGeom>
            </p:spPr>
          </p:pic>
          <p:grpSp>
            <p:nvGrpSpPr>
              <p:cNvPr id="49" name="グループ化 48"/>
              <p:cNvGrpSpPr/>
              <p:nvPr/>
            </p:nvGrpSpPr>
            <p:grpSpPr>
              <a:xfrm>
                <a:off x="5426710" y="7930891"/>
                <a:ext cx="838648" cy="487629"/>
                <a:chOff x="5863922" y="2714829"/>
                <a:chExt cx="727267" cy="413996"/>
              </a:xfrm>
            </p:grpSpPr>
            <p:pic>
              <p:nvPicPr>
                <p:cNvPr id="72" name="図 71"/>
                <p:cNvPicPr>
                  <a:picLocks noChangeAspect="1"/>
                </p:cNvPicPr>
                <p:nvPr/>
              </p:nvPicPr>
              <p:blipFill>
                <a:blip r:embed="rId14"/>
                <a:stretch>
                  <a:fillRect/>
                </a:stretch>
              </p:blipFill>
              <p:spPr>
                <a:xfrm>
                  <a:off x="6141882" y="2714829"/>
                  <a:ext cx="155654" cy="302607"/>
                </a:xfrm>
                <a:prstGeom prst="rect">
                  <a:avLst/>
                </a:prstGeom>
                <a:ln w="3175">
                  <a:solidFill>
                    <a:schemeClr val="tx1">
                      <a:lumMod val="50000"/>
                      <a:lumOff val="50000"/>
                    </a:schemeClr>
                  </a:solidFill>
                </a:ln>
              </p:spPr>
            </p:pic>
            <p:sp>
              <p:nvSpPr>
                <p:cNvPr id="73" name="角丸四角形 72"/>
                <p:cNvSpPr/>
                <p:nvPr/>
              </p:nvSpPr>
              <p:spPr>
                <a:xfrm>
                  <a:off x="5863922" y="2969972"/>
                  <a:ext cx="727267" cy="158853"/>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a:solidFill>
                        <a:schemeClr val="tx1"/>
                      </a:solidFill>
                      <a:latin typeface="Meiryo UI" panose="020B0604030504040204" pitchFamily="50" charset="-128"/>
                      <a:ea typeface="Meiryo UI" panose="020B0604030504040204" pitchFamily="50" charset="-128"/>
                    </a:rPr>
                    <a:t>防災アプリ</a:t>
                  </a:r>
                  <a:endParaRPr lang="en-US" altLang="ja-JP" sz="500" dirty="0">
                    <a:solidFill>
                      <a:schemeClr val="tx1"/>
                    </a:solidFill>
                    <a:latin typeface="Meiryo UI" panose="020B0604030504040204" pitchFamily="50" charset="-128"/>
                    <a:ea typeface="Meiryo UI" panose="020B0604030504040204" pitchFamily="50" charset="-128"/>
                  </a:endParaRPr>
                </a:p>
              </p:txBody>
            </p:sp>
          </p:grpSp>
          <p:sp>
            <p:nvSpPr>
              <p:cNvPr id="50" name="角丸四角形 49"/>
              <p:cNvSpPr/>
              <p:nvPr/>
            </p:nvSpPr>
            <p:spPr>
              <a:xfrm>
                <a:off x="5797176" y="8750729"/>
                <a:ext cx="626841" cy="160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500" dirty="0" smtClean="0">
                    <a:solidFill>
                      <a:schemeClr val="tx1"/>
                    </a:solidFill>
                    <a:latin typeface="Meiryo UI" panose="020B0604030504040204" pitchFamily="50" charset="-128"/>
                    <a:ea typeface="Meiryo UI" panose="020B0604030504040204" pitchFamily="50" charset="-128"/>
                  </a:rPr>
                  <a:t>SNS</a:t>
                </a:r>
                <a:r>
                  <a:rPr lang="ja-JP" altLang="en-US" sz="500" dirty="0" smtClean="0">
                    <a:solidFill>
                      <a:schemeClr val="tx1"/>
                    </a:solidFill>
                    <a:latin typeface="Meiryo UI" panose="020B0604030504040204" pitchFamily="50" charset="-128"/>
                    <a:ea typeface="Meiryo UI" panose="020B0604030504040204" pitchFamily="50" charset="-128"/>
                  </a:rPr>
                  <a:t>等にて発信</a:t>
                </a:r>
                <a:endParaRPr lang="en-US" altLang="ja-JP" sz="500" dirty="0">
                  <a:solidFill>
                    <a:schemeClr val="tx1"/>
                  </a:solidFill>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5559290" y="7533497"/>
                <a:ext cx="838648" cy="360356"/>
                <a:chOff x="5986091" y="2665554"/>
                <a:chExt cx="727267" cy="305942"/>
              </a:xfrm>
            </p:grpSpPr>
            <p:pic>
              <p:nvPicPr>
                <p:cNvPr id="70" name="図 69"/>
                <p:cNvPicPr>
                  <a:picLocks noChangeAspect="1"/>
                </p:cNvPicPr>
                <p:nvPr/>
              </p:nvPicPr>
              <p:blipFill>
                <a:blip r:embed="rId14"/>
                <a:stretch>
                  <a:fillRect/>
                </a:stretch>
              </p:blipFill>
              <p:spPr>
                <a:xfrm>
                  <a:off x="6162366" y="2787761"/>
                  <a:ext cx="94509" cy="183735"/>
                </a:xfrm>
                <a:prstGeom prst="rect">
                  <a:avLst/>
                </a:prstGeom>
                <a:ln w="3175">
                  <a:solidFill>
                    <a:schemeClr val="tx1">
                      <a:lumMod val="50000"/>
                      <a:lumOff val="50000"/>
                    </a:schemeClr>
                  </a:solidFill>
                </a:ln>
              </p:spPr>
            </p:pic>
            <p:sp>
              <p:nvSpPr>
                <p:cNvPr id="71" name="角丸四角形 70"/>
                <p:cNvSpPr/>
                <p:nvPr/>
              </p:nvSpPr>
              <p:spPr>
                <a:xfrm>
                  <a:off x="5986091" y="2665554"/>
                  <a:ext cx="727267" cy="158853"/>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その他のアプリと連携</a:t>
                  </a:r>
                  <a:endParaRPr lang="en-US" altLang="ja-JP" sz="500" dirty="0">
                    <a:solidFill>
                      <a:schemeClr val="tx1"/>
                    </a:solidFill>
                    <a:latin typeface="Meiryo UI" panose="020B0604030504040204" pitchFamily="50" charset="-128"/>
                    <a:ea typeface="Meiryo UI" panose="020B0604030504040204" pitchFamily="50" charset="-128"/>
                  </a:endParaRPr>
                </a:p>
              </p:txBody>
            </p:sp>
          </p:grpSp>
          <p:pic>
            <p:nvPicPr>
              <p:cNvPr id="52" name="図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6138776" y="7605640"/>
                <a:ext cx="434424" cy="415813"/>
              </a:xfrm>
              <a:prstGeom prst="rect">
                <a:avLst/>
              </a:prstGeom>
            </p:spPr>
          </p:pic>
          <p:cxnSp>
            <p:nvCxnSpPr>
              <p:cNvPr id="53" name="直線矢印コネクタ 52"/>
              <p:cNvCxnSpPr/>
              <p:nvPr/>
            </p:nvCxnSpPr>
            <p:spPr>
              <a:xfrm flipV="1">
                <a:off x="5306363" y="7824765"/>
                <a:ext cx="88080" cy="211287"/>
              </a:xfrm>
              <a:prstGeom prst="straightConnector1">
                <a:avLst/>
              </a:prstGeom>
              <a:ln w="19050" cap="rnd">
                <a:solidFill>
                  <a:schemeClr val="accent1">
                    <a:lumMod val="50000"/>
                  </a:schemeClr>
                </a:solidFill>
                <a:round/>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flipV="1">
                <a:off x="4918345" y="7830421"/>
                <a:ext cx="101409" cy="221214"/>
              </a:xfrm>
              <a:prstGeom prst="straightConnector1">
                <a:avLst/>
              </a:prstGeom>
              <a:ln w="19050" cap="rnd">
                <a:solidFill>
                  <a:schemeClr val="accent1">
                    <a:lumMod val="50000"/>
                  </a:schemeClr>
                </a:solidFill>
                <a:round/>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a:off x="4944206" y="8707809"/>
                <a:ext cx="95541" cy="223760"/>
              </a:xfrm>
              <a:prstGeom prst="straightConnector1">
                <a:avLst/>
              </a:prstGeom>
              <a:ln w="19050" cap="rnd">
                <a:solidFill>
                  <a:schemeClr val="accent1">
                    <a:lumMod val="50000"/>
                  </a:schemeClr>
                </a:solidFill>
                <a:round/>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5306363" y="8715752"/>
                <a:ext cx="90961" cy="226750"/>
              </a:xfrm>
              <a:prstGeom prst="straightConnector1">
                <a:avLst/>
              </a:prstGeom>
              <a:ln w="19050" cap="rnd">
                <a:solidFill>
                  <a:schemeClr val="accent1">
                    <a:lumMod val="50000"/>
                  </a:schemeClr>
                </a:solidFill>
                <a:round/>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flipV="1">
                <a:off x="4615628" y="8174426"/>
                <a:ext cx="124844" cy="46135"/>
              </a:xfrm>
              <a:prstGeom prst="straightConnector1">
                <a:avLst/>
              </a:prstGeom>
              <a:ln w="19050" cap="rnd">
                <a:solidFill>
                  <a:schemeClr val="accent1">
                    <a:lumMod val="50000"/>
                  </a:schemeClr>
                </a:solidFill>
                <a:round/>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4634389" y="8533776"/>
                <a:ext cx="107459" cy="39878"/>
              </a:xfrm>
              <a:prstGeom prst="straightConnector1">
                <a:avLst/>
              </a:prstGeom>
              <a:ln w="19050" cap="rnd">
                <a:solidFill>
                  <a:schemeClr val="accent1">
                    <a:lumMod val="50000"/>
                  </a:schemeClr>
                </a:solidFill>
                <a:round/>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9" name="右矢印 58"/>
              <p:cNvSpPr/>
              <p:nvPr/>
            </p:nvSpPr>
            <p:spPr>
              <a:xfrm rot="1742065">
                <a:off x="5619738" y="8612699"/>
                <a:ext cx="99184" cy="7427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20327420">
                <a:off x="5618213" y="8112616"/>
                <a:ext cx="99184" cy="7427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671611">
                <a:off x="5988563" y="8017708"/>
                <a:ext cx="347384" cy="320994"/>
              </a:xfrm>
              <a:prstGeom prst="rect">
                <a:avLst/>
              </a:prstGeom>
            </p:spPr>
          </p:pic>
          <p:sp>
            <p:nvSpPr>
              <p:cNvPr id="62" name="角丸四角形 61"/>
              <p:cNvSpPr/>
              <p:nvPr/>
            </p:nvSpPr>
            <p:spPr>
              <a:xfrm>
                <a:off x="5995271" y="8241738"/>
                <a:ext cx="543066" cy="187106"/>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650" b="1" dirty="0" smtClean="0">
                    <a:solidFill>
                      <a:schemeClr val="tx1"/>
                    </a:solidFill>
                    <a:latin typeface="Meiryo UI" panose="020B0604030504040204" pitchFamily="50" charset="-128"/>
                    <a:ea typeface="Meiryo UI" panose="020B0604030504040204" pitchFamily="50" charset="-128"/>
                  </a:rPr>
                  <a:t>プッシュ通知</a:t>
                </a:r>
                <a:endParaRPr lang="en-US" altLang="ja-JP" sz="650" b="1" dirty="0">
                  <a:solidFill>
                    <a:schemeClr val="tx1"/>
                  </a:solidFill>
                  <a:latin typeface="Meiryo UI" panose="020B0604030504040204" pitchFamily="50" charset="-128"/>
                  <a:ea typeface="Meiryo UI" panose="020B0604030504040204" pitchFamily="50" charset="-128"/>
                </a:endParaRPr>
              </a:p>
            </p:txBody>
          </p:sp>
          <p:sp>
            <p:nvSpPr>
              <p:cNvPr id="63" name="角丸四角形 62"/>
              <p:cNvSpPr/>
              <p:nvPr/>
            </p:nvSpPr>
            <p:spPr>
              <a:xfrm>
                <a:off x="5637240" y="9248850"/>
                <a:ext cx="780627" cy="160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a:solidFill>
                      <a:schemeClr val="tx1"/>
                    </a:solidFill>
                    <a:latin typeface="Meiryo UI" panose="020B0604030504040204" pitchFamily="50" charset="-128"/>
                    <a:ea typeface="Meiryo UI" panose="020B0604030504040204" pitchFamily="50" charset="-128"/>
                  </a:rPr>
                  <a:t>➢</a:t>
                </a:r>
                <a:r>
                  <a:rPr lang="ja-JP" altLang="en-US" sz="500" dirty="0" smtClean="0">
                    <a:solidFill>
                      <a:schemeClr val="tx1"/>
                    </a:solidFill>
                    <a:latin typeface="Meiryo UI" panose="020B0604030504040204" pitchFamily="50" charset="-128"/>
                    <a:ea typeface="Meiryo UI" panose="020B0604030504040204" pitchFamily="50" charset="-128"/>
                  </a:rPr>
                  <a:t>観光施設の運営情報</a:t>
                </a:r>
                <a:r>
                  <a:rPr lang="en-US" altLang="ja-JP" sz="500" dirty="0" smtClean="0">
                    <a:solidFill>
                      <a:schemeClr val="tx1"/>
                    </a:solidFill>
                    <a:latin typeface="Meiryo UI" panose="020B0604030504040204" pitchFamily="50" charset="-128"/>
                    <a:ea typeface="Meiryo UI" panose="020B0604030504040204" pitchFamily="50" charset="-128"/>
                  </a:rPr>
                  <a:t/>
                </a:r>
                <a:br>
                  <a:rPr lang="en-US" altLang="ja-JP" sz="500" dirty="0" smtClean="0">
                    <a:solidFill>
                      <a:schemeClr val="tx1"/>
                    </a:solidFill>
                    <a:latin typeface="Meiryo UI" panose="020B0604030504040204" pitchFamily="50" charset="-128"/>
                    <a:ea typeface="Meiryo UI" panose="020B0604030504040204" pitchFamily="50" charset="-128"/>
                  </a:rPr>
                </a:br>
                <a:r>
                  <a:rPr lang="ja-JP" altLang="en-US" sz="500" dirty="0">
                    <a:solidFill>
                      <a:schemeClr val="tx1"/>
                    </a:solidFill>
                    <a:latin typeface="Meiryo UI" panose="020B0604030504040204" pitchFamily="50" charset="-128"/>
                    <a:ea typeface="Meiryo UI" panose="020B0604030504040204" pitchFamily="50" charset="-128"/>
                  </a:rPr>
                  <a:t>➢</a:t>
                </a:r>
                <a:r>
                  <a:rPr lang="ja-JP" altLang="en-US" sz="500" dirty="0" smtClean="0">
                    <a:solidFill>
                      <a:schemeClr val="tx1"/>
                    </a:solidFill>
                    <a:latin typeface="Meiryo UI" panose="020B0604030504040204" pitchFamily="50" charset="-128"/>
                    <a:ea typeface="Meiryo UI" panose="020B0604030504040204" pitchFamily="50" charset="-128"/>
                  </a:rPr>
                  <a:t>観光・宿泊相談窓口 など</a:t>
                </a:r>
                <a:endParaRPr lang="en-US" altLang="ja-JP" sz="500" dirty="0">
                  <a:solidFill>
                    <a:schemeClr val="tx1"/>
                  </a:solidFill>
                  <a:latin typeface="Meiryo UI" panose="020B0604030504040204" pitchFamily="50" charset="-128"/>
                  <a:ea typeface="Meiryo UI" panose="020B0604030504040204" pitchFamily="50" charset="-128"/>
                </a:endParaRPr>
              </a:p>
            </p:txBody>
          </p:sp>
          <p:sp>
            <p:nvSpPr>
              <p:cNvPr id="64" name="角丸四角形 63"/>
              <p:cNvSpPr/>
              <p:nvPr/>
            </p:nvSpPr>
            <p:spPr>
              <a:xfrm>
                <a:off x="3958262" y="9272317"/>
                <a:ext cx="780627" cy="160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➢各鉄道の一元化情報</a:t>
                </a:r>
                <a:r>
                  <a:rPr lang="en-US" altLang="ja-JP" sz="500" dirty="0" smtClean="0">
                    <a:solidFill>
                      <a:schemeClr val="tx1"/>
                    </a:solidFill>
                    <a:latin typeface="Meiryo UI" panose="020B0604030504040204" pitchFamily="50" charset="-128"/>
                    <a:ea typeface="Meiryo UI" panose="020B0604030504040204" pitchFamily="50" charset="-128"/>
                  </a:rPr>
                  <a:t/>
                </a:r>
                <a:br>
                  <a:rPr lang="en-US" altLang="ja-JP" sz="500" dirty="0" smtClean="0">
                    <a:solidFill>
                      <a:schemeClr val="tx1"/>
                    </a:solidFill>
                    <a:latin typeface="Meiryo UI" panose="020B0604030504040204" pitchFamily="50" charset="-128"/>
                    <a:ea typeface="Meiryo UI" panose="020B0604030504040204" pitchFamily="50" charset="-128"/>
                  </a:rPr>
                </a:br>
                <a:r>
                  <a:rPr lang="ja-JP" altLang="en-US" sz="500" dirty="0" smtClean="0">
                    <a:solidFill>
                      <a:schemeClr val="tx1"/>
                    </a:solidFill>
                    <a:latin typeface="Meiryo UI" panose="020B0604030504040204" pitchFamily="50" charset="-128"/>
                    <a:ea typeface="Meiryo UI" panose="020B0604030504040204" pitchFamily="50" charset="-128"/>
                  </a:rPr>
                  <a:t>➢アクセス情報　など</a:t>
                </a:r>
                <a:endParaRPr lang="en-US" altLang="ja-JP" sz="500" dirty="0">
                  <a:solidFill>
                    <a:schemeClr val="tx1"/>
                  </a:solidFill>
                  <a:latin typeface="Meiryo UI" panose="020B0604030504040204" pitchFamily="50" charset="-128"/>
                  <a:ea typeface="Meiryo UI" panose="020B0604030504040204" pitchFamily="50" charset="-128"/>
                </a:endParaRPr>
              </a:p>
            </p:txBody>
          </p:sp>
          <p:sp>
            <p:nvSpPr>
              <p:cNvPr id="65" name="角丸四角形 64"/>
              <p:cNvSpPr/>
              <p:nvPr/>
            </p:nvSpPr>
            <p:spPr>
              <a:xfrm>
                <a:off x="3887412" y="8877519"/>
                <a:ext cx="780627" cy="160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➢空港運営情報</a:t>
                </a:r>
                <a:r>
                  <a:rPr lang="en-US" altLang="ja-JP" sz="500" dirty="0" smtClean="0">
                    <a:solidFill>
                      <a:schemeClr val="tx1"/>
                    </a:solidFill>
                    <a:latin typeface="Meiryo UI" panose="020B0604030504040204" pitchFamily="50" charset="-128"/>
                    <a:ea typeface="Meiryo UI" panose="020B0604030504040204" pitchFamily="50" charset="-128"/>
                  </a:rPr>
                  <a:t/>
                </a:r>
                <a:br>
                  <a:rPr lang="en-US" altLang="ja-JP" sz="500" dirty="0" smtClean="0">
                    <a:solidFill>
                      <a:schemeClr val="tx1"/>
                    </a:solidFill>
                    <a:latin typeface="Meiryo UI" panose="020B0604030504040204" pitchFamily="50" charset="-128"/>
                    <a:ea typeface="Meiryo UI" panose="020B0604030504040204" pitchFamily="50" charset="-128"/>
                  </a:rPr>
                </a:br>
                <a:r>
                  <a:rPr lang="ja-JP" altLang="en-US" sz="500" dirty="0" smtClean="0">
                    <a:solidFill>
                      <a:schemeClr val="tx1"/>
                    </a:solidFill>
                    <a:latin typeface="Meiryo UI" panose="020B0604030504040204" pitchFamily="50" charset="-128"/>
                    <a:ea typeface="Meiryo UI" panose="020B0604030504040204" pitchFamily="50" charset="-128"/>
                  </a:rPr>
                  <a:t>➢航空便運航情報　な</a:t>
                </a:r>
                <a:r>
                  <a:rPr lang="ja-JP" altLang="en-US" sz="500" dirty="0" smtClean="0">
                    <a:solidFill>
                      <a:schemeClr val="tx1"/>
                    </a:solidFill>
                    <a:effectLst>
                      <a:glow rad="63500">
                        <a:schemeClr val="accent4">
                          <a:lumMod val="20000"/>
                          <a:lumOff val="80000"/>
                        </a:schemeClr>
                      </a:glow>
                    </a:effectLst>
                    <a:latin typeface="Meiryo UI" panose="020B0604030504040204" pitchFamily="50" charset="-128"/>
                    <a:ea typeface="Meiryo UI" panose="020B0604030504040204" pitchFamily="50" charset="-128"/>
                  </a:rPr>
                  <a:t>ど</a:t>
                </a:r>
                <a:r>
                  <a:rPr lang="ja-JP" altLang="en-US" sz="500" dirty="0" smtClean="0">
                    <a:solidFill>
                      <a:schemeClr val="tx1"/>
                    </a:solidFill>
                    <a:latin typeface="Meiryo UI" panose="020B0604030504040204" pitchFamily="50" charset="-128"/>
                    <a:ea typeface="Meiryo UI" panose="020B0604030504040204" pitchFamily="50" charset="-128"/>
                  </a:rPr>
                  <a:t>　</a:t>
                </a:r>
                <a:endParaRPr lang="en-US" altLang="ja-JP" sz="500" dirty="0">
                  <a:solidFill>
                    <a:schemeClr val="tx1"/>
                  </a:solidFill>
                  <a:latin typeface="Meiryo UI" panose="020B0604030504040204" pitchFamily="50" charset="-128"/>
                  <a:ea typeface="Meiryo UI" panose="020B0604030504040204" pitchFamily="50" charset="-128"/>
                </a:endParaRPr>
              </a:p>
            </p:txBody>
          </p:sp>
          <p:sp>
            <p:nvSpPr>
              <p:cNvPr id="66" name="角丸四角形 65"/>
              <p:cNvSpPr/>
              <p:nvPr/>
            </p:nvSpPr>
            <p:spPr>
              <a:xfrm>
                <a:off x="3852787" y="7708360"/>
                <a:ext cx="780627" cy="160952"/>
              </a:xfrm>
              <a:prstGeom prst="roundRect">
                <a:avLst>
                  <a:gd name="adj" fmla="val 0"/>
                </a:avLst>
              </a:prstGeom>
              <a:noFill/>
              <a:ln>
                <a:noFill/>
              </a:ln>
              <a:effectLst>
                <a:glow rad="635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➢避難所開設情報</a:t>
                </a:r>
                <a:r>
                  <a:rPr lang="en-US" altLang="ja-JP" sz="500" dirty="0" smtClean="0">
                    <a:solidFill>
                      <a:schemeClr val="tx1"/>
                    </a:solidFill>
                    <a:latin typeface="Meiryo UI" panose="020B0604030504040204" pitchFamily="50" charset="-128"/>
                    <a:ea typeface="Meiryo UI" panose="020B0604030504040204" pitchFamily="50" charset="-128"/>
                  </a:rPr>
                  <a:t/>
                </a:r>
                <a:br>
                  <a:rPr lang="en-US" altLang="ja-JP" sz="500" dirty="0" smtClean="0">
                    <a:solidFill>
                      <a:schemeClr val="tx1"/>
                    </a:solidFill>
                    <a:latin typeface="Meiryo UI" panose="020B0604030504040204" pitchFamily="50" charset="-128"/>
                    <a:ea typeface="Meiryo UI" panose="020B0604030504040204" pitchFamily="50" charset="-128"/>
                  </a:rPr>
                </a:br>
                <a:r>
                  <a:rPr lang="ja-JP" altLang="en-US" sz="500" dirty="0" smtClean="0">
                    <a:solidFill>
                      <a:schemeClr val="tx1"/>
                    </a:solidFill>
                    <a:latin typeface="Meiryo UI" panose="020B0604030504040204" pitchFamily="50" charset="-128"/>
                    <a:ea typeface="Meiryo UI" panose="020B0604030504040204" pitchFamily="50" charset="-128"/>
                  </a:rPr>
                  <a:t>➢相談窓口情報　な</a:t>
                </a:r>
                <a:r>
                  <a:rPr lang="ja-JP" altLang="en-US" sz="500" dirty="0" smtClean="0">
                    <a:solidFill>
                      <a:schemeClr val="tx1"/>
                    </a:solidFill>
                    <a:effectLst>
                      <a:glow rad="63500">
                        <a:schemeClr val="accent4">
                          <a:lumMod val="20000"/>
                          <a:lumOff val="80000"/>
                        </a:schemeClr>
                      </a:glow>
                    </a:effectLst>
                    <a:latin typeface="Meiryo UI" panose="020B0604030504040204" pitchFamily="50" charset="-128"/>
                    <a:ea typeface="Meiryo UI" panose="020B0604030504040204" pitchFamily="50" charset="-128"/>
                  </a:rPr>
                  <a:t>ど</a:t>
                </a:r>
                <a:r>
                  <a:rPr lang="ja-JP" altLang="en-US" sz="500" dirty="0" smtClean="0">
                    <a:solidFill>
                      <a:schemeClr val="tx1"/>
                    </a:solidFill>
                    <a:latin typeface="Meiryo UI" panose="020B0604030504040204" pitchFamily="50" charset="-128"/>
                    <a:ea typeface="Meiryo UI" panose="020B0604030504040204" pitchFamily="50" charset="-128"/>
                  </a:rPr>
                  <a:t>　</a:t>
                </a:r>
                <a:endParaRPr lang="en-US" altLang="ja-JP" sz="500" dirty="0">
                  <a:solidFill>
                    <a:schemeClr val="tx1"/>
                  </a:solidFill>
                  <a:latin typeface="Meiryo UI" panose="020B0604030504040204" pitchFamily="50" charset="-128"/>
                  <a:ea typeface="Meiryo UI" panose="020B0604030504040204" pitchFamily="50" charset="-128"/>
                </a:endParaRPr>
              </a:p>
            </p:txBody>
          </p:sp>
          <p:sp>
            <p:nvSpPr>
              <p:cNvPr id="67" name="角丸四角形 66"/>
              <p:cNvSpPr/>
              <p:nvPr/>
            </p:nvSpPr>
            <p:spPr>
              <a:xfrm>
                <a:off x="4333850" y="7236401"/>
                <a:ext cx="780627" cy="160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➢災害発生情報</a:t>
                </a:r>
                <a:r>
                  <a:rPr lang="en-US" altLang="ja-JP" sz="500" dirty="0" smtClean="0">
                    <a:solidFill>
                      <a:schemeClr val="tx1"/>
                    </a:solidFill>
                    <a:latin typeface="Meiryo UI" panose="020B0604030504040204" pitchFamily="50" charset="-128"/>
                    <a:ea typeface="Meiryo UI" panose="020B0604030504040204" pitchFamily="50" charset="-128"/>
                  </a:rPr>
                  <a:t/>
                </a:r>
                <a:br>
                  <a:rPr lang="en-US" altLang="ja-JP" sz="500" dirty="0" smtClean="0">
                    <a:solidFill>
                      <a:schemeClr val="tx1"/>
                    </a:solidFill>
                    <a:latin typeface="Meiryo UI" panose="020B0604030504040204" pitchFamily="50" charset="-128"/>
                    <a:ea typeface="Meiryo UI" panose="020B0604030504040204" pitchFamily="50" charset="-128"/>
                  </a:rPr>
                </a:br>
                <a:r>
                  <a:rPr lang="ja-JP" altLang="en-US" sz="500" dirty="0" smtClean="0">
                    <a:solidFill>
                      <a:schemeClr val="tx1"/>
                    </a:solidFill>
                    <a:latin typeface="Meiryo UI" panose="020B0604030504040204" pitchFamily="50" charset="-128"/>
                    <a:ea typeface="Meiryo UI" panose="020B0604030504040204" pitchFamily="50" charset="-128"/>
                  </a:rPr>
                  <a:t>➢今後の見通し　など</a:t>
                </a:r>
                <a:endParaRPr lang="en-US" altLang="ja-JP" sz="500" dirty="0">
                  <a:solidFill>
                    <a:schemeClr val="tx1"/>
                  </a:solidFill>
                  <a:latin typeface="Meiryo UI" panose="020B0604030504040204" pitchFamily="50" charset="-128"/>
                  <a:ea typeface="Meiryo UI" panose="020B0604030504040204" pitchFamily="50" charset="-128"/>
                </a:endParaRPr>
              </a:p>
            </p:txBody>
          </p:sp>
          <p:sp>
            <p:nvSpPr>
              <p:cNvPr id="68" name="角丸四角形 67"/>
              <p:cNvSpPr/>
              <p:nvPr/>
            </p:nvSpPr>
            <p:spPr>
              <a:xfrm>
                <a:off x="5217680" y="7231777"/>
                <a:ext cx="780627" cy="160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➢窓口情報</a:t>
                </a:r>
                <a:r>
                  <a:rPr lang="en-US" altLang="ja-JP" sz="500" dirty="0" smtClean="0">
                    <a:solidFill>
                      <a:schemeClr val="tx1"/>
                    </a:solidFill>
                    <a:latin typeface="Meiryo UI" panose="020B0604030504040204" pitchFamily="50" charset="-128"/>
                    <a:ea typeface="Meiryo UI" panose="020B0604030504040204" pitchFamily="50" charset="-128"/>
                  </a:rPr>
                  <a:t/>
                </a:r>
                <a:br>
                  <a:rPr lang="en-US" altLang="ja-JP" sz="500" dirty="0" smtClean="0">
                    <a:solidFill>
                      <a:schemeClr val="tx1"/>
                    </a:solidFill>
                    <a:latin typeface="Meiryo UI" panose="020B0604030504040204" pitchFamily="50" charset="-128"/>
                    <a:ea typeface="Meiryo UI" panose="020B0604030504040204" pitchFamily="50" charset="-128"/>
                  </a:rPr>
                </a:br>
                <a:r>
                  <a:rPr lang="ja-JP" altLang="en-US" sz="500" dirty="0" smtClean="0">
                    <a:solidFill>
                      <a:schemeClr val="tx1"/>
                    </a:solidFill>
                    <a:latin typeface="Meiryo UI" panose="020B0604030504040204" pitchFamily="50" charset="-128"/>
                    <a:ea typeface="Meiryo UI" panose="020B0604030504040204" pitchFamily="50" charset="-128"/>
                  </a:rPr>
                  <a:t>➢自国民への帰国情報　など</a:t>
                </a:r>
                <a:endParaRPr lang="en-US" altLang="ja-JP" sz="500" dirty="0">
                  <a:solidFill>
                    <a:schemeClr val="tx1"/>
                  </a:solidFill>
                  <a:latin typeface="Meiryo UI" panose="020B0604030504040204" pitchFamily="50" charset="-128"/>
                  <a:ea typeface="Meiryo UI" panose="020B0604030504040204" pitchFamily="50" charset="-128"/>
                </a:endParaRPr>
              </a:p>
            </p:txBody>
          </p:sp>
          <p:pic>
            <p:nvPicPr>
              <p:cNvPr id="99" name="図 9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04857" y="8303942"/>
                <a:ext cx="335910" cy="284232"/>
              </a:xfrm>
              <a:prstGeom prst="rect">
                <a:avLst/>
              </a:prstGeom>
            </p:spPr>
          </p:pic>
          <p:pic>
            <p:nvPicPr>
              <p:cNvPr id="100" name="図 99"/>
              <p:cNvPicPr>
                <a:picLocks noChangeAspect="1"/>
              </p:cNvPicPr>
              <p:nvPr/>
            </p:nvPicPr>
            <p:blipFill rotWithShape="1">
              <a:blip r:embed="rId18"/>
              <a:srcRect t="10967" b="11136"/>
              <a:stretch/>
            </p:blipFill>
            <p:spPr>
              <a:xfrm>
                <a:off x="5088569" y="8349930"/>
                <a:ext cx="174083" cy="136092"/>
              </a:xfrm>
              <a:prstGeom prst="rect">
                <a:avLst/>
              </a:prstGeom>
            </p:spPr>
          </p:pic>
          <p:sp>
            <p:nvSpPr>
              <p:cNvPr id="101" name="角丸四角形 100"/>
              <p:cNvSpPr/>
              <p:nvPr/>
            </p:nvSpPr>
            <p:spPr>
              <a:xfrm>
                <a:off x="6092626" y="7931188"/>
                <a:ext cx="570183" cy="187106"/>
              </a:xfrm>
              <a:prstGeom prst="roundRect">
                <a:avLst>
                  <a:gd name="adj" fmla="val 258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500" dirty="0" smtClean="0">
                    <a:solidFill>
                      <a:schemeClr val="tx1"/>
                    </a:solidFill>
                    <a:latin typeface="Meiryo UI" panose="020B0604030504040204" pitchFamily="50" charset="-128"/>
                    <a:ea typeface="Meiryo UI" panose="020B0604030504040204" pitchFamily="50" charset="-128"/>
                  </a:rPr>
                  <a:t>訪日外国人</a:t>
                </a:r>
                <a:endParaRPr lang="en-US" altLang="ja-JP" sz="500" dirty="0">
                  <a:solidFill>
                    <a:schemeClr val="tx1"/>
                  </a:solidFill>
                  <a:latin typeface="Meiryo UI" panose="020B0604030504040204" pitchFamily="50" charset="-128"/>
                  <a:ea typeface="Meiryo UI" panose="020B0604030504040204" pitchFamily="50" charset="-128"/>
                </a:endParaRPr>
              </a:p>
            </p:txBody>
          </p:sp>
        </p:grpSp>
      </p:grpSp>
      <p:sp>
        <p:nvSpPr>
          <p:cNvPr id="5" name="スライド番号プレースホルダー 4"/>
          <p:cNvSpPr>
            <a:spLocks noGrp="1"/>
          </p:cNvSpPr>
          <p:nvPr>
            <p:ph type="sldNum" sz="quarter" idx="12"/>
          </p:nvPr>
        </p:nvSpPr>
        <p:spPr/>
        <p:txBody>
          <a:bodyPr/>
          <a:lstStyle/>
          <a:p>
            <a:r>
              <a:rPr lang="en-US" altLang="ja-JP" sz="1400" dirty="0" smtClean="0">
                <a:latin typeface="+mn-lt"/>
              </a:rPr>
              <a:t>10</a:t>
            </a:r>
            <a:endParaRPr lang="ja-JP" altLang="en-US" sz="1400" dirty="0">
              <a:latin typeface="+mn-lt"/>
            </a:endParaRPr>
          </a:p>
        </p:txBody>
      </p:sp>
      <p:sp>
        <p:nvSpPr>
          <p:cNvPr id="102" name="テキスト ボックス 101"/>
          <p:cNvSpPr txBox="1"/>
          <p:nvPr/>
        </p:nvSpPr>
        <p:spPr>
          <a:xfrm>
            <a:off x="185010" y="370986"/>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710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3072490"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災害医療体制の整備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686763"/>
            <a:ext cx="6480000" cy="350247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厚生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労働省通知及び</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内閣府訓練結果等を踏まえ、地震等の大規模災害時の本部体制を見直し、機能の充実・強化を図る。</a:t>
            </a:r>
          </a:p>
          <a:p>
            <a:pPr>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＜初動期＞</a:t>
            </a:r>
          </a:p>
          <a:p>
            <a:pPr marL="171450" indent="-171450">
              <a:lnSpc>
                <a:spcPts val="1800"/>
              </a:lnSpc>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地震等の大規模災害時の医療救護活動において、適切な医療が提供できるようにするため、災害拠点病院</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箇所</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病院</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err="1">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での</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傷病者の受入れ体制、災害現場での応急処置やトリアージを行う</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DMAT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（日本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DMAT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隊</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48</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隊）出動態勢の確保に万全を期す。</a:t>
            </a:r>
          </a:p>
          <a:p>
            <a:pPr>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＜中長期＞</a:t>
            </a:r>
          </a:p>
          <a:p>
            <a:pPr marL="171450" indent="-171450">
              <a:lnSpc>
                <a:spcPts val="1800"/>
              </a:lnSpc>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また、医療救護活動が初動から中長期に及ぶ場合においても、適切な医療が提供できるよう、他府県からの医療救護班の円滑な受入れ体制やコーディネート機能の整備・充実を図る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保健医療調整本部で活動する災害医療コーディネーターが不足しており、活動が長期化した場合のマンパワーの不足が生じたため、中長期の災害医療や、小児周産期・透析等の多分野での調整に対応できる災害医療コーディネーターの養成を行う。</a:t>
            </a: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あわせて</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地域の医療事情を熟知した災害医療コーディネーターの養成を行う。</a:t>
            </a:r>
          </a:p>
        </p:txBody>
      </p:sp>
      <p:sp>
        <p:nvSpPr>
          <p:cNvPr id="13" name="テキスト ボックス 12"/>
          <p:cNvSpPr txBox="1"/>
          <p:nvPr/>
        </p:nvSpPr>
        <p:spPr>
          <a:xfrm>
            <a:off x="5596116" y="344488"/>
            <a:ext cx="126188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（健康医療部）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50888" y="4287163"/>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995218730"/>
              </p:ext>
            </p:extLst>
          </p:nvPr>
        </p:nvGraphicFramePr>
        <p:xfrm>
          <a:off x="176536" y="4558640"/>
          <a:ext cx="6480000" cy="2194560"/>
        </p:xfrm>
        <a:graphic>
          <a:graphicData uri="http://schemas.openxmlformats.org/drawingml/2006/table">
            <a:tbl>
              <a:tblPr firstRow="1" bandRow="1">
                <a:tableStyleId>{5C22544A-7EE6-4342-B048-85BDC9FD1C3A}</a:tableStyleId>
              </a:tblPr>
              <a:tblGrid>
                <a:gridCol w="2592000">
                  <a:extLst>
                    <a:ext uri="{9D8B030D-6E8A-4147-A177-3AD203B41FA5}">
                      <a16:colId xmlns:a16="http://schemas.microsoft.com/office/drawing/2014/main" val="20000"/>
                    </a:ext>
                  </a:extLst>
                </a:gridCol>
                <a:gridCol w="3888000">
                  <a:extLst>
                    <a:ext uri="{9D8B030D-6E8A-4147-A177-3AD203B41FA5}">
                      <a16:colId xmlns:a16="http://schemas.microsoft.com/office/drawing/2014/main" val="20001"/>
                    </a:ext>
                  </a:extLst>
                </a:gridCol>
              </a:tblGrid>
              <a:tr h="19091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532656">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厚生労働省通知及び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内閣府訓練結果を踏まえ、災害時の本部機能の充実・強化を含めた体制の整備を図る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ts val="1800"/>
                        </a:lnSpc>
                        <a:buFont typeface="Arial" panose="020B0604020202020204" pitchFamily="34" charset="0"/>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府保健医療調整本部設置要綱等を制定するなど、災害時の本部機能の充実・強化を含めた体制の整備を図った。</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2656">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災害医療訓練を実施し、その結果を踏まえて、災害時の本部機能の充実・強化を含めた体制の整備を検討する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大阪府地震・津波災害対策訓練を実施し、災害時の本部機能の充実・強化を含めた体制の整備を図った。</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32553"/>
                  </a:ext>
                </a:extLst>
              </a:tr>
              <a:tr h="532656">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災害時小児周産期リエゾンや透析リエゾン関係者など、幅広い分野から災害医療コーディネーターを新たに選定する。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大阪府災害医療コーディネーター研修を実施するとともに、新たに災害医療コーディネーターを委嘱した。（合計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839055"/>
                  </a:ext>
                </a:extLst>
              </a:tr>
            </a:tbl>
          </a:graphicData>
        </a:graphic>
      </p:graphicFrame>
      <p:sp>
        <p:nvSpPr>
          <p:cNvPr id="20" name="テキスト ボックス 19"/>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21" name="直線コネクタ 20"/>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1"/>
          </p:nvPr>
        </p:nvSpPr>
        <p:spPr/>
        <p:txBody>
          <a:bodyPr/>
          <a:lstStyle/>
          <a:p>
            <a:r>
              <a:rPr lang="en-US" altLang="ja-JP" sz="1400" dirty="0" smtClean="0">
                <a:latin typeface="+mn-lt"/>
              </a:rPr>
              <a:t>11</a:t>
            </a:r>
            <a:endParaRPr lang="ja-JP" altLang="en-US" dirty="0">
              <a:latin typeface="+mn-lt"/>
            </a:endParaRPr>
          </a:p>
        </p:txBody>
      </p:sp>
      <p:sp>
        <p:nvSpPr>
          <p:cNvPr id="18" name="テキスト ボックス 17"/>
          <p:cNvSpPr txBox="1"/>
          <p:nvPr/>
        </p:nvSpPr>
        <p:spPr>
          <a:xfrm>
            <a:off x="176536" y="378468"/>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4624" y="7799251"/>
            <a:ext cx="6480000" cy="1938992"/>
          </a:xfrm>
          <a:prstGeom prst="rect">
            <a:avLst/>
          </a:prstGeom>
          <a:noFill/>
        </p:spPr>
        <p:txBody>
          <a:bodyPr wrap="square" rtlCol="0">
            <a:spAutoFit/>
          </a:body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災害医療訓練を実施し、その結果を踏まえて、災害時の本部機能の充実・強化を含めた体制の整備を検討</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災害</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時小児周産期リエゾンや透析リエゾン関係者など、幅広い</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分野から災害</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医療コーディネーター</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を選定</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する</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a:latin typeface="HG丸ｺﾞｼｯｸM-PRO" panose="020F0600000000000000" pitchFamily="50" charset="-128"/>
                <a:ea typeface="HG丸ｺﾞｼｯｸM-PRO" panose="020F0600000000000000" pitchFamily="50" charset="-128"/>
              </a:rPr>
              <a:t>災害時の停電に備え、人工呼吸器を使用している在宅患者への訪問看護師による支援体制を構築する。</a:t>
            </a:r>
          </a:p>
          <a:p>
            <a:pPr marL="361950">
              <a:lnSpc>
                <a:spcPts val="1800"/>
              </a:lnSpc>
            </a:pPr>
            <a:r>
              <a:rPr lang="ja-JP" altLang="en-US" sz="1000" dirty="0">
                <a:latin typeface="HG丸ｺﾞｼｯｸM-PRO" panose="020F0600000000000000" pitchFamily="50" charset="-128"/>
                <a:ea typeface="HG丸ｺﾞｼｯｸM-PRO" panose="020F0600000000000000" pitchFamily="50" charset="-128"/>
              </a:rPr>
              <a:t>①地区拠点となる訪問看護ステーションを指定（府内</a:t>
            </a:r>
            <a:r>
              <a:rPr lang="en-US" altLang="ja-JP" sz="1000" dirty="0">
                <a:latin typeface="HG丸ｺﾞｼｯｸM-PRO" panose="020F0600000000000000" pitchFamily="50" charset="-128"/>
                <a:ea typeface="HG丸ｺﾞｼｯｸM-PRO" panose="020F0600000000000000" pitchFamily="50" charset="-128"/>
              </a:rPr>
              <a:t>44</a:t>
            </a:r>
            <a:r>
              <a:rPr lang="ja-JP" altLang="en-US" sz="1000" dirty="0">
                <a:latin typeface="HG丸ｺﾞｼｯｸM-PRO" panose="020F0600000000000000" pitchFamily="50" charset="-128"/>
                <a:ea typeface="HG丸ｺﾞｼｯｸM-PRO" panose="020F0600000000000000" pitchFamily="50" charset="-128"/>
              </a:rPr>
              <a:t>か所）</a:t>
            </a:r>
          </a:p>
          <a:p>
            <a:pPr marL="361950">
              <a:lnSpc>
                <a:spcPts val="1800"/>
              </a:lnSpc>
            </a:pPr>
            <a:r>
              <a:rPr lang="ja-JP" altLang="en-US" sz="1000" dirty="0" smtClean="0">
                <a:latin typeface="HG丸ｺﾞｼｯｸM-PRO" panose="020F0600000000000000" pitchFamily="50" charset="-128"/>
                <a:ea typeface="HG丸ｺﾞｼｯｸM-PRO" panose="020F0600000000000000" pitchFamily="50" charset="-128"/>
              </a:rPr>
              <a:t>②災害</a:t>
            </a:r>
            <a:r>
              <a:rPr lang="ja-JP" altLang="en-US" sz="1000" dirty="0">
                <a:latin typeface="HG丸ｺﾞｼｯｸM-PRO" panose="020F0600000000000000" pitchFamily="50" charset="-128"/>
                <a:ea typeface="HG丸ｺﾞｼｯｸM-PRO" panose="020F0600000000000000" pitchFamily="50" charset="-128"/>
              </a:rPr>
              <a:t>時対応のためのマニュアル作成</a:t>
            </a:r>
          </a:p>
          <a:p>
            <a:pPr marL="361950">
              <a:lnSpc>
                <a:spcPts val="1800"/>
              </a:lnSpc>
            </a:pPr>
            <a:r>
              <a:rPr lang="ja-JP" altLang="en-US" sz="1000" dirty="0">
                <a:latin typeface="HG丸ｺﾞｼｯｸM-PRO" panose="020F0600000000000000" pitchFamily="50" charset="-128"/>
                <a:ea typeface="HG丸ｺﾞｼｯｸM-PRO" panose="020F0600000000000000" pitchFamily="50" charset="-128"/>
              </a:rPr>
              <a:t>③非常用電源設備等（持ち運び可能な発電機、応援用医療資材）の整備</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69032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430359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731276" y="344488"/>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graphicFrame>
        <p:nvGraphicFramePr>
          <p:cNvPr id="15" name="表 14"/>
          <p:cNvGraphicFramePr>
            <a:graphicFrameLocks noGrp="1"/>
          </p:cNvGraphicFramePr>
          <p:nvPr>
            <p:extLst>
              <p:ext uri="{D42A27DB-BD31-4B8C-83A1-F6EECF244321}">
                <p14:modId xmlns:p14="http://schemas.microsoft.com/office/powerpoint/2010/main" val="3126048256"/>
              </p:ext>
            </p:extLst>
          </p:nvPr>
        </p:nvGraphicFramePr>
        <p:xfrm>
          <a:off x="189000" y="2434992"/>
          <a:ext cx="6480000" cy="100584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267477">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広域緊急交通路の橋梁の耐震化</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80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防災・減災に資する道路ネットワークの整備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24.8km</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26.3km</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27.8km</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189000" y="2156465"/>
            <a:ext cx="2012089"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取組み実績</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9000" y="4448944"/>
            <a:ext cx="6480000" cy="784830"/>
          </a:xfrm>
          <a:prstGeom prst="rect">
            <a:avLst/>
          </a:prstGeom>
          <a:noFill/>
        </p:spPr>
        <p:txBody>
          <a:bodyPr wrap="square" rtlCol="0">
            <a:spAutoFit/>
          </a:body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広域</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緊急交通路の橋梁の耐震化を推進</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橋推進（</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橋完了予定、</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390/397</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橋）</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防災・減災に資する道路ネットワークの整備を推進</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13.4km</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推進（</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3.0km</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30.8/41.2km</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7" name="グループ化 6"/>
          <p:cNvGrpSpPr/>
          <p:nvPr/>
        </p:nvGrpSpPr>
        <p:grpSpPr>
          <a:xfrm>
            <a:off x="2060968" y="3512840"/>
            <a:ext cx="4536384" cy="1185138"/>
            <a:chOff x="1514453" y="5529064"/>
            <a:chExt cx="4536384" cy="1185138"/>
          </a:xfrm>
        </p:grpSpPr>
        <p:grpSp>
          <p:nvGrpSpPr>
            <p:cNvPr id="4" name="グループ化 3"/>
            <p:cNvGrpSpPr/>
            <p:nvPr/>
          </p:nvGrpSpPr>
          <p:grpSpPr>
            <a:xfrm>
              <a:off x="1514453" y="5529064"/>
              <a:ext cx="1512168" cy="1121351"/>
              <a:chOff x="1246701" y="6116161"/>
              <a:chExt cx="1512168" cy="1121351"/>
            </a:xfrm>
          </p:grpSpPr>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785" y="6116161"/>
                <a:ext cx="125000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1246701" y="7022068"/>
                <a:ext cx="1512168" cy="21544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橋梁耐震化　対策前</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130144" y="5529064"/>
              <a:ext cx="1512168" cy="1121351"/>
              <a:chOff x="3130144" y="5529064"/>
              <a:chExt cx="1512168" cy="1121351"/>
            </a:xfrm>
          </p:grpSpPr>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763" y="5529064"/>
                <a:ext cx="125493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130144" y="6434971"/>
                <a:ext cx="151216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橋梁耐震化　</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対策後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4970837" y="5529066"/>
              <a:ext cx="1080000" cy="1185136"/>
              <a:chOff x="-592285" y="7827991"/>
              <a:chExt cx="1800002" cy="657430"/>
            </a:xfrm>
          </p:grpSpPr>
          <p:sp>
            <p:nvSpPr>
              <p:cNvPr id="28" name="テキスト ボックス 27"/>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四角形吹き出し 28"/>
              <p:cNvSpPr/>
              <p:nvPr/>
            </p:nvSpPr>
            <p:spPr>
              <a:xfrm>
                <a:off x="-592285" y="7827991"/>
                <a:ext cx="1800002" cy="599108"/>
              </a:xfrm>
              <a:prstGeom prst="wedgeRectCallout">
                <a:avLst>
                  <a:gd name="adj1" fmla="val -82641"/>
                  <a:gd name="adj2" fmla="val 3050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下部構造と上部構造をケーブル等で連結し、地震時に橋桁の落下を防止します</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endParaRPr>
              </a:p>
            </p:txBody>
          </p:sp>
        </p:grpSp>
      </p:grpSp>
      <p:sp>
        <p:nvSpPr>
          <p:cNvPr id="30" name="テキスト ボックス 29"/>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35" name="直線コネクタ 34"/>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lang="en-US" altLang="ja-JP" sz="1400" dirty="0" smtClean="0">
                <a:latin typeface="+mn-lt"/>
              </a:rPr>
              <a:t>12</a:t>
            </a:r>
            <a:endParaRPr lang="ja-JP" altLang="en-US" sz="1400" dirty="0">
              <a:latin typeface="+mn-lt"/>
            </a:endParaRPr>
          </a:p>
        </p:txBody>
      </p:sp>
      <p:sp>
        <p:nvSpPr>
          <p:cNvPr id="32" name="正方形/長方形 31"/>
          <p:cNvSpPr/>
          <p:nvPr/>
        </p:nvSpPr>
        <p:spPr>
          <a:xfrm>
            <a:off x="189000" y="9201472"/>
            <a:ext cx="6480000" cy="540000"/>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停電</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信号機への電源供給バックアップ設備の更新・設置等（緊急交通路重点</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路線等）</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継続</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
        <p:nvSpPr>
          <p:cNvPr id="34" name="テキスト ボックス 33"/>
          <p:cNvSpPr txBox="1"/>
          <p:nvPr/>
        </p:nvSpPr>
        <p:spPr>
          <a:xfrm>
            <a:off x="188640" y="7499299"/>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3682771197"/>
              </p:ext>
            </p:extLst>
          </p:nvPr>
        </p:nvGraphicFramePr>
        <p:xfrm>
          <a:off x="189000" y="7770776"/>
          <a:ext cx="6480000" cy="1395616"/>
        </p:xfrm>
        <a:graphic>
          <a:graphicData uri="http://schemas.openxmlformats.org/drawingml/2006/table">
            <a:tbl>
              <a:tblPr firstRow="1" bandRow="1">
                <a:tableStyleId>{5C22544A-7EE6-4342-B048-85BDC9FD1C3A}</a:tableStyleId>
              </a:tblPr>
              <a:tblGrid>
                <a:gridCol w="306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98336">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32000">
                <a:tc>
                  <a:txBody>
                    <a:bodyPr/>
                    <a:lstStyle/>
                    <a:p>
                      <a:pPr algn="l">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停電信号機への電源供給バックアップ設備の更新・設置等（緊急交通路重点</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路線等）</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buFont typeface="Meiryo UI" panose="020B0604030504040204" pitchFamily="50" charset="-128"/>
                        <a:buNone/>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停電信号機への電源供給バックアップ設備の更新・設置等（緊急交通路重点</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路線等）を行った。</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6328">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nSpc>
                          <a:spcPct val="100000"/>
                        </a:lnSpc>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各鉄道事業者と協議を推進中</a:t>
                      </a:r>
                    </a:p>
                    <a:p>
                      <a:pPr marL="88900" indent="-88900">
                        <a:lnSpc>
                          <a:spcPct val="100000"/>
                        </a:lnSpc>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交通情報提供装置を活用した「車の利用自粛」広報の実施等について関係機関と調整を行った。　　　　　　　　　　　　　　　　　　　　　　　　　　　　　　　　　　　</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9742216"/>
                  </a:ext>
                </a:extLst>
              </a:tr>
            </a:tbl>
          </a:graphicData>
        </a:graphic>
      </p:graphicFrame>
      <p:grpSp>
        <p:nvGrpSpPr>
          <p:cNvPr id="5" name="グループ化 4"/>
          <p:cNvGrpSpPr/>
          <p:nvPr/>
        </p:nvGrpSpPr>
        <p:grpSpPr>
          <a:xfrm>
            <a:off x="189000" y="661111"/>
            <a:ext cx="6480000" cy="1501275"/>
            <a:chOff x="189000" y="588943"/>
            <a:chExt cx="6480000" cy="1501275"/>
          </a:xfrm>
        </p:grpSpPr>
        <p:sp>
          <p:nvSpPr>
            <p:cNvPr id="11" name="正方形/長方形 10"/>
            <p:cNvSpPr/>
            <p:nvPr/>
          </p:nvSpPr>
          <p:spPr>
            <a:xfrm>
              <a:off x="189000" y="632520"/>
              <a:ext cx="6480000" cy="1457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750"/>
                </a:lnSpc>
              </a:pPr>
              <a:endParaRPr lang="ja-JP" altLang="ja-JP"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発生後に、府内の防災</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拠点や</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周辺府県との連絡を確保し、救命救助活動や支援物資の輸送を担う広域緊急交通路の通行機能を確保するため、集中取組期間中に重点的に橋梁の耐震化を進め</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年度までに橋梁の耐震化の完了をめざす。</a:t>
              </a: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活動を支える道路ネットワークの整備を行い、災害時における緊急交通路の多重性、代替路の確保や防災拠点アクセス等の向上、府県間連携の強化を図る。</a:t>
              </a:r>
            </a:p>
          </p:txBody>
        </p:sp>
        <p:sp>
          <p:nvSpPr>
            <p:cNvPr id="25" name="正方形/長方形 24"/>
            <p:cNvSpPr/>
            <p:nvPr/>
          </p:nvSpPr>
          <p:spPr>
            <a:xfrm>
              <a:off x="189000" y="588943"/>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ja-JP" sz="12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通行機能確保</a:t>
              </a:r>
              <a:r>
                <a:rPr lang="ja-JP" altLang="ja-JP" sz="12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（都市整備部）</a:t>
              </a:r>
              <a:endParaRPr kumimoji="1" lang="ja-JP" altLang="en-US" sz="1200" dirty="0">
                <a:solidFill>
                  <a:schemeClr val="bg1"/>
                </a:solidFill>
              </a:endParaRPr>
            </a:p>
          </p:txBody>
        </p:sp>
      </p:grpSp>
      <p:grpSp>
        <p:nvGrpSpPr>
          <p:cNvPr id="8" name="グループ化 7"/>
          <p:cNvGrpSpPr/>
          <p:nvPr/>
        </p:nvGrpSpPr>
        <p:grpSpPr>
          <a:xfrm>
            <a:off x="189000" y="5526586"/>
            <a:ext cx="6480000" cy="1946694"/>
            <a:chOff x="189000" y="5710595"/>
            <a:chExt cx="6480000" cy="1946694"/>
          </a:xfrm>
        </p:grpSpPr>
        <p:sp>
          <p:nvSpPr>
            <p:cNvPr id="33" name="正方形/長方形 32"/>
            <p:cNvSpPr/>
            <p:nvPr/>
          </p:nvSpPr>
          <p:spPr>
            <a:xfrm>
              <a:off x="189000" y="5737926"/>
              <a:ext cx="6480000" cy="191936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750"/>
                </a:lnSpc>
              </a:pPr>
              <a:endParaRPr lang="ja-JP" altLang="ja-JP"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5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緊急</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交通路重点</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路線を中心に、停電時に信号機への電源供給をバックアップする設備等について、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引き続</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5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き</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、その緊要性を踏まえた計画的な整備を進める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5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鉄道</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運行停止や高速道路の通行止めにより、一般道路において大規模な交通渋滞が発生したが、各鉄道の踏切に設置されている遮断機が長時間閉鎖したことも大規模渋滞の要因の一つであると考えられるため、発災時における交通総量抑制の検討を行う。</a:t>
              </a:r>
            </a:p>
            <a:p>
              <a:pPr marL="171450" indent="-171450">
                <a:lnSpc>
                  <a:spcPts val="175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鉄道</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運行停止時の迅速な閉鎖踏切開放について鉄道事業者等と協議を行う。</a:t>
              </a:r>
            </a:p>
          </p:txBody>
        </p:sp>
        <p:sp>
          <p:nvSpPr>
            <p:cNvPr id="27" name="正方形/長方形 26"/>
            <p:cNvSpPr/>
            <p:nvPr/>
          </p:nvSpPr>
          <p:spPr>
            <a:xfrm>
              <a:off x="189000" y="5710595"/>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＜信号機電源付加装置の整備等＞</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（警察本部）</a:t>
              </a:r>
            </a:p>
          </p:txBody>
        </p:sp>
      </p:grpSp>
      <p:sp>
        <p:nvSpPr>
          <p:cNvPr id="31" name="テキスト ボックス 30"/>
          <p:cNvSpPr txBox="1"/>
          <p:nvPr/>
        </p:nvSpPr>
        <p:spPr>
          <a:xfrm>
            <a:off x="174583" y="370807"/>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88640" y="5241032"/>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5068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88820" y="632520"/>
            <a:ext cx="6480000" cy="3859759"/>
            <a:chOff x="188820" y="787569"/>
            <a:chExt cx="6480000" cy="3859759"/>
          </a:xfrm>
        </p:grpSpPr>
        <p:sp>
          <p:nvSpPr>
            <p:cNvPr id="15" name="正方形/長方形 14"/>
            <p:cNvSpPr/>
            <p:nvPr/>
          </p:nvSpPr>
          <p:spPr>
            <a:xfrm>
              <a:off x="188820" y="881306"/>
              <a:ext cx="6480000" cy="376602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171450" indent="-171450">
                <a:lnSpc>
                  <a:spcPts val="1750"/>
                </a:lnSpc>
                <a:buFont typeface="Wingdings" panose="05000000000000000000" pitchFamily="2" charset="2"/>
                <a:buChar char="u"/>
              </a:pPr>
              <a:endParaRPr lang="en-US" altLang="ja-JP" sz="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改修促進法に基づき、平成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25</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ヵ年戦略・大阪」において、耐震診断義務化対象路線、耐震診断の報告期限を定め、平成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25</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年度から耐震診断補助を行うとともに、平成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年度からは耐震補強設計、耐震改修補助を行い、沿道建築物の耐震化を促進している。</a:t>
              </a: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、耐震診断の義務化対象建築物については、平成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年度までに、耐震改修等の完了を働きかける。</a:t>
              </a: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北部を震源とする地震の被害状況や国における耐震診断義務化建築物の目標設定、また、南海トラフ巨大地震の発生確率が引き上げられた切迫した状況を踏まえ、更なる耐震化の取組みについて、平成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月に大阪府耐震改修促進計画審議会へ諮問し、以降審議している。</a:t>
              </a: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審</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議会からの答申を踏まえ、「住宅建築物耐震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ヵ年戦略・大阪」を改定し、新たな目標及び推進方策を位置づけ、更なる耐震化の促進に取り組んでいく</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5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北部を震源とする地震の被害を踏まえ、より大規模な地震が発生すれば、甚大な被害を及ぼすことが想定され、南海トラフ巨大地震の発生確率が引き上げられたという切迫した状況からも、「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ヵ年戦略・大阪」に新たな目標を設定のうえ支援策を強化するなど、府民一丸となって耐震化を加速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させる。</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 name="正方形/長方形 3"/>
            <p:cNvSpPr/>
            <p:nvPr/>
          </p:nvSpPr>
          <p:spPr>
            <a:xfrm>
              <a:off x="188820" y="787569"/>
              <a:ext cx="6480000" cy="3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ja-JP"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＜沿道建築物の耐震化＞</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部）</a:t>
              </a:r>
              <a:endParaRPr kumimoji="1" lang="ja-JP" altLang="en-US" sz="1200" dirty="0">
                <a:solidFill>
                  <a:schemeClr val="bg1"/>
                </a:solidFill>
              </a:endParaRPr>
            </a:p>
          </p:txBody>
        </p:sp>
      </p:grpSp>
      <p:sp>
        <p:nvSpPr>
          <p:cNvPr id="3" name="正方形/長方形 2"/>
          <p:cNvSpPr/>
          <p:nvPr/>
        </p:nvSpPr>
        <p:spPr>
          <a:xfrm>
            <a:off x="0" y="0"/>
            <a:ext cx="430359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731276" y="344488"/>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34" name="正方形/長方形 33"/>
          <p:cNvSpPr/>
          <p:nvPr/>
        </p:nvSpPr>
        <p:spPr>
          <a:xfrm>
            <a:off x="189000" y="7329264"/>
            <a:ext cx="6480000" cy="2579143"/>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沿道建築物の耐震化</a:t>
            </a:r>
          </a:p>
          <a:p>
            <a:pPr marL="355600" indent="-88900">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建物</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所有者へ具体的にイメージできる効果的な働きかけに必要なツールを作成し、耐震性が不足する全ての建築物を対象に、働きかけを行う。</a:t>
            </a:r>
          </a:p>
          <a:p>
            <a:pPr marL="355600" indent="-88900">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建物</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所有者の働きかけに際して、一部の建築物について、専門家の同行により建物状況に応じた耐震化の手法や工事費等を提示することで建物所有者や建物の実態を把握し、実効力のある支援策についての検討を行う。</a:t>
            </a:r>
          </a:p>
          <a:p>
            <a:pPr marL="171450" indent="-171450">
              <a:lnSpc>
                <a:spcPts val="180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ブロック塀等の耐震診断義務付け制度の構築</a:t>
            </a:r>
          </a:p>
          <a:p>
            <a:pPr marL="355600" indent="-88900">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帰宅</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困難者対策を強化するため、徒歩帰宅ルート候補路線</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案</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沿道の一定規模以上のブロック塀等の耐震診断義務付け制度の構築に向け、現地調査の実施、審議会等への意見聴取などにより、「住宅建築物耐震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ヵ年戦略・大阪」を改定し診断義務付け路線の指定等を行う。</a:t>
            </a:r>
          </a:p>
        </p:txBody>
      </p:sp>
      <p:sp>
        <p:nvSpPr>
          <p:cNvPr id="30" name="テキスト ボックス 29"/>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35" name="直線コネクタ 34"/>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7" name="表 16"/>
          <p:cNvGraphicFramePr>
            <a:graphicFrameLocks noGrp="1"/>
          </p:cNvGraphicFramePr>
          <p:nvPr>
            <p:extLst>
              <p:ext uri="{D42A27DB-BD31-4B8C-83A1-F6EECF244321}">
                <p14:modId xmlns:p14="http://schemas.microsoft.com/office/powerpoint/2010/main" val="3127748352"/>
              </p:ext>
            </p:extLst>
          </p:nvPr>
        </p:nvGraphicFramePr>
        <p:xfrm>
          <a:off x="189000" y="4793552"/>
          <a:ext cx="6480000" cy="2506320"/>
        </p:xfrm>
        <a:graphic>
          <a:graphicData uri="http://schemas.openxmlformats.org/drawingml/2006/table">
            <a:tbl>
              <a:tblPr firstRow="1" bandRow="1">
                <a:tableStyleId>{5C22544A-7EE6-4342-B048-85BDC9FD1C3A}</a:tableStyleId>
              </a:tblPr>
              <a:tblGrid>
                <a:gridCol w="3024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tblGrid>
              <a:tr h="271456">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命令を行った耐震診断未実施の所有者に対して督促を行う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命令を行った診断未報告者</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件の全てに督促を行い、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件が診断を実施した。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診断の結果、耐震性を有しない建築物の所有者に対し改修を引き続き働きかける。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年度のヒアリングで改修等の意向を示した建物所有者</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件に対して、耐震化の実施時期や検討状況についてフォローアップを実施。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018779"/>
                  </a:ext>
                </a:extLst>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特に耐震化の意向を示した建物所有者については、早期に着手されるよう働きかけを継続する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改修・除却の補助件数が例年より飛躍的に増加した。（</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908669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令和元年度以降の取組みについて検討 </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耐震改修促進計画審議会からの答申を踏まえ、「住宅建築物耐震</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カ年戦略・大阪」を改定し、耐震化の新たな目標や目標達成のための取組みを位置づけ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663544"/>
                  </a:ext>
                </a:extLst>
              </a:tr>
            </a:tbl>
          </a:graphicData>
        </a:graphic>
      </p:graphicFrame>
      <p:sp>
        <p:nvSpPr>
          <p:cNvPr id="18" name="テキスト ボックス 17"/>
          <p:cNvSpPr txBox="1"/>
          <p:nvPr/>
        </p:nvSpPr>
        <p:spPr>
          <a:xfrm>
            <a:off x="189000" y="4520952"/>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1"/>
          </p:nvPr>
        </p:nvSpPr>
        <p:spPr/>
        <p:txBody>
          <a:bodyPr/>
          <a:lstStyle/>
          <a:p>
            <a:r>
              <a:rPr lang="en-US" altLang="ja-JP" sz="1400" smtClean="0">
                <a:latin typeface="+mn-lt"/>
              </a:rPr>
              <a:t>13</a:t>
            </a:r>
            <a:endParaRPr lang="ja-JP" altLang="en-US" sz="1400" dirty="0">
              <a:latin typeface="+mn-lt"/>
            </a:endParaRPr>
          </a:p>
        </p:txBody>
      </p:sp>
      <p:sp>
        <p:nvSpPr>
          <p:cNvPr id="13" name="テキスト ボックス 12"/>
          <p:cNvSpPr txBox="1"/>
          <p:nvPr/>
        </p:nvSpPr>
        <p:spPr>
          <a:xfrm>
            <a:off x="116632" y="363175"/>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0998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430359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31276" y="344488"/>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25" name="テキスト ボックス 24"/>
          <p:cNvSpPr txBox="1"/>
          <p:nvPr/>
        </p:nvSpPr>
        <p:spPr>
          <a:xfrm>
            <a:off x="163352" y="3619646"/>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89000" y="4520952"/>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引き続き</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広域緊急交通路の指定路線、区間について、無電柱化工事を推進</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0.8km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推進中</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572000">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17.5/17.7km</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1103745244"/>
              </p:ext>
            </p:extLst>
          </p:nvPr>
        </p:nvGraphicFramePr>
        <p:xfrm>
          <a:off x="188999" y="3901427"/>
          <a:ext cx="6480000" cy="574909"/>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86909">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88000">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広域緊急交通路の指定路線、区間について、無電柱化工事を推進</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a:t>
                      </a:r>
                      <a:r>
                        <a:rPr kumimoji="1" lang="en-US" altLang="ja-JP" sz="12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8" name="正方形/長方形 27"/>
          <p:cNvSpPr/>
          <p:nvPr/>
        </p:nvSpPr>
        <p:spPr>
          <a:xfrm>
            <a:off x="189000" y="8121352"/>
            <a:ext cx="6480000" cy="792088"/>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農村</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地域への支援物資搬入や医療搬送等を円滑に行えるよう、緊急輸送路等として活用できる農道を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整備</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2.64km</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計</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3.89km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正方形/長方形 28"/>
          <p:cNvSpPr/>
          <p:nvPr/>
        </p:nvSpPr>
        <p:spPr>
          <a:xfrm>
            <a:off x="189000" y="6249144"/>
            <a:ext cx="6480000" cy="7652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endParaRPr lang="ja-JP" altLang="ja-JP" sz="1000"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地震発生後に、農村地域からの避難や支援物資搬入等を円滑に行えるよう、避難路、輸送路として活用できる農道を整備する。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1913207865"/>
              </p:ext>
            </p:extLst>
          </p:nvPr>
        </p:nvGraphicFramePr>
        <p:xfrm>
          <a:off x="188999" y="7335362"/>
          <a:ext cx="6480002" cy="731520"/>
        </p:xfrm>
        <a:graphic>
          <a:graphicData uri="http://schemas.openxmlformats.org/drawingml/2006/table">
            <a:tbl>
              <a:tblPr firstRow="1" bandRow="1">
                <a:tableStyleId>{5C22544A-7EE6-4342-B048-85BDC9FD1C3A}</a:tableStyleId>
              </a:tblPr>
              <a:tblGrid>
                <a:gridCol w="3816064">
                  <a:extLst>
                    <a:ext uri="{9D8B030D-6E8A-4147-A177-3AD203B41FA5}">
                      <a16:colId xmlns:a16="http://schemas.microsoft.com/office/drawing/2014/main" val="20000"/>
                    </a:ext>
                  </a:extLst>
                </a:gridCol>
                <a:gridCol w="1331969">
                  <a:extLst>
                    <a:ext uri="{9D8B030D-6E8A-4147-A177-3AD203B41FA5}">
                      <a16:colId xmlns:a16="http://schemas.microsoft.com/office/drawing/2014/main" val="20001"/>
                    </a:ext>
                  </a:extLst>
                </a:gridCol>
                <a:gridCol w="1331969">
                  <a:extLst>
                    <a:ext uri="{9D8B030D-6E8A-4147-A177-3AD203B41FA5}">
                      <a16:colId xmlns:a16="http://schemas.microsoft.com/office/drawing/2014/main" val="20002"/>
                    </a:ext>
                  </a:extLst>
                </a:gridCol>
              </a:tblGrid>
              <a:tr h="194320">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農村地域への支援物資搬入や医療搬送等を円滑に行えるよう、緊急輸送路等として活用できる農道を整備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テキスト ボックス 30"/>
          <p:cNvSpPr txBox="1"/>
          <p:nvPr/>
        </p:nvSpPr>
        <p:spPr>
          <a:xfrm>
            <a:off x="189000" y="7062762"/>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33" name="直線コネクタ 32"/>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lang="en-US" altLang="ja-JP" sz="1400" dirty="0" smtClean="0">
                <a:latin typeface="+mn-lt"/>
              </a:rPr>
              <a:t>14</a:t>
            </a:r>
          </a:p>
        </p:txBody>
      </p:sp>
      <p:grpSp>
        <p:nvGrpSpPr>
          <p:cNvPr id="5" name="グループ化 4"/>
          <p:cNvGrpSpPr/>
          <p:nvPr/>
        </p:nvGrpSpPr>
        <p:grpSpPr>
          <a:xfrm>
            <a:off x="188999" y="632520"/>
            <a:ext cx="6480001" cy="2914700"/>
            <a:chOff x="188999" y="632520"/>
            <a:chExt cx="6480001" cy="2914700"/>
          </a:xfrm>
        </p:grpSpPr>
        <p:sp>
          <p:nvSpPr>
            <p:cNvPr id="20" name="正方形/長方形 19"/>
            <p:cNvSpPr/>
            <p:nvPr/>
          </p:nvSpPr>
          <p:spPr>
            <a:xfrm>
              <a:off x="189000" y="704528"/>
              <a:ext cx="6480000" cy="284269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750"/>
                </a:lnSpc>
              </a:pPr>
              <a:endParaRPr lang="ja-JP" altLang="ja-JP" sz="1000"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電柱倒壊による道路閉塞を防止するため、「大阪府電線類地中化マスタープラン」において位置付けられた「優先して地中化すべき地域」のうち、広域緊急交通路に指定された路線、区間について、無電柱化を推進する。</a:t>
              </a: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に、「大阪府電線類地中化マスタープラン」に代わる「大阪府無電柱化推進計画」を策定し、都市防災の向上をはじめ、安全で快適な歩行空間の確保、良好な都市景観の確保の３つの観点から無電柱化を推進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5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台風第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21</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号では、暴風により大阪府域で多くの電柱が倒壊し、車両や歩行者が通行できなくなる事態が生じた。災害時の救急活動、物資輸送を円滑に行うためには、緊急車両の通行する道路を確保することが重要であるため、大阪府無電柱化推進計画に基づき、引き続き、無電柱化の推進に積極的に取り組む。</a:t>
              </a:r>
            </a:p>
          </p:txBody>
        </p:sp>
        <p:sp>
          <p:nvSpPr>
            <p:cNvPr id="16" name="正方形/長方形 15"/>
            <p:cNvSpPr/>
            <p:nvPr/>
          </p:nvSpPr>
          <p:spPr>
            <a:xfrm>
              <a:off x="188999" y="632520"/>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＜無電柱化の推進＞（都市整備部）</a:t>
              </a:r>
            </a:p>
          </p:txBody>
        </p:sp>
      </p:grpSp>
      <p:sp>
        <p:nvSpPr>
          <p:cNvPr id="19" name="正方形/長方形 18"/>
          <p:cNvSpPr/>
          <p:nvPr/>
        </p:nvSpPr>
        <p:spPr>
          <a:xfrm>
            <a:off x="188999" y="6166377"/>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＜避難路等として活用できる基幹的農道の整備＞</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（環境</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農林水産部</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
        <p:nvSpPr>
          <p:cNvPr id="18" name="テキスト ボックス 17"/>
          <p:cNvSpPr txBox="1"/>
          <p:nvPr/>
        </p:nvSpPr>
        <p:spPr>
          <a:xfrm>
            <a:off x="109045" y="352973"/>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63000" y="5891578"/>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7979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430359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31276" y="344488"/>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32" name="テキスト ボックス 31"/>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33" name="直線コネクタ 32"/>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89000" y="2360712"/>
            <a:ext cx="6480000" cy="792088"/>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災害発生時に優先的に速やかに開放する踏切の指定について、引き続き鉄道事業者等の関係機関に働きかける。</a:t>
            </a: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緊急交通路上の踏切の長時間遮断に係る対応策（迂回路の設定や誘導方法等）を関係機関と協議し、災害発生時の通行機能確保を図る。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6" name="テキスト ボックス 35"/>
          <p:cNvSpPr txBox="1"/>
          <p:nvPr/>
        </p:nvSpPr>
        <p:spPr>
          <a:xfrm>
            <a:off x="189000" y="1590154"/>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4"/>
          <p:cNvSpPr txBox="1"/>
          <p:nvPr/>
        </p:nvSpPr>
        <p:spPr>
          <a:xfrm>
            <a:off x="189000" y="1784648"/>
            <a:ext cx="6480000" cy="5178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lnSpc>
                <a:spcPts val="1800"/>
              </a:lnSpc>
              <a:buFont typeface="Wingdings" panose="05000000000000000000" pitchFamily="2" charset="2"/>
              <a:buChar char="p"/>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災害発生時に優先的に速やかに開放する踏切の指定について、各鉄道事業者が消防、警察等の関係機関と協議を実施。</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2" name="テキスト ボックス 21"/>
          <p:cNvSpPr txBox="1"/>
          <p:nvPr/>
        </p:nvSpPr>
        <p:spPr>
          <a:xfrm>
            <a:off x="163352" y="5313040"/>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89000" y="8973044"/>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照明の補修、更新の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1,013</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基推進（</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1,378</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2,752</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門型標識の補修、更新の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5</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基推進（</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2937666469"/>
              </p:ext>
            </p:extLst>
          </p:nvPr>
        </p:nvGraphicFramePr>
        <p:xfrm>
          <a:off x="188999" y="5594821"/>
          <a:ext cx="6480000" cy="835549"/>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2"/>
                    </a:ext>
                  </a:extLst>
                </a:gridCol>
              </a:tblGrid>
              <a:tr h="286909">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照明の補修、更新の実施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門型標識の補修、更新の実施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37" name="グループ化 36"/>
          <p:cNvGrpSpPr/>
          <p:nvPr/>
        </p:nvGrpSpPr>
        <p:grpSpPr>
          <a:xfrm>
            <a:off x="624686" y="6681192"/>
            <a:ext cx="5608629" cy="2203884"/>
            <a:chOff x="517630" y="3180584"/>
            <a:chExt cx="5608629" cy="2203884"/>
          </a:xfrm>
        </p:grpSpPr>
        <p:grpSp>
          <p:nvGrpSpPr>
            <p:cNvPr id="39" name="グループ化 38"/>
            <p:cNvGrpSpPr/>
            <p:nvPr/>
          </p:nvGrpSpPr>
          <p:grpSpPr>
            <a:xfrm>
              <a:off x="517630" y="3180584"/>
              <a:ext cx="5608629" cy="1980000"/>
              <a:chOff x="517630" y="3180584"/>
              <a:chExt cx="5608629" cy="1980000"/>
            </a:xfrm>
          </p:grpSpPr>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259" y="3180584"/>
                <a:ext cx="2640000" cy="1980000"/>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0" y="3180584"/>
                <a:ext cx="2640000" cy="1980000"/>
              </a:xfrm>
              <a:prstGeom prst="rect">
                <a:avLst/>
              </a:prstGeom>
            </p:spPr>
          </p:pic>
        </p:grpSp>
        <p:sp>
          <p:nvSpPr>
            <p:cNvPr id="40" name="テキスト ボックス 39"/>
            <p:cNvSpPr txBox="1"/>
            <p:nvPr/>
          </p:nvSpPr>
          <p:spPr>
            <a:xfrm>
              <a:off x="2109112" y="5169024"/>
              <a:ext cx="1978427"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照明の更新（左：着工前、右：竣工後）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1"/>
          </p:nvPr>
        </p:nvSpPr>
        <p:spPr/>
        <p:txBody>
          <a:bodyPr/>
          <a:lstStyle/>
          <a:p>
            <a:r>
              <a:rPr lang="en-US" altLang="ja-JP" sz="1400" dirty="0" smtClean="0">
                <a:latin typeface="+mn-lt"/>
              </a:rPr>
              <a:t>15</a:t>
            </a:r>
            <a:endParaRPr lang="ja-JP" altLang="en-US" sz="1400" dirty="0">
              <a:latin typeface="+mn-lt"/>
            </a:endParaRPr>
          </a:p>
        </p:txBody>
      </p:sp>
      <p:grpSp>
        <p:nvGrpSpPr>
          <p:cNvPr id="5" name="グループ化 4"/>
          <p:cNvGrpSpPr/>
          <p:nvPr/>
        </p:nvGrpSpPr>
        <p:grpSpPr>
          <a:xfrm>
            <a:off x="188999" y="682038"/>
            <a:ext cx="6480001" cy="814578"/>
            <a:chOff x="188999" y="619051"/>
            <a:chExt cx="6480001" cy="814578"/>
          </a:xfrm>
        </p:grpSpPr>
        <p:sp>
          <p:nvSpPr>
            <p:cNvPr id="34" name="正方形/長方形 33"/>
            <p:cNvSpPr/>
            <p:nvPr/>
          </p:nvSpPr>
          <p:spPr>
            <a:xfrm>
              <a:off x="189000" y="704528"/>
              <a:ext cx="6480000" cy="72910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750"/>
                </a:lnSpc>
              </a:pPr>
              <a:endParaRPr lang="ja-JP" altLang="ja-JP" sz="1000"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国土交通省、消防庁、警察庁における「優先的に速やかに開放する踏切の指定等の基本方針」を踏まえ、鉄道事業者等の関係機関に働きかける。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正方形/長方形 24"/>
            <p:cNvSpPr/>
            <p:nvPr/>
          </p:nvSpPr>
          <p:spPr>
            <a:xfrm>
              <a:off x="188999" y="619051"/>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＜災害発生時の踏切長時間遮断に係る対策＞</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（危機管理室、都市整備部）</a:t>
              </a:r>
            </a:p>
          </p:txBody>
        </p:sp>
      </p:grpSp>
      <p:grpSp>
        <p:nvGrpSpPr>
          <p:cNvPr id="6" name="グループ化 5"/>
          <p:cNvGrpSpPr/>
          <p:nvPr/>
        </p:nvGrpSpPr>
        <p:grpSpPr>
          <a:xfrm>
            <a:off x="187039" y="4437911"/>
            <a:ext cx="6481960" cy="786514"/>
            <a:chOff x="188999" y="3645823"/>
            <a:chExt cx="6481960" cy="786514"/>
          </a:xfrm>
        </p:grpSpPr>
        <p:sp>
          <p:nvSpPr>
            <p:cNvPr id="21" name="正方形/長方形 20"/>
            <p:cNvSpPr/>
            <p:nvPr/>
          </p:nvSpPr>
          <p:spPr>
            <a:xfrm>
              <a:off x="188999" y="3703236"/>
              <a:ext cx="6480000" cy="72910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750"/>
                </a:lnSpc>
              </a:pPr>
              <a:endParaRPr lang="ja-JP" altLang="ja-JP"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750"/>
                </a:lnSpc>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倒壊、破損等防止のため、緊急点検により「経過観察」と判定した箇所について、照明では補修、更新の前倒しを進めるとともに、標識については点検のスピードアップを図り、点検結果に基づき対策を講じる。</a:t>
              </a:r>
            </a:p>
          </p:txBody>
        </p:sp>
        <p:sp>
          <p:nvSpPr>
            <p:cNvPr id="26" name="正方形/長方形 25"/>
            <p:cNvSpPr/>
            <p:nvPr/>
          </p:nvSpPr>
          <p:spPr>
            <a:xfrm>
              <a:off x="190959" y="3645823"/>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＜照明・標識の補修、更新＞</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（都市整備部）</a:t>
              </a:r>
            </a:p>
          </p:txBody>
        </p:sp>
      </p:grpSp>
      <p:sp>
        <p:nvSpPr>
          <p:cNvPr id="27" name="テキスト ボックス 26"/>
          <p:cNvSpPr txBox="1"/>
          <p:nvPr/>
        </p:nvSpPr>
        <p:spPr>
          <a:xfrm>
            <a:off x="163352" y="396599"/>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87079" y="4140771"/>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9831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430359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31276" y="344488"/>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28" name="正方形/長方形 27"/>
          <p:cNvSpPr/>
          <p:nvPr/>
        </p:nvSpPr>
        <p:spPr>
          <a:xfrm>
            <a:off x="189000" y="3080792"/>
            <a:ext cx="6480000" cy="792088"/>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耐震化</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岸壁（国直轄事業）を早期に着手できるよう、国に整備を働きかける。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強化岸壁（泉北６区）に接続する橋梁の耐震化を実施</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654806928"/>
              </p:ext>
            </p:extLst>
          </p:nvPr>
        </p:nvGraphicFramePr>
        <p:xfrm>
          <a:off x="188999" y="1913232"/>
          <a:ext cx="6480000" cy="109728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2"/>
                    </a:ext>
                  </a:extLst>
                </a:gridCol>
              </a:tblGrid>
              <a:tr h="19432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耐震化岸壁（国直轄事業）を早期に着手できるよう、国に整備を働きかける。</a:t>
                      </a:r>
                      <a:endPar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耐震化岸壁（国直轄事業）を早期に着手できるよう、国に整備を働きかけた。</a:t>
                      </a:r>
                    </a:p>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耐震強化岸壁（泉北６区）に接続する橋梁の耐震化に着手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テキスト ボックス 30"/>
          <p:cNvSpPr txBox="1"/>
          <p:nvPr/>
        </p:nvSpPr>
        <p:spPr>
          <a:xfrm>
            <a:off x="189000" y="1640632"/>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33" name="直線コネクタ 32"/>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lang="en-US" altLang="ja-JP" sz="1400" dirty="0" smtClean="0">
                <a:latin typeface="+mn-lt"/>
              </a:rPr>
              <a:t>16</a:t>
            </a:r>
            <a:endParaRPr lang="ja-JP" altLang="en-US" sz="1400" dirty="0">
              <a:latin typeface="+mn-lt"/>
            </a:endParaRPr>
          </a:p>
        </p:txBody>
      </p:sp>
      <p:grpSp>
        <p:nvGrpSpPr>
          <p:cNvPr id="4" name="グループ化 3"/>
          <p:cNvGrpSpPr/>
          <p:nvPr/>
        </p:nvGrpSpPr>
        <p:grpSpPr>
          <a:xfrm>
            <a:off x="188999" y="709412"/>
            <a:ext cx="6480001" cy="796225"/>
            <a:chOff x="188999" y="637404"/>
            <a:chExt cx="6480001" cy="796225"/>
          </a:xfrm>
        </p:grpSpPr>
        <p:sp>
          <p:nvSpPr>
            <p:cNvPr id="29" name="正方形/長方形 28"/>
            <p:cNvSpPr/>
            <p:nvPr/>
          </p:nvSpPr>
          <p:spPr>
            <a:xfrm>
              <a:off x="189000" y="704528"/>
              <a:ext cx="6480000" cy="72910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750"/>
                </a:lnSpc>
              </a:pPr>
              <a:endParaRPr lang="ja-JP" altLang="ja-JP"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75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発生後に、人命救助や支援物資搬入等に必要となる人員・物資等を円滑に輸送できるよう、地震後も直ちに利用できる耐震強化岸壁を整備する。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正方形/長方形 10"/>
            <p:cNvSpPr/>
            <p:nvPr/>
          </p:nvSpPr>
          <p:spPr>
            <a:xfrm>
              <a:off x="188999" y="637404"/>
              <a:ext cx="648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＜耐震強化岸壁の整備＞</a:t>
              </a:r>
              <a:r>
                <a:rPr lang="ja-JP" altLang="en-US" sz="12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（都市整備部）</a:t>
              </a:r>
            </a:p>
          </p:txBody>
        </p:sp>
      </p:grpSp>
      <p:sp>
        <p:nvSpPr>
          <p:cNvPr id="13" name="テキスト ボックス 12"/>
          <p:cNvSpPr txBox="1"/>
          <p:nvPr/>
        </p:nvSpPr>
        <p:spPr>
          <a:xfrm>
            <a:off x="188999" y="414280"/>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2321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9000" y="776536"/>
            <a:ext cx="6480000" cy="327164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発生後に、府内で就業する事業者、雇用者の安全確保のため、国、大阪市、関西広域連合や経済団体等と連携して、帰宅困難者対策を確立する。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大阪府が平成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年度に策定した、「一斉帰宅の抑制」対策のためのガイドラインについて、事業者ごとの防災計画策定や具体的な備えを働きかけていく。</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帰宅</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困難者等が多数集中し、混乱が危惧される大阪駅等の主要ターミナル駅周辺の混乱防止策について、一時滞在施設の確保など鉄道事業者等との連携により確立されるよう支援する。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府県</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を越えた「帰宅支援」については、関西広域連合の検討の場において、支援策を確立する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想定</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していない出勤時間帯に地震が発生し、企業における従業員への対応がまちまちであったため</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の「事業所における一斉帰宅の抑制対策ガイドライン」で発災時間帯別の出勤及び帰宅困難者の対応を検討する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北部</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では、鉄道が軒並み運行を見合わせたが、運行停止状況や復旧の目途など、情報発信に支障が生じたことから、主要駅を中心に滞留者が発生したため、鉄道事業者等における運行再開情報等の発信や駅間停車列車の救済対応を</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働きかけ、</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情報発信の充実・強化、行き場のない帰宅困難者等への対応の検討を進めていく。</a:t>
            </a:r>
          </a:p>
        </p:txBody>
      </p:sp>
      <p:sp>
        <p:nvSpPr>
          <p:cNvPr id="4" name="スライド番号プレースホルダー 1"/>
          <p:cNvSpPr txBox="1">
            <a:spLocks/>
          </p:cNvSpPr>
          <p:nvPr/>
        </p:nvSpPr>
        <p:spPr>
          <a:xfrm>
            <a:off x="5257800" y="9378597"/>
            <a:ext cx="1600200" cy="527403"/>
          </a:xfrm>
          <a:prstGeom prst="rect">
            <a:avLst/>
          </a:prstGeom>
        </p:spPr>
        <p:txBody>
          <a:bodyPr anchor="b"/>
          <a:lstStyle>
            <a:defPPr>
              <a:defRPr lang="ja-JP"/>
            </a:defPPr>
            <a:lvl1pPr marL="0" algn="r" defTabSz="914400" rtl="0" eaLnBrk="1" latinLnBrk="0" hangingPunct="1">
              <a:defRPr kumimoji="1" sz="1200" kern="1200">
                <a:solidFill>
                  <a:schemeClr val="tx1">
                    <a:lumMod val="50000"/>
                    <a:lumOff val="50000"/>
                  </a:schemeClr>
                </a:solidFill>
                <a:latin typeface="+mj-ea"/>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6" name="正方形/長方形 5"/>
          <p:cNvSpPr/>
          <p:nvPr/>
        </p:nvSpPr>
        <p:spPr>
          <a:xfrm>
            <a:off x="0" y="0"/>
            <a:ext cx="3277674"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57</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帰宅困難者対策の確立</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703243" y="344488"/>
            <a:ext cx="2154757"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危機管理室・都市整備部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3352" y="4088904"/>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20" name="直線コネクタ 19"/>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1877823327"/>
              </p:ext>
            </p:extLst>
          </p:nvPr>
        </p:nvGraphicFramePr>
        <p:xfrm>
          <a:off x="189000" y="4346709"/>
          <a:ext cx="6480000" cy="4937760"/>
        </p:xfrm>
        <a:graphic>
          <a:graphicData uri="http://schemas.openxmlformats.org/drawingml/2006/table">
            <a:tbl>
              <a:tblPr firstRow="1" bandRow="1">
                <a:tableStyleId>{5C22544A-7EE6-4342-B048-85BDC9FD1C3A}</a:tableStyleId>
              </a:tblPr>
              <a:tblGrid>
                <a:gridCol w="306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366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企業の防災計画に一斉帰宅の抑制の内容が反映されるよう、経済団体との連携により働きかけ。また、帰宅支援については、関西広域連合の協議会（府も参画）において</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ｶﾞｲﾄﾞﾗｲﾝを策定し訓練等を通じて充実を図る。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出勤時間帯など発災時間帯別に事業者や従業員に行動いただく基本ルールを盛り込んだ大阪府の「一斉帰宅の抑制」対策ガイドラインを改正し、経済団体等と連携のもと企業に周知した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経済団体等と連携し、府内企業の実態調査を実施</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関西広域連合が設置する協議会において、訓練を実施するとともに、帰宅支援を含めた「帰宅困難者対策」ガイドライン（案）についてとりまとめに向けた検討を行った。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府内企業の防災対策に関する実態調査を行うとともに、経済団体等も構成員とする協議会を設置し、一斉帰宅の抑制や主要ターミナル駅周辺の混乱防止策の促進方策を検討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大阪市のターミナル混乱防止策を検討する協議会（府も参画）で訓練を実施するとともに、情報提供拠点運営マニュアル等を作成した</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3305929"/>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鉄道の運行情報を含む災害情報等について、</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等で情報発信する要員を災害対策本部に配置した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あらかじめ情報発信する定型文を作成した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北部地震の教訓を踏まえ、鉄道事業者が参画する国の連絡会議で、運転再開に関する情報提供や駅間停車列車の乗客救済等について、対応状況の情報共有や検証が行われ、各鉄道事業者が検討や対策を実施</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地震津波災害対策訓練（平成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年１月）において、近畿運輸局や鉄道事業者と連携して、鉄道の運行情報に関する情報伝達訓練を実施。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スライド番号プレースホルダー 4"/>
          <p:cNvSpPr>
            <a:spLocks noGrp="1"/>
          </p:cNvSpPr>
          <p:nvPr>
            <p:ph type="sldNum" sz="quarter" idx="11"/>
          </p:nvPr>
        </p:nvSpPr>
        <p:spPr/>
        <p:txBody>
          <a:bodyPr/>
          <a:lstStyle/>
          <a:p>
            <a:r>
              <a:rPr lang="en-US" altLang="ja-JP" sz="1400" dirty="0" smtClean="0">
                <a:latin typeface="+mn-lt"/>
              </a:rPr>
              <a:t>17</a:t>
            </a:r>
            <a:endParaRPr lang="ja-JP" altLang="en-US" sz="1400" dirty="0">
              <a:latin typeface="+mn-lt"/>
            </a:endParaRPr>
          </a:p>
        </p:txBody>
      </p:sp>
      <p:sp>
        <p:nvSpPr>
          <p:cNvPr id="11" name="テキスト ボックス 10"/>
          <p:cNvSpPr txBox="1"/>
          <p:nvPr/>
        </p:nvSpPr>
        <p:spPr>
          <a:xfrm>
            <a:off x="189000" y="509134"/>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596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84784" y="632520"/>
            <a:ext cx="3888432" cy="369332"/>
          </a:xfrm>
          <a:prstGeom prst="rect">
            <a:avLst/>
          </a:prstGeom>
          <a:noFill/>
        </p:spPr>
        <p:txBody>
          <a:bodyPr wrap="square" rtlCol="0">
            <a:spAutoFit/>
          </a:bodyPr>
          <a:lstStyle/>
          <a:p>
            <a:pPr algn="ct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ja-JP" altLang="en-US"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79521290"/>
              </p:ext>
            </p:extLst>
          </p:nvPr>
        </p:nvGraphicFramePr>
        <p:xfrm>
          <a:off x="189000" y="1201420"/>
          <a:ext cx="6480000" cy="7503160"/>
        </p:xfrm>
        <a:graphic>
          <a:graphicData uri="http://schemas.openxmlformats.org/drawingml/2006/table">
            <a:tbl>
              <a:tblPr firstRow="1" bandRow="1">
                <a:tableStyleId>{5C22544A-7EE6-4342-B048-85BDC9FD1C3A}</a:tableStyleId>
              </a:tblPr>
              <a:tblGrid>
                <a:gridCol w="115176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791728">
                  <a:extLst>
                    <a:ext uri="{9D8B030D-6E8A-4147-A177-3AD203B41FA5}">
                      <a16:colId xmlns:a16="http://schemas.microsoft.com/office/drawing/2014/main" val="20002"/>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　</a:t>
                      </a: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アクションの進捗評価</a:t>
                      </a:r>
                      <a:endParaRPr lang="ja-JP"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２</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dirty="0" smtClean="0">
                          <a:latin typeface="Meiryo UI" panose="020B0604030504040204" pitchFamily="50" charset="-128"/>
                          <a:ea typeface="Meiryo UI" panose="020B0604030504040204" pitchFamily="50" charset="-128"/>
                          <a:cs typeface="Meiryo UI" panose="020B0604030504040204" pitchFamily="50" charset="-128"/>
                        </a:rPr>
                        <a:t>主なアクションの進捗</a:t>
                      </a:r>
                      <a:r>
                        <a:rPr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結果</a:t>
                      </a:r>
                      <a:endParaRPr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防潮堤の津波浸水対策の推進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密集市街地対策の推進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ため池防災・減災対策の推進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学校の耐震化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70573"/>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石油コンビナート防災対策の推進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地域防災力強化に向けた自主防災組織の活動支援</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社会福祉施設の避難体制の確保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外国人旅行者の安全確保</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災害医療体制の整備</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広域緊急交通路等の通行機能の確保</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帰宅困難者対策の確立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）及び事業計画マネジメント（</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BCM</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）の取組み支援</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３</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ja-JP" sz="1200" b="0" u="none" dirty="0" smtClean="0">
                          <a:latin typeface="Meiryo UI" panose="020B0604030504040204" pitchFamily="50" charset="-128"/>
                          <a:ea typeface="Meiryo UI" panose="020B0604030504040204" pitchFamily="50" charset="-128"/>
                          <a:cs typeface="Meiryo UI" panose="020B0604030504040204" pitchFamily="50" charset="-128"/>
                        </a:rPr>
                        <a:t>アクションの進捗</a:t>
                      </a:r>
                      <a:r>
                        <a:rPr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結果</a:t>
                      </a:r>
                      <a:endParaRPr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4949324"/>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民間ブロック塀等の安全対策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779692"/>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ライフライン事業者等との連携推進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712611"/>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00" b="0" spc="-100" baseline="0" dirty="0" smtClean="0">
                          <a:latin typeface="Meiryo UI" panose="020B0604030504040204" pitchFamily="50" charset="-128"/>
                          <a:ea typeface="Meiryo UI" panose="020B0604030504040204" pitchFamily="50" charset="-128"/>
                          <a:cs typeface="Meiryo UI" panose="020B0604030504040204" pitchFamily="50" charset="-128"/>
                        </a:rPr>
                        <a:t>災害発生時における電力確保のための電気自動車・燃料電池自動車等の利活用促進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953612"/>
                  </a:ext>
                </a:extLst>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災害時における被災児童生徒のこころのケアの実施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976077"/>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４</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参考資料</a:t>
                      </a:r>
                      <a:endParaRPr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6232108"/>
                  </a:ext>
                </a:extLst>
              </a:tr>
            </a:tbl>
          </a:graphicData>
        </a:graphic>
      </p:graphicFrame>
    </p:spTree>
    <p:extLst>
      <p:ext uri="{BB962C8B-B14F-4D97-AF65-F5344CB8AC3E}">
        <p14:creationId xmlns:p14="http://schemas.microsoft.com/office/powerpoint/2010/main" val="419531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4"/>
          <p:cNvSpPr txBox="1"/>
          <p:nvPr/>
        </p:nvSpPr>
        <p:spPr>
          <a:xfrm>
            <a:off x="189000" y="5000615"/>
            <a:ext cx="6480000" cy="240065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帰宅</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支援については、関西広域連合の協議会において訓練を実施するとともに支援体制の充実を図る</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ターミナル</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の混乱防止については、大阪市の協議会に参画し、企業向けセミナー等で一時滞在場所の提供を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働きかけ</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経済団体等との意見交換による課題の洗い出しや対策の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検討</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一斉</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帰宅抑制の重要性など、わかりやすく解説した動画を作成し、経済団体との連携により企業に</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働きかけ</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大規模な地震</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発生時における利用者視点での情報提供や、駅間停車した列車からの迅速な避難誘導対応に</a:t>
            </a:r>
            <a:r>
              <a:rPr lang="ja-JP" altLang="en-US" sz="100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つ</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いて</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、引き続き、鉄道事業者に働きかける。</a:t>
            </a:r>
          </a:p>
          <a:p>
            <a:pPr>
              <a:lnSpc>
                <a:spcPts val="1800"/>
              </a:lnSpc>
            </a:pP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近畿運輸局</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や鉄道事業者と連携して、大規模な地震発生時における鉄道の運行情報等に関する情報伝達</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訓練   </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実施し、一元的な情報を収集する体制を充実させる。</a:t>
            </a:r>
          </a:p>
        </p:txBody>
      </p:sp>
      <p:sp>
        <p:nvSpPr>
          <p:cNvPr id="4" name="スライド番号プレースホルダー 1"/>
          <p:cNvSpPr txBox="1">
            <a:spLocks/>
          </p:cNvSpPr>
          <p:nvPr/>
        </p:nvSpPr>
        <p:spPr>
          <a:xfrm>
            <a:off x="5257800" y="9378597"/>
            <a:ext cx="1600200" cy="527403"/>
          </a:xfrm>
          <a:prstGeom prst="rect">
            <a:avLst/>
          </a:prstGeom>
        </p:spPr>
        <p:txBody>
          <a:bodyPr anchor="b"/>
          <a:lstStyle>
            <a:defPPr>
              <a:defRPr lang="ja-JP"/>
            </a:defPPr>
            <a:lvl1pPr marL="0" algn="r" defTabSz="914400" rtl="0" eaLnBrk="1" latinLnBrk="0" hangingPunct="1">
              <a:defRPr kumimoji="1" sz="1200" kern="1200">
                <a:solidFill>
                  <a:schemeClr val="tx1">
                    <a:lumMod val="50000"/>
                    <a:lumOff val="50000"/>
                  </a:schemeClr>
                </a:solidFill>
                <a:latin typeface="+mj-ea"/>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6" name="正方形/長方形 5"/>
          <p:cNvSpPr/>
          <p:nvPr/>
        </p:nvSpPr>
        <p:spPr>
          <a:xfrm>
            <a:off x="0" y="0"/>
            <a:ext cx="3277674"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57</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帰宅困難者対策の確立</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703243" y="344488"/>
            <a:ext cx="2154757"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危機管理室・都市整備部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20" name="直線コネクタ 19"/>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404664" y="842318"/>
            <a:ext cx="2880000" cy="4038674"/>
            <a:chOff x="443831" y="1058342"/>
            <a:chExt cx="2880000" cy="4038674"/>
          </a:xfrm>
        </p:grpSpPr>
        <p:grpSp>
          <p:nvGrpSpPr>
            <p:cNvPr id="10" name="グループ化 9"/>
            <p:cNvGrpSpPr/>
            <p:nvPr/>
          </p:nvGrpSpPr>
          <p:grpSpPr>
            <a:xfrm>
              <a:off x="443831" y="1058342"/>
              <a:ext cx="2880000" cy="3783936"/>
              <a:chOff x="443831" y="1058342"/>
              <a:chExt cx="2880000" cy="3783936"/>
            </a:xfrm>
          </p:grpSpPr>
          <p:pic>
            <p:nvPicPr>
              <p:cNvPr id="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r="24424" b="52876"/>
              <a:stretch/>
            </p:blipFill>
            <p:spPr bwMode="auto">
              <a:xfrm>
                <a:off x="443831" y="1058342"/>
                <a:ext cx="2880000" cy="118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6844" r="23847"/>
              <a:stretch/>
            </p:blipFill>
            <p:spPr bwMode="auto">
              <a:xfrm>
                <a:off x="443831" y="2216696"/>
                <a:ext cx="2880000" cy="145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6398" t="48736" r="1222" b="9191"/>
              <a:stretch/>
            </p:blipFill>
            <p:spPr bwMode="auto">
              <a:xfrm>
                <a:off x="466157" y="3762278"/>
                <a:ext cx="134582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5613" t="5866" r="1189" b="57223"/>
              <a:stretch/>
            </p:blipFill>
            <p:spPr bwMode="auto">
              <a:xfrm>
                <a:off x="1844824" y="3762278"/>
                <a:ext cx="143330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テキスト ボックス 22"/>
            <p:cNvSpPr txBox="1"/>
            <p:nvPr/>
          </p:nvSpPr>
          <p:spPr>
            <a:xfrm>
              <a:off x="949915" y="4872901"/>
              <a:ext cx="1867832" cy="224115"/>
            </a:xfrm>
            <a:prstGeom prst="rect">
              <a:avLst/>
            </a:prstGeom>
            <a:noFill/>
            <a:ln>
              <a:noFill/>
            </a:ln>
          </p:spPr>
          <p:txBody>
            <a:bodyPr wrap="none" rtlCol="0" anchor="ctr" anchorCtr="0">
              <a:no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企業の防災の取り組み事例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スライド番号プレースホルダー 4"/>
          <p:cNvSpPr>
            <a:spLocks noGrp="1"/>
          </p:cNvSpPr>
          <p:nvPr>
            <p:ph type="sldNum" sz="quarter" idx="11"/>
          </p:nvPr>
        </p:nvSpPr>
        <p:spPr>
          <a:xfrm>
            <a:off x="0" y="9378597"/>
            <a:ext cx="1600200" cy="527403"/>
          </a:xfrm>
        </p:spPr>
        <p:txBody>
          <a:bodyPr/>
          <a:lstStyle/>
          <a:p>
            <a:pPr algn="l"/>
            <a:r>
              <a:rPr lang="en-US" altLang="ja-JP" sz="1400" dirty="0" smtClean="0">
                <a:latin typeface="+mn-lt"/>
              </a:rPr>
              <a:t>18</a:t>
            </a:r>
            <a:endParaRPr lang="ja-JP" altLang="en-US" sz="1400" dirty="0">
              <a:latin typeface="+mn-lt"/>
            </a:endParaRPr>
          </a:p>
        </p:txBody>
      </p:sp>
      <p:grpSp>
        <p:nvGrpSpPr>
          <p:cNvPr id="17" name="グループ化 16"/>
          <p:cNvGrpSpPr/>
          <p:nvPr/>
        </p:nvGrpSpPr>
        <p:grpSpPr>
          <a:xfrm>
            <a:off x="3581368" y="708288"/>
            <a:ext cx="2943976" cy="4184032"/>
            <a:chOff x="3299939" y="708288"/>
            <a:chExt cx="2943976" cy="4184032"/>
          </a:xfrm>
        </p:grpSpPr>
        <p:pic>
          <p:nvPicPr>
            <p:cNvPr id="16" name="図 15"/>
            <p:cNvPicPr>
              <a:picLocks noChangeAspect="1"/>
            </p:cNvPicPr>
            <p:nvPr/>
          </p:nvPicPr>
          <p:blipFill>
            <a:blip r:embed="rId3"/>
            <a:stretch>
              <a:fillRect/>
            </a:stretch>
          </p:blipFill>
          <p:spPr>
            <a:xfrm>
              <a:off x="3299939" y="708288"/>
              <a:ext cx="2943976" cy="4158297"/>
            </a:xfrm>
            <a:prstGeom prst="rect">
              <a:avLst/>
            </a:prstGeom>
          </p:spPr>
        </p:pic>
        <p:sp>
          <p:nvSpPr>
            <p:cNvPr id="2" name="テキスト ボックス 1"/>
            <p:cNvSpPr txBox="1"/>
            <p:nvPr/>
          </p:nvSpPr>
          <p:spPr>
            <a:xfrm>
              <a:off x="3958242" y="4676876"/>
              <a:ext cx="1627369" cy="215444"/>
            </a:xfrm>
            <a:prstGeom prst="rect">
              <a:avLst/>
            </a:prstGeom>
            <a:noFill/>
          </p:spPr>
          <p:txBody>
            <a:bodyPr wrap="none" rtlCol="0" anchor="ctr" anchorCtr="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一斉帰宅の抑制を呼びかけるチラシ</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770955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9000" y="707293"/>
            <a:ext cx="6480000" cy="1886646"/>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発生後に中小企業における中核事業の維持や早期復旧が可能となるよう、地域経済団体と連携した</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の策定支援やセミナーの開催等の支援策を充実させる。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取組期間中に中小企業組合等と連携したセミナーの開催等の啓発事業を展開し、中小企業の主体的な</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BCP/BCM</a:t>
            </a:r>
            <a:r>
              <a:rPr lang="ja-JP" altLang="en-US" sz="1000" dirty="0" err="1">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への</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取組みを促進する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経済</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団体と連携し、更に</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策定促進による災害対応力の強化を行うため、経済団体と連携した更なる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策定支援策を実施する。</a:t>
            </a:r>
          </a:p>
        </p:txBody>
      </p:sp>
      <p:sp>
        <p:nvSpPr>
          <p:cNvPr id="3" name="正方形/長方形 2"/>
          <p:cNvSpPr/>
          <p:nvPr/>
        </p:nvSpPr>
        <p:spPr>
          <a:xfrm>
            <a:off x="0" y="0"/>
            <a:ext cx="6086135"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BCP</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）及び事業計画マネジメント（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BCM</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）の取組み</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724082" y="344488"/>
            <a:ext cx="2133918"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商工</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労働部）</a:t>
            </a:r>
          </a:p>
        </p:txBody>
      </p:sp>
      <p:sp>
        <p:nvSpPr>
          <p:cNvPr id="5" name="テキスト ボックス 4"/>
          <p:cNvSpPr txBox="1"/>
          <p:nvPr/>
        </p:nvSpPr>
        <p:spPr>
          <a:xfrm>
            <a:off x="189000" y="7689304"/>
            <a:ext cx="6480000" cy="2169825"/>
          </a:xfrm>
          <a:prstGeom prst="rect">
            <a:avLst/>
          </a:prstGeom>
          <a:noFill/>
        </p:spPr>
        <p:txBody>
          <a:bodyPr wrap="square" rtlCol="0">
            <a:spAutoFit/>
          </a:body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普及啓発セミナー・ワークショップ等の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小規模補助金事業：府商工会</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連合会</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346200">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商工会</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・商工会議所実施）</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コンサルタント</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等の専門家による</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策定支援の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（小規模</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補助金事業：府商工会連合会</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中小</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企業組合等に対する</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普及啓発セミナー</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策定</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ワークショップの開催</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民間</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企業等との連携による普及啓発</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3777230" y="6330490"/>
            <a:ext cx="2532090" cy="3484781"/>
            <a:chOff x="3937301" y="6833197"/>
            <a:chExt cx="2532090" cy="3484781"/>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301" y="6833197"/>
              <a:ext cx="2532090"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308861" y="10102534"/>
              <a:ext cx="1788969" cy="215444"/>
            </a:xfrm>
            <a:prstGeom prst="rect">
              <a:avLst/>
            </a:prstGeom>
            <a:noFill/>
          </p:spPr>
          <p:txBody>
            <a:bodyPr wrap="square" rtlCol="0">
              <a:spAutoFit/>
            </a:bodyPr>
            <a:lstStyle/>
            <a:p>
              <a:pPr algn="ct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普及啓発チラシ</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052976" y="6307200"/>
            <a:ext cx="2160000" cy="1479176"/>
            <a:chOff x="900124" y="6345733"/>
            <a:chExt cx="2160000" cy="1479176"/>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124" y="6345733"/>
              <a:ext cx="168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900124" y="7609465"/>
              <a:ext cx="2160000" cy="215444"/>
            </a:xfrm>
            <a:prstGeom prst="rect">
              <a:avLst/>
            </a:prstGeom>
            <a:noFill/>
          </p:spPr>
          <p:txBody>
            <a:bodyPr wrap="square" rtlCol="0">
              <a:spAutoFit/>
            </a:bodyPr>
            <a:lstStyle/>
            <a:p>
              <a:pPr algn="ct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策定ワークショップの様子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テキスト ボックス 20"/>
          <p:cNvSpPr txBox="1"/>
          <p:nvPr/>
        </p:nvSpPr>
        <p:spPr>
          <a:xfrm>
            <a:off x="163352" y="2648744"/>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232853383"/>
              </p:ext>
            </p:extLst>
          </p:nvPr>
        </p:nvGraphicFramePr>
        <p:xfrm>
          <a:off x="189000" y="2906549"/>
          <a:ext cx="6480000" cy="3307036"/>
        </p:xfrm>
        <a:graphic>
          <a:graphicData uri="http://schemas.openxmlformats.org/drawingml/2006/table">
            <a:tbl>
              <a:tblPr firstRow="1" bandRow="1">
                <a:tableStyleId>{5C22544A-7EE6-4342-B048-85BDC9FD1C3A}</a:tableStyleId>
              </a:tblPr>
              <a:tblGrid>
                <a:gridCol w="3168000">
                  <a:extLst>
                    <a:ext uri="{9D8B030D-6E8A-4147-A177-3AD203B41FA5}">
                      <a16:colId xmlns:a16="http://schemas.microsoft.com/office/drawing/2014/main" val="20000"/>
                    </a:ext>
                  </a:extLst>
                </a:gridCol>
                <a:gridCol w="3312000">
                  <a:extLst>
                    <a:ext uri="{9D8B030D-6E8A-4147-A177-3AD203B41FA5}">
                      <a16:colId xmlns:a16="http://schemas.microsoft.com/office/drawing/2014/main" val="20001"/>
                    </a:ext>
                  </a:extLst>
                </a:gridCol>
              </a:tblGrid>
              <a:tr h="2366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684000">
                <a:tc>
                  <a:txBody>
                    <a:bodyPr/>
                    <a:lstStyle/>
                    <a:p>
                      <a:pPr marL="0" marR="0" indent="0" algn="l" defTabSz="914400" rtl="0" eaLnBrk="1" fontAlgn="auto" latinLnBrk="0" hangingPunct="1">
                        <a:lnSpc>
                          <a:spcPct val="100000"/>
                        </a:lnSpc>
                        <a:spcBef>
                          <a:spcPts val="0"/>
                        </a:spcBef>
                        <a:spcAft>
                          <a:spcPts val="0"/>
                        </a:spcAft>
                        <a:buClrTx/>
                        <a:buSzTx/>
                        <a:buFont typeface="+mj-ea"/>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普及啓発セミナー・ワークショップ等の開催</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（小規模補助金事業：府商工会連合会、商工会・商工会議所実施）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1800"/>
                        </a:lnSpc>
                        <a:buFont typeface="Arial" panose="020B0604020202020204" pitchFamily="34" charset="0"/>
                        <a:buNone/>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普及啓発セミナー・ワークショップ等の開催</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635</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4000">
                <a:tc>
                  <a:txBody>
                    <a:bodyPr/>
                    <a:lstStyle/>
                    <a:p>
                      <a:pPr marL="0" indent="0" algn="l">
                        <a:buFont typeface="Meiryo UI" panose="020B0604030504040204" pitchFamily="50" charset="-128"/>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コンサルタント等の専門家による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策定支援の実施</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buFont typeface="Meiryo UI" panose="020B0604030504040204" pitchFamily="50" charset="-128"/>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小規模補助金事業：府商工会連合会実施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コンサルタント等の専門家による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策定支援の</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04000">
                <a:tc>
                  <a:txBody>
                    <a:bodyPr/>
                    <a:lstStyle/>
                    <a:p>
                      <a:pPr marL="0" indent="0" algn="l">
                        <a:buFont typeface="Meiryo UI" panose="020B0604030504040204" pitchFamily="50" charset="-128"/>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中小企業組合等に対する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普及啓発セミナー、策定ワークショップの開催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①東京海上日動火災保険㈱との連携協定</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②三井住友海上火災保険㈱との連携協定</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③大阪府中小企業団体中央会（２回、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p>
                    <a:p>
                      <a:pPr marL="0" indent="0" algn="l">
                        <a:lnSpc>
                          <a:spcPts val="1800"/>
                        </a:lnSpc>
                        <a:buFont typeface="Arial" panose="020B0604020202020204" pitchFamily="34" charset="0"/>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④富士通総研（</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Arial" panose="020B0604020202020204" pitchFamily="34" charset="0"/>
                        <a:buNone/>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⑤大阪機械器具卸商協同組合</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zh-TW" sz="1200" b="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zh-TW" sz="1200" b="0" dirty="0" smtClean="0">
                          <a:latin typeface="Meiryo UI" panose="020B0604030504040204" pitchFamily="50" charset="-128"/>
                          <a:ea typeface="Meiryo UI" panose="020B0604030504040204" pitchFamily="50" charset="-128"/>
                          <a:cs typeface="Meiryo UI" panose="020B0604030504040204" pitchFamily="50" charset="-128"/>
                        </a:rPr>
                        <a:t>86</a:t>
                      </a: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8736429"/>
                  </a:ext>
                </a:extLst>
              </a:tr>
            </a:tbl>
          </a:graphicData>
        </a:graphic>
      </p:graphicFrame>
      <p:sp>
        <p:nvSpPr>
          <p:cNvPr id="17" name="テキスト ボックス 16"/>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Ⅲ]</a:t>
            </a:r>
            <a:endParaRPr kumimoji="1" lang="ja-JP" altLang="en-US" sz="1200" dirty="0"/>
          </a:p>
        </p:txBody>
      </p:sp>
      <p:cxnSp>
        <p:nvCxnSpPr>
          <p:cNvPr id="18" name="直線コネクタ 17"/>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5257800" y="9378597"/>
            <a:ext cx="1600200" cy="527403"/>
          </a:xfrm>
        </p:spPr>
        <p:txBody>
          <a:bodyPr/>
          <a:lstStyle/>
          <a:p>
            <a:pPr algn="r"/>
            <a:r>
              <a:rPr lang="en-US" altLang="ja-JP" sz="1400" dirty="0" smtClean="0">
                <a:latin typeface="+mn-lt"/>
              </a:rPr>
              <a:t>19</a:t>
            </a:r>
            <a:endParaRPr lang="ja-JP" altLang="en-US" sz="1400" dirty="0">
              <a:latin typeface="+mn-lt"/>
            </a:endParaRPr>
          </a:p>
        </p:txBody>
      </p:sp>
      <p:sp>
        <p:nvSpPr>
          <p:cNvPr id="19" name="テキスト ボックス 18"/>
          <p:cNvSpPr txBox="1"/>
          <p:nvPr/>
        </p:nvSpPr>
        <p:spPr>
          <a:xfrm>
            <a:off x="153882" y="431024"/>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4207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80922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0287" y="533059"/>
            <a:ext cx="6858000" cy="276169"/>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l">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民間ブロック塀等の安全対策　　　　　　　　　　　　　　　　　</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373298" y="848544"/>
            <a:ext cx="1484702"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住宅まちづくり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9000" y="1126379"/>
            <a:ext cx="6480000" cy="2400657"/>
          </a:xfrm>
          <a:prstGeom prst="rect">
            <a:avLst/>
          </a:prstGeom>
          <a:noFill/>
          <a:ln w="19050">
            <a:solidFill>
              <a:schemeClr val="tx1"/>
            </a:solidFill>
          </a:ln>
        </p:spPr>
        <p:txBody>
          <a:bodyPr wrap="square" rtlCol="0" anchor="ctr" anchorCtr="0">
            <a:spAutoFit/>
          </a:bodyPr>
          <a:lstStyle/>
          <a:p>
            <a:pPr>
              <a:lnSpc>
                <a:spcPts val="1800"/>
              </a:lnSpc>
            </a:pP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ブロック</a:t>
            </a:r>
            <a:r>
              <a:rPr lang="ja-JP" altLang="en-US" sz="1000" dirty="0">
                <a:latin typeface="HG丸ｺﾞｼｯｸM-PRO" panose="020F0600000000000000" pitchFamily="50" charset="-128"/>
                <a:ea typeface="HG丸ｺﾞｼｯｸM-PRO" panose="020F0600000000000000" pitchFamily="50" charset="-128"/>
              </a:rPr>
              <a:t>塀所有者等に対して、建築基準法の規定の遵守の周知徹底などにより、耐震化について普及啓発する。</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民間</a:t>
            </a:r>
            <a:r>
              <a:rPr lang="ja-JP" altLang="en-US" sz="1000" dirty="0">
                <a:latin typeface="HG丸ｺﾞｼｯｸM-PRO" panose="020F0600000000000000" pitchFamily="50" charset="-128"/>
                <a:ea typeface="HG丸ｺﾞｼｯｸM-PRO" panose="020F0600000000000000" pitchFamily="50" charset="-128"/>
              </a:rPr>
              <a:t>のブロック塀等の所有者に除却費用の補助を行う市町村に対し、期限を設けて緊急に</a:t>
            </a:r>
            <a:r>
              <a:rPr lang="ja-JP" altLang="en-US" sz="1000" dirty="0" smtClean="0">
                <a:latin typeface="HG丸ｺﾞｼｯｸM-PRO" panose="020F0600000000000000" pitchFamily="50" charset="-128"/>
                <a:ea typeface="HG丸ｺﾞｼｯｸM-PRO" panose="020F0600000000000000" pitchFamily="50" charset="-128"/>
              </a:rPr>
              <a:t>補助（</a:t>
            </a:r>
            <a:r>
              <a:rPr lang="en-US" altLang="ja-JP" sz="1000" dirty="0" smtClean="0">
                <a:latin typeface="HG丸ｺﾞｼｯｸM-PRO" panose="020F0600000000000000" pitchFamily="50" charset="-128"/>
                <a:ea typeface="HG丸ｺﾞｼｯｸM-PRO" panose="020F0600000000000000" pitchFamily="50" charset="-128"/>
              </a:rPr>
              <a:t>H30</a:t>
            </a:r>
            <a:r>
              <a:rPr lang="ja-JP" altLang="en-US" sz="1000" dirty="0" smtClean="0">
                <a:latin typeface="HG丸ｺﾞｼｯｸM-PRO" panose="020F0600000000000000" pitchFamily="50" charset="-128"/>
                <a:ea typeface="HG丸ｺﾞｼｯｸM-PRO" panose="020F0600000000000000" pitchFamily="50" charset="-128"/>
              </a:rPr>
              <a:t>・</a:t>
            </a:r>
            <a:r>
              <a:rPr lang="en-US" altLang="ja-JP" sz="1000" dirty="0" smtClean="0">
                <a:latin typeface="HG丸ｺﾞｼｯｸM-PRO" panose="020F0600000000000000" pitchFamily="50" charset="-128"/>
                <a:ea typeface="HG丸ｺﾞｼｯｸM-PRO" panose="020F0600000000000000" pitchFamily="50" charset="-128"/>
              </a:rPr>
              <a:t>R1</a:t>
            </a: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を行い、危険なブロック塀等の除却を促進する。</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既存</a:t>
            </a:r>
            <a:r>
              <a:rPr lang="ja-JP" altLang="en-US" sz="1000" dirty="0">
                <a:latin typeface="HG丸ｺﾞｼｯｸM-PRO" panose="020F0600000000000000" pitchFamily="50" charset="-128"/>
                <a:ea typeface="HG丸ｺﾞｼｯｸM-PRO" panose="020F0600000000000000" pitchFamily="50" charset="-128"/>
              </a:rPr>
              <a:t>の危険なブロック塀や新設するブロック塀等に対して、建築基準法に基づく指導等を行う</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p"/>
            </a:pPr>
            <a:endParaRPr lang="en-US" altLang="ja-JP" sz="1000" dirty="0">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北部</a:t>
            </a:r>
            <a:r>
              <a:rPr lang="ja-JP" altLang="en-US" sz="1000" dirty="0">
                <a:latin typeface="HG丸ｺﾞｼｯｸM-PRO" panose="020F0600000000000000" pitchFamily="50" charset="-128"/>
                <a:ea typeface="HG丸ｺﾞｼｯｸM-PRO" panose="020F0600000000000000" pitchFamily="50" charset="-128"/>
              </a:rPr>
              <a:t>地震では、ブロック塀等の転倒や倒壊が多数生じ、死傷者が出た。ブロック塀等の危険性や安全対策等について、所有者等への確実な普及啓発の強化や、所有者の負担軽減等への支援策、行政等の指導等により、総合的な安全対策を強力に進めていく。</a:t>
            </a:r>
          </a:p>
        </p:txBody>
      </p:sp>
      <p:grpSp>
        <p:nvGrpSpPr>
          <p:cNvPr id="29" name="グループ化 28"/>
          <p:cNvGrpSpPr/>
          <p:nvPr/>
        </p:nvGrpSpPr>
        <p:grpSpPr>
          <a:xfrm>
            <a:off x="0" y="0"/>
            <a:ext cx="6858000" cy="461665"/>
            <a:chOff x="-1815" y="0"/>
            <a:chExt cx="6858000" cy="461665"/>
          </a:xfrm>
        </p:grpSpPr>
        <p:pic>
          <p:nvPicPr>
            <p:cNvPr id="30" name="図 29"/>
            <p:cNvPicPr>
              <a:picLocks noChangeAspect="1"/>
            </p:cNvPicPr>
            <p:nvPr/>
          </p:nvPicPr>
          <p:blipFill rotWithShape="1">
            <a:blip r:embed="rId2"/>
            <a:srcRect l="11069" t="34454" r="4810" b="55702"/>
            <a:stretch/>
          </p:blipFill>
          <p:spPr>
            <a:xfrm>
              <a:off x="-1815" y="0"/>
              <a:ext cx="6858000" cy="451184"/>
            </a:xfrm>
            <a:prstGeom prst="rect">
              <a:avLst/>
            </a:prstGeom>
          </p:spPr>
        </p:pic>
        <p:sp>
          <p:nvSpPr>
            <p:cNvPr id="31" name="テキスト ボックス 30"/>
            <p:cNvSpPr txBox="1"/>
            <p:nvPr/>
          </p:nvSpPr>
          <p:spPr>
            <a:xfrm>
              <a:off x="-1815" y="0"/>
              <a:ext cx="4464136" cy="461665"/>
            </a:xfrm>
            <a:prstGeom prst="rect">
              <a:avLst/>
            </a:prstGeom>
            <a:noFill/>
          </p:spPr>
          <p:txBody>
            <a:bodyPr wrap="square" rtlCol="0">
              <a:spAutoFit/>
            </a:bodyPr>
            <a:lstStyle/>
            <a:p>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アクションの進捗</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結果</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テキスト ボックス 12"/>
          <p:cNvSpPr txBox="1"/>
          <p:nvPr/>
        </p:nvSpPr>
        <p:spPr>
          <a:xfrm>
            <a:off x="189000" y="3584848"/>
            <a:ext cx="2012089"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89000" y="8265368"/>
            <a:ext cx="6480000" cy="142498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　</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市町村</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と連携し、民間の危険なブロック塀等の所有者に対し、普及啓発や指導を行うとともに、期限を設けた除却補助を行い、早急に安全対策を</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行う。</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指導</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を実施した案件について、改善等が行われているか状況確認を行い、改善されていない塀に対して</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は勧告等も視野</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に指導を強化する。</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引き続き</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新設するブロック塀について、リーフレットで安全確保の周知・啓発を行っていく。</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正方形/長方形 14"/>
          <p:cNvSpPr/>
          <p:nvPr/>
        </p:nvSpPr>
        <p:spPr>
          <a:xfrm>
            <a:off x="189000" y="3872880"/>
            <a:ext cx="6480000" cy="2117479"/>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marL="171450" indent="-171450">
              <a:lnSpc>
                <a:spcPts val="1800"/>
              </a:lnSpc>
              <a:spcAft>
                <a:spcPts val="0"/>
              </a:spcAft>
              <a:buFont typeface="Wingdings" panose="05000000000000000000" pitchFamily="2" charset="2"/>
              <a:buChar char="p"/>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月補正予算によりブロック塀補助制度を</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25</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日に創設。市町村に制度創設を働きかけ、</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41/43</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市町村で創設済。残り</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市町</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は令和</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元年</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当初</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に創設</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既存</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ブロック塀の点検促進リーフレットを</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6</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月に作成。不特定多数の方が利用する建築物の所有者等にダイレクトメールを送付するとともに、府や市町村のホームページ掲載や、市町村の広報誌掲載や回覧等により府民への周知を実施した。</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通学</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路沿道など危険性がありと情報が寄せられたブロック</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塀</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744</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件</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H31.3</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末</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現在）の現地調査を行った。そのうち危険性ありと判断</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された</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220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件の</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所有者等に対し改善を指導した。</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ブロック</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塀の構造基準を記載したリーフレット</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31</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年２月に</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作成。建築確認申請の機会をとらえ、周知・啓発を行った。</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6" name="グループ化 5"/>
          <p:cNvGrpSpPr/>
          <p:nvPr/>
        </p:nvGrpSpPr>
        <p:grpSpPr>
          <a:xfrm>
            <a:off x="260648" y="5959564"/>
            <a:ext cx="3168352" cy="2348320"/>
            <a:chOff x="260648" y="5959564"/>
            <a:chExt cx="3168352" cy="2348320"/>
          </a:xfrm>
        </p:grpSpPr>
        <p:grpSp>
          <p:nvGrpSpPr>
            <p:cNvPr id="5" name="グループ化 4"/>
            <p:cNvGrpSpPr/>
            <p:nvPr/>
          </p:nvGrpSpPr>
          <p:grpSpPr>
            <a:xfrm>
              <a:off x="260648" y="5959564"/>
              <a:ext cx="3168352" cy="2160000"/>
              <a:chOff x="260648" y="5959564"/>
              <a:chExt cx="3168352" cy="2160000"/>
            </a:xfrm>
          </p:grpSpPr>
          <p:pic>
            <p:nvPicPr>
              <p:cNvPr id="16" name="図 15"/>
              <p:cNvPicPr>
                <a:picLocks noChangeAspect="1"/>
              </p:cNvPicPr>
              <p:nvPr/>
            </p:nvPicPr>
            <p:blipFill>
              <a:blip r:embed="rId3"/>
              <a:stretch>
                <a:fillRect/>
              </a:stretch>
            </p:blipFill>
            <p:spPr>
              <a:xfrm>
                <a:off x="260648" y="5959564"/>
                <a:ext cx="1511698" cy="2160000"/>
              </a:xfrm>
              <a:prstGeom prst="rect">
                <a:avLst/>
              </a:prstGeom>
            </p:spPr>
          </p:pic>
          <p:pic>
            <p:nvPicPr>
              <p:cNvPr id="18" name="図 17"/>
              <p:cNvPicPr>
                <a:picLocks noChangeAspect="1"/>
              </p:cNvPicPr>
              <p:nvPr/>
            </p:nvPicPr>
            <p:blipFill>
              <a:blip r:embed="rId4"/>
              <a:stretch>
                <a:fillRect/>
              </a:stretch>
            </p:blipFill>
            <p:spPr>
              <a:xfrm>
                <a:off x="1811836" y="5959564"/>
                <a:ext cx="1617164" cy="2160000"/>
              </a:xfrm>
              <a:prstGeom prst="rect">
                <a:avLst/>
              </a:prstGeom>
            </p:spPr>
          </p:pic>
        </p:grpSp>
        <p:sp>
          <p:nvSpPr>
            <p:cNvPr id="21" name="テキスト ボックス 20"/>
            <p:cNvSpPr txBox="1"/>
            <p:nvPr/>
          </p:nvSpPr>
          <p:spPr>
            <a:xfrm>
              <a:off x="895504" y="8092440"/>
              <a:ext cx="2031325" cy="215444"/>
            </a:xfrm>
            <a:prstGeom prst="rect">
              <a:avLst/>
            </a:prstGeom>
            <a:noFill/>
          </p:spPr>
          <p:txBody>
            <a:bodyPr wrap="none" rtlCol="0">
              <a:spAutoFit/>
            </a:bodyPr>
            <a:lstStyle/>
            <a:p>
              <a:r>
                <a:rPr lang="ja-JP" altLang="en-US" sz="8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既存ブロック塀の点検促進リーフレット</a:t>
              </a:r>
              <a:endParaRPr kumimoji="1" lang="ja-JP" altLang="en-US" sz="800" dirty="0">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3524016" y="5959564"/>
            <a:ext cx="3096344" cy="2348320"/>
            <a:chOff x="3524016" y="5959564"/>
            <a:chExt cx="3096344" cy="2348320"/>
          </a:xfrm>
        </p:grpSpPr>
        <p:grpSp>
          <p:nvGrpSpPr>
            <p:cNvPr id="8" name="グループ化 7"/>
            <p:cNvGrpSpPr/>
            <p:nvPr/>
          </p:nvGrpSpPr>
          <p:grpSpPr>
            <a:xfrm>
              <a:off x="3524016" y="5959564"/>
              <a:ext cx="3096344" cy="2160000"/>
              <a:chOff x="3501008" y="5959564"/>
              <a:chExt cx="3096344" cy="2160000"/>
            </a:xfrm>
          </p:grpSpPr>
          <p:pic>
            <p:nvPicPr>
              <p:cNvPr id="19" name="図 18"/>
              <p:cNvPicPr>
                <a:picLocks noChangeAspect="1"/>
              </p:cNvPicPr>
              <p:nvPr/>
            </p:nvPicPr>
            <p:blipFill>
              <a:blip r:embed="rId5"/>
              <a:stretch>
                <a:fillRect/>
              </a:stretch>
            </p:blipFill>
            <p:spPr>
              <a:xfrm>
                <a:off x="3501008" y="5959564"/>
                <a:ext cx="1511145" cy="2160000"/>
              </a:xfrm>
              <a:prstGeom prst="rect">
                <a:avLst/>
              </a:prstGeom>
            </p:spPr>
          </p:pic>
          <p:pic>
            <p:nvPicPr>
              <p:cNvPr id="20" name="図 19"/>
              <p:cNvPicPr>
                <a:picLocks noChangeAspect="1"/>
              </p:cNvPicPr>
              <p:nvPr/>
            </p:nvPicPr>
            <p:blipFill>
              <a:blip r:embed="rId6"/>
              <a:stretch>
                <a:fillRect/>
              </a:stretch>
            </p:blipFill>
            <p:spPr>
              <a:xfrm>
                <a:off x="5068413" y="5959564"/>
                <a:ext cx="1528939" cy="2160000"/>
              </a:xfrm>
              <a:prstGeom prst="rect">
                <a:avLst/>
              </a:prstGeom>
            </p:spPr>
          </p:pic>
        </p:grpSp>
        <p:sp>
          <p:nvSpPr>
            <p:cNvPr id="22" name="テキスト ボックス 21"/>
            <p:cNvSpPr txBox="1"/>
            <p:nvPr/>
          </p:nvSpPr>
          <p:spPr>
            <a:xfrm>
              <a:off x="3921870" y="8092440"/>
              <a:ext cx="2339102" cy="215444"/>
            </a:xfrm>
            <a:prstGeom prst="rect">
              <a:avLst/>
            </a:prstGeom>
            <a:noFill/>
          </p:spPr>
          <p:txBody>
            <a:bodyPr wrap="none" rtlCol="0">
              <a:spAutoFit/>
            </a:bodyPr>
            <a:lstStyle/>
            <a:p>
              <a:r>
                <a:rPr lang="ja-JP" altLang="en-US" sz="8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ブロック塀の構造基準を記載したリーフレット</a:t>
              </a:r>
              <a:endParaRPr kumimoji="1" lang="ja-JP" altLang="en-US" sz="8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1"/>
          </p:nvPr>
        </p:nvSpPr>
        <p:spPr>
          <a:xfrm>
            <a:off x="0" y="9378597"/>
            <a:ext cx="1600200" cy="527403"/>
          </a:xfrm>
        </p:spPr>
        <p:txBody>
          <a:bodyPr/>
          <a:lstStyle/>
          <a:p>
            <a:pPr algn="l"/>
            <a:r>
              <a:rPr lang="en-US" altLang="ja-JP" sz="1400" dirty="0" smtClean="0">
                <a:latin typeface="+mn-lt"/>
              </a:rPr>
              <a:t>20</a:t>
            </a:r>
            <a:endParaRPr lang="ja-JP" altLang="en-US" sz="1400" dirty="0">
              <a:latin typeface="+mn-lt"/>
            </a:endParaRPr>
          </a:p>
        </p:txBody>
      </p:sp>
      <p:sp>
        <p:nvSpPr>
          <p:cNvPr id="23" name="テキスト ボックス 22"/>
          <p:cNvSpPr txBox="1"/>
          <p:nvPr/>
        </p:nvSpPr>
        <p:spPr>
          <a:xfrm>
            <a:off x="189000" y="849365"/>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128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320724"/>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0287" y="44555"/>
            <a:ext cx="6858000" cy="276169"/>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l">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ライフライン</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業者等との連携推進</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703243" y="355521"/>
            <a:ext cx="2154757"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危機管理室・都市整備部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4234" y="666308"/>
            <a:ext cx="6480000" cy="1246495"/>
          </a:xfrm>
          <a:prstGeom prst="rect">
            <a:avLst/>
          </a:prstGeom>
          <a:noFill/>
          <a:ln w="19050">
            <a:solidFill>
              <a:schemeClr val="tx1"/>
            </a:solidFill>
          </a:ln>
        </p:spPr>
        <p:txBody>
          <a:bodyPr wrap="square" rtlCol="0" anchor="ctr" anchorCtr="0">
            <a:spAutoFit/>
          </a:bodyPr>
          <a:lstStyle/>
          <a:p>
            <a:pPr>
              <a:lnSpc>
                <a:spcPts val="1800"/>
              </a:lnSpc>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平成</a:t>
            </a:r>
            <a:r>
              <a:rPr lang="en-US" altLang="ja-JP" sz="1000" dirty="0">
                <a:latin typeface="HG丸ｺﾞｼｯｸM-PRO" panose="020F0600000000000000" pitchFamily="50" charset="-128"/>
                <a:ea typeface="HG丸ｺﾞｼｯｸM-PRO" panose="020F0600000000000000" pitchFamily="50" charset="-128"/>
              </a:rPr>
              <a:t>30</a:t>
            </a:r>
            <a:r>
              <a:rPr lang="ja-JP" altLang="en-US" sz="1000" dirty="0">
                <a:latin typeface="HG丸ｺﾞｼｯｸM-PRO" panose="020F0600000000000000" pitchFamily="50" charset="-128"/>
                <a:ea typeface="HG丸ｺﾞｼｯｸM-PRO" panose="020F0600000000000000" pitchFamily="50" charset="-128"/>
              </a:rPr>
              <a:t>年度の度重なる災害を踏まえた取組方針</a:t>
            </a:r>
            <a:r>
              <a:rPr lang="en-US" altLang="ja-JP" sz="1000" dirty="0" smtClean="0">
                <a:latin typeface="HG丸ｺﾞｼｯｸM-PRO" panose="020F0600000000000000" pitchFamily="50" charset="-128"/>
                <a:ea typeface="HG丸ｺﾞｼｯｸM-PRO" panose="020F0600000000000000" pitchFamily="50" charset="-128"/>
              </a:rPr>
              <a:t>】</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台風</a:t>
            </a:r>
            <a:r>
              <a:rPr lang="ja-JP" altLang="en-US" sz="1000" dirty="0">
                <a:latin typeface="HG丸ｺﾞｼｯｸM-PRO" panose="020F0600000000000000" pitchFamily="50" charset="-128"/>
                <a:ea typeface="HG丸ｺﾞｼｯｸM-PRO" panose="020F0600000000000000" pitchFamily="50" charset="-128"/>
              </a:rPr>
              <a:t>第</a:t>
            </a:r>
            <a:r>
              <a:rPr lang="en-US" altLang="ja-JP" sz="1000" dirty="0">
                <a:latin typeface="HG丸ｺﾞｼｯｸM-PRO" panose="020F0600000000000000" pitchFamily="50" charset="-128"/>
                <a:ea typeface="HG丸ｺﾞｼｯｸM-PRO" panose="020F0600000000000000" pitchFamily="50" charset="-128"/>
              </a:rPr>
              <a:t>21</a:t>
            </a:r>
            <a:r>
              <a:rPr lang="ja-JP" altLang="en-US" sz="1000" dirty="0">
                <a:latin typeface="HG丸ｺﾞｼｯｸM-PRO" panose="020F0600000000000000" pitchFamily="50" charset="-128"/>
                <a:ea typeface="HG丸ｺﾞｼｯｸM-PRO" panose="020F0600000000000000" pitchFamily="50" charset="-128"/>
              </a:rPr>
              <a:t>号では、暴風雨による飛来物や電柱等の倒壊により府内広域に停電が発生した。電力事業者の</a:t>
            </a:r>
            <a:r>
              <a:rPr lang="en-US" altLang="ja-JP" sz="1000" dirty="0">
                <a:latin typeface="HG丸ｺﾞｼｯｸM-PRO" panose="020F0600000000000000" pitchFamily="50" charset="-128"/>
                <a:ea typeface="HG丸ｺﾞｼｯｸM-PRO" panose="020F0600000000000000" pitchFamily="50" charset="-128"/>
              </a:rPr>
              <a:t>HP</a:t>
            </a:r>
            <a:r>
              <a:rPr lang="ja-JP" altLang="en-US" sz="1000" dirty="0">
                <a:latin typeface="HG丸ｺﾞｼｯｸM-PRO" panose="020F0600000000000000" pitchFamily="50" charset="-128"/>
                <a:ea typeface="HG丸ｺﾞｼｯｸM-PRO" panose="020F0600000000000000" pitchFamily="50" charset="-128"/>
              </a:rPr>
              <a:t>システム障害や、コールセンターに電話がつながらず、停電に関する情報提供が停止状態となり、住民から市町村へ停電の問い合わせが集中し本来の台風対応に支障が生じた。自治体に対する情報提供の在り方について、電力事業者と協議を進める。</a:t>
            </a:r>
          </a:p>
        </p:txBody>
      </p:sp>
      <p:sp>
        <p:nvSpPr>
          <p:cNvPr id="13" name="テキスト ボックス 12"/>
          <p:cNvSpPr txBox="1"/>
          <p:nvPr/>
        </p:nvSpPr>
        <p:spPr>
          <a:xfrm>
            <a:off x="188999" y="1904500"/>
            <a:ext cx="2012089"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89000" y="2852364"/>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　</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訓練</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を通じ、電力</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会社リエゾンと</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の情報共有について検証を行う</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関係機関と協議を行い、停電</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の優先復旧施設の整理を行う。</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cxnSp>
        <p:nvCxnSpPr>
          <p:cNvPr id="21" name="直線コネクタ 20"/>
          <p:cNvCxnSpPr/>
          <p:nvPr/>
        </p:nvCxnSpPr>
        <p:spPr>
          <a:xfrm flipH="1">
            <a:off x="0" y="3955921"/>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0287" y="3679752"/>
            <a:ext cx="6858000" cy="276169"/>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dist"/>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災害発生時における電力確保のための電気自動車・燃料電池自動車等の利活用</a:t>
            </a:r>
            <a:r>
              <a:rPr lang="ja-JP" altLang="en-US" sz="12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886259" y="3678922"/>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sp>
        <p:nvSpPr>
          <p:cNvPr id="24" name="テキスト ボックス 23"/>
          <p:cNvSpPr txBox="1"/>
          <p:nvPr/>
        </p:nvSpPr>
        <p:spPr>
          <a:xfrm>
            <a:off x="4441954" y="3955921"/>
            <a:ext cx="2416046"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商工労働部・環境農林水産部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89000" y="4312186"/>
            <a:ext cx="6480000" cy="784830"/>
          </a:xfrm>
          <a:prstGeom prst="rect">
            <a:avLst/>
          </a:prstGeom>
          <a:noFill/>
          <a:ln w="19050">
            <a:solidFill>
              <a:schemeClr val="tx1"/>
            </a:solidFill>
          </a:ln>
        </p:spPr>
        <p:txBody>
          <a:bodyPr wrap="square" rtlCol="0" anchor="ctr" anchorCtr="0">
            <a:spAutoFit/>
          </a:bodyPr>
          <a:lstStyle/>
          <a:p>
            <a:pPr>
              <a:lnSpc>
                <a:spcPts val="1800"/>
              </a:lnSpc>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平成</a:t>
            </a:r>
            <a:r>
              <a:rPr lang="en-US" altLang="ja-JP" sz="1000" dirty="0">
                <a:latin typeface="HG丸ｺﾞｼｯｸM-PRO" panose="020F0600000000000000" pitchFamily="50" charset="-128"/>
                <a:ea typeface="HG丸ｺﾞｼｯｸM-PRO" panose="020F0600000000000000" pitchFamily="50" charset="-128"/>
              </a:rPr>
              <a:t>30</a:t>
            </a:r>
            <a:r>
              <a:rPr lang="ja-JP" altLang="en-US" sz="1000" dirty="0">
                <a:latin typeface="HG丸ｺﾞｼｯｸM-PRO" panose="020F0600000000000000" pitchFamily="50" charset="-128"/>
                <a:ea typeface="HG丸ｺﾞｼｯｸM-PRO" panose="020F0600000000000000" pitchFamily="50" charset="-128"/>
              </a:rPr>
              <a:t>年度の度重なる災害を踏まえた取組方針</a:t>
            </a:r>
            <a:r>
              <a:rPr lang="en-US" altLang="ja-JP" sz="1000" dirty="0">
                <a:latin typeface="HG丸ｺﾞｼｯｸM-PRO" panose="020F0600000000000000" pitchFamily="50" charset="-128"/>
                <a:ea typeface="HG丸ｺﾞｼｯｸM-PRO" panose="020F0600000000000000" pitchFamily="50" charset="-128"/>
              </a:rPr>
              <a:t>】</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台風</a:t>
            </a:r>
            <a:r>
              <a:rPr lang="en-US" altLang="ja-JP" sz="1000" dirty="0">
                <a:latin typeface="HG丸ｺﾞｼｯｸM-PRO" panose="020F0600000000000000" pitchFamily="50" charset="-128"/>
                <a:ea typeface="HG丸ｺﾞｼｯｸM-PRO" panose="020F0600000000000000" pitchFamily="50" charset="-128"/>
              </a:rPr>
              <a:t>21</a:t>
            </a:r>
            <a:r>
              <a:rPr lang="ja-JP" altLang="en-US" sz="1000" dirty="0">
                <a:latin typeface="HG丸ｺﾞｼｯｸM-PRO" panose="020F0600000000000000" pitchFamily="50" charset="-128"/>
                <a:ea typeface="HG丸ｺﾞｼｯｸM-PRO" panose="020F0600000000000000" pitchFamily="50" charset="-128"/>
              </a:rPr>
              <a:t>号来襲時に停電が数日間続き、住民生活や事業活動に影響が及んだところもあったため、災害時に電力を供給することもできる電気自動車</a:t>
            </a:r>
            <a:r>
              <a:rPr lang="ja-JP" altLang="en-US" sz="1000" dirty="0" smtClean="0">
                <a:latin typeface="HG丸ｺﾞｼｯｸM-PRO" panose="020F0600000000000000" pitchFamily="50" charset="-128"/>
                <a:ea typeface="HG丸ｺﾞｼｯｸM-PRO" panose="020F0600000000000000" pitchFamily="50" charset="-128"/>
              </a:rPr>
              <a:t>（</a:t>
            </a:r>
            <a:r>
              <a:rPr lang="en-US" altLang="ja-JP" sz="1000" dirty="0" smtClean="0">
                <a:latin typeface="HG丸ｺﾞｼｯｸM-PRO" panose="020F0600000000000000" pitchFamily="50" charset="-128"/>
                <a:ea typeface="HG丸ｺﾞｼｯｸM-PRO" panose="020F0600000000000000" pitchFamily="50" charset="-128"/>
              </a:rPr>
              <a:t>EV</a:t>
            </a: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や燃料電池自動車</a:t>
            </a:r>
            <a:r>
              <a:rPr lang="ja-JP" altLang="en-US" sz="1000" dirty="0" smtClean="0">
                <a:latin typeface="HG丸ｺﾞｼｯｸM-PRO" panose="020F0600000000000000" pitchFamily="50" charset="-128"/>
                <a:ea typeface="HG丸ｺﾞｼｯｸM-PRO" panose="020F0600000000000000" pitchFamily="50" charset="-128"/>
              </a:rPr>
              <a:t>（</a:t>
            </a:r>
            <a:r>
              <a:rPr lang="en-US" altLang="ja-JP" sz="1000" dirty="0" smtClean="0">
                <a:latin typeface="HG丸ｺﾞｼｯｸM-PRO" panose="020F0600000000000000" pitchFamily="50" charset="-128"/>
                <a:ea typeface="HG丸ｺﾞｼｯｸM-PRO" panose="020F0600000000000000" pitchFamily="50" charset="-128"/>
              </a:rPr>
              <a:t>FCV</a:t>
            </a: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等の普及を促進する。</a:t>
            </a:r>
          </a:p>
        </p:txBody>
      </p:sp>
      <p:sp>
        <p:nvSpPr>
          <p:cNvPr id="26" name="テキスト ボックス 25"/>
          <p:cNvSpPr txBox="1"/>
          <p:nvPr/>
        </p:nvSpPr>
        <p:spPr>
          <a:xfrm>
            <a:off x="188999" y="5097016"/>
            <a:ext cx="2012089" cy="461665"/>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89000" y="5311376"/>
            <a:ext cx="6480000" cy="2809976"/>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台風</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21</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号の影響で岸和田保健所が４日間停電した際、電話が不通になったため、</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EV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からデジタル交換機へ給電を実施。</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防災地区総合防災訓練において、訓練車両として、対策本部現地連絡所で使用するパソコンやプリンターに給電を実施。</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府内</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原子力施設の事故を想定した緊急時モニタリング研修において、放射線測定装置に給電を実施。</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・泉南地域</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5</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市</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町合同防災訓練、河南町総合防災訓練、松原市防災総合訓練にて</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EV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を展示、給電デモを実施。</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企業</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セミナーやイベントにおける車両の展示、給電機能の</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PR</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を実施：</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18</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回</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府内における水素ステーションの設置状況：７カ所</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エコカー協働普及サポートネット参加の自動車ディーラー等と連携し、市町村等が実施する</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EV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FCV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等の普及イベントを支援：８回</a:t>
            </a:r>
          </a:p>
          <a:p>
            <a:pPr>
              <a:lnSpc>
                <a:spcPts val="1800"/>
              </a:lnSpc>
              <a:spcAft>
                <a:spcPts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参考）府内の</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EV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FCV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普及台数：</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EV 4,581</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台、</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FCV 120</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台（</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H30.3</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末</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時点）</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正方形/長方形 14"/>
          <p:cNvSpPr/>
          <p:nvPr/>
        </p:nvSpPr>
        <p:spPr>
          <a:xfrm>
            <a:off x="190465" y="2108720"/>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marL="171450" indent="-171450">
              <a:lnSpc>
                <a:spcPts val="1800"/>
              </a:lnSpc>
              <a:spcAft>
                <a:spcPts val="0"/>
              </a:spcAft>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年度台風第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21</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号での教訓を踏まえ、情報提供のあり方など連携強化について協議を重ね</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、停電の早期復旧と、住民への的確な情報提供ができる体制の構築など、電力会社</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の検証においても反映がなされた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災害対策本部に電力会社</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のリエゾン配置</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、ホットラインを構築するなど情報</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共有体制を強化。</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6" name="グループ化 5"/>
          <p:cNvGrpSpPr/>
          <p:nvPr/>
        </p:nvGrpSpPr>
        <p:grpSpPr>
          <a:xfrm>
            <a:off x="811139" y="8121932"/>
            <a:ext cx="5235722" cy="1655604"/>
            <a:chOff x="476672" y="7905328"/>
            <a:chExt cx="5235722" cy="1655604"/>
          </a:xfrm>
        </p:grpSpPr>
        <p:grpSp>
          <p:nvGrpSpPr>
            <p:cNvPr id="18" name="グループ化 17"/>
            <p:cNvGrpSpPr/>
            <p:nvPr/>
          </p:nvGrpSpPr>
          <p:grpSpPr>
            <a:xfrm>
              <a:off x="476672" y="7905328"/>
              <a:ext cx="5235722" cy="1440000"/>
              <a:chOff x="476672" y="4875700"/>
              <a:chExt cx="5235722" cy="1440000"/>
            </a:xfrm>
          </p:grpSpPr>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68" y="4875700"/>
                <a:ext cx="2571426" cy="1440000"/>
              </a:xfrm>
              <a:prstGeom prst="rect">
                <a:avLst/>
              </a:prstGeom>
            </p:spPr>
          </p:pic>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72" y="4875700"/>
                <a:ext cx="1925137" cy="1440000"/>
              </a:xfrm>
              <a:prstGeom prst="rect">
                <a:avLst/>
              </a:prstGeom>
            </p:spPr>
          </p:pic>
        </p:grpSp>
        <p:sp>
          <p:nvSpPr>
            <p:cNvPr id="19" name="テキスト ボックス 18"/>
            <p:cNvSpPr txBox="1"/>
            <p:nvPr/>
          </p:nvSpPr>
          <p:spPr>
            <a:xfrm>
              <a:off x="1419235" y="9345488"/>
              <a:ext cx="3350597"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平成</a:t>
              </a:r>
              <a:r>
                <a:rPr lang="en-US" altLang="ja-JP" sz="800" dirty="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年台風第</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号による停電の際、</a:t>
              </a:r>
              <a:r>
                <a:rPr lang="en-US" altLang="ja-JP" sz="800" dirty="0" smtClean="0">
                  <a:latin typeface="Meiryo UI" panose="020B0604030504040204" pitchFamily="50" charset="-128"/>
                  <a:ea typeface="Meiryo UI" panose="020B0604030504040204" pitchFamily="50" charset="-128"/>
                </a:rPr>
                <a:t>EV</a:t>
              </a:r>
              <a:r>
                <a:rPr lang="ja-JP" altLang="en-US" sz="800" dirty="0" smtClean="0">
                  <a:latin typeface="Meiryo UI" panose="020B0604030504040204" pitchFamily="50" charset="-128"/>
                  <a:ea typeface="Meiryo UI" panose="020B0604030504040204" pitchFamily="50" charset="-128"/>
                </a:rPr>
                <a:t>から電話のデジタル</a:t>
              </a:r>
              <a:r>
                <a:rPr lang="ja-JP" altLang="en-US" sz="800" dirty="0">
                  <a:latin typeface="Meiryo UI" panose="020B0604030504040204" pitchFamily="50" charset="-128"/>
                  <a:ea typeface="Meiryo UI" panose="020B0604030504040204" pitchFamily="50" charset="-128"/>
                </a:rPr>
                <a:t>交換機へ給電</a:t>
              </a:r>
              <a:endParaRPr kumimoji="1" lang="ja-JP" altLang="en-US" sz="8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5257800" y="9378597"/>
            <a:ext cx="1600200" cy="527403"/>
          </a:xfrm>
        </p:spPr>
        <p:txBody>
          <a:bodyPr/>
          <a:lstStyle/>
          <a:p>
            <a:pPr algn="r"/>
            <a:r>
              <a:rPr lang="en-US" altLang="ja-JP" sz="1400" dirty="0" smtClean="0">
                <a:latin typeface="+mn-lt"/>
              </a:rPr>
              <a:t>21</a:t>
            </a:r>
            <a:endParaRPr lang="ja-JP" altLang="en-US" sz="1400" dirty="0">
              <a:latin typeface="+mn-lt"/>
            </a:endParaRPr>
          </a:p>
        </p:txBody>
      </p:sp>
      <p:sp>
        <p:nvSpPr>
          <p:cNvPr id="29" name="テキスト ボックス 28"/>
          <p:cNvSpPr txBox="1"/>
          <p:nvPr/>
        </p:nvSpPr>
        <p:spPr>
          <a:xfrm>
            <a:off x="189000" y="429620"/>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89000" y="4032000"/>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882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320724"/>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0287" y="44555"/>
            <a:ext cx="6858000" cy="276169"/>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dist"/>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災害発生時における電力確保のための電気自動車・燃料電池自動車等の利活用</a:t>
            </a:r>
            <a:r>
              <a:rPr lang="ja-JP" altLang="en-US" sz="12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441954" y="360040"/>
            <a:ext cx="2416046"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商工労働部・環境農林水産部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89000" y="2445520"/>
            <a:ext cx="6480000" cy="963316"/>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　</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イベント</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等において</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FCV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車両を展示、非常用電源としての給電機能を</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PR</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する </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エコカー協働普及サポートネット参加の自動車ディーラー等と連携し、市町村等が実施する</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EV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FCV</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等の普及イベントを支援する</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18" name="グループ化 17"/>
          <p:cNvGrpSpPr/>
          <p:nvPr/>
        </p:nvGrpSpPr>
        <p:grpSpPr>
          <a:xfrm>
            <a:off x="831543" y="704528"/>
            <a:ext cx="1925137" cy="1708725"/>
            <a:chOff x="1412776" y="6964593"/>
            <a:chExt cx="1925137" cy="1708725"/>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776" y="6964593"/>
              <a:ext cx="1925137" cy="1440000"/>
            </a:xfrm>
            <a:prstGeom prst="rect">
              <a:avLst/>
            </a:prstGeom>
          </p:spPr>
        </p:pic>
        <p:sp>
          <p:nvSpPr>
            <p:cNvPr id="15" name="テキスト ボックス 14"/>
            <p:cNvSpPr txBox="1"/>
            <p:nvPr/>
          </p:nvSpPr>
          <p:spPr>
            <a:xfrm>
              <a:off x="1704327" y="8457874"/>
              <a:ext cx="1342034"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訓練で用いる</a:t>
              </a:r>
              <a:r>
                <a:rPr lang="en-US" altLang="ja-JP" sz="800" dirty="0" smtClean="0">
                  <a:latin typeface="Meiryo UI" panose="020B0604030504040204" pitchFamily="50" charset="-128"/>
                  <a:ea typeface="Meiryo UI" panose="020B0604030504040204" pitchFamily="50" charset="-128"/>
                </a:rPr>
                <a:t>PC</a:t>
              </a:r>
              <a:r>
                <a:rPr lang="ja-JP" altLang="en-US" sz="800" dirty="0" smtClean="0">
                  <a:latin typeface="Meiryo UI" panose="020B0604030504040204" pitchFamily="50" charset="-128"/>
                  <a:ea typeface="Meiryo UI" panose="020B0604030504040204" pitchFamily="50" charset="-128"/>
                </a:rPr>
                <a:t>等への給電</a:t>
              </a:r>
              <a:endParaRPr kumimoji="1" lang="ja-JP" altLang="en-US" sz="800" dirty="0">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3494468" y="704528"/>
            <a:ext cx="2327442" cy="1690295"/>
            <a:chOff x="4109919" y="6964593"/>
            <a:chExt cx="2327442" cy="1690295"/>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919" y="6964593"/>
              <a:ext cx="2327442" cy="1440000"/>
            </a:xfrm>
            <a:prstGeom prst="rect">
              <a:avLst/>
            </a:prstGeom>
          </p:spPr>
        </p:pic>
        <p:sp>
          <p:nvSpPr>
            <p:cNvPr id="16" name="テキスト ボックス 15"/>
            <p:cNvSpPr txBox="1"/>
            <p:nvPr/>
          </p:nvSpPr>
          <p:spPr>
            <a:xfrm>
              <a:off x="4387019" y="8439444"/>
              <a:ext cx="1773242"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樹木管理に用いるチェーンソーへの給電</a:t>
              </a:r>
              <a:endParaRPr kumimoji="1" lang="ja-JP" altLang="en-US" sz="800" dirty="0">
                <a:latin typeface="Meiryo UI" panose="020B0604030504040204" pitchFamily="50" charset="-128"/>
                <a:ea typeface="Meiryo UI" panose="020B0604030504040204" pitchFamily="50" charset="-128"/>
              </a:endParaRPr>
            </a:p>
          </p:txBody>
        </p:sp>
      </p:grpSp>
      <p:sp>
        <p:nvSpPr>
          <p:cNvPr id="22" name="テキスト ボックス 21"/>
          <p:cNvSpPr txBox="1"/>
          <p:nvPr/>
        </p:nvSpPr>
        <p:spPr>
          <a:xfrm>
            <a:off x="5886259" y="0"/>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sp>
        <p:nvSpPr>
          <p:cNvPr id="24" name="正方形/長方形 23"/>
          <p:cNvSpPr/>
          <p:nvPr/>
        </p:nvSpPr>
        <p:spPr>
          <a:xfrm>
            <a:off x="-40287" y="3728864"/>
            <a:ext cx="6858000" cy="276169"/>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dist"/>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災害時における被災児童生徒のこころのケアの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903893" y="4044349"/>
            <a:ext cx="954107"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教育庁</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89000" y="4449502"/>
            <a:ext cx="6480000" cy="2169825"/>
          </a:xfrm>
          <a:prstGeom prst="rect">
            <a:avLst/>
          </a:prstGeom>
          <a:noFill/>
          <a:ln w="19050">
            <a:solidFill>
              <a:schemeClr val="tx1"/>
            </a:solidFill>
          </a:ln>
        </p:spPr>
        <p:txBody>
          <a:bodyPr wrap="square" rtlCol="0" anchor="ctr" anchorCtr="0">
            <a:spAutoFit/>
          </a:bodyPr>
          <a:lstStyle/>
          <a:p>
            <a:pPr>
              <a:lnSpc>
                <a:spcPts val="1800"/>
              </a:lnSpc>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平成</a:t>
            </a:r>
            <a:r>
              <a:rPr lang="en-US" altLang="ja-JP" sz="1000" dirty="0">
                <a:latin typeface="HG丸ｺﾞｼｯｸM-PRO" panose="020F0600000000000000" pitchFamily="50" charset="-128"/>
                <a:ea typeface="HG丸ｺﾞｼｯｸM-PRO" panose="020F0600000000000000" pitchFamily="50" charset="-128"/>
              </a:rPr>
              <a:t>30</a:t>
            </a:r>
            <a:r>
              <a:rPr lang="ja-JP" altLang="en-US" sz="1000" dirty="0">
                <a:latin typeface="HG丸ｺﾞｼｯｸM-PRO" panose="020F0600000000000000" pitchFamily="50" charset="-128"/>
                <a:ea typeface="HG丸ｺﾞｼｯｸM-PRO" panose="020F0600000000000000" pitchFamily="50" charset="-128"/>
              </a:rPr>
              <a:t>年度の度重なる災害を踏まえた取組方針</a:t>
            </a:r>
            <a:r>
              <a:rPr lang="en-US" altLang="ja-JP" sz="1000" dirty="0">
                <a:latin typeface="HG丸ｺﾞｼｯｸM-PRO" panose="020F0600000000000000" pitchFamily="50" charset="-128"/>
                <a:ea typeface="HG丸ｺﾞｼｯｸM-PRO" panose="020F0600000000000000" pitchFamily="50" charset="-128"/>
              </a:rPr>
              <a:t>】</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府内各学校において、避難</a:t>
            </a:r>
            <a:r>
              <a:rPr lang="ja-JP" altLang="en-US" sz="1000" dirty="0">
                <a:latin typeface="HG丸ｺﾞｼｯｸM-PRO" panose="020F0600000000000000" pitchFamily="50" charset="-128"/>
                <a:ea typeface="HG丸ｺﾞｼｯｸM-PRO" panose="020F0600000000000000" pitchFamily="50" charset="-128"/>
              </a:rPr>
              <a:t>者</a:t>
            </a:r>
            <a:r>
              <a:rPr lang="ja-JP" altLang="en-US" sz="1000" dirty="0" smtClean="0">
                <a:latin typeface="HG丸ｺﾞｼｯｸM-PRO" panose="020F0600000000000000" pitchFamily="50" charset="-128"/>
                <a:ea typeface="HG丸ｺﾞｼｯｸM-PRO" panose="020F0600000000000000" pitchFamily="50" charset="-128"/>
              </a:rPr>
              <a:t>として転入があること、児童生徒が精神的な被害を被ることなどを踏まえ、被災児童生徒のこころのケアを行うためスクールカウンセラー等の緊急派遣体制を確保する。</a:t>
            </a:r>
            <a:endParaRPr lang="en-US" altLang="ja-JP" sz="1000" dirty="0" smtClean="0">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高等学校</a:t>
            </a:r>
            <a:r>
              <a:rPr lang="ja-JP" altLang="en-US" sz="1000" dirty="0">
                <a:latin typeface="HG丸ｺﾞｼｯｸM-PRO" panose="020F0600000000000000" pitchFamily="50" charset="-128"/>
                <a:ea typeface="HG丸ｺﾞｼｯｸM-PRO" panose="020F0600000000000000" pitchFamily="50" charset="-128"/>
              </a:rPr>
              <a:t>においては、スクールカウンセラーの連絡協議会において、災害時における生徒の心のケアに関する教職員の専門性の向上に努める。</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支援</a:t>
            </a:r>
            <a:r>
              <a:rPr lang="ja-JP" altLang="en-US" sz="1000" dirty="0">
                <a:latin typeface="HG丸ｺﾞｼｯｸM-PRO" panose="020F0600000000000000" pitchFamily="50" charset="-128"/>
                <a:ea typeface="HG丸ｺﾞｼｯｸM-PRO" panose="020F0600000000000000" pitchFamily="50" charset="-128"/>
              </a:rPr>
              <a:t>学校においては、地震等の災害時における児童生徒の心のケアなどの対応方法について、臨床心理士による研修の実施など、教職員の専門性の向上に努める。</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rPr>
              <a:t>小中学校</a:t>
            </a:r>
            <a:r>
              <a:rPr lang="ja-JP" altLang="en-US" sz="1000" dirty="0">
                <a:latin typeface="HG丸ｺﾞｼｯｸM-PRO" panose="020F0600000000000000" pitchFamily="50" charset="-128"/>
                <a:ea typeface="HG丸ｺﾞｼｯｸM-PRO" panose="020F0600000000000000" pitchFamily="50" charset="-128"/>
              </a:rPr>
              <a:t>においては、大規模災害時における府教育庁と市町村教育委員会が連携した緊急支援体制について、専門家の意見も参考に方向性を明示し、市町村教育委員会及びスクールカウンセラーに周知していく</a:t>
            </a:r>
            <a:r>
              <a:rPr lang="ja-JP" altLang="en-US" sz="1000" dirty="0" smtClean="0">
                <a:latin typeface="HG丸ｺﾞｼｯｸM-PRO" panose="020F0600000000000000" pitchFamily="50" charset="-128"/>
                <a:ea typeface="HG丸ｺﾞｼｯｸM-PRO" panose="020F0600000000000000" pitchFamily="50" charset="-128"/>
              </a:rPr>
              <a:t>。</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189000" y="6681192"/>
            <a:ext cx="2012089"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6516" y="6967560"/>
            <a:ext cx="6480000" cy="142498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高等</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学校においては、スクールカウンセラー連絡協議会の場で、教職員に対して、災害時における生徒の心のケアなどの対応方法について伝え、専門性の向上に努めた。</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支援</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学校において、児童生徒の心のケアを実施するため、臨床心理士を活用した。地震等の災害時における児童生徒の心のケアなどの対応方法について、臨床心理士による研修等により、教職員の専門性の向上を図った。</a:t>
            </a:r>
          </a:p>
          <a:p>
            <a:pPr marL="171450" indent="-17145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スクールカウンセラー</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連絡協議会（</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月実施）において</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6</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月に起きた大阪北部地震での緊急支援報告及び見えてきた課題について研修を行った。</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p:cNvSpPr txBox="1"/>
          <p:nvPr/>
        </p:nvSpPr>
        <p:spPr>
          <a:xfrm>
            <a:off x="5886259" y="3728034"/>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200" dirty="0"/>
          </a:p>
        </p:txBody>
      </p:sp>
      <p:cxnSp>
        <p:nvCxnSpPr>
          <p:cNvPr id="30" name="直線コネクタ 29"/>
          <p:cNvCxnSpPr/>
          <p:nvPr/>
        </p:nvCxnSpPr>
        <p:spPr>
          <a:xfrm flipH="1">
            <a:off x="0" y="401361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89000" y="8409384"/>
            <a:ext cx="6480000" cy="142498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　</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高等学校においては、スクールカウンセラー</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の連絡協議会において、災害時における生徒の心のケアに関する教職員の専門性の</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向上を</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図る</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支援</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学校において、臨床心理士等との支援体制の充実に努め、教職員の専門性の向上を図る</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800"/>
              </a:lnSpc>
              <a:spcAft>
                <a:spcPts val="0"/>
              </a:spcAft>
              <a:buFont typeface="Wingdings" panose="05000000000000000000" pitchFamily="2" charset="2"/>
              <a:buChar char="p"/>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災害</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時における緊急支援の体制づくり及びスクールカウンセラー・市町村教育委員会の役割を明確化し周知していく。</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1"/>
          </p:nvPr>
        </p:nvSpPr>
        <p:spPr>
          <a:xfrm>
            <a:off x="0" y="9378597"/>
            <a:ext cx="1600200" cy="527403"/>
          </a:xfrm>
        </p:spPr>
        <p:txBody>
          <a:bodyPr/>
          <a:lstStyle/>
          <a:p>
            <a:pPr algn="l"/>
            <a:r>
              <a:rPr lang="en-US" altLang="ja-JP" sz="1400" dirty="0" smtClean="0">
                <a:latin typeface="+mn-lt"/>
              </a:rPr>
              <a:t>22</a:t>
            </a:r>
            <a:endParaRPr lang="ja-JP" altLang="en-US" sz="1400" dirty="0">
              <a:latin typeface="+mn-lt"/>
            </a:endParaRPr>
          </a:p>
        </p:txBody>
      </p:sp>
      <p:sp>
        <p:nvSpPr>
          <p:cNvPr id="32" name="テキスト ボックス 31"/>
          <p:cNvSpPr txBox="1"/>
          <p:nvPr/>
        </p:nvSpPr>
        <p:spPr>
          <a:xfrm>
            <a:off x="196516" y="4171945"/>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0487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p:cNvPicPr>
            <a:picLocks noChangeAspect="1"/>
          </p:cNvPicPr>
          <p:nvPr/>
        </p:nvPicPr>
        <p:blipFill>
          <a:blip r:embed="rId2"/>
          <a:stretch>
            <a:fillRect/>
          </a:stretch>
        </p:blipFill>
        <p:spPr>
          <a:xfrm rot="16200000">
            <a:off x="-658161" y="1765443"/>
            <a:ext cx="8567959" cy="6375114"/>
          </a:xfrm>
          <a:prstGeom prst="rect">
            <a:avLst/>
          </a:prstGeom>
        </p:spPr>
      </p:pic>
      <p:grpSp>
        <p:nvGrpSpPr>
          <p:cNvPr id="6" name="グループ化 5"/>
          <p:cNvGrpSpPr/>
          <p:nvPr/>
        </p:nvGrpSpPr>
        <p:grpSpPr>
          <a:xfrm>
            <a:off x="-1" y="1"/>
            <a:ext cx="461665" cy="9906001"/>
            <a:chOff x="-1" y="1"/>
            <a:chExt cx="461665" cy="9906001"/>
          </a:xfrm>
        </p:grpSpPr>
        <p:pic>
          <p:nvPicPr>
            <p:cNvPr id="7" name="図 6"/>
            <p:cNvPicPr>
              <a:picLocks/>
            </p:cNvPicPr>
            <p:nvPr/>
          </p:nvPicPr>
          <p:blipFill>
            <a:blip r:embed="rId3"/>
            <a:stretch>
              <a:fillRect/>
            </a:stretch>
          </p:blipFill>
          <p:spPr>
            <a:xfrm rot="16200000">
              <a:off x="-3203725" y="6251131"/>
              <a:ext cx="6858594" cy="451143"/>
            </a:xfrm>
            <a:prstGeom prst="rect">
              <a:avLst/>
            </a:prstGeom>
          </p:spPr>
        </p:pic>
        <p:sp>
          <p:nvSpPr>
            <p:cNvPr id="5" name="テキスト ボックス 4"/>
            <p:cNvSpPr txBox="1"/>
            <p:nvPr/>
          </p:nvSpPr>
          <p:spPr>
            <a:xfrm rot="16200000">
              <a:off x="-2001236" y="7443101"/>
              <a:ext cx="4464136" cy="461665"/>
            </a:xfrm>
            <a:prstGeom prst="rect">
              <a:avLst/>
            </a:prstGeom>
            <a:noFill/>
          </p:spPr>
          <p:txBody>
            <a:bodyPr wrap="square" rtlCol="0">
              <a:spAutoFit/>
            </a:bodyPr>
            <a:lstStyle/>
            <a:p>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参考資料</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p:cNvPicPr>
            <p:nvPr/>
          </p:nvPicPr>
          <p:blipFill>
            <a:blip r:embed="rId3"/>
            <a:stretch>
              <a:fillRect/>
            </a:stretch>
          </p:blipFill>
          <p:spPr>
            <a:xfrm rot="16200000">
              <a:off x="-3203725" y="3203726"/>
              <a:ext cx="6858594" cy="451143"/>
            </a:xfrm>
            <a:prstGeom prst="rect">
              <a:avLst/>
            </a:prstGeom>
          </p:spPr>
        </p:pic>
      </p:grpSp>
      <p:sp>
        <p:nvSpPr>
          <p:cNvPr id="3" name="スライド番号プレースホルダー 2"/>
          <p:cNvSpPr>
            <a:spLocks noGrp="1"/>
          </p:cNvSpPr>
          <p:nvPr>
            <p:ph type="sldNum" sz="quarter" idx="12"/>
          </p:nvPr>
        </p:nvSpPr>
        <p:spPr>
          <a:xfrm>
            <a:off x="5257800" y="9378597"/>
            <a:ext cx="1600200" cy="527403"/>
          </a:xfrm>
        </p:spPr>
        <p:txBody>
          <a:bodyPr/>
          <a:lstStyle/>
          <a:p>
            <a:pPr algn="r"/>
            <a:r>
              <a:rPr lang="en-US" altLang="ja-JP" sz="1400" dirty="0" smtClean="0">
                <a:latin typeface="+mn-lt"/>
              </a:rPr>
              <a:t>23</a:t>
            </a:r>
            <a:endParaRPr lang="ja-JP" altLang="en-US" sz="1400" dirty="0">
              <a:latin typeface="+mn-lt"/>
            </a:endParaRPr>
          </a:p>
        </p:txBody>
      </p:sp>
    </p:spTree>
    <p:extLst>
      <p:ext uri="{BB962C8B-B14F-4D97-AF65-F5344CB8AC3E}">
        <p14:creationId xmlns:p14="http://schemas.microsoft.com/office/powerpoint/2010/main" val="1972343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rot="16200000">
            <a:off x="-1178387" y="1546313"/>
            <a:ext cx="9214774" cy="6813375"/>
          </a:xfrm>
          <a:prstGeom prst="rect">
            <a:avLst/>
          </a:prstGeom>
        </p:spPr>
      </p:pic>
      <p:sp>
        <p:nvSpPr>
          <p:cNvPr id="3" name="スライド番号プレースホルダー 2"/>
          <p:cNvSpPr>
            <a:spLocks noGrp="1"/>
          </p:cNvSpPr>
          <p:nvPr>
            <p:ph type="sldNum" sz="quarter" idx="11"/>
          </p:nvPr>
        </p:nvSpPr>
        <p:spPr>
          <a:xfrm>
            <a:off x="0" y="9378597"/>
            <a:ext cx="1600200" cy="527403"/>
          </a:xfrm>
        </p:spPr>
        <p:txBody>
          <a:bodyPr/>
          <a:lstStyle/>
          <a:p>
            <a:pPr algn="l"/>
            <a:r>
              <a:rPr lang="en-US" altLang="ja-JP" sz="1400" dirty="0" smtClean="0">
                <a:latin typeface="+mn-lt"/>
              </a:rPr>
              <a:t>24</a:t>
            </a:r>
            <a:endParaRPr lang="ja-JP" altLang="en-US" sz="1400" dirty="0">
              <a:latin typeface="+mn-lt"/>
            </a:endParaRPr>
          </a:p>
        </p:txBody>
      </p:sp>
    </p:spTree>
    <p:extLst>
      <p:ext uri="{BB962C8B-B14F-4D97-AF65-F5344CB8AC3E}">
        <p14:creationId xmlns:p14="http://schemas.microsoft.com/office/powerpoint/2010/main" val="1976970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7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69000" y="8625408"/>
            <a:ext cx="2520000" cy="1200329"/>
          </a:xfrm>
          <a:prstGeom prst="rect">
            <a:avLst/>
          </a:prstGeom>
          <a:noFill/>
          <a:ln w="19050">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 危機管理室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540-0008</a:t>
            </a:r>
          </a:p>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大阪市中央区大手前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3-1-43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新別館北館３階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電話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06-6941-0351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2573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4848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11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01963" y="560512"/>
            <a:ext cx="6480000" cy="7879080"/>
          </a:xfrm>
          <a:prstGeom prst="rect">
            <a:avLst/>
          </a:prstGeom>
          <a:noFill/>
        </p:spPr>
        <p:txBody>
          <a:bodyPr wrap="square" rtlCol="0">
            <a:spAutoFit/>
          </a:bodyPr>
          <a:lstStyle/>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「新・大阪府地震防災アクションプラン」は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年度）まで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年間を取組期間と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して策定しました。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年度に発生した大阪府北部を震源とする地震をはじめ、台風第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号などの度重なる災害が発生し、それらの教訓などを踏まえ、新たなアクションを追加する等の修正を行いました。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各アクションは、毎年度、進捗状況や目標達成度の評価を行い、その見直し・改善を通じて着実な推進につなげることとしております。主だったアクションの進捗を次頁以降にお示しします。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（全てのアクションの進捗については、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別表「進捗管理（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）シート」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を参照して下さい。）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アクションの分類は、以下のとおりです。</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lvl="0" indent="-18097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lvl="0"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各アクションの評価に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、取組内容の進捗・達成状況など定量的に評価可能な項目のほか、目標達成のための新たな取組み状況などについて包括的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に評価しました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の評価結果は以下のとおりと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なりました。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アクションの体系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1583373729"/>
              </p:ext>
            </p:extLst>
          </p:nvPr>
        </p:nvGraphicFramePr>
        <p:xfrm>
          <a:off x="620688" y="6789312"/>
          <a:ext cx="5688632" cy="972000"/>
        </p:xfrm>
        <a:graphic>
          <a:graphicData uri="http://schemas.openxmlformats.org/drawingml/2006/table">
            <a:tbl>
              <a:tblPr firstRow="1" firstCol="1" bandRow="1">
                <a:tableStyleId>{5940675A-B579-460E-94D1-54222C63F5DA}</a:tableStyleId>
              </a:tblPr>
              <a:tblGrid>
                <a:gridCol w="4134550">
                  <a:extLst>
                    <a:ext uri="{9D8B030D-6E8A-4147-A177-3AD203B41FA5}">
                      <a16:colId xmlns:a16="http://schemas.microsoft.com/office/drawing/2014/main" val="20000"/>
                    </a:ext>
                  </a:extLst>
                </a:gridCol>
                <a:gridCol w="1554082">
                  <a:extLst>
                    <a:ext uri="{9D8B030D-6E8A-4147-A177-3AD203B41FA5}">
                      <a16:colId xmlns:a16="http://schemas.microsoft.com/office/drawing/2014/main" val="20001"/>
                    </a:ext>
                  </a:extLst>
                </a:gridCol>
              </a:tblGrid>
              <a:tr h="324000">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各アクションの進捗状況評価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評価結果</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4000">
                <a:tc>
                  <a:txBody>
                    <a:bodyPr/>
                    <a:lstStyle/>
                    <a:p>
                      <a:pPr indent="127000" algn="l">
                        <a:lnSpc>
                          <a:spcPct val="10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概ね計画どおりに進んでいるアクション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100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②　計画どおり進んでいないアクション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4500" marR="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0 </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489346484"/>
              </p:ext>
            </p:extLst>
          </p:nvPr>
        </p:nvGraphicFramePr>
        <p:xfrm>
          <a:off x="452642" y="2665729"/>
          <a:ext cx="6129321" cy="3215233"/>
        </p:xfrm>
        <a:graphic>
          <a:graphicData uri="http://schemas.openxmlformats.org/drawingml/2006/table">
            <a:tbl>
              <a:tblPr firstRow="1" firstCol="1" bandRow="1">
                <a:tableStyleId>{5940675A-B579-460E-94D1-54222C63F5DA}</a:tableStyleId>
              </a:tblPr>
              <a:tblGrid>
                <a:gridCol w="1134257">
                  <a:extLst>
                    <a:ext uri="{9D8B030D-6E8A-4147-A177-3AD203B41FA5}">
                      <a16:colId xmlns:a16="http://schemas.microsoft.com/office/drawing/2014/main" val="20000"/>
                    </a:ext>
                  </a:extLst>
                </a:gridCol>
                <a:gridCol w="2418165">
                  <a:extLst>
                    <a:ext uri="{9D8B030D-6E8A-4147-A177-3AD203B41FA5}">
                      <a16:colId xmlns:a16="http://schemas.microsoft.com/office/drawing/2014/main" val="20001"/>
                    </a:ext>
                  </a:extLst>
                </a:gridCol>
                <a:gridCol w="2576899">
                  <a:extLst>
                    <a:ext uri="{9D8B030D-6E8A-4147-A177-3AD203B41FA5}">
                      <a16:colId xmlns:a16="http://schemas.microsoft.com/office/drawing/2014/main" val="20002"/>
                    </a:ext>
                  </a:extLst>
                </a:gridCol>
              </a:tblGrid>
              <a:tr h="432048">
                <a:tc>
                  <a:txBody>
                    <a:bodyPr/>
                    <a:lstStyle/>
                    <a:p>
                      <a:pPr algn="ctr">
                        <a:lnSpc>
                          <a:spcPts val="1200"/>
                        </a:lnSpc>
                        <a:spcAft>
                          <a:spcPts val="0"/>
                        </a:spcAft>
                        <a:tabLst>
                          <a:tab pos="1504950" algn="l"/>
                        </a:tabLs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取組み結果の定量化が可能</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取組み結果の定量化が困難</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56242">
                <a:tc>
                  <a:txBody>
                    <a:bodyPr/>
                    <a:lstStyle/>
                    <a:p>
                      <a:pPr algn="l">
                        <a:lnSpc>
                          <a:spcPts val="12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府自ら</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取組む</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定量的</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指標による</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・水門の</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en-US" altLang="ja-JP" sz="10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内容の達成</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・大阪</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880</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・津波防御施設の閉鎖</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充実</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・災害医療体制の</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43</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000" b="1" u="sng"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96144">
                <a:tc>
                  <a:txBody>
                    <a:bodyPr/>
                    <a:lstStyle/>
                    <a:p>
                      <a:pPr algn="l">
                        <a:lnSpc>
                          <a:spcPts val="12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市町村や民間団体等</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の取組み</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を支援</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するアクション</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spc="-1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spc="-1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50" kern="100" spc="-10" dirty="0" smtClean="0">
                          <a:effectLst/>
                          <a:latin typeface="Meiryo UI" panose="020B0604030504040204" pitchFamily="50" charset="-128"/>
                          <a:ea typeface="Meiryo UI" panose="020B0604030504040204" pitchFamily="50" charset="-128"/>
                          <a:cs typeface="Meiryo UI" panose="020B0604030504040204" pitchFamily="50" charset="-128"/>
                        </a:rPr>
                        <a:t>状況による評価</a:t>
                      </a:r>
                      <a:endParaRPr lang="en-US" altLang="ja-JP" sz="1050" kern="100" baseline="300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・鉄道施設の防災</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管理化学物質</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の適正</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管理</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指導</a:t>
                      </a:r>
                      <a:r>
                        <a:rPr lang="ja-JP" altLang="en-US" sz="105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l">
                        <a:lnSpc>
                          <a:spcPts val="1200"/>
                        </a:lnSpc>
                        <a:spcAft>
                          <a:spcPts val="0"/>
                        </a:spcAft>
                        <a:buFont typeface="Meiryo UI" panose="020B0604030504040204" pitchFamily="50" charset="-128"/>
                        <a:buChar char="※"/>
                      </a:pPr>
                      <a:r>
                        <a:rPr lang="ja-JP" altLang="en-US" sz="7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市町村や民間団体等の取組み結果は参考数値とします。</a:t>
                      </a:r>
                      <a:endParaRPr lang="ja-JP" sz="700" b="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・帰宅困難者対策の確立</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・災害廃棄物の適正</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処理</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000" b="1" u="sng"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5343">
                <a:tc gridSpan="3">
                  <a:txBody>
                    <a:bodyPr/>
                    <a:lstStyle/>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2" name="グループ化 1"/>
          <p:cNvGrpSpPr/>
          <p:nvPr/>
        </p:nvGrpSpPr>
        <p:grpSpPr>
          <a:xfrm>
            <a:off x="-1815" y="0"/>
            <a:ext cx="6858000" cy="461665"/>
            <a:chOff x="-1815" y="0"/>
            <a:chExt cx="6858000" cy="461665"/>
          </a:xfrm>
        </p:grpSpPr>
        <p:pic>
          <p:nvPicPr>
            <p:cNvPr id="9" name="図 8"/>
            <p:cNvPicPr>
              <a:picLocks noChangeAspect="1"/>
            </p:cNvPicPr>
            <p:nvPr/>
          </p:nvPicPr>
          <p:blipFill rotWithShape="1">
            <a:blip r:embed="rId3"/>
            <a:srcRect l="11069" t="34454" r="4810" b="55702"/>
            <a:stretch/>
          </p:blipFill>
          <p:spPr>
            <a:xfrm>
              <a:off x="-1815" y="0"/>
              <a:ext cx="6858000" cy="451184"/>
            </a:xfrm>
            <a:prstGeom prst="rect">
              <a:avLst/>
            </a:prstGeom>
          </p:spPr>
        </p:pic>
        <p:sp>
          <p:nvSpPr>
            <p:cNvPr id="8" name="テキスト ボックス 7"/>
            <p:cNvSpPr txBox="1"/>
            <p:nvPr/>
          </p:nvSpPr>
          <p:spPr>
            <a:xfrm>
              <a:off x="-1815" y="0"/>
              <a:ext cx="4464136" cy="461665"/>
            </a:xfrm>
            <a:prstGeom prst="rect">
              <a:avLst/>
            </a:prstGeom>
            <a:noFill/>
          </p:spPr>
          <p:txBody>
            <a:bodyPr wrap="square" rtlCol="0">
              <a:spAutoFit/>
            </a:bodyPr>
            <a:lstStyle/>
            <a:p>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アクションの進捗</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 name="表 2"/>
          <p:cNvGraphicFramePr>
            <a:graphicFrameLocks noGrp="1"/>
          </p:cNvGraphicFramePr>
          <p:nvPr>
            <p:extLst>
              <p:ext uri="{D42A27DB-BD31-4B8C-83A1-F6EECF244321}">
                <p14:modId xmlns:p14="http://schemas.microsoft.com/office/powerpoint/2010/main" val="3065206104"/>
              </p:ext>
            </p:extLst>
          </p:nvPr>
        </p:nvGraphicFramePr>
        <p:xfrm>
          <a:off x="297000" y="8337376"/>
          <a:ext cx="6300000" cy="144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2421876619"/>
                    </a:ext>
                  </a:extLst>
                </a:gridCol>
                <a:gridCol w="5400000">
                  <a:extLst>
                    <a:ext uri="{9D8B030D-6E8A-4147-A177-3AD203B41FA5}">
                      <a16:colId xmlns:a16="http://schemas.microsoft.com/office/drawing/2014/main" val="3693293183"/>
                    </a:ext>
                  </a:extLst>
                </a:gridCol>
              </a:tblGrid>
              <a:tr h="288000">
                <a:tc>
                  <a:txBody>
                    <a:bodyPr/>
                    <a:lstStyle/>
                    <a:p>
                      <a:pPr marL="171450" indent="-171450">
                        <a:buFont typeface="Meiryo UI" panose="020B0604030504040204" pitchFamily="50" charset="-128"/>
                        <a:buChar char="○"/>
                      </a:pPr>
                      <a:r>
                        <a:rPr kumimoji="1" lang="ja-JP" altLang="en-US" sz="1000" dirty="0" smtClean="0">
                          <a:latin typeface="Meiryo UI" panose="020B0604030504040204" pitchFamily="50" charset="-128"/>
                          <a:ea typeface="Meiryo UI" panose="020B0604030504040204" pitchFamily="50" charset="-128"/>
                        </a:rPr>
                        <a:t>ミッション</a:t>
                      </a:r>
                      <a:r>
                        <a:rPr kumimoji="1" lang="en-US" altLang="ja-JP" sz="1000" dirty="0" smtClean="0">
                          <a:latin typeface="Meiryo UI" panose="020B0604030504040204" pitchFamily="50" charset="-128"/>
                          <a:ea typeface="Meiryo UI" panose="020B0604030504040204" pitchFamily="50" charset="-128"/>
                        </a:rPr>
                        <a:t>Ⅰ</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巨大地震や大津波から府民の命を守り、被害を軽減するための、事前予防対策と逃げる対策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715526"/>
                  </a:ext>
                </a:extLst>
              </a:tr>
              <a:tr h="288000">
                <a:tc>
                  <a:txBody>
                    <a:bodyPr/>
                    <a:lstStyle/>
                    <a:p>
                      <a:pPr marL="171450" indent="-171450">
                        <a:buFont typeface="Meiryo UI" panose="020B0604030504040204" pitchFamily="50" charset="-128"/>
                        <a:buChar char="○"/>
                      </a:pPr>
                      <a:r>
                        <a:rPr kumimoji="1" lang="ja-JP" altLang="en-US" sz="1000" dirty="0" smtClean="0">
                          <a:latin typeface="Meiryo UI" panose="020B0604030504040204" pitchFamily="50" charset="-128"/>
                          <a:ea typeface="Meiryo UI" panose="020B0604030504040204" pitchFamily="50" charset="-128"/>
                        </a:rPr>
                        <a:t>ミッション</a:t>
                      </a:r>
                      <a:r>
                        <a:rPr kumimoji="1" lang="en-US" altLang="ja-JP" sz="1000" dirty="0" smtClean="0">
                          <a:latin typeface="Meiryo UI" panose="020B0604030504040204" pitchFamily="50" charset="-128"/>
                          <a:ea typeface="Meiryo UI" panose="020B0604030504040204" pitchFamily="50" charset="-128"/>
                        </a:rPr>
                        <a:t>Ⅱ</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dirty="0" smtClean="0">
                          <a:latin typeface="Meiryo UI" panose="020B0604030504040204" pitchFamily="50" charset="-128"/>
                          <a:ea typeface="Meiryo UI" panose="020B0604030504040204" pitchFamily="50" charset="-128"/>
                        </a:rPr>
                        <a:t>地震発生後、被災者の「命をつなぐ」ための、災害応急対策</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457141"/>
                  </a:ext>
                </a:extLst>
              </a:tr>
              <a:tr h="288000">
                <a:tc>
                  <a:txBody>
                    <a:bodyPr/>
                    <a:lstStyle/>
                    <a:p>
                      <a:pPr marL="171450" indent="-171450">
                        <a:buFont typeface="Meiryo UI" panose="020B0604030504040204" pitchFamily="50" charset="-128"/>
                        <a:buChar char="○"/>
                      </a:pPr>
                      <a:r>
                        <a:rPr kumimoji="1" lang="ja-JP" altLang="en-US" sz="1000" dirty="0" smtClean="0">
                          <a:latin typeface="Meiryo UI" panose="020B0604030504040204" pitchFamily="50" charset="-128"/>
                          <a:ea typeface="Meiryo UI" panose="020B0604030504040204" pitchFamily="50" charset="-128"/>
                        </a:rPr>
                        <a:t>ミッション</a:t>
                      </a:r>
                      <a:r>
                        <a:rPr kumimoji="1" lang="en-US" altLang="ja-JP" sz="1000" dirty="0" smtClean="0">
                          <a:latin typeface="Meiryo UI" panose="020B0604030504040204" pitchFamily="50" charset="-128"/>
                          <a:ea typeface="Meiryo UI" panose="020B0604030504040204" pitchFamily="50" charset="-128"/>
                        </a:rPr>
                        <a:t>Ⅲ</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dirty="0" smtClean="0">
                          <a:latin typeface="Meiryo UI" panose="020B0604030504040204" pitchFamily="50" charset="-128"/>
                          <a:ea typeface="Meiryo UI" panose="020B0604030504040204" pitchFamily="50" charset="-128"/>
                        </a:rPr>
                        <a:t>「大都市・大阪」の府民生活と経済の、迅速な回復のための、復旧復興対策</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7502476"/>
                  </a:ext>
                </a:extLst>
              </a:tr>
              <a:tr h="288000">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府の行政機能の維持</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mpd="sng">
                      <a:noFill/>
                    </a:lnL>
                  </a:tcPr>
                </a:tc>
                <a:extLst>
                  <a:ext uri="{0D108BD9-81ED-4DB2-BD59-A6C34878D82A}">
                    <a16:rowId xmlns:a16="http://schemas.microsoft.com/office/drawing/2014/main" val="2414316373"/>
                  </a:ext>
                </a:extLst>
              </a:tr>
              <a:tr h="288000">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市町村の計画的な災害対策推進への支援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mpd="sng">
                      <a:noFill/>
                    </a:lnL>
                  </a:tcPr>
                </a:tc>
                <a:extLst>
                  <a:ext uri="{0D108BD9-81ED-4DB2-BD59-A6C34878D82A}">
                    <a16:rowId xmlns:a16="http://schemas.microsoft.com/office/drawing/2014/main" val="3895401999"/>
                  </a:ext>
                </a:extLst>
              </a:tr>
            </a:tbl>
          </a:graphicData>
        </a:graphic>
      </p:graphicFrame>
      <p:sp>
        <p:nvSpPr>
          <p:cNvPr id="4" name="スライド番号プレースホルダー 3"/>
          <p:cNvSpPr>
            <a:spLocks noGrp="1"/>
          </p:cNvSpPr>
          <p:nvPr>
            <p:ph type="sldNum" sz="quarter" idx="12"/>
          </p:nvPr>
        </p:nvSpPr>
        <p:spPr>
          <a:xfrm>
            <a:off x="5257800" y="9378597"/>
            <a:ext cx="1600200" cy="527403"/>
          </a:xfrm>
        </p:spPr>
        <p:txBody>
          <a:bodyPr/>
          <a:lstStyle/>
          <a:p>
            <a:pPr algn="r"/>
            <a:r>
              <a:rPr lang="en-US" altLang="ja-JP" sz="1400" dirty="0" smtClean="0">
                <a:latin typeface="Arial" panose="020B0604020202020204" pitchFamily="34" charset="0"/>
                <a:cs typeface="Arial" panose="020B0604020202020204" pitchFamily="34" charset="0"/>
              </a:rPr>
              <a:t>1</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102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80922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0" y="488504"/>
            <a:ext cx="6858000" cy="2880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l">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防潮堤</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の津波浸水対策の</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89000" y="8829028"/>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　取組み予定</a:t>
            </a:r>
            <a:r>
              <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spcAft>
                <a:spcPts val="0"/>
              </a:spcAft>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要対策延長（府管理分：約</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）をのうち</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、埋立地</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の背後や水門内側等にある防潮堤（約</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11km</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）の対策の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推進：約３</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８</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テキスト ボックス 16"/>
          <p:cNvSpPr txBox="1"/>
          <p:nvPr/>
        </p:nvSpPr>
        <p:spPr>
          <a:xfrm>
            <a:off x="4416306" y="848544"/>
            <a:ext cx="2441694"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整備部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9000" y="1159510"/>
            <a:ext cx="6480000" cy="2785378"/>
          </a:xfrm>
          <a:prstGeom prst="rect">
            <a:avLst/>
          </a:prstGeom>
          <a:noFill/>
          <a:ln w="19050">
            <a:solidFill>
              <a:schemeClr val="tx1"/>
            </a:solidFill>
          </a:ln>
        </p:spPr>
        <p:txBody>
          <a:bodyPr wrap="square" rtlCol="0" anchor="ctr" anchorCtr="0">
            <a:spAutoFit/>
          </a:bodyPr>
          <a:lstStyle/>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rPr>
              <a:t>南海</a:t>
            </a:r>
            <a:r>
              <a:rPr lang="ja-JP" altLang="en-US" sz="1000" dirty="0">
                <a:latin typeface="HG丸ｺﾞｼｯｸM-PRO" panose="020F0600000000000000" pitchFamily="50" charset="-128"/>
                <a:ea typeface="HG丸ｺﾞｼｯｸM-PRO" panose="020F0600000000000000" pitchFamily="50" charset="-128"/>
              </a:rPr>
              <a:t>トラフ等の地震発生に伴い</a:t>
            </a:r>
            <a:r>
              <a:rPr lang="ja-JP" altLang="en-US" sz="1000" dirty="0" smtClean="0">
                <a:latin typeface="HG丸ｺﾞｼｯｸM-PRO" panose="020F0600000000000000" pitchFamily="50" charset="-128"/>
                <a:ea typeface="HG丸ｺﾞｼｯｸM-PRO" panose="020F0600000000000000" pitchFamily="50" charset="-128"/>
              </a:rPr>
              <a:t>、地盤</a:t>
            </a:r>
            <a:r>
              <a:rPr lang="ja-JP" altLang="en-US" sz="1000" dirty="0">
                <a:latin typeface="HG丸ｺﾞｼｯｸM-PRO" panose="020F0600000000000000" pitchFamily="50" charset="-128"/>
                <a:ea typeface="HG丸ｺﾞｼｯｸM-PRO" panose="020F0600000000000000" pitchFamily="50" charset="-128"/>
              </a:rPr>
              <a:t>が液状化し、防潮堤が変位・</a:t>
            </a:r>
            <a:r>
              <a:rPr lang="ja-JP" altLang="en-US" sz="1000" dirty="0" smtClean="0">
                <a:latin typeface="HG丸ｺﾞｼｯｸM-PRO" panose="020F0600000000000000" pitchFamily="50" charset="-128"/>
                <a:ea typeface="HG丸ｺﾞｼｯｸM-PRO" panose="020F0600000000000000" pitchFamily="50" charset="-128"/>
              </a:rPr>
              <a:t>沈下</a:t>
            </a:r>
            <a:r>
              <a:rPr lang="ja-JP" altLang="en-US" sz="1000" dirty="0">
                <a:latin typeface="HG丸ｺﾞｼｯｸM-PRO" panose="020F0600000000000000" pitchFamily="50" charset="-128"/>
                <a:ea typeface="HG丸ｺﾞｼｯｸM-PRO" panose="020F0600000000000000" pitchFamily="50" charset="-128"/>
              </a:rPr>
              <a:t>することに</a:t>
            </a:r>
            <a:r>
              <a:rPr lang="ja-JP" altLang="en-US" sz="1000" dirty="0" smtClean="0">
                <a:latin typeface="HG丸ｺﾞｼｯｸM-PRO" panose="020F0600000000000000" pitchFamily="50" charset="-128"/>
                <a:ea typeface="HG丸ｺﾞｼｯｸM-PRO" panose="020F0600000000000000" pitchFamily="50" charset="-128"/>
              </a:rPr>
              <a:t>よる津波等からの浸水被害を防ぐため、防潮堤の変位</a:t>
            </a:r>
            <a:r>
              <a:rPr lang="ja-JP" altLang="en-US" sz="1000" dirty="0">
                <a:latin typeface="HG丸ｺﾞｼｯｸM-PRO" panose="020F0600000000000000" pitchFamily="50" charset="-128"/>
                <a:ea typeface="HG丸ｺﾞｼｯｸM-PRO" panose="020F0600000000000000" pitchFamily="50" charset="-128"/>
              </a:rPr>
              <a:t>・沈下を</a:t>
            </a:r>
            <a:r>
              <a:rPr lang="ja-JP" altLang="en-US" sz="1000" dirty="0" smtClean="0">
                <a:latin typeface="HG丸ｺﾞｼｯｸM-PRO" panose="020F0600000000000000" pitchFamily="50" charset="-128"/>
                <a:ea typeface="HG丸ｺﾞｼｯｸM-PRO" panose="020F0600000000000000" pitchFamily="50" charset="-128"/>
              </a:rPr>
              <a:t>おさえる</a:t>
            </a:r>
            <a:r>
              <a:rPr lang="ja-JP" altLang="en-US" sz="1000" dirty="0">
                <a:latin typeface="HG丸ｺﾞｼｯｸM-PRO" panose="020F0600000000000000" pitchFamily="50" charset="-128"/>
                <a:ea typeface="HG丸ｺﾞｼｯｸM-PRO" panose="020F0600000000000000" pitchFamily="50" charset="-128"/>
              </a:rPr>
              <a:t>液状化対策工</a:t>
            </a:r>
            <a:r>
              <a:rPr lang="ja-JP" altLang="en-US" sz="1000" dirty="0" smtClean="0">
                <a:latin typeface="HG丸ｺﾞｼｯｸM-PRO" panose="020F0600000000000000" pitchFamily="50" charset="-128"/>
                <a:ea typeface="HG丸ｺﾞｼｯｸM-PRO" panose="020F0600000000000000" pitchFamily="50" charset="-128"/>
              </a:rPr>
              <a:t>などの耐震</a:t>
            </a:r>
            <a:r>
              <a:rPr lang="ja-JP" altLang="en-US" sz="1000" dirty="0">
                <a:latin typeface="HG丸ｺﾞｼｯｸM-PRO" panose="020F0600000000000000" pitchFamily="50" charset="-128"/>
                <a:ea typeface="HG丸ｺﾞｼｯｸM-PRO" panose="020F0600000000000000" pitchFamily="50" charset="-128"/>
              </a:rPr>
              <a:t>・液状化対策</a:t>
            </a:r>
            <a:r>
              <a:rPr lang="ja-JP" altLang="en-US" sz="1000" dirty="0" smtClean="0">
                <a:latin typeface="HG丸ｺﾞｼｯｸM-PRO" panose="020F0600000000000000" pitchFamily="50" charset="-128"/>
                <a:ea typeface="HG丸ｺﾞｼｯｸM-PRO" panose="020F0600000000000000" pitchFamily="50" charset="-128"/>
              </a:rPr>
              <a:t>を</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5</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目指す</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smtClean="0"/>
          </a:p>
          <a:p>
            <a:pPr marL="171450" indent="-171450">
              <a:lnSpc>
                <a:spcPts val="1800"/>
              </a:lnSpc>
              <a:spcAft>
                <a:spcPts val="0"/>
              </a:spcAft>
              <a:buFont typeface="Wingdings" panose="05000000000000000000" pitchFamily="2" charset="2"/>
              <a:buChar char="u"/>
            </a:pP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spcAft>
                <a:spcPts val="0"/>
              </a:spcAft>
            </a:pP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851898911"/>
              </p:ext>
            </p:extLst>
          </p:nvPr>
        </p:nvGraphicFramePr>
        <p:xfrm>
          <a:off x="189000" y="4288904"/>
          <a:ext cx="6480000" cy="1600200"/>
        </p:xfrm>
        <a:graphic>
          <a:graphicData uri="http://schemas.openxmlformats.org/drawingml/2006/table">
            <a:tbl>
              <a:tblPr firstRow="1" bandRow="1">
                <a:tableStyleId>{5C22544A-7EE6-4342-B048-85BDC9FD1C3A}</a:tableStyleId>
              </a:tblPr>
              <a:tblGrid>
                <a:gridCol w="39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258336">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pPr marL="0" indent="0">
                        <a:lnSpc>
                          <a:spcPts val="1800"/>
                        </a:lnSpc>
                        <a:spcAft>
                          <a:spcPts val="0"/>
                        </a:spcAft>
                        <a:buFont typeface="Wingdings" panose="05000000000000000000" pitchFamily="2" charset="2"/>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「百数十年規模の津波により浸水が始まる危険性のある水門外の防潮堤」及び「水門内であっても満潮時に地震直後から浸水が始まる危険性のある防潮堤」の対策の完了（約</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17km</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4km</a:t>
                      </a:r>
                    </a:p>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17km)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indent="0">
                        <a:lnSpc>
                          <a:spcPts val="1800"/>
                        </a:lnSpc>
                        <a:spcAft>
                          <a:spcPts val="0"/>
                        </a:spcAft>
                        <a:buFont typeface="Wingdings" panose="05000000000000000000" pitchFamily="2" charset="2"/>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埋立地の背後や水門内側等にある防潮堤の対策</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800"/>
                        </a:lnSpc>
                        <a:spcAft>
                          <a:spcPts val="0"/>
                        </a:spcAft>
                        <a:buFont typeface="Wingdings" panose="05000000000000000000" pitchFamily="2" charset="2"/>
                        <a:buNone/>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11km</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5632483"/>
                  </a:ext>
                </a:extLst>
              </a:tr>
            </a:tbl>
          </a:graphicData>
        </a:graphic>
      </p:graphicFrame>
      <p:sp>
        <p:nvSpPr>
          <p:cNvPr id="8" name="テキスト ボックス 7"/>
          <p:cNvSpPr txBox="1"/>
          <p:nvPr/>
        </p:nvSpPr>
        <p:spPr>
          <a:xfrm>
            <a:off x="189000" y="3984471"/>
            <a:ext cx="2012089"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2590959" y="6173531"/>
            <a:ext cx="4140000" cy="2221700"/>
            <a:chOff x="2590959" y="6310487"/>
            <a:chExt cx="4140000" cy="2221700"/>
          </a:xfrm>
        </p:grpSpPr>
        <p:grpSp>
          <p:nvGrpSpPr>
            <p:cNvPr id="12" name="グループ化 11"/>
            <p:cNvGrpSpPr/>
            <p:nvPr/>
          </p:nvGrpSpPr>
          <p:grpSpPr>
            <a:xfrm>
              <a:off x="2590959" y="6972298"/>
              <a:ext cx="4140000" cy="1559889"/>
              <a:chOff x="2590959" y="6972298"/>
              <a:chExt cx="4140000" cy="1559889"/>
            </a:xfrm>
          </p:grpSpPr>
          <p:grpSp>
            <p:nvGrpSpPr>
              <p:cNvPr id="16" name="グループ化 15"/>
              <p:cNvGrpSpPr/>
              <p:nvPr/>
            </p:nvGrpSpPr>
            <p:grpSpPr>
              <a:xfrm>
                <a:off x="2685120" y="6972298"/>
                <a:ext cx="3955986" cy="1368000"/>
                <a:chOff x="1488991" y="7461037"/>
                <a:chExt cx="3955986" cy="1368000"/>
              </a:xfrm>
            </p:grpSpPr>
            <p:sp>
              <p:nvSpPr>
                <p:cNvPr id="28" name="下矢印 27"/>
                <p:cNvSpPr/>
                <p:nvPr/>
              </p:nvSpPr>
              <p:spPr>
                <a:xfrm rot="16200000">
                  <a:off x="3323340" y="8014645"/>
                  <a:ext cx="288000" cy="216024"/>
                </a:xfrm>
                <a:prstGeom prst="down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991" y="7461037"/>
                  <a:ext cx="1824000" cy="1368000"/>
                </a:xfrm>
                <a:prstGeom prst="rect">
                  <a:avLst/>
                </a:prstGeom>
              </p:spPr>
            </p:pic>
            <p:pic>
              <p:nvPicPr>
                <p:cNvPr id="1026" name="Picture 2" descr="IMGP0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688" y="7461037"/>
                  <a:ext cx="1823289"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テキスト ボックス 45"/>
              <p:cNvSpPr txBox="1"/>
              <p:nvPr/>
            </p:nvSpPr>
            <p:spPr>
              <a:xfrm>
                <a:off x="2590959" y="8316743"/>
                <a:ext cx="4140000" cy="21544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防潮堤の対策（</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神崎川（</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城島橋下流右岸</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：施行中／右：施工後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四角形吹き出し 18"/>
            <p:cNvSpPr/>
            <p:nvPr/>
          </p:nvSpPr>
          <p:spPr>
            <a:xfrm>
              <a:off x="3225389" y="6310487"/>
              <a:ext cx="2871141" cy="415498"/>
            </a:xfrm>
            <a:prstGeom prst="wedgeRectCallout">
              <a:avLst>
                <a:gd name="adj1" fmla="val -44031"/>
                <a:gd name="adj2" fmla="val 10174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地震時の液状化による防潮堤の沈下を防ぐため、地盤改良を行いました</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4" name="表 3"/>
          <p:cNvGraphicFramePr>
            <a:graphicFrameLocks noGrp="1"/>
          </p:cNvGraphicFramePr>
          <p:nvPr>
            <p:extLst>
              <p:ext uri="{D42A27DB-BD31-4B8C-83A1-F6EECF244321}">
                <p14:modId xmlns:p14="http://schemas.microsoft.com/office/powerpoint/2010/main" val="21050824"/>
              </p:ext>
            </p:extLst>
          </p:nvPr>
        </p:nvGraphicFramePr>
        <p:xfrm>
          <a:off x="409914" y="2000771"/>
          <a:ext cx="5957598" cy="1127760"/>
        </p:xfrm>
        <a:graphic>
          <a:graphicData uri="http://schemas.openxmlformats.org/drawingml/2006/table">
            <a:tbl>
              <a:tblPr firstRow="1" bandRow="1">
                <a:tableStyleId>{5940675A-B579-460E-94D1-54222C63F5DA}</a:tableStyleId>
              </a:tblPr>
              <a:tblGrid>
                <a:gridCol w="3897986">
                  <a:extLst>
                    <a:ext uri="{9D8B030D-6E8A-4147-A177-3AD203B41FA5}">
                      <a16:colId xmlns:a16="http://schemas.microsoft.com/office/drawing/2014/main" val="20000"/>
                    </a:ext>
                  </a:extLst>
                </a:gridCol>
                <a:gridCol w="909188">
                  <a:extLst>
                    <a:ext uri="{9D8B030D-6E8A-4147-A177-3AD203B41FA5}">
                      <a16:colId xmlns:a16="http://schemas.microsoft.com/office/drawing/2014/main" val="20001"/>
                    </a:ext>
                  </a:extLst>
                </a:gridCol>
                <a:gridCol w="1150424">
                  <a:extLst>
                    <a:ext uri="{9D8B030D-6E8A-4147-A177-3AD203B41FA5}">
                      <a16:colId xmlns:a16="http://schemas.microsoft.com/office/drawing/2014/main" val="20002"/>
                    </a:ext>
                  </a:extLst>
                </a:gridCol>
              </a:tblGrid>
              <a:tr h="217242">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対策箇所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対策延長</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219427">
                <a:tc>
                  <a:txBody>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満潮時に地震直後から浸水が始まる危険性のある防潮堤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約８</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30901">
                <a:tc>
                  <a:txBody>
                    <a:bodyPr/>
                    <a:lstStyle/>
                    <a:p>
                      <a:pPr marL="0" indent="0" algn="l">
                        <a:buFont typeface="Wingdings" panose="05000000000000000000" pitchFamily="2" charset="2"/>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津波により浸水が始まる危険性のある水門外の防潮堤</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および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0" algn="l">
                        <a:buFont typeface="Wingdings" panose="05000000000000000000" pitchFamily="2" charset="2"/>
                        <a:buNone/>
                      </a:pP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水門内で満潮時に地震直後から浸水が始まる危険性のある防潮堤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17km</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223370">
                <a:tc>
                  <a:txBody>
                    <a:bodyPr/>
                    <a:lstStyle/>
                    <a:p>
                      <a:r>
                        <a:rPr kumimoji="1" lang="ja-JP" altLang="en-US" sz="10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③  水門の内側等にある防潮堤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11km</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11" name="正方形/長方形 10"/>
          <p:cNvSpPr/>
          <p:nvPr/>
        </p:nvSpPr>
        <p:spPr>
          <a:xfrm>
            <a:off x="437305" y="3152800"/>
            <a:ext cx="5983390" cy="784830"/>
          </a:xfrm>
          <a:prstGeom prst="rect">
            <a:avLst/>
          </a:prstGeom>
        </p:spPr>
        <p:txBody>
          <a:bodyPr wrap="square">
            <a:spAutoFit/>
          </a:bodyPr>
          <a:lstStyle/>
          <a:p>
            <a:pPr>
              <a:lnSpc>
                <a:spcPts val="1800"/>
              </a:lnSpc>
              <a:spcAft>
                <a:spcPts val="0"/>
              </a:spcAft>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現地の詳細調査による対策延長の見直し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延長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57km</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35km)</a:t>
            </a:r>
          </a:p>
          <a:p>
            <a:pPr>
              <a:lnSpc>
                <a:spcPts val="1800"/>
              </a:lnSpc>
              <a:spcAft>
                <a:spcPts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①　約９</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km </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約</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8km</a:t>
            </a:r>
          </a:p>
          <a:p>
            <a:pPr>
              <a:lnSpc>
                <a:spcPts val="1800"/>
              </a:lnSpc>
            </a:pPr>
            <a:r>
              <a:rPr lang="ja-JP" altLang="en-US" sz="1000" dirty="0" smtClean="0">
                <a:solidFill>
                  <a:schemeClr val="dk1"/>
                </a:solidFill>
                <a:latin typeface="HG丸ｺﾞｼｯｸM-PRO" panose="020F0600000000000000" pitchFamily="50" charset="-128"/>
                <a:ea typeface="HG丸ｺﾞｼｯｸM-PRO" panose="020F0600000000000000" pitchFamily="50" charset="-128"/>
              </a:rPr>
              <a:t>　②　約</a:t>
            </a:r>
            <a:r>
              <a:rPr lang="en-US" altLang="ja-JP" sz="1000" dirty="0">
                <a:solidFill>
                  <a:schemeClr val="dk1"/>
                </a:solidFill>
                <a:latin typeface="HG丸ｺﾞｼｯｸM-PRO" panose="020F0600000000000000" pitchFamily="50" charset="-128"/>
                <a:ea typeface="HG丸ｺﾞｼｯｸM-PRO" panose="020F0600000000000000" pitchFamily="50" charset="-128"/>
              </a:rPr>
              <a:t>24</a:t>
            </a:r>
            <a:r>
              <a:rPr lang="en-US" altLang="ja-JP" sz="1000" dirty="0" smtClean="0">
                <a:solidFill>
                  <a:schemeClr val="dk1"/>
                </a:solidFill>
                <a:latin typeface="HG丸ｺﾞｼｯｸM-PRO" panose="020F0600000000000000" pitchFamily="50" charset="-128"/>
                <a:ea typeface="HG丸ｺﾞｼｯｸM-PRO" panose="020F0600000000000000" pitchFamily="50" charset="-128"/>
              </a:rPr>
              <a:t>km</a:t>
            </a:r>
            <a:r>
              <a:rPr lang="ja-JP" altLang="en-US" sz="1000" dirty="0" smtClean="0">
                <a:solidFill>
                  <a:schemeClr val="dk1"/>
                </a:solidFill>
                <a:latin typeface="HG丸ｺﾞｼｯｸM-PRO" panose="020F0600000000000000" pitchFamily="50" charset="-128"/>
                <a:ea typeface="HG丸ｺﾞｼｯｸM-PRO" panose="020F0600000000000000" pitchFamily="50" charset="-128"/>
              </a:rPr>
              <a:t> </a:t>
            </a:r>
            <a:r>
              <a:rPr lang="ja-JP" altLang="en-US" sz="1000" dirty="0">
                <a:solidFill>
                  <a:schemeClr val="dk1"/>
                </a:solidFill>
                <a:latin typeface="HG丸ｺﾞｼｯｸM-PRO" panose="020F0600000000000000" pitchFamily="50" charset="-128"/>
                <a:ea typeface="HG丸ｺﾞｼｯｸM-PRO" panose="020F0600000000000000" pitchFamily="50" charset="-128"/>
              </a:rPr>
              <a:t>⇒ 約</a:t>
            </a:r>
            <a:r>
              <a:rPr lang="en-US" altLang="ja-JP" sz="1000" dirty="0" smtClean="0">
                <a:solidFill>
                  <a:schemeClr val="dk1"/>
                </a:solidFill>
                <a:latin typeface="HG丸ｺﾞｼｯｸM-PRO" panose="020F0600000000000000" pitchFamily="50" charset="-128"/>
                <a:ea typeface="HG丸ｺﾞｼｯｸM-PRO" panose="020F0600000000000000" pitchFamily="50" charset="-128"/>
              </a:rPr>
              <a:t>17km</a:t>
            </a:r>
          </a:p>
        </p:txBody>
      </p:sp>
      <p:grpSp>
        <p:nvGrpSpPr>
          <p:cNvPr id="29" name="グループ化 28"/>
          <p:cNvGrpSpPr/>
          <p:nvPr/>
        </p:nvGrpSpPr>
        <p:grpSpPr>
          <a:xfrm>
            <a:off x="0" y="0"/>
            <a:ext cx="6858000" cy="461665"/>
            <a:chOff x="-1815" y="0"/>
            <a:chExt cx="6858000" cy="461665"/>
          </a:xfrm>
        </p:grpSpPr>
        <p:pic>
          <p:nvPicPr>
            <p:cNvPr id="30" name="図 29"/>
            <p:cNvPicPr>
              <a:picLocks noChangeAspect="1"/>
            </p:cNvPicPr>
            <p:nvPr/>
          </p:nvPicPr>
          <p:blipFill rotWithShape="1">
            <a:blip r:embed="rId4"/>
            <a:srcRect l="11069" t="34454" r="4810" b="55702"/>
            <a:stretch/>
          </p:blipFill>
          <p:spPr>
            <a:xfrm>
              <a:off x="-1815" y="0"/>
              <a:ext cx="6858000" cy="451184"/>
            </a:xfrm>
            <a:prstGeom prst="rect">
              <a:avLst/>
            </a:prstGeom>
          </p:spPr>
        </p:pic>
        <p:sp>
          <p:nvSpPr>
            <p:cNvPr id="31" name="テキスト ボックス 30"/>
            <p:cNvSpPr txBox="1"/>
            <p:nvPr/>
          </p:nvSpPr>
          <p:spPr>
            <a:xfrm>
              <a:off x="-1815" y="0"/>
              <a:ext cx="4464136" cy="461665"/>
            </a:xfrm>
            <a:prstGeom prst="rect">
              <a:avLst/>
            </a:prstGeom>
            <a:noFill/>
          </p:spPr>
          <p:txBody>
            <a:bodyPr wrap="square" rtlCol="0">
              <a:spAutoFit/>
            </a:bodyPr>
            <a:lstStyle/>
            <a:p>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主な</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アクションの進捗</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結果</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886259" y="499505"/>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grpSp>
        <p:nvGrpSpPr>
          <p:cNvPr id="48" name="グループ化 47"/>
          <p:cNvGrpSpPr/>
          <p:nvPr/>
        </p:nvGrpSpPr>
        <p:grpSpPr>
          <a:xfrm>
            <a:off x="156526" y="6177136"/>
            <a:ext cx="2552394" cy="2275284"/>
            <a:chOff x="166138" y="6566148"/>
            <a:chExt cx="2552394" cy="2275284"/>
          </a:xfrm>
        </p:grpSpPr>
        <p:grpSp>
          <p:nvGrpSpPr>
            <p:cNvPr id="26" name="グループ化 25"/>
            <p:cNvGrpSpPr/>
            <p:nvPr/>
          </p:nvGrpSpPr>
          <p:grpSpPr>
            <a:xfrm>
              <a:off x="166138" y="6566148"/>
              <a:ext cx="2552391" cy="1831110"/>
              <a:chOff x="2966253" y="5747323"/>
              <a:chExt cx="3764322" cy="2235580"/>
            </a:xfrm>
          </p:grpSpPr>
          <p:graphicFrame>
            <p:nvGraphicFramePr>
              <p:cNvPr id="13" name="グラフ 12"/>
              <p:cNvGraphicFramePr/>
              <p:nvPr>
                <p:extLst>
                  <p:ext uri="{D42A27DB-BD31-4B8C-83A1-F6EECF244321}">
                    <p14:modId xmlns:p14="http://schemas.microsoft.com/office/powerpoint/2010/main" val="3253518092"/>
                  </p:ext>
                </p:extLst>
              </p:nvPr>
            </p:nvGraphicFramePr>
            <p:xfrm>
              <a:off x="3130575" y="5961113"/>
              <a:ext cx="3600000" cy="2021790"/>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p:cNvSpPr txBox="1"/>
              <p:nvPr/>
            </p:nvSpPr>
            <p:spPr>
              <a:xfrm>
                <a:off x="2966253" y="5747323"/>
                <a:ext cx="719052" cy="281820"/>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67143" y="5878838"/>
                <a:ext cx="2974763" cy="300608"/>
              </a:xfrm>
              <a:prstGeom prst="rect">
                <a:avLst/>
              </a:prstGeom>
              <a:noFill/>
              <a:ln>
                <a:noFill/>
              </a:ln>
            </p:spPr>
            <p:txBody>
              <a:bodyPr wrap="square" rtlCol="0" anchor="b">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防潮堤整備目標　約</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35km</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339957" y="8595212"/>
              <a:ext cx="2204757" cy="24622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防潮堤の対策の推移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345986" y="8387985"/>
              <a:ext cx="1372546"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は先行取組）</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48680" y="8265368"/>
              <a:ext cx="2070705" cy="165036"/>
              <a:chOff x="763365" y="8600339"/>
              <a:chExt cx="2070705" cy="165036"/>
            </a:xfrm>
          </p:grpSpPr>
          <p:sp>
            <p:nvSpPr>
              <p:cNvPr id="34" name="正方形/長方形 33"/>
              <p:cNvSpPr/>
              <p:nvPr/>
            </p:nvSpPr>
            <p:spPr>
              <a:xfrm>
                <a:off x="763365" y="8628857"/>
                <a:ext cx="198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763365" y="8600339"/>
                <a:ext cx="2070705" cy="165036"/>
                <a:chOff x="544646" y="8003514"/>
                <a:chExt cx="2070705" cy="165036"/>
              </a:xfrm>
            </p:grpSpPr>
            <p:sp>
              <p:nvSpPr>
                <p:cNvPr id="27" name="テキスト ボックス 26"/>
                <p:cNvSpPr txBox="1"/>
                <p:nvPr/>
              </p:nvSpPr>
              <p:spPr>
                <a:xfrm>
                  <a:off x="544646" y="8003514"/>
                  <a:ext cx="327334" cy="165036"/>
                </a:xfrm>
                <a:prstGeom prst="rect">
                  <a:avLst/>
                </a:prstGeom>
                <a:noFill/>
              </p:spPr>
              <p:txBody>
                <a:bodyPr wrap="none" tIns="36000" bIns="36000" rtlCol="0" anchor="ctr" anchorCtr="0">
                  <a:spAutoFit/>
                </a:bodyPr>
                <a:lstStyle/>
                <a:p>
                  <a:r>
                    <a:rPr kumimoji="1" lang="en-US" altLang="ja-JP" sz="600" dirty="0" smtClean="0"/>
                    <a:t>H26</a:t>
                  </a:r>
                  <a:endParaRPr kumimoji="1" lang="ja-JP" altLang="en-US" sz="600" dirty="0"/>
                </a:p>
              </p:txBody>
            </p:sp>
            <p:sp>
              <p:nvSpPr>
                <p:cNvPr id="37" name="テキスト ボックス 36"/>
                <p:cNvSpPr txBox="1"/>
                <p:nvPr/>
              </p:nvSpPr>
              <p:spPr>
                <a:xfrm>
                  <a:off x="738483" y="8003514"/>
                  <a:ext cx="327334" cy="165036"/>
                </a:xfrm>
                <a:prstGeom prst="rect">
                  <a:avLst/>
                </a:prstGeom>
                <a:noFill/>
              </p:spPr>
              <p:txBody>
                <a:bodyPr wrap="none" tIns="36000" bIns="36000" rtlCol="0" anchor="ctr" anchorCtr="0">
                  <a:spAutoFit/>
                </a:bodyPr>
                <a:lstStyle/>
                <a:p>
                  <a:r>
                    <a:rPr kumimoji="1" lang="en-US" altLang="ja-JP" sz="600" dirty="0" smtClean="0"/>
                    <a:t>H27</a:t>
                  </a:r>
                  <a:endParaRPr kumimoji="1" lang="ja-JP" altLang="en-US" sz="600" dirty="0"/>
                </a:p>
              </p:txBody>
            </p:sp>
            <p:sp>
              <p:nvSpPr>
                <p:cNvPr id="38" name="テキスト ボックス 37"/>
                <p:cNvSpPr txBox="1"/>
                <p:nvPr/>
              </p:nvSpPr>
              <p:spPr>
                <a:xfrm>
                  <a:off x="929566" y="8003514"/>
                  <a:ext cx="327334" cy="165036"/>
                </a:xfrm>
                <a:prstGeom prst="rect">
                  <a:avLst/>
                </a:prstGeom>
                <a:noFill/>
              </p:spPr>
              <p:txBody>
                <a:bodyPr wrap="none" tIns="36000" bIns="36000" rtlCol="0" anchor="ctr" anchorCtr="0">
                  <a:spAutoFit/>
                </a:bodyPr>
                <a:lstStyle/>
                <a:p>
                  <a:r>
                    <a:rPr kumimoji="1" lang="en-US" altLang="ja-JP" sz="600" dirty="0" smtClean="0"/>
                    <a:t>H28</a:t>
                  </a:r>
                </a:p>
              </p:txBody>
            </p:sp>
            <p:sp>
              <p:nvSpPr>
                <p:cNvPr id="39" name="テキスト ボックス 38"/>
                <p:cNvSpPr txBox="1"/>
                <p:nvPr/>
              </p:nvSpPr>
              <p:spPr>
                <a:xfrm>
                  <a:off x="1128056" y="8003514"/>
                  <a:ext cx="327334" cy="165036"/>
                </a:xfrm>
                <a:prstGeom prst="rect">
                  <a:avLst/>
                </a:prstGeom>
                <a:noFill/>
              </p:spPr>
              <p:txBody>
                <a:bodyPr wrap="none" tIns="36000" bIns="36000" rtlCol="0" anchor="ctr" anchorCtr="0">
                  <a:spAutoFit/>
                </a:bodyPr>
                <a:lstStyle/>
                <a:p>
                  <a:r>
                    <a:rPr kumimoji="1" lang="en-US" altLang="ja-JP" sz="600" dirty="0" smtClean="0"/>
                    <a:t>H29</a:t>
                  </a:r>
                </a:p>
              </p:txBody>
            </p:sp>
            <p:sp>
              <p:nvSpPr>
                <p:cNvPr id="40" name="テキスト ボックス 39"/>
                <p:cNvSpPr txBox="1"/>
                <p:nvPr/>
              </p:nvSpPr>
              <p:spPr>
                <a:xfrm>
                  <a:off x="1328468" y="8003514"/>
                  <a:ext cx="327334" cy="165036"/>
                </a:xfrm>
                <a:prstGeom prst="rect">
                  <a:avLst/>
                </a:prstGeom>
                <a:noFill/>
              </p:spPr>
              <p:txBody>
                <a:bodyPr wrap="none" tIns="36000" bIns="36000" rtlCol="0" anchor="ctr" anchorCtr="0">
                  <a:spAutoFit/>
                </a:bodyPr>
                <a:lstStyle/>
                <a:p>
                  <a:r>
                    <a:rPr kumimoji="1" lang="en-US" altLang="ja-JP" sz="600" dirty="0" smtClean="0"/>
                    <a:t>H30</a:t>
                  </a:r>
                </a:p>
              </p:txBody>
            </p:sp>
            <p:sp>
              <p:nvSpPr>
                <p:cNvPr id="41" name="テキスト ボックス 40"/>
                <p:cNvSpPr txBox="1"/>
                <p:nvPr/>
              </p:nvSpPr>
              <p:spPr>
                <a:xfrm>
                  <a:off x="1559490" y="8003514"/>
                  <a:ext cx="284052" cy="165036"/>
                </a:xfrm>
                <a:prstGeom prst="rect">
                  <a:avLst/>
                </a:prstGeom>
                <a:noFill/>
              </p:spPr>
              <p:txBody>
                <a:bodyPr wrap="none" tIns="36000" bIns="36000" rtlCol="0" anchor="ctr" anchorCtr="0">
                  <a:spAutoFit/>
                </a:bodyPr>
                <a:lstStyle/>
                <a:p>
                  <a:r>
                    <a:rPr kumimoji="1" lang="en-US" altLang="ja-JP" sz="600" dirty="0" smtClean="0"/>
                    <a:t>R1</a:t>
                  </a:r>
                  <a:endParaRPr kumimoji="1" lang="ja-JP" altLang="en-US" sz="600" dirty="0"/>
                </a:p>
              </p:txBody>
            </p:sp>
            <p:sp>
              <p:nvSpPr>
                <p:cNvPr id="42" name="テキスト ボックス 41"/>
                <p:cNvSpPr txBox="1"/>
                <p:nvPr/>
              </p:nvSpPr>
              <p:spPr>
                <a:xfrm>
                  <a:off x="1748440" y="8003514"/>
                  <a:ext cx="284052" cy="165036"/>
                </a:xfrm>
                <a:prstGeom prst="rect">
                  <a:avLst/>
                </a:prstGeom>
                <a:noFill/>
              </p:spPr>
              <p:txBody>
                <a:bodyPr wrap="none" tIns="36000" bIns="36000" rtlCol="0" anchor="ctr" anchorCtr="0">
                  <a:spAutoFit/>
                </a:bodyPr>
                <a:lstStyle/>
                <a:p>
                  <a:r>
                    <a:rPr kumimoji="1" lang="en-US" altLang="ja-JP" sz="600" dirty="0" smtClean="0"/>
                    <a:t>R2</a:t>
                  </a:r>
                  <a:endParaRPr kumimoji="1" lang="ja-JP" altLang="en-US" sz="600" dirty="0"/>
                </a:p>
              </p:txBody>
            </p:sp>
            <p:sp>
              <p:nvSpPr>
                <p:cNvPr id="43" name="テキスト ボックス 42"/>
                <p:cNvSpPr txBox="1"/>
                <p:nvPr/>
              </p:nvSpPr>
              <p:spPr>
                <a:xfrm>
                  <a:off x="1943147" y="8003514"/>
                  <a:ext cx="284052" cy="165036"/>
                </a:xfrm>
                <a:prstGeom prst="rect">
                  <a:avLst/>
                </a:prstGeom>
                <a:noFill/>
              </p:spPr>
              <p:txBody>
                <a:bodyPr wrap="none" tIns="36000" bIns="36000" rtlCol="0" anchor="ctr" anchorCtr="0">
                  <a:spAutoFit/>
                </a:bodyPr>
                <a:lstStyle/>
                <a:p>
                  <a:r>
                    <a:rPr kumimoji="1" lang="en-US" altLang="ja-JP" sz="600" dirty="0" smtClean="0"/>
                    <a:t>R3</a:t>
                  </a:r>
                  <a:endParaRPr kumimoji="1" lang="ja-JP" altLang="en-US" sz="600" dirty="0"/>
                </a:p>
              </p:txBody>
            </p:sp>
            <p:sp>
              <p:nvSpPr>
                <p:cNvPr id="44" name="テキスト ボックス 43"/>
                <p:cNvSpPr txBox="1"/>
                <p:nvPr/>
              </p:nvSpPr>
              <p:spPr>
                <a:xfrm>
                  <a:off x="2146747" y="8003514"/>
                  <a:ext cx="284052" cy="165036"/>
                </a:xfrm>
                <a:prstGeom prst="rect">
                  <a:avLst/>
                </a:prstGeom>
                <a:noFill/>
              </p:spPr>
              <p:txBody>
                <a:bodyPr wrap="none" tIns="36000" bIns="36000" rtlCol="0" anchor="ctr" anchorCtr="0">
                  <a:spAutoFit/>
                </a:bodyPr>
                <a:lstStyle/>
                <a:p>
                  <a:r>
                    <a:rPr kumimoji="1" lang="en-US" altLang="ja-JP" sz="600" dirty="0" smtClean="0"/>
                    <a:t>R4</a:t>
                  </a:r>
                  <a:endParaRPr kumimoji="1" lang="ja-JP" altLang="en-US" sz="600" dirty="0"/>
                </a:p>
              </p:txBody>
            </p:sp>
            <p:sp>
              <p:nvSpPr>
                <p:cNvPr id="47" name="テキスト ボックス 46"/>
                <p:cNvSpPr txBox="1"/>
                <p:nvPr/>
              </p:nvSpPr>
              <p:spPr>
                <a:xfrm>
                  <a:off x="2331299" y="8003514"/>
                  <a:ext cx="284052" cy="165036"/>
                </a:xfrm>
                <a:prstGeom prst="rect">
                  <a:avLst/>
                </a:prstGeom>
                <a:noFill/>
              </p:spPr>
              <p:txBody>
                <a:bodyPr wrap="none" tIns="36000" bIns="36000" rtlCol="0" anchor="ctr" anchorCtr="0">
                  <a:spAutoFit/>
                </a:bodyPr>
                <a:lstStyle/>
                <a:p>
                  <a:r>
                    <a:rPr kumimoji="1" lang="en-US" altLang="ja-JP" sz="600" dirty="0" smtClean="0"/>
                    <a:t>R5</a:t>
                  </a:r>
                  <a:endParaRPr kumimoji="1" lang="ja-JP" altLang="en-US" sz="600" dirty="0"/>
                </a:p>
              </p:txBody>
            </p:sp>
          </p:grpSp>
        </p:grpSp>
      </p:grpSp>
      <p:sp>
        <p:nvSpPr>
          <p:cNvPr id="10" name="スライド番号プレースホルダー 9"/>
          <p:cNvSpPr>
            <a:spLocks noGrp="1"/>
          </p:cNvSpPr>
          <p:nvPr>
            <p:ph type="sldNum" sz="quarter" idx="12"/>
          </p:nvPr>
        </p:nvSpPr>
        <p:spPr>
          <a:xfrm>
            <a:off x="0" y="9688119"/>
            <a:ext cx="1600200" cy="217881"/>
          </a:xfrm>
        </p:spPr>
        <p:txBody>
          <a:bodyPr/>
          <a:lstStyle/>
          <a:p>
            <a:r>
              <a:rPr lang="en-US" altLang="ja-JP" sz="1400" dirty="0" smtClean="0">
                <a:latin typeface="Arial" panose="020B0604020202020204" pitchFamily="34" charset="0"/>
                <a:cs typeface="Arial" panose="020B0604020202020204" pitchFamily="34" charset="0"/>
              </a:rPr>
              <a:t>2</a:t>
            </a:r>
            <a:endParaRPr lang="ja-JP" altLang="en-US" sz="1400" dirty="0">
              <a:latin typeface="Arial" panose="020B0604020202020204" pitchFamily="34" charset="0"/>
              <a:cs typeface="Arial" panose="020B0604020202020204" pitchFamily="34" charset="0"/>
            </a:endParaRPr>
          </a:p>
        </p:txBody>
      </p:sp>
      <p:sp>
        <p:nvSpPr>
          <p:cNvPr id="49" name="テキスト ボックス 48"/>
          <p:cNvSpPr txBox="1"/>
          <p:nvPr/>
        </p:nvSpPr>
        <p:spPr>
          <a:xfrm>
            <a:off x="189000" y="849365"/>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670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6858000" cy="2880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密集市街地対策の推進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89000" y="634632"/>
            <a:ext cx="6480000" cy="257914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発生時に、人的被害や建物被害を軽減するため、今後の取組みの方向性を示すものとして策定した「大阪府密集市街地整備方針」及び各市「整備アクションプログラム」に基づき、</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老朽</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建築物の除却や防火規制の強化などの</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まちの不燃化</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広幅員</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の道路等の整備早期化等による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延焼遮断帯の整備</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意識を高めるための地域への働きかけをより強力に促進する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防災力</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の向上</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密集</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市街地の特長を活かし、新しい住民を呼び込むための</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暮らしやすいまちづくり</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より</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年度末までに</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「地震時等に著しく危険な密集市街地」を解消する。</a:t>
            </a:r>
          </a:p>
          <a:p>
            <a:pPr indent="361950">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対象地区</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地区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2,248ha</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24</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年度設定当初）</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076325">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（大阪市）優先地区、（堺市）新湊、（豊中市）庄内、豊南</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町</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076325">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守口市）東部、</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大日・八雲東町</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、（門真市）門真市</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北部</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076325">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寝屋川市）萱島東、</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池田・大利</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、香里、（東大阪市）</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若江・岩田・瓜生堂</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6" name="テキスト ボックス 5"/>
          <p:cNvSpPr txBox="1"/>
          <p:nvPr/>
        </p:nvSpPr>
        <p:spPr>
          <a:xfrm>
            <a:off x="5373298" y="344488"/>
            <a:ext cx="1484702"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住宅まちづくり部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9000" y="7392596"/>
            <a:ext cx="6480000" cy="784830"/>
          </a:xfrm>
          <a:prstGeom prst="rect">
            <a:avLst/>
          </a:prstGeom>
          <a:noFill/>
        </p:spPr>
        <p:txBody>
          <a:bodyPr wrap="square" numCol="1" spcCol="360000" rtlCol="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大阪府密集市街地整備方針」（</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H30.3</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改定）に基づき、各市において地区の特性に応じた施策を盛り込んだ「整備アクションプログラム」を策定し、事業のスピードアップを図る</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13403338"/>
              </p:ext>
            </p:extLst>
          </p:nvPr>
        </p:nvGraphicFramePr>
        <p:xfrm>
          <a:off x="188998" y="3490380"/>
          <a:ext cx="6479770" cy="2578320"/>
        </p:xfrm>
        <a:graphic>
          <a:graphicData uri="http://schemas.openxmlformats.org/drawingml/2006/table">
            <a:tbl>
              <a:tblPr firstRow="1" bandRow="1">
                <a:tableStyleId>{5C22544A-7EE6-4342-B048-85BDC9FD1C3A}</a:tableStyleId>
              </a:tblPr>
              <a:tblGrid>
                <a:gridCol w="115177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3816000">
                  <a:extLst>
                    <a:ext uri="{9D8B030D-6E8A-4147-A177-3AD203B41FA5}">
                      <a16:colId xmlns:a16="http://schemas.microsoft.com/office/drawing/2014/main" val="20002"/>
                    </a:ext>
                  </a:extLst>
                </a:gridCol>
              </a:tblGrid>
              <a:tr h="24842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88000">
                <a:tc rowSpan="6">
                  <a:txBody>
                    <a:bodyPr/>
                    <a:lstStyle/>
                    <a:p>
                      <a:pPr algn="l"/>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「大阪府密集市街地整備方針」（</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H30.3</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改定）に基づき、各市において地区の特性に応じた施策を盛り込んだ「整備アクションプログラム」を策定し、事業のスピードアップを図る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l">
                        <a:buFont typeface="Arial" panose="020B0604020202020204" pitchFamily="34" charset="0"/>
                        <a:buNone/>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地震時等に著しく危険な密集市街地の解消面積　</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95ha</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363ha</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1"/>
                  </a:ext>
                </a:extLst>
              </a:tr>
              <a:tr h="504000">
                <a:tc vMerge="1">
                  <a:txBody>
                    <a:bodyPr/>
                    <a:lstStyle/>
                    <a:p>
                      <a:endParaRPr kumimoji="1" lang="ja-JP" altLang="en-US"/>
                    </a:p>
                  </a:txBody>
                  <a:tcPr/>
                </a:tc>
                <a:tc>
                  <a:txBody>
                    <a:bodyPr/>
                    <a:lstStyle/>
                    <a:p>
                      <a:pPr marL="0" indent="0" algn="l"/>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まちの不燃化</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・老朽建築物等除却　約</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戸、道路整備　約</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2,100㎡</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・技術者等の派遣による市の事業執行体制の強化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市に５名派遣</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・民間事業者等と連携した戸別訪問による除却補助等の啓発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10003"/>
                  </a:ext>
                </a:extLst>
              </a:tr>
              <a:tr h="36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延焼遮断空間の確保</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・用地境界の確定作業　完了、道路用地の取得　約</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（三国塚口線、寝屋川大東線）</a:t>
                      </a: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10004"/>
                  </a:ext>
                </a:extLst>
              </a:tr>
              <a:tr h="504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a:txBody>
                  <a:tcPr marL="36000" marR="36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・土木事務所や市等と連携した防災講座、ワークショップ等を実施</a:t>
                      </a:r>
                      <a:endPar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・大学連携による防災まちづくりワークショップを実施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6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＜暮らしやすいまちづくり＞</a:t>
                      </a:r>
                      <a:endPar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・都市計画道路沿道のまちづくり手法等を検討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・自治会管理による防災広場を整備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72451154"/>
                  </a:ext>
                </a:extLst>
              </a:tr>
              <a:tr h="288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＜密集事業の見える化＞</a:t>
                      </a:r>
                      <a:endPar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・「密集市街地まちの防災性マップ」の作成･公表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1716518"/>
                  </a:ext>
                </a:extLst>
              </a:tr>
            </a:tbl>
          </a:graphicData>
        </a:graphic>
      </p:graphicFrame>
      <p:sp>
        <p:nvSpPr>
          <p:cNvPr id="10" name="テキスト ボックス 9"/>
          <p:cNvSpPr txBox="1"/>
          <p:nvPr/>
        </p:nvSpPr>
        <p:spPr>
          <a:xfrm>
            <a:off x="189000" y="3224808"/>
            <a:ext cx="2012089"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1294984" y="6202179"/>
            <a:ext cx="4415718" cy="1208591"/>
            <a:chOff x="1245410" y="6434971"/>
            <a:chExt cx="4415718" cy="1208591"/>
          </a:xfrm>
        </p:grpSpPr>
        <p:sp>
          <p:nvSpPr>
            <p:cNvPr id="15" name="四角形吹き出し 14"/>
            <p:cNvSpPr/>
            <p:nvPr/>
          </p:nvSpPr>
          <p:spPr>
            <a:xfrm>
              <a:off x="4581128" y="6539498"/>
              <a:ext cx="1080000" cy="861774"/>
            </a:xfrm>
            <a:prstGeom prst="wedgeRectCallout">
              <a:avLst>
                <a:gd name="adj1" fmla="val -69924"/>
                <a:gd name="adj2" fmla="val 335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地区内の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老朽</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建築物</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除却</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道路拡幅等の地区公共</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施設の整備を行っています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245410" y="6434971"/>
              <a:ext cx="3071257" cy="1208591"/>
              <a:chOff x="1245410" y="6434971"/>
              <a:chExt cx="3071257" cy="1208591"/>
            </a:xfrm>
          </p:grpSpPr>
          <p:grpSp>
            <p:nvGrpSpPr>
              <p:cNvPr id="22" name="グループ化 21"/>
              <p:cNvGrpSpPr/>
              <p:nvPr/>
            </p:nvGrpSpPr>
            <p:grpSpPr>
              <a:xfrm>
                <a:off x="1245410" y="6434971"/>
                <a:ext cx="3071257" cy="1008000"/>
                <a:chOff x="3352182" y="4116868"/>
                <a:chExt cx="3071257" cy="1008000"/>
              </a:xfrm>
            </p:grpSpPr>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157" y="4116868"/>
                  <a:ext cx="1343282" cy="1008000"/>
                </a:xfrm>
                <a:prstGeom prst="rect">
                  <a:avLst/>
                </a:prstGeom>
                <a:ln>
                  <a:noFill/>
                </a:ln>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182" y="4116868"/>
                  <a:ext cx="1343282" cy="1008000"/>
                </a:xfrm>
                <a:prstGeom prst="rect">
                  <a:avLst/>
                </a:prstGeom>
                <a:ln>
                  <a:noFill/>
                </a:ln>
              </p:spPr>
            </p:pic>
            <p:sp>
              <p:nvSpPr>
                <p:cNvPr id="26" name="下矢印 25"/>
                <p:cNvSpPr/>
                <p:nvPr/>
              </p:nvSpPr>
              <p:spPr>
                <a:xfrm rot="16200000">
                  <a:off x="4712190" y="4530868"/>
                  <a:ext cx="351240" cy="180000"/>
                </a:xfrm>
                <a:prstGeom prst="down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23" name="テキスト ボックス 22"/>
              <p:cNvSpPr txBox="1"/>
              <p:nvPr/>
            </p:nvSpPr>
            <p:spPr>
              <a:xfrm>
                <a:off x="1631633" y="7428118"/>
                <a:ext cx="2627642" cy="215444"/>
              </a:xfrm>
              <a:prstGeom prst="rect">
                <a:avLst/>
              </a:prstGeom>
              <a:noFill/>
            </p:spPr>
            <p:txBody>
              <a:bodyPr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地区公共施設等の整備例（左：</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整備前</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／右：</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整備後）</a:t>
                </a:r>
              </a:p>
            </p:txBody>
          </p:sp>
        </p:grpSp>
      </p:grpSp>
      <p:graphicFrame>
        <p:nvGraphicFramePr>
          <p:cNvPr id="28" name="表 27"/>
          <p:cNvGraphicFramePr>
            <a:graphicFrameLocks noGrp="1"/>
          </p:cNvGraphicFramePr>
          <p:nvPr>
            <p:extLst>
              <p:ext uri="{D42A27DB-BD31-4B8C-83A1-F6EECF244321}">
                <p14:modId xmlns:p14="http://schemas.microsoft.com/office/powerpoint/2010/main" val="655965277"/>
              </p:ext>
            </p:extLst>
          </p:nvPr>
        </p:nvGraphicFramePr>
        <p:xfrm>
          <a:off x="189000" y="8189952"/>
          <a:ext cx="6480000" cy="173160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tblGrid>
              <a:tr h="138748">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＜まちの不燃化＞</a:t>
                      </a:r>
                      <a:endParaRPr kumimoji="1" lang="ja-JP" altLang="en-US" sz="1000" dirty="0"/>
                    </a:p>
                  </a:txBody>
                  <a:tcPr marL="360000" marR="72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・老朽建築物の除却促進や道路拡幅などの地区公共施設の整備等</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・技術者等の派遣による市の事業執行体制の強化</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・民間事業者等と連携した戸別訪問による除却補助等の啓発</a:t>
                      </a:r>
                    </a:p>
                  </a:txBody>
                  <a:tcPr marL="18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016">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＜延焼遮断空間の確保＞</a:t>
                      </a:r>
                      <a:endParaRPr kumimoji="1" lang="ja-JP" altLang="en-US" sz="1000" dirty="0"/>
                    </a:p>
                  </a:txBody>
                  <a:tcPr marL="360000" marR="72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・道路用地の買収交渉を重点的に実施（三国塚口線・寝屋川大東線）</a:t>
                      </a:r>
                    </a:p>
                  </a:txBody>
                  <a:tcPr marL="18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3988">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＜地域防災力の向上＞</a:t>
                      </a:r>
                      <a:endParaRPr kumimoji="1" lang="ja-JP" altLang="en-US" sz="1000" dirty="0"/>
                    </a:p>
                  </a:txBody>
                  <a:tcPr marL="360000" marR="72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・防災講座やワークショップ開催など地域への働きかけ</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・感震ブレーカーの普及啓発</a:t>
                      </a:r>
                    </a:p>
                  </a:txBody>
                  <a:tcPr marL="18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5212">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＜暮らしやすいまちづくり＞</a:t>
                      </a:r>
                      <a:endParaRPr kumimoji="1" lang="ja-JP" altLang="en-US" sz="1000" dirty="0"/>
                    </a:p>
                  </a:txBody>
                  <a:tcPr marL="360000" marR="72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・まちづくり構想の検討や、みどりを活かした魅力あるまちづくり</a:t>
                      </a:r>
                    </a:p>
                  </a:txBody>
                  <a:tcPr marL="18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＜密集事業の見える化＞</a:t>
                      </a:r>
                      <a:endParaRPr kumimoji="1" lang="ja-JP" altLang="en-US" sz="1000" dirty="0"/>
                    </a:p>
                  </a:txBody>
                  <a:tcPr marL="360000" marR="72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・「密集市街地まちの防災性マップ」のバージョンアップ</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・地区毎の改善状況を見える化</a:t>
                      </a:r>
                      <a:endPar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8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cxnSp>
        <p:nvCxnSpPr>
          <p:cNvPr id="20" name="直線コネクタ 19"/>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sp>
        <p:nvSpPr>
          <p:cNvPr id="2" name="スライド番号プレースホルダー 1"/>
          <p:cNvSpPr>
            <a:spLocks noGrp="1"/>
          </p:cNvSpPr>
          <p:nvPr>
            <p:ph type="sldNum" sz="quarter" idx="11"/>
          </p:nvPr>
        </p:nvSpPr>
        <p:spPr/>
        <p:txBody>
          <a:bodyPr/>
          <a:lstStyle/>
          <a:p>
            <a:r>
              <a:rPr lang="en-US" altLang="ja-JP" sz="1400" dirty="0" smtClean="0">
                <a:latin typeface="+mn-lt"/>
              </a:rPr>
              <a:t>3</a:t>
            </a:r>
            <a:endParaRPr lang="ja-JP" altLang="en-US" sz="1400" dirty="0">
              <a:latin typeface="+mn-lt"/>
            </a:endParaRPr>
          </a:p>
        </p:txBody>
      </p:sp>
      <p:sp>
        <p:nvSpPr>
          <p:cNvPr id="27" name="テキスト ボックス 26"/>
          <p:cNvSpPr txBox="1"/>
          <p:nvPr/>
        </p:nvSpPr>
        <p:spPr>
          <a:xfrm>
            <a:off x="188998" y="352663"/>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8404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9000" y="632520"/>
            <a:ext cx="6480000" cy="350247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発生後に、ため池下流への影響を軽減するため、先行取組みとして、ため池の耐震診断の実施（</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H23</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から実施中）を進めており、平成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年度に「大阪府ため池防災・減災アクションプラン」を策定する。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同プラン</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に基づき、対象ため池の耐震診断を計画的に実施するとともに、診断結果を踏まえ必要な耐震対策を実施する。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、ソフト対策も含めた総合的な減災対策を推進するため、対象ため池の所在市町村に対して、ため池ハザードマップの作成、住民周知及び活用を働きかける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ため池の決壊防止のために、ため池管理者が水位低下を実施した際、防災テレメータを設置しているため池では、現場へ赴くことなく水位を確認できるため、ため池管理者などの負担軽減につながった。市町村、ため池管理者に対し、防災テレメータの設置促進を図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ため池の決壊防止のために、府や市町村職員によるため池の点検を実施した際、事前に損傷状況等の情報を把握できていれば、下流への影響を踏まえた効率的な点検を実施することが可能であった。地震発生後、下流への影響を踏まえた効率的な点検をするため、ため池管理者による簡易な点検実施とその結果の府・市町村への迅速な報告について、ため池管理者を対象とする研修会等を通じて指導していく。</a:t>
            </a:r>
          </a:p>
        </p:txBody>
      </p:sp>
      <p:sp>
        <p:nvSpPr>
          <p:cNvPr id="3" name="正方形/長方形 2"/>
          <p:cNvSpPr/>
          <p:nvPr/>
        </p:nvSpPr>
        <p:spPr>
          <a:xfrm>
            <a:off x="0" y="0"/>
            <a:ext cx="6858000" cy="2880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ため池防災・減災対策の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288340" y="344488"/>
            <a:ext cx="1569660"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（環境農林水産部）</a:t>
            </a:r>
          </a:p>
        </p:txBody>
      </p:sp>
      <p:sp>
        <p:nvSpPr>
          <p:cNvPr id="4" name="テキスト ボックス 3"/>
          <p:cNvSpPr txBox="1"/>
          <p:nvPr/>
        </p:nvSpPr>
        <p:spPr>
          <a:xfrm>
            <a:off x="197877" y="8905765"/>
            <a:ext cx="6480000" cy="1015663"/>
          </a:xfrm>
          <a:prstGeom prst="rect">
            <a:avLst/>
          </a:prstGeom>
          <a:noFill/>
        </p:spPr>
        <p:txBody>
          <a:bodyPr wrap="square" numCol="1" spcCol="360000" rtlCol="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ため</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池防災・減災アクションプランに基づく耐震診断の実施</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77</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箇所・計</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281</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箇所）</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診断</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結果を踏まえ、低水位管理や耐震補強等の必要な対策の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ため池の所在市町村において、ハザードマップ作成、住民周知及び活用</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92</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箇所・計</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256</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箇所）</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247821743"/>
              </p:ext>
            </p:extLst>
          </p:nvPr>
        </p:nvGraphicFramePr>
        <p:xfrm>
          <a:off x="189000" y="4426484"/>
          <a:ext cx="6480000" cy="1570320"/>
        </p:xfrm>
        <a:graphic>
          <a:graphicData uri="http://schemas.openxmlformats.org/drawingml/2006/table">
            <a:tbl>
              <a:tblPr firstRow="1" bandRow="1">
                <a:tableStyleId>{5C22544A-7EE6-4342-B048-85BDC9FD1C3A}</a:tableStyleId>
              </a:tblPr>
              <a:tblGrid>
                <a:gridCol w="4824000">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tblGrid>
              <a:tr h="248424">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24000">
                <a:tc>
                  <a:txBody>
                    <a:bodyPr/>
                    <a:lstStyle/>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ため池防災、減災アクションプランに基づく耐震診断の実施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213</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204</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診断結果を踏まえた、低水位管理や耐震補強等の必要な対策の実施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対象ため池の所在市町村において、ハザードマップ作成、住民周知及び活用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164</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algn="l"/>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ため池管理者を対象に、簡易な点検実施と府・市町村への迅速な報告等に関する研修会を実施</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636050"/>
                  </a:ext>
                </a:extLst>
              </a:tr>
            </a:tbl>
          </a:graphicData>
        </a:graphic>
      </p:graphicFrame>
      <p:sp>
        <p:nvSpPr>
          <p:cNvPr id="25" name="テキスト ボックス 24"/>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26" name="直線コネクタ 25"/>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89000" y="4160912"/>
            <a:ext cx="2012089"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4599980" y="6091842"/>
            <a:ext cx="1925364" cy="2882253"/>
            <a:chOff x="4494156" y="6010384"/>
            <a:chExt cx="1925364" cy="2882253"/>
          </a:xfrm>
        </p:grpSpPr>
        <p:pic>
          <p:nvPicPr>
            <p:cNvPr id="35" name="図 34"/>
            <p:cNvPicPr>
              <a:picLocks noChangeAspect="1"/>
            </p:cNvPicPr>
            <p:nvPr/>
          </p:nvPicPr>
          <p:blipFill rotWithShape="1">
            <a:blip r:embed="rId3">
              <a:extLst>
                <a:ext uri="{28A0092B-C50C-407E-A947-70E740481C1C}">
                  <a14:useLocalDpi xmlns:a14="http://schemas.microsoft.com/office/drawing/2010/main" val="0"/>
                </a:ext>
              </a:extLst>
            </a:blip>
            <a:srcRect l="3826" r="2116"/>
            <a:stretch/>
          </p:blipFill>
          <p:spPr>
            <a:xfrm>
              <a:off x="4494156" y="6010384"/>
              <a:ext cx="1925364" cy="2700000"/>
            </a:xfrm>
            <a:prstGeom prst="rect">
              <a:avLst/>
            </a:prstGeom>
          </p:spPr>
        </p:pic>
        <p:sp>
          <p:nvSpPr>
            <p:cNvPr id="37" name="テキスト ボックス 36"/>
            <p:cNvSpPr txBox="1"/>
            <p:nvPr/>
          </p:nvSpPr>
          <p:spPr>
            <a:xfrm>
              <a:off x="4818682" y="8677193"/>
              <a:ext cx="1276311" cy="215444"/>
            </a:xfrm>
            <a:prstGeom prst="rect">
              <a:avLst/>
            </a:prstGeom>
            <a:noFill/>
          </p:spPr>
          <p:txBody>
            <a:bodyPr wrap="none" rtlCol="0" anchor="ctr" anchorCtr="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ため池ハザードマップの事例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334991" y="7847444"/>
            <a:ext cx="1211717" cy="1108135"/>
            <a:chOff x="499453" y="7765986"/>
            <a:chExt cx="1211717" cy="1108135"/>
          </a:xfrm>
        </p:grpSpPr>
        <p:pic>
          <p:nvPicPr>
            <p:cNvPr id="40" name="図 39"/>
            <p:cNvPicPr>
              <a:picLocks noChangeAspect="1"/>
            </p:cNvPicPr>
            <p:nvPr/>
          </p:nvPicPr>
          <p:blipFill rotWithShape="1">
            <a:blip r:embed="rId4" cstate="print">
              <a:extLst>
                <a:ext uri="{28A0092B-C50C-407E-A947-70E740481C1C}">
                  <a14:useLocalDpi xmlns:a14="http://schemas.microsoft.com/office/drawing/2010/main" val="0"/>
                </a:ext>
              </a:extLst>
            </a:blip>
            <a:srcRect l="20359" t="9420" b="8554"/>
            <a:stretch/>
          </p:blipFill>
          <p:spPr>
            <a:xfrm>
              <a:off x="499453" y="7765986"/>
              <a:ext cx="1211717" cy="936000"/>
            </a:xfrm>
            <a:prstGeom prst="rect">
              <a:avLst/>
            </a:prstGeom>
          </p:spPr>
        </p:pic>
        <p:sp>
          <p:nvSpPr>
            <p:cNvPr id="41" name="テキスト ボックス 40"/>
            <p:cNvSpPr txBox="1"/>
            <p:nvPr/>
          </p:nvSpPr>
          <p:spPr>
            <a:xfrm>
              <a:off x="555076" y="8658677"/>
              <a:ext cx="1119216" cy="215444"/>
            </a:xfrm>
            <a:prstGeom prst="rect">
              <a:avLst/>
            </a:prstGeom>
            <a:noFill/>
          </p:spPr>
          <p:txBody>
            <a:bodyPr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ため池防災テレメーター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3004894" y="7847444"/>
            <a:ext cx="1483098" cy="1126651"/>
            <a:chOff x="3543591" y="7765986"/>
            <a:chExt cx="1483098" cy="1126651"/>
          </a:xfrm>
        </p:grpSpPr>
        <p:pic>
          <p:nvPicPr>
            <p:cNvPr id="38" name="Picture 2" descr="\\T1412ss0038\lib\LIB　バックアップ\LIB\農空間G共用HD\【共通作業】大阪府ため池総合整備推進協議会\☆H29ため池総合整備推進協議会\01防災訓練要望調査\防災訓練実施写真\DSCF14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242" y="7765986"/>
              <a:ext cx="1248000" cy="936000"/>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3543591" y="8677193"/>
              <a:ext cx="1483098" cy="215444"/>
            </a:xfrm>
            <a:prstGeom prst="rect">
              <a:avLst/>
            </a:prstGeom>
            <a:noFill/>
          </p:spPr>
          <p:txBody>
            <a:bodyPr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ため池の水を活用した防災</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訓練</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 name="グループ化 8"/>
          <p:cNvGrpSpPr/>
          <p:nvPr/>
        </p:nvGrpSpPr>
        <p:grpSpPr>
          <a:xfrm>
            <a:off x="1680362" y="7847444"/>
            <a:ext cx="1289587" cy="1126651"/>
            <a:chOff x="2015367" y="7765986"/>
            <a:chExt cx="1289587" cy="1126651"/>
          </a:xfrm>
        </p:grpSpPr>
        <p:pic>
          <p:nvPicPr>
            <p:cNvPr id="39" name="Picture 2" descr="C:\Users\YanoTakas\AppData\Local\Microsoft\Windows\Temporary Internet Files\Content.Outlook\7ZL25L3W\image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5367" y="7765986"/>
              <a:ext cx="1289587" cy="936000"/>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2178297" y="8677193"/>
              <a:ext cx="963725" cy="215444"/>
            </a:xfrm>
            <a:prstGeom prst="rect">
              <a:avLst/>
            </a:prstGeom>
            <a:noFill/>
          </p:spPr>
          <p:txBody>
            <a:bodyPr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ため池管理者研修</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535299" y="6033120"/>
            <a:ext cx="3600000" cy="1778507"/>
            <a:chOff x="535299" y="6033120"/>
            <a:chExt cx="3600000" cy="1778507"/>
          </a:xfrm>
        </p:grpSpPr>
        <p:grpSp>
          <p:nvGrpSpPr>
            <p:cNvPr id="15" name="グループ化 14"/>
            <p:cNvGrpSpPr/>
            <p:nvPr/>
          </p:nvGrpSpPr>
          <p:grpSpPr>
            <a:xfrm>
              <a:off x="535299" y="6033120"/>
              <a:ext cx="3600000" cy="1778507"/>
              <a:chOff x="463291" y="4902389"/>
              <a:chExt cx="3600000" cy="1910461"/>
            </a:xfrm>
          </p:grpSpPr>
          <p:grpSp>
            <p:nvGrpSpPr>
              <p:cNvPr id="14" name="グループ化 13"/>
              <p:cNvGrpSpPr/>
              <p:nvPr/>
            </p:nvGrpSpPr>
            <p:grpSpPr>
              <a:xfrm>
                <a:off x="463291" y="5028434"/>
                <a:ext cx="3600000" cy="1784416"/>
                <a:chOff x="463291" y="4770599"/>
                <a:chExt cx="3600000" cy="1784416"/>
              </a:xfrm>
            </p:grpSpPr>
            <p:grpSp>
              <p:nvGrpSpPr>
                <p:cNvPr id="27" name="グループ化 26"/>
                <p:cNvGrpSpPr/>
                <p:nvPr/>
              </p:nvGrpSpPr>
              <p:grpSpPr>
                <a:xfrm>
                  <a:off x="463291" y="4770599"/>
                  <a:ext cx="3600000" cy="1585510"/>
                  <a:chOff x="2969808" y="5957230"/>
                  <a:chExt cx="3600000" cy="1896797"/>
                </a:xfrm>
                <a:noFill/>
              </p:grpSpPr>
              <p:graphicFrame>
                <p:nvGraphicFramePr>
                  <p:cNvPr id="20" name="グラフ 19"/>
                  <p:cNvGraphicFramePr/>
                  <p:nvPr>
                    <p:extLst>
                      <p:ext uri="{D42A27DB-BD31-4B8C-83A1-F6EECF244321}">
                        <p14:modId xmlns:p14="http://schemas.microsoft.com/office/powerpoint/2010/main" val="939629445"/>
                      </p:ext>
                    </p:extLst>
                  </p:nvPr>
                </p:nvGraphicFramePr>
                <p:xfrm>
                  <a:off x="2969808" y="5957230"/>
                  <a:ext cx="3600000" cy="1896797"/>
                </p:xfrm>
                <a:graphic>
                  <a:graphicData uri="http://schemas.openxmlformats.org/drawingml/2006/chart">
                    <c:chart xmlns:c="http://schemas.openxmlformats.org/drawingml/2006/chart" xmlns:r="http://schemas.openxmlformats.org/officeDocument/2006/relationships" r:id="rId7"/>
                  </a:graphicData>
                </a:graphic>
              </p:graphicFrame>
              <p:cxnSp>
                <p:nvCxnSpPr>
                  <p:cNvPr id="24" name="直線コネクタ 23"/>
                  <p:cNvCxnSpPr/>
                  <p:nvPr/>
                </p:nvCxnSpPr>
                <p:spPr>
                  <a:xfrm>
                    <a:off x="3343573" y="7051542"/>
                    <a:ext cx="3096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298509" y="6728976"/>
                    <a:ext cx="1928733" cy="316417"/>
                  </a:xfrm>
                  <a:prstGeom prst="rect">
                    <a:avLst/>
                  </a:prstGeom>
                  <a:noFill/>
                  <a:ln>
                    <a:noFill/>
                  </a:ln>
                </p:spPr>
                <p:txBody>
                  <a:bodyPr wrap="none" rtlCol="0" anchor="b" anchorCtr="0">
                    <a:spAutoFit/>
                  </a:bodyPr>
                  <a:lstStyle/>
                  <a:p>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集中取組期間</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目標　</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29"/>
                <p:cNvSpPr txBox="1"/>
                <p:nvPr/>
              </p:nvSpPr>
              <p:spPr>
                <a:xfrm>
                  <a:off x="1287995" y="6323586"/>
                  <a:ext cx="2053767" cy="231429"/>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耐震診断・ハザードマップ作成　箇所数の推移</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テキスト ボックス 5"/>
              <p:cNvSpPr txBox="1"/>
              <p:nvPr/>
            </p:nvSpPr>
            <p:spPr>
              <a:xfrm>
                <a:off x="548752" y="4902389"/>
                <a:ext cx="648000" cy="216000"/>
              </a:xfrm>
              <a:prstGeom prst="rect">
                <a:avLst/>
              </a:prstGeom>
              <a:noFill/>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テキスト ボックス 32"/>
            <p:cNvSpPr txBox="1"/>
            <p:nvPr/>
          </p:nvSpPr>
          <p:spPr>
            <a:xfrm>
              <a:off x="1113053" y="7443083"/>
              <a:ext cx="2820003"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H29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r>
              <a:rPr lang="en-US" altLang="ja-JP" sz="1400" dirty="0" smtClean="0">
                <a:latin typeface="+mn-lt"/>
              </a:rPr>
              <a:t>4</a:t>
            </a:r>
            <a:endParaRPr lang="ja-JP" altLang="en-US" sz="1400" dirty="0">
              <a:latin typeface="+mn-lt"/>
            </a:endParaRPr>
          </a:p>
        </p:txBody>
      </p:sp>
      <p:sp>
        <p:nvSpPr>
          <p:cNvPr id="34" name="テキスト ボックス 33"/>
          <p:cNvSpPr txBox="1"/>
          <p:nvPr/>
        </p:nvSpPr>
        <p:spPr>
          <a:xfrm>
            <a:off x="218009" y="359984"/>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9463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98922" y="585763"/>
            <a:ext cx="6480000" cy="51183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228600" indent="-228600">
              <a:lnSpc>
                <a:spcPts val="1800"/>
              </a:lnSpc>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地震発生時に、児童・生徒の安全確保と学校の建物被害を軽減するため、「大阪府住宅・建築物耐震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ヵ年戦略プラン（</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H18</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）」に基づき、耐震化対策を実施中であり、平成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年度までに、府立学校（高等学校、支援学校）については、耐震化率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％をめざした。</a:t>
            </a:r>
          </a:p>
          <a:p>
            <a:pPr marL="228600" indent="-22860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年度以降については、「住宅建築物耐震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ヵ年戦略・大阪（大阪府耐震改修促進計画</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H28</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R7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）」に基づき、以下の取組みを進める。</a:t>
            </a:r>
          </a:p>
          <a:p>
            <a:pPr marL="228600" indent="-22860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市町村</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立学校</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小中学校等</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については、令和</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年度までに耐震化が完了するよう、市町村教育委員会に対して、耐震化の完了を働きかける。</a:t>
            </a:r>
          </a:p>
          <a:p>
            <a:pPr marL="228600" indent="-22860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私</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立学校については、令和</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年度までに、耐震化率が</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95</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％以上となるよう、学校設置者（学校法人等）に対して耐震化を働きかける。</a:t>
            </a:r>
          </a:p>
          <a:p>
            <a:pPr marL="228600" indent="-22860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吊り</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天井等、２次構造部材の耐震化については、府立学校において、平成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年度完了に向け、計画的改修に努めるとともに、市町村立学校、私立学校についても改修を働きかける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によるブロック塀の倒壊で死亡事故が発生し、ブロック塀の安全性が問われることとなったため、調査の結果を踏まえ、不適合のあったブロック塀について優先順位付けを行い、順次撤去等を行う</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・台風によりほぼすべての府立学校で被害が発生した。今後、起こりうる大規模災害に備え、府立学校の安全点検について、学校職員による日常の点検</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に加え</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、建築基準法第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条に基づき、設計事務所等に委託して、点検を実施しているが、今後、今回の被災状況等を踏まえた調査内容を追加し、点検を行うことなどについて検討していく。また、より速やかな業務実施に向け、専門家との連携を検討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28600" indent="-22860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被害</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中には、施設の老朽化が原因の一つと考えられるものがあったため、府立学校の老朽化対策について、令和元年度に「府立学校施設の長寿命化に関する方針」を策定予定としており、方針の策定にあたっては、この度の地震・台風による被災状況等をふまえ、検討していく。</a:t>
            </a:r>
          </a:p>
        </p:txBody>
      </p:sp>
      <p:sp>
        <p:nvSpPr>
          <p:cNvPr id="3" name="正方形/長方形 2"/>
          <p:cNvSpPr/>
          <p:nvPr/>
        </p:nvSpPr>
        <p:spPr>
          <a:xfrm>
            <a:off x="0" y="0"/>
            <a:ext cx="245693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学校の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耐震化</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809041" y="344488"/>
            <a:ext cx="2048959"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（住宅まちづくり部、教育庁）</a:t>
            </a:r>
          </a:p>
        </p:txBody>
      </p:sp>
      <p:graphicFrame>
        <p:nvGraphicFramePr>
          <p:cNvPr id="22" name="表 21"/>
          <p:cNvGraphicFramePr>
            <a:graphicFrameLocks noGrp="1"/>
          </p:cNvGraphicFramePr>
          <p:nvPr>
            <p:extLst>
              <p:ext uri="{D42A27DB-BD31-4B8C-83A1-F6EECF244321}">
                <p14:modId xmlns:p14="http://schemas.microsoft.com/office/powerpoint/2010/main" val="4171158358"/>
              </p:ext>
            </p:extLst>
          </p:nvPr>
        </p:nvGraphicFramePr>
        <p:xfrm>
          <a:off x="189000" y="6152126"/>
          <a:ext cx="6480000" cy="2041234"/>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tblGrid>
              <a:tr h="289097">
                <a:tc row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13025528"/>
                  </a:ext>
                </a:extLst>
              </a:tr>
              <a:tr h="289097">
                <a:tc v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r>
                        <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r>
                        <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517768">
                <a:tc>
                  <a:txBody>
                    <a:bodyPr/>
                    <a:lstStyle/>
                    <a:p>
                      <a:pPr algn="l"/>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市町村立学校（小中学校等）について、市町村教育委員会に対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耐震化の働きかけ</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小中学校：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99.7</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幼稚園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89.0</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小中学校：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99.9</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92.2</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7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私立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学校に対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耐震化の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94.1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高等学校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幼稚園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84.5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専修学校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89.7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94.2%</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高等学校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85.6%</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幼稚園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87.8%</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専修学校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92.7%</a:t>
                      </a:r>
                      <a:endParaRPr lang="zh-CN"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6776134"/>
                  </a:ext>
                </a:extLst>
              </a:tr>
            </a:tbl>
          </a:graphicData>
        </a:graphic>
      </p:graphicFrame>
      <p:sp>
        <p:nvSpPr>
          <p:cNvPr id="23" name="テキスト ボックス 22"/>
          <p:cNvSpPr txBox="1"/>
          <p:nvPr/>
        </p:nvSpPr>
        <p:spPr>
          <a:xfrm>
            <a:off x="189000" y="5817096"/>
            <a:ext cx="6480000"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（府立学校の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構造体の</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耐震化は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で完了。</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32" name="直線コネクタ 31"/>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1"/>
          </p:nvPr>
        </p:nvSpPr>
        <p:spPr/>
        <p:txBody>
          <a:bodyPr/>
          <a:lstStyle/>
          <a:p>
            <a:r>
              <a:rPr lang="en-US" altLang="ja-JP" sz="1400" dirty="0" smtClean="0">
                <a:latin typeface="+mn-lt"/>
              </a:rPr>
              <a:t>5</a:t>
            </a:r>
            <a:endParaRPr lang="ja-JP" altLang="en-US" sz="1400" dirty="0">
              <a:latin typeface="+mn-lt"/>
            </a:endParaRPr>
          </a:p>
        </p:txBody>
      </p:sp>
      <p:sp>
        <p:nvSpPr>
          <p:cNvPr id="10" name="テキスト ボックス 9"/>
          <p:cNvSpPr txBox="1"/>
          <p:nvPr/>
        </p:nvSpPr>
        <p:spPr>
          <a:xfrm>
            <a:off x="189000" y="367115"/>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4322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2456936" cy="268032"/>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学校の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耐震化</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809041" y="344488"/>
            <a:ext cx="2048959"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（住宅まちづくり部、教育庁）</a:t>
            </a:r>
          </a:p>
        </p:txBody>
      </p:sp>
      <p:sp>
        <p:nvSpPr>
          <p:cNvPr id="4" name="テキスト ボックス 3"/>
          <p:cNvSpPr txBox="1"/>
          <p:nvPr/>
        </p:nvSpPr>
        <p:spPr>
          <a:xfrm>
            <a:off x="135000" y="4828272"/>
            <a:ext cx="6588000" cy="1477328"/>
          </a:xfrm>
          <a:prstGeom prst="rect">
            <a:avLst/>
          </a:prstGeom>
          <a:noFill/>
        </p:spPr>
        <p:txBody>
          <a:bodyPr wrap="square" rtlCol="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市町村</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立学校（小中学校等）について、市町村教育委員会に対して、耐震化の完了に向けての働きかけ</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私立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学校耐震化緊急対策事業補助金制度を延長し、耐震化率の向上を加速させることで、学校生活における児童・生徒の安全・安心を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確保</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府立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学校におけるブロック塀において、優先対応と判断されたカテゴリー①の残り</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65</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校の撤去等</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を予定。</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80975">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府立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学校の安全点検と施設の長寿</a:t>
            </a:r>
            <a:r>
              <a:rPr lang="ja-JP" altLang="en-US" sz="10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命化に関する方針については、現在、検討中。</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1" name="テキスト ボックス 30"/>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32" name="直線コネクタ 31"/>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508627" y="2550661"/>
            <a:ext cx="5840747" cy="2170763"/>
            <a:chOff x="612589" y="6105128"/>
            <a:chExt cx="5840747" cy="2170763"/>
          </a:xfrm>
        </p:grpSpPr>
        <p:grpSp>
          <p:nvGrpSpPr>
            <p:cNvPr id="18" name="グループ化 17"/>
            <p:cNvGrpSpPr/>
            <p:nvPr/>
          </p:nvGrpSpPr>
          <p:grpSpPr>
            <a:xfrm>
              <a:off x="612589" y="6105128"/>
              <a:ext cx="5840747" cy="1980000"/>
              <a:chOff x="612589" y="6105128"/>
              <a:chExt cx="5840747" cy="198000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89" y="6105128"/>
                <a:ext cx="2672395" cy="1980000"/>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336" y="6105128"/>
                <a:ext cx="2640000" cy="1980000"/>
              </a:xfrm>
              <a:prstGeom prst="rect">
                <a:avLst/>
              </a:prstGeom>
            </p:spPr>
          </p:pic>
        </p:grpSp>
        <p:sp>
          <p:nvSpPr>
            <p:cNvPr id="34" name="テキスト ボックス 33"/>
            <p:cNvSpPr txBox="1"/>
            <p:nvPr/>
          </p:nvSpPr>
          <p:spPr>
            <a:xfrm>
              <a:off x="2086893" y="8060447"/>
              <a:ext cx="2892138" cy="21544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府立学校におけるブロック塀の撤去（左：撤去前、右：撤去後）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r>
              <a:rPr lang="en-US" altLang="ja-JP" sz="1400" dirty="0" smtClean="0">
                <a:latin typeface="+mn-lt"/>
              </a:rPr>
              <a:t>6</a:t>
            </a:r>
            <a:endParaRPr lang="ja-JP" altLang="en-US" sz="1400" dirty="0">
              <a:latin typeface="+mn-lt"/>
            </a:endParaRPr>
          </a:p>
        </p:txBody>
      </p:sp>
      <p:graphicFrame>
        <p:nvGraphicFramePr>
          <p:cNvPr id="14" name="表 13"/>
          <p:cNvGraphicFramePr>
            <a:graphicFrameLocks noGrp="1"/>
          </p:cNvGraphicFramePr>
          <p:nvPr>
            <p:extLst>
              <p:ext uri="{D42A27DB-BD31-4B8C-83A1-F6EECF244321}">
                <p14:modId xmlns:p14="http://schemas.microsoft.com/office/powerpoint/2010/main" val="4015404634"/>
              </p:ext>
            </p:extLst>
          </p:nvPr>
        </p:nvGraphicFramePr>
        <p:xfrm>
          <a:off x="189000" y="776536"/>
          <a:ext cx="6480000" cy="155448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indent="0" algn="ctr"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府立学校における吊り天井等の２次構造部材の耐震化完了。</a:t>
                      </a:r>
                    </a:p>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市町村立学校、私立学校について改修を働きかけた。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6328">
                <a:tc>
                  <a:txBody>
                    <a:bodyPr/>
                    <a:lstStyle/>
                    <a:p>
                      <a:pPr marL="0" marR="0" indent="0" algn="ctr"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府立学校における優先対応と判断されたブロック塀において、カテゴリー①</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校のうち、平成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校の撤去等を実施した。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621325"/>
                  </a:ext>
                </a:extLst>
              </a:tr>
            </a:tbl>
          </a:graphicData>
        </a:graphic>
      </p:graphicFrame>
    </p:spTree>
    <p:extLst>
      <p:ext uri="{BB962C8B-B14F-4D97-AF65-F5344CB8AC3E}">
        <p14:creationId xmlns:p14="http://schemas.microsoft.com/office/powerpoint/2010/main" val="229056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6858000" cy="2880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石油コンビナート防災対策の推進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89000" y="632520"/>
            <a:ext cx="6480000" cy="327164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大阪府石油コンビナート等防災</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計画」</a:t>
            </a:r>
            <a:r>
              <a:rPr lang="ja-JP" altLang="en-US" sz="1000" dirty="0">
                <a:solidFill>
                  <a:schemeClr val="tx1"/>
                </a:solidFill>
                <a:latin typeface="HG丸ｺﾞｼｯｸM-PRO" panose="020F0600000000000000" pitchFamily="50" charset="-128"/>
                <a:ea typeface="HG丸ｺﾞｼｯｸM-PRO" panose="020F0600000000000000" pitchFamily="50" charset="-128"/>
              </a:rPr>
              <a:t>に基づき、ハード・ソフト対策が進むよう、事業者への働きかけ・必要な支援を行う。</a:t>
            </a:r>
          </a:p>
          <a:p>
            <a:pPr marL="363538">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ハード対策例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油類流出抑制のための緊急遮断弁の設置</a:t>
            </a: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危険物タンクの津波による移動抑制のための管理油高（下限）の見直し</a:t>
            </a: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泡消火薬剤の計画的な備蓄　など</a:t>
            </a:r>
          </a:p>
          <a:p>
            <a:pPr marL="363538">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rPr>
              <a:t>＜ソフト対策例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津波避難計画の作成・見直し</a:t>
            </a: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防災訓練の充実</a:t>
            </a: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津波避難情報の提供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など</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800"/>
              </a:lnSpc>
            </a:pP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nSpc>
                <a:spcPts val="1800"/>
              </a:lnSpc>
            </a:pP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年度の度重なる災害を踏まえた取組方針</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被災</a:t>
            </a:r>
            <a:r>
              <a:rPr lang="ja-JP" altLang="en-US" sz="1000" dirty="0">
                <a:solidFill>
                  <a:schemeClr val="tx1"/>
                </a:solidFill>
                <a:latin typeface="HG丸ｺﾞｼｯｸM-PRO" panose="020F0600000000000000" pitchFamily="50" charset="-128"/>
                <a:ea typeface="HG丸ｺﾞｼｯｸM-PRO" panose="020F0600000000000000" pitchFamily="50" charset="-128"/>
              </a:rPr>
              <a:t>した特定事業者から、被害の報告が得られなかったため、連絡体制の再度の周知徹底を図る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p"/>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大阪府</a:t>
            </a:r>
            <a:r>
              <a:rPr lang="ja-JP" altLang="en-US" sz="1000" dirty="0">
                <a:solidFill>
                  <a:schemeClr val="tx1"/>
                </a:solidFill>
                <a:latin typeface="HG丸ｺﾞｼｯｸM-PRO" panose="020F0600000000000000" pitchFamily="50" charset="-128"/>
                <a:ea typeface="HG丸ｺﾞｼｯｸM-PRO" panose="020F0600000000000000" pitchFamily="50" charset="-128"/>
              </a:rPr>
              <a:t>石油コンビナート等防災計画に、台風の高潮、強風による災害について、情報収集、応急活動の具体的方法等を定めていなかったため、地域防災計画に基づく対応とも連携した情報収集、応急活動等を</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行えるよう修正を行う。</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596116" y="355521"/>
            <a:ext cx="1261884"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89000" y="3944888"/>
            <a:ext cx="201208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501542337"/>
              </p:ext>
            </p:extLst>
          </p:nvPr>
        </p:nvGraphicFramePr>
        <p:xfrm>
          <a:off x="189000" y="4214991"/>
          <a:ext cx="6480000" cy="264414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3145024339"/>
                    </a:ext>
                  </a:extLst>
                </a:gridCol>
                <a:gridCol w="1944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6632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特定事業者による対策計画の進行管理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期対策計画の実績をとりまとめ公表する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87313"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期対策計画の着実な実施を促進する</a:t>
                      </a:r>
                      <a:endParaRPr lang="ja-JP"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5725" algn="l">
                        <a:buFont typeface="Arial" panose="020B0604020202020204" pitchFamily="34" charset="0"/>
                        <a:buChar char="•"/>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第１期対策計画（</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年度）のとりまとめを公表（</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pPr marL="87313" indent="-85725" algn="l">
                        <a:buFont typeface="Arial" panose="020B0604020202020204" pitchFamily="34" charset="0"/>
                        <a:buChar char="•"/>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期対策計画</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の着実な実施を促進</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8032">
                <a:tc>
                  <a:txBody>
                    <a:bodyPr/>
                    <a:lstStyle/>
                    <a:p>
                      <a:pPr marL="0" indent="0" algn="l" defTabSz="900113">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津波避難計画作成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defTabSz="900113">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ワークショップ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津波避難計画作成ワークショップの開催（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堺泉北臨海地区の ２組合（</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社）を対象にワークショップを開催し、</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名が参加</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8032">
                <a:tc>
                  <a:txBody>
                    <a:bodyPr/>
                    <a:lstStyle/>
                    <a:p>
                      <a:pPr marL="0" indent="0" algn="l">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高石大橋のアクセス情報の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情報提供システムの整備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Meiryo UI" panose="020B0604030504040204" pitchFamily="50" charset="-128"/>
                        <a:buNone/>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月整備、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月試験運用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高石大橋の両端にウェブカメラを設置し、画像を公開するシステムを整備（</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月整備完了、２月試験運用開始）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8000">
                <a:tc>
                  <a:txBody>
                    <a:bodyPr/>
                    <a:lstStyle/>
                    <a:p>
                      <a:pPr marL="0" indent="0" algn="ctr">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ts val="1800"/>
                        </a:lnSpc>
                        <a:buFont typeface="Meiryo UI" panose="020B0604030504040204" pitchFamily="50" charset="-128"/>
                        <a:buNone/>
                      </a:pP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Meiryo UI" panose="020B0604030504040204" pitchFamily="50" charset="-128"/>
                        <a:buNone/>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特定事業者に対し、単独災害だけでなく風水害による被害も含め、被災時の連絡体制の周知徹底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22003"/>
                  </a:ext>
                </a:extLst>
              </a:tr>
            </a:tbl>
          </a:graphicData>
        </a:graphic>
      </p:graphicFrame>
      <p:sp>
        <p:nvSpPr>
          <p:cNvPr id="20" name="テキスト ボックス 4"/>
          <p:cNvSpPr txBox="1"/>
          <p:nvPr/>
        </p:nvSpPr>
        <p:spPr>
          <a:xfrm>
            <a:off x="189000" y="7260446"/>
            <a:ext cx="6480000" cy="263149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令和元年度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取組み予定</a:t>
            </a:r>
            <a:r>
              <a:rPr lang="en-US"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特定事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業者による対策計画の進行管理</a:t>
            </a:r>
          </a:p>
          <a:p>
            <a:pPr marL="363538">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第２期対策計画に基づき、特定事業者の防災対策として、緊急遮断弁の設置及びその代替措置、重要施設等の浸水対策、安全に係る企業活動の再点検などの取組みを促進する。</a:t>
            </a:r>
          </a:p>
          <a:p>
            <a:pPr marL="363538">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年度の実績をとりまとめ公表する。</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特定事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業者以外の事業者の津波避難計画策定を促進するため、ワークショップ等を開催する。</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高石</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大橋のアクセス情報の提供</a:t>
            </a:r>
          </a:p>
          <a:p>
            <a:pPr marL="363538">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情報提供システムの運営管理を行うとともに、システムの周知、広報を行う。</a:t>
            </a: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防災対</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応力の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強化（泡</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消火薬剤の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更新／関係</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機関、特定事業者と連携した防災訓練の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p"/>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台風</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の高潮、強風による災害に関する、情報収集、応急活動の具体的方法等</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について</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、大阪府石油コンビナート等防災計画に盛り込む。</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21" name="グループ化 20"/>
          <p:cNvGrpSpPr/>
          <p:nvPr/>
        </p:nvGrpSpPr>
        <p:grpSpPr>
          <a:xfrm>
            <a:off x="7677472" y="6394141"/>
            <a:ext cx="2789555" cy="2478469"/>
            <a:chOff x="1274329" y="6609184"/>
            <a:chExt cx="2789555" cy="2478469"/>
          </a:xfrm>
        </p:grpSpPr>
        <p:grpSp>
          <p:nvGrpSpPr>
            <p:cNvPr id="16" name="グループ化 15"/>
            <p:cNvGrpSpPr/>
            <p:nvPr/>
          </p:nvGrpSpPr>
          <p:grpSpPr>
            <a:xfrm>
              <a:off x="1274329" y="6609184"/>
              <a:ext cx="2789555" cy="2197035"/>
              <a:chOff x="1392430" y="6609184"/>
              <a:chExt cx="2789555" cy="2197035"/>
            </a:xfrm>
          </p:grpSpPr>
          <p:pic>
            <p:nvPicPr>
              <p:cNvPr id="17" name="図 16"/>
              <p:cNvPicPr/>
              <p:nvPr/>
            </p:nvPicPr>
            <p:blipFill>
              <a:blip r:embed="rId3">
                <a:extLst>
                  <a:ext uri="{28A0092B-C50C-407E-A947-70E740481C1C}">
                    <a14:useLocalDpi xmlns:a14="http://schemas.microsoft.com/office/drawing/2010/main" val="0"/>
                  </a:ext>
                </a:extLst>
              </a:blip>
              <a:srcRect/>
              <a:stretch>
                <a:fillRect/>
              </a:stretch>
            </p:blipFill>
            <p:spPr bwMode="auto">
              <a:xfrm>
                <a:off x="1392430" y="7872769"/>
                <a:ext cx="2789555" cy="933450"/>
              </a:xfrm>
              <a:prstGeom prst="rect">
                <a:avLst/>
              </a:prstGeom>
              <a:noFill/>
              <a:ln>
                <a:noFill/>
              </a:ln>
            </p:spPr>
          </p:pic>
          <p:pic>
            <p:nvPicPr>
              <p:cNvPr id="18" name="図 17" descr="\\G0000sv0ns501\d11235$\doc\03 消防保安課\保安G\02  28年度\10　石油コンビナート防災計画関係\10 BLEVE周知関係\周知用チラシ\写真・図表データ関係\石油タンク・高圧ガスタンク（20160721大阪国際石油精製了承）\石油タンク（大阪国際石油精製Ｈより）.png"/>
              <p:cNvPicPr/>
              <p:nvPr/>
            </p:nvPicPr>
            <p:blipFill>
              <a:blip r:embed="rId4">
                <a:extLst>
                  <a:ext uri="{28A0092B-C50C-407E-A947-70E740481C1C}">
                    <a14:useLocalDpi xmlns:a14="http://schemas.microsoft.com/office/drawing/2010/main" val="0"/>
                  </a:ext>
                </a:extLst>
              </a:blip>
              <a:srcRect/>
              <a:stretch>
                <a:fillRect/>
              </a:stretch>
            </p:blipFill>
            <p:spPr bwMode="auto">
              <a:xfrm>
                <a:off x="1763270" y="6609184"/>
                <a:ext cx="2047875" cy="1228725"/>
              </a:xfrm>
              <a:prstGeom prst="rect">
                <a:avLst/>
              </a:prstGeom>
              <a:noFill/>
              <a:ln>
                <a:noFill/>
              </a:ln>
            </p:spPr>
          </p:pic>
        </p:grpSp>
        <p:sp>
          <p:nvSpPr>
            <p:cNvPr id="8" name="テキスト ボックス 7"/>
            <p:cNvSpPr txBox="1"/>
            <p:nvPr/>
          </p:nvSpPr>
          <p:spPr>
            <a:xfrm>
              <a:off x="2135947" y="8841432"/>
              <a:ext cx="1066318"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浮き屋根式タンク</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7666334" y="4516316"/>
            <a:ext cx="2560080" cy="1682366"/>
            <a:chOff x="3922705" y="5934930"/>
            <a:chExt cx="2560080" cy="1682366"/>
          </a:xfrm>
        </p:grpSpPr>
        <p:pic>
          <p:nvPicPr>
            <p:cNvPr id="22" name="図 21" descr="\\G0000sv0ns501\d11235$\doc\03 消防保安課\保安G\02  29年度\10 石油コンビナート防災計画関係\03 津波避難計画WS\報告用\写真（堺市分）\storageemulated0SilentCameraSoft148532009643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2705" y="5934930"/>
              <a:ext cx="2560080" cy="1440000"/>
            </a:xfrm>
            <a:prstGeom prst="rect">
              <a:avLst/>
            </a:prstGeom>
            <a:noFill/>
            <a:ln>
              <a:noFill/>
            </a:ln>
          </p:spPr>
        </p:pic>
        <p:sp>
          <p:nvSpPr>
            <p:cNvPr id="28" name="テキスト ボックス 27"/>
            <p:cNvSpPr txBox="1"/>
            <p:nvPr/>
          </p:nvSpPr>
          <p:spPr>
            <a:xfrm>
              <a:off x="4488447" y="7371075"/>
              <a:ext cx="1428596"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ワークショップの開催状況</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テキスト ボックス 22"/>
          <p:cNvSpPr txBox="1"/>
          <p:nvPr/>
        </p:nvSpPr>
        <p:spPr>
          <a:xfrm>
            <a:off x="5886259" y="11001"/>
            <a:ext cx="971741" cy="276999"/>
          </a:xfrm>
          <a:prstGeom prst="rect">
            <a:avLst/>
          </a:prstGeom>
          <a:noFill/>
        </p:spPr>
        <p:txBody>
          <a:bodyPr wrap="none" rtlCol="0">
            <a:spAutoFit/>
          </a:bodyPr>
          <a:lstStyle/>
          <a:p>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ミッション</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200" dirty="0"/>
          </a:p>
        </p:txBody>
      </p:sp>
      <p:cxnSp>
        <p:nvCxnSpPr>
          <p:cNvPr id="24" name="直線コネクタ 23"/>
          <p:cNvCxnSpPr/>
          <p:nvPr/>
        </p:nvCxnSpPr>
        <p:spPr>
          <a:xfrm flipH="1">
            <a:off x="0" y="344488"/>
            <a:ext cx="6858000" cy="0"/>
          </a:xfrm>
          <a:prstGeom prst="line">
            <a:avLst/>
          </a:prstGeom>
          <a:ln w="57150">
            <a:gradFill flip="none" rotWithShape="1">
              <a:gsLst>
                <a:gs pos="0">
                  <a:schemeClr val="accent1">
                    <a:lumMod val="40000"/>
                    <a:lumOff val="60000"/>
                  </a:schemeClr>
                </a:gs>
                <a:gs pos="46000">
                  <a:srgbClr val="FFC000"/>
                </a:gs>
                <a:gs pos="100000">
                  <a:schemeClr val="accent1">
                    <a:lumMod val="6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1"/>
          </p:nvPr>
        </p:nvSpPr>
        <p:spPr/>
        <p:txBody>
          <a:bodyPr/>
          <a:lstStyle/>
          <a:p>
            <a:r>
              <a:rPr lang="en-US" altLang="ja-JP" sz="1400" dirty="0" smtClean="0">
                <a:latin typeface="+mn-lt"/>
              </a:rPr>
              <a:t>7</a:t>
            </a:r>
            <a:endParaRPr lang="ja-JP" altLang="en-US" sz="1400" dirty="0">
              <a:latin typeface="+mn-lt"/>
            </a:endParaRPr>
          </a:p>
        </p:txBody>
      </p:sp>
      <p:sp>
        <p:nvSpPr>
          <p:cNvPr id="25" name="テキスト ボックス 24"/>
          <p:cNvSpPr txBox="1"/>
          <p:nvPr/>
        </p:nvSpPr>
        <p:spPr>
          <a:xfrm>
            <a:off x="189000" y="358969"/>
            <a:ext cx="138211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アクションの内容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993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タイト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12050</TotalTime>
  <Words>8021</Words>
  <Application>Microsoft Office PowerPoint</Application>
  <PresentationFormat>A4 210 x 297 mm</PresentationFormat>
  <Paragraphs>875</Paragraphs>
  <Slides>28</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HGPｺﾞｼｯｸM</vt:lpstr>
      <vt:lpstr>HG丸ｺﾞｼｯｸM-PRO</vt:lpstr>
      <vt:lpstr>Meiryo UI</vt:lpstr>
      <vt:lpstr>ＭＳ Ｐゴシック</vt:lpstr>
      <vt:lpstr>ＭＳ Ｐ明朝</vt:lpstr>
      <vt:lpstr>Arial</vt:lpstr>
      <vt:lpstr>Calibri</vt:lpstr>
      <vt:lpstr>Century</vt:lpstr>
      <vt:lpstr>Times New Roman</vt:lpstr>
      <vt:lpstr>Wingdings</vt:lpstr>
      <vt:lpstr>タイトル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内屋　雅人</cp:lastModifiedBy>
  <cp:revision>602</cp:revision>
  <cp:lastPrinted>2019-06-24T02:59:49Z</cp:lastPrinted>
  <dcterms:created xsi:type="dcterms:W3CDTF">2017-06-09T07:24:44Z</dcterms:created>
  <dcterms:modified xsi:type="dcterms:W3CDTF">2019-06-24T05:46:02Z</dcterms:modified>
</cp:coreProperties>
</file>