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堀　徳嗣" initials="堀　徳嗣" lastIdx="1" clrIdx="0">
    <p:extLst>
      <p:ext uri="{19B8F6BF-5375-455C-9EA6-DF929625EA0E}">
        <p15:presenceInfo xmlns:p15="http://schemas.microsoft.com/office/powerpoint/2012/main" userId="S-1-5-21-161959346-1900351369-444732941-184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  <a:srgbClr val="006600"/>
    <a:srgbClr val="FFFFCC"/>
    <a:srgbClr val="99FFCC"/>
    <a:srgbClr val="CCFFFF"/>
    <a:srgbClr val="CED4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5" autoAdjust="0"/>
    <p:restoredTop sz="94434" autoAdjust="0"/>
  </p:normalViewPr>
  <p:slideViewPr>
    <p:cSldViewPr snapToGrid="0" showGuides="1">
      <p:cViewPr varScale="1">
        <p:scale>
          <a:sx n="100" d="100"/>
          <a:sy n="100" d="100"/>
        </p:scale>
        <p:origin x="245" y="62"/>
      </p:cViewPr>
      <p:guideLst>
        <p:guide orient="horz" pos="2183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D9B68FD-2080-4604-96BD-30EC7ECD05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r>
              <a:rPr kumimoji="1" lang="en-US" altLang="ja-JP"/>
              <a:t>R5/8/8</a:t>
            </a:r>
            <a:r>
              <a:rPr kumimoji="1" lang="ja-JP" altLang="en-US"/>
              <a:t>　知事定例会見フリップ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3AAD09-A094-42A2-86D5-67DD40F785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68A47F23-7613-441C-8E03-1FD08C2B7E70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B90CB2-0CB6-4F0D-8536-10BF9CDF62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E3E414-3732-4EC2-A8EB-8B87010D99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B52212A0-B6BF-4CB2-879B-2F329C594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23239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6888"/>
          </a:xfrm>
          <a:prstGeom prst="rect">
            <a:avLst/>
          </a:prstGeom>
        </p:spPr>
        <p:txBody>
          <a:bodyPr vert="horz" lIns="91397" tIns="45698" rIns="91397" bIns="45698" rtlCol="0"/>
          <a:lstStyle>
            <a:lvl1pPr algn="l">
              <a:defRPr sz="1200"/>
            </a:lvl1pPr>
          </a:lstStyle>
          <a:p>
            <a:r>
              <a:rPr kumimoji="1" lang="en-US" altLang="ja-JP"/>
              <a:t>R5/8/8</a:t>
            </a:r>
            <a:r>
              <a:rPr kumimoji="1" lang="ja-JP" altLang="en-US"/>
              <a:t>　知事定例会見フリップ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397" tIns="45698" rIns="91397" bIns="45698" rtlCol="0"/>
          <a:lstStyle>
            <a:lvl1pPr algn="r">
              <a:defRPr sz="1200"/>
            </a:lvl1pPr>
          </a:lstStyle>
          <a:p>
            <a:fld id="{31F5ABE4-A8CC-41B8-8A2F-B98DA81C8103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7" tIns="45698" rIns="91397" bIns="4569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4" y="4776793"/>
            <a:ext cx="5438775" cy="3908424"/>
          </a:xfrm>
          <a:prstGeom prst="rect">
            <a:avLst/>
          </a:prstGeom>
        </p:spPr>
        <p:txBody>
          <a:bodyPr vert="horz" lIns="91397" tIns="45698" rIns="91397" bIns="4569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9750"/>
            <a:ext cx="2946400" cy="496888"/>
          </a:xfrm>
          <a:prstGeom prst="rect">
            <a:avLst/>
          </a:prstGeom>
        </p:spPr>
        <p:txBody>
          <a:bodyPr vert="horz" lIns="91397" tIns="45698" rIns="91397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397" tIns="45698" rIns="91397" bIns="45698" rtlCol="0" anchor="b"/>
          <a:lstStyle>
            <a:lvl1pPr algn="r">
              <a:defRPr sz="1200"/>
            </a:lvl1pPr>
          </a:lstStyle>
          <a:p>
            <a:fld id="{D9966471-8756-48D0-B3A7-DCF11162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6386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BA91-7851-4BF6-B013-7D4538D2CF39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527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9F3D-ED97-4940-A98C-F3EA2B61B8A6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80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C3CE-BD95-49E5-AC37-C930C25E51B4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72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8D82-EF11-4A62-8203-9C3D00E12EB3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6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745E-0198-46F9-A4A3-2F50A01A9359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7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C770-5199-4F2E-8A75-4742A537116E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98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903E-0B73-4552-A91E-39F09D86B949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25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18C1-0E12-451B-BC23-BD1138B32068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80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18A-5793-466D-9B39-AC0C7C149A7C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D1F3-E65C-4D65-8C76-A9661CEF107C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5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8569-B919-4246-AF37-B65D1D387398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57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775BF-9100-4E45-AE03-772BC3292DDE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07D59-9D15-4D13-B072-2D3551DA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5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448" y="-17637"/>
            <a:ext cx="12189552" cy="5232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万博記念公園駅前周辺地区活性化事業の“基本協定書</a:t>
            </a:r>
            <a:r>
              <a:rPr kumimoji="1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”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を締結しました！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47618" y="551895"/>
            <a:ext cx="12096000" cy="1157062"/>
          </a:xfrm>
          <a:prstGeom prst="roundRect">
            <a:avLst>
              <a:gd name="adj" fmla="val 5560"/>
            </a:avLst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7618" y="571564"/>
            <a:ext cx="12092000" cy="1130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lnSpc>
                <a:spcPts val="28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sz="1900" b="1" spc="1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大阪府では、万博記念公園駅前周辺地区において、</a:t>
            </a:r>
            <a:r>
              <a:rPr kumimoji="1" lang="ja-JP" altLang="en-US" sz="1900" b="1" spc="100" dirty="0">
                <a:solidFill>
                  <a:srgbClr val="FF006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大規模アリーナ</a:t>
            </a:r>
            <a:r>
              <a:rPr kumimoji="1" lang="ja-JP" altLang="en-US" sz="1900" b="1" spc="1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を中核とした大阪・関西を代表する</a:t>
            </a:r>
            <a:endParaRPr kumimoji="1" lang="en-US" altLang="ja-JP" sz="1900" b="1" spc="1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lnSpc>
                <a:spcPts val="2800"/>
              </a:lnSpc>
              <a:defRPr/>
            </a:pPr>
            <a:r>
              <a:rPr kumimoji="1" lang="ja-JP" altLang="en-US" sz="1900" b="1" spc="1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新たなスポーツ・文化の拠点づくりを推進しています。</a:t>
            </a:r>
          </a:p>
          <a:p>
            <a:pPr marL="285750" lvl="0" indent="-285750">
              <a:lnSpc>
                <a:spcPts val="28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７月２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6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日に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事業予定者と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基本協定書を締結。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事業パートナーとして</a:t>
            </a:r>
            <a:r>
              <a:rPr kumimoji="1"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より連携し、事業推進に向け、取り組みます</a:t>
            </a:r>
            <a:r>
              <a:rPr kumimoji="1" lang="ja-JP" altLang="en-US" sz="1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。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241" y="1770305"/>
            <a:ext cx="2184400" cy="400110"/>
            <a:chOff x="66142" y="3316532"/>
            <a:chExt cx="3643361" cy="604567"/>
          </a:xfrm>
        </p:grpSpPr>
        <p:sp>
          <p:nvSpPr>
            <p:cNvPr id="31" name="正方形/長方形 30"/>
            <p:cNvSpPr/>
            <p:nvPr/>
          </p:nvSpPr>
          <p:spPr>
            <a:xfrm>
              <a:off x="66142" y="3316532"/>
              <a:ext cx="3643361" cy="60456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285750" marR="0" lvl="0" indent="-285750" algn="l" defTabSz="457200" rtl="0" eaLnBrk="1" fontAlgn="auto" latinLnBrk="0" hangingPunct="1"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u"/>
                <a:tabLst/>
                <a:defRPr/>
              </a:pPr>
              <a:r>
                <a:rPr kumimoji="1" lang="ja-JP" altLang="en-US" sz="20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+mn-cs"/>
                </a:rPr>
                <a:t>事業予定者</a:t>
              </a:r>
              <a:endPara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  <p:sp>
          <p:nvSpPr>
            <p:cNvPr id="16" name="楕円 15"/>
            <p:cNvSpPr/>
            <p:nvPr/>
          </p:nvSpPr>
          <p:spPr>
            <a:xfrm>
              <a:off x="791725" y="3604737"/>
              <a:ext cx="2282024" cy="227856"/>
            </a:xfrm>
            <a:prstGeom prst="ellipse">
              <a:avLst/>
            </a:prstGeom>
            <a:solidFill>
              <a:schemeClr val="accent1"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0" y="2509976"/>
            <a:ext cx="7982184" cy="1000274"/>
            <a:chOff x="-56127" y="3531113"/>
            <a:chExt cx="9573924" cy="676474"/>
          </a:xfrm>
        </p:grpSpPr>
        <p:sp>
          <p:nvSpPr>
            <p:cNvPr id="17" name="正方形/長方形 16"/>
            <p:cNvSpPr/>
            <p:nvPr/>
          </p:nvSpPr>
          <p:spPr>
            <a:xfrm>
              <a:off x="-56127" y="3531113"/>
              <a:ext cx="9573924" cy="6764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marR="0" lvl="0" indent="-285750" algn="l" defTabSz="457200" rtl="0" eaLnBrk="1" fontAlgn="auto" latinLnBrk="0" hangingPunct="1"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u"/>
                <a:tabLst/>
                <a:defRPr/>
              </a:pPr>
              <a:r>
                <a:rPr kumimoji="1" lang="ja-JP" altLang="en-US" sz="2000" b="1" kern="100" dirty="0">
                  <a:solidFill>
                    <a:prstClr val="black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提 案</a:t>
              </a:r>
              <a:r>
                <a:rPr kumimoji="1" lang="ja-JP" altLang="en-US" sz="20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+mn-cs"/>
                </a:rPr>
                <a:t> 概 要</a:t>
              </a:r>
              <a:r>
                <a:rPr lang="ja-JP" altLang="en-US" dirty="0">
                  <a:solidFill>
                    <a:prstClr val="black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endParaRPr lang="en-US" altLang="ja-JP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 marR="0" lvl="0" algn="l" defTabSz="457200" rtl="0" eaLnBrk="1" fontAlgn="auto" latinLnBrk="0" hangingPunct="1">
                <a:spcAft>
                  <a:spcPts val="300"/>
                </a:spcAft>
                <a:buClrTx/>
                <a:buSzTx/>
                <a:tabLst/>
                <a:defRPr/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+mn-cs"/>
                </a:rPr>
                <a:t>　</a:t>
              </a: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+mn-cs"/>
                </a:rPr>
                <a:t>　・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西日本最大級の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“世界最先端のアリーナ”</a:t>
              </a:r>
              <a:r>
                <a:rPr lang="ja-JP" altLang="en-US" sz="1600" dirty="0">
                  <a:solidFill>
                    <a:prstClr val="black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（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最大収容人数</a:t>
              </a:r>
              <a:r>
                <a:rPr kumimoji="0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18,000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人）整備　　　</a:t>
              </a:r>
              <a:r>
                <a:rPr lang="ja-JP" altLang="en-US" sz="1600" dirty="0">
                  <a:solidFill>
                    <a:prstClr val="black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endParaRPr lang="en-US" altLang="ja-JP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 marR="0" lvl="0" algn="l" defTabSz="457200" rtl="0" eaLnBrk="1" fontAlgn="auto" latinLnBrk="0" hangingPunct="1">
                <a:spcAft>
                  <a:spcPts val="300"/>
                </a:spcAft>
                <a:buClrTx/>
                <a:buSzTx/>
                <a:tabLst/>
                <a:defRPr/>
              </a:pPr>
              <a:r>
                <a:rPr lang="ja-JP" altLang="en-US" sz="1600" dirty="0">
                  <a:solidFill>
                    <a:prstClr val="black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・アリーナを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中心とした、商業・カジュアルホテル、ホテル、オフィス、共同住宅の整備</a:t>
              </a:r>
              <a:endParaRPr kumimoji="0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9" name="楕円 18"/>
            <p:cNvSpPr/>
            <p:nvPr/>
          </p:nvSpPr>
          <p:spPr>
            <a:xfrm>
              <a:off x="391551" y="3662451"/>
              <a:ext cx="1641037" cy="95493"/>
            </a:xfrm>
            <a:prstGeom prst="ellipse">
              <a:avLst/>
            </a:prstGeom>
            <a:solidFill>
              <a:schemeClr val="accent1"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1617569" y="1776436"/>
            <a:ext cx="6228078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30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三菱商事都市開発株式会社</a:t>
            </a:r>
            <a:endParaRPr lang="en-US" altLang="ja-JP" sz="16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spcAft>
                <a:spcPts val="30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</a:t>
            </a:r>
            <a:r>
              <a:rPr lang="en-US" altLang="ja-JP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Anschutz Entertainment Group, Inc.</a:t>
            </a:r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AEG</a:t>
            </a:r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6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spcAft>
                <a:spcPts val="30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　関電不動産開発株式会社　共同企業体　　　　</a:t>
            </a:r>
            <a:endParaRPr lang="en-US" altLang="ja-JP" sz="16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51" name="コンテンツ プレースホルダー 4">
            <a:extLst>
              <a:ext uri="{FF2B5EF4-FFF2-40B4-BE49-F238E27FC236}">
                <a16:creationId xmlns:a16="http://schemas.microsoft.com/office/drawing/2014/main" id="{F831970D-A557-4162-B0B4-3AF0DBEDE5B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94" b="3382"/>
          <a:stretch/>
        </p:blipFill>
        <p:spPr>
          <a:xfrm>
            <a:off x="7782657" y="4135920"/>
            <a:ext cx="4296078" cy="2223281"/>
          </a:xfrm>
          <a:prstGeom prst="rect">
            <a:avLst/>
          </a:prstGeom>
        </p:spPr>
      </p:pic>
      <p:grpSp>
        <p:nvGrpSpPr>
          <p:cNvPr id="44" name="グループ化 43"/>
          <p:cNvGrpSpPr/>
          <p:nvPr/>
        </p:nvGrpSpPr>
        <p:grpSpPr>
          <a:xfrm>
            <a:off x="8036312" y="1903781"/>
            <a:ext cx="4060387" cy="2212664"/>
            <a:chOff x="8054492" y="1846915"/>
            <a:chExt cx="4060387" cy="2212664"/>
          </a:xfrm>
        </p:grpSpPr>
        <p:pic>
          <p:nvPicPr>
            <p:cNvPr id="40" name="図 39"/>
            <p:cNvPicPr>
              <a:picLocks noChangeAspect="1"/>
            </p:cNvPicPr>
            <p:nvPr/>
          </p:nvPicPr>
          <p:blipFill rotWithShape="1">
            <a:blip r:embed="rId3"/>
            <a:srcRect l="1544" t="33866" r="33748" b="12138"/>
            <a:stretch/>
          </p:blipFill>
          <p:spPr>
            <a:xfrm>
              <a:off x="8054492" y="1846915"/>
              <a:ext cx="4060387" cy="209924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4" name="正方形/長方形 13"/>
            <p:cNvSpPr/>
            <p:nvPr/>
          </p:nvSpPr>
          <p:spPr>
            <a:xfrm>
              <a:off x="8054492" y="3241361"/>
              <a:ext cx="3035639" cy="818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noAutofit/>
            </a:bodyPr>
            <a:lstStyle/>
            <a:p>
              <a:pPr marR="0" lvl="0" defTabSz="457200" rtl="0" eaLnBrk="1" fontAlgn="auto" latinLnBrk="0" hangingPunct="1">
                <a:spcAft>
                  <a:spcPts val="300"/>
                </a:spcAft>
                <a:buClrTx/>
                <a:buSzTx/>
                <a:tabLst/>
                <a:defRPr/>
              </a:pPr>
              <a:r>
                <a:rPr kumimoji="1" lang="ja-JP" altLang="en-US" sz="16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+mn-cs"/>
                </a:rPr>
                <a:t>◆整備対象地</a:t>
              </a:r>
              <a:endParaRPr kumimoji="1" lang="en-US" altLang="ja-JP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  <a:p>
              <a:pPr marR="0" lvl="0" defTabSz="457200" rtl="0" eaLnBrk="1" fontAlgn="auto" latinLnBrk="0" hangingPunct="1">
                <a:spcAft>
                  <a:spcPts val="300"/>
                </a:spcAft>
                <a:buClrTx/>
                <a:buSzTx/>
                <a:tabLst/>
                <a:defRPr/>
              </a:pPr>
              <a:r>
                <a:rPr kumimoji="1" lang="ja-JP" altLang="en-US" sz="1200" b="1" kern="100" dirty="0">
                  <a:solidFill>
                    <a:prstClr val="black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大阪モノレール万博記念公園駅南側</a:t>
              </a:r>
              <a:endParaRPr kumimoji="1" lang="en-US" altLang="ja-JP" sz="1200" b="1" kern="1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41" name="直線コネクタ 40"/>
            <p:cNvCxnSpPr>
              <a:cxnSpLocks/>
            </p:cNvCxnSpPr>
            <p:nvPr/>
          </p:nvCxnSpPr>
          <p:spPr>
            <a:xfrm flipV="1">
              <a:off x="9428880" y="3154752"/>
              <a:ext cx="916940" cy="4032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0C122E31-9D4E-4B18-AD4F-5276815F8995}"/>
              </a:ext>
            </a:extLst>
          </p:cNvPr>
          <p:cNvGrpSpPr/>
          <p:nvPr/>
        </p:nvGrpSpPr>
        <p:grpSpPr>
          <a:xfrm>
            <a:off x="327857" y="4439026"/>
            <a:ext cx="7459717" cy="1887439"/>
            <a:chOff x="-527328" y="1255552"/>
            <a:chExt cx="13146198" cy="2873229"/>
          </a:xfrm>
        </p:grpSpPr>
        <p:sp>
          <p:nvSpPr>
            <p:cNvPr id="26" name="ホームベース 19">
              <a:extLst>
                <a:ext uri="{FF2B5EF4-FFF2-40B4-BE49-F238E27FC236}">
                  <a16:creationId xmlns:a16="http://schemas.microsoft.com/office/drawing/2014/main" id="{C6E00019-FA5C-4C3A-84F4-AEB1FFE3EB08}"/>
                </a:ext>
              </a:extLst>
            </p:cNvPr>
            <p:cNvSpPr/>
            <p:nvPr/>
          </p:nvSpPr>
          <p:spPr>
            <a:xfrm>
              <a:off x="-321788" y="1675106"/>
              <a:ext cx="1588241" cy="2434546"/>
            </a:xfrm>
            <a:prstGeom prst="homePlate">
              <a:avLst>
                <a:gd name="adj" fmla="val 25893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D1AE0137-F447-4067-8C55-63423DBC0ECF}"/>
                </a:ext>
              </a:extLst>
            </p:cNvPr>
            <p:cNvSpPr txBox="1"/>
            <p:nvPr/>
          </p:nvSpPr>
          <p:spPr>
            <a:xfrm>
              <a:off x="-49265" y="2001820"/>
              <a:ext cx="705111" cy="180981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400" b="1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基本協定締結</a:t>
              </a:r>
              <a:endParaRPr kumimoji="1" lang="ja-JP" altLang="en-US" sz="2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8" name="ホームベース 21">
              <a:extLst>
                <a:ext uri="{FF2B5EF4-FFF2-40B4-BE49-F238E27FC236}">
                  <a16:creationId xmlns:a16="http://schemas.microsoft.com/office/drawing/2014/main" id="{028CDF1F-A288-4633-9D1D-487193874EFC}"/>
                </a:ext>
              </a:extLst>
            </p:cNvPr>
            <p:cNvSpPr/>
            <p:nvPr/>
          </p:nvSpPr>
          <p:spPr>
            <a:xfrm>
              <a:off x="5270527" y="1675104"/>
              <a:ext cx="1676771" cy="2434547"/>
            </a:xfrm>
            <a:prstGeom prst="homePlate">
              <a:avLst>
                <a:gd name="adj" fmla="val 25893"/>
              </a:avLst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FC8BF552-2CC4-45CE-994C-458CD02A3416}"/>
                </a:ext>
              </a:extLst>
            </p:cNvPr>
            <p:cNvSpPr txBox="1"/>
            <p:nvPr/>
          </p:nvSpPr>
          <p:spPr>
            <a:xfrm>
              <a:off x="5385924" y="1748651"/>
              <a:ext cx="1084784" cy="23610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4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定借・売買契約</a:t>
              </a:r>
              <a:endParaRPr kumimoji="1" lang="en-US" altLang="ja-JP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 algn="ctr"/>
              <a:r>
                <a:rPr kumimoji="1" lang="ja-JP" altLang="en-US" sz="14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の締結</a:t>
              </a:r>
            </a:p>
          </p:txBody>
        </p:sp>
        <p:sp>
          <p:nvSpPr>
            <p:cNvPr id="30" name="ホームベース 23">
              <a:extLst>
                <a:ext uri="{FF2B5EF4-FFF2-40B4-BE49-F238E27FC236}">
                  <a16:creationId xmlns:a16="http://schemas.microsoft.com/office/drawing/2014/main" id="{8D10CE8F-2ED0-4777-8A3D-D72C9A454E61}"/>
                </a:ext>
              </a:extLst>
            </p:cNvPr>
            <p:cNvSpPr/>
            <p:nvPr/>
          </p:nvSpPr>
          <p:spPr>
            <a:xfrm>
              <a:off x="7353026" y="1653798"/>
              <a:ext cx="1575906" cy="2474983"/>
            </a:xfrm>
            <a:prstGeom prst="homePlate">
              <a:avLst>
                <a:gd name="adj" fmla="val 24430"/>
              </a:avLst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アリーナ等</a:t>
              </a:r>
              <a:endPara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建設工事</a:t>
              </a:r>
              <a:endPara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4B69E65-B7F6-4575-A807-73430547AAD1}"/>
                </a:ext>
              </a:extLst>
            </p:cNvPr>
            <p:cNvSpPr txBox="1"/>
            <p:nvPr/>
          </p:nvSpPr>
          <p:spPr>
            <a:xfrm>
              <a:off x="11450800" y="1653798"/>
              <a:ext cx="705111" cy="24345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vert="eaVert" wrap="square" rtlCol="0" anchor="ctr" anchorCtr="0">
              <a:spAutoFit/>
            </a:bodyPr>
            <a:lstStyle/>
            <a:p>
              <a:pPr algn="ctr"/>
              <a:r>
                <a:rPr kumimoji="1" lang="ja-JP" altLang="en-US" sz="14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全施設の開業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C710DAB2-8B6F-4E24-86A9-35FD64188E6C}"/>
                </a:ext>
              </a:extLst>
            </p:cNvPr>
            <p:cNvSpPr txBox="1"/>
            <p:nvPr/>
          </p:nvSpPr>
          <p:spPr>
            <a:xfrm>
              <a:off x="-527328" y="1272778"/>
              <a:ext cx="1793780" cy="398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202</a:t>
              </a:r>
              <a:r>
                <a:rPr kumimoji="1" lang="ja-JP" altLang="en-US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３年</a:t>
              </a:r>
              <a:r>
                <a:rPr kumimoji="1" lang="en-US" altLang="ja-JP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7</a:t>
              </a:r>
              <a:r>
                <a:rPr kumimoji="1" lang="ja-JP" altLang="en-US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月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992CF44B-893E-4D35-A5D1-E9FDA8F7A470}"/>
                </a:ext>
              </a:extLst>
            </p:cNvPr>
            <p:cNvSpPr txBox="1"/>
            <p:nvPr/>
          </p:nvSpPr>
          <p:spPr>
            <a:xfrm>
              <a:off x="4852734" y="1255604"/>
              <a:ext cx="2475611" cy="398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～</a:t>
              </a:r>
              <a:r>
                <a:rPr kumimoji="1" lang="en-US" altLang="ja-JP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2025</a:t>
              </a:r>
              <a:r>
                <a:rPr kumimoji="1" lang="ja-JP" altLang="en-US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年</a:t>
              </a:r>
              <a:r>
                <a:rPr kumimoji="1" lang="en-US" altLang="ja-JP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r>
                <a:rPr kumimoji="1" lang="ja-JP" altLang="en-US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月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DE60528C-FDD3-4BAE-AB7A-45DE1ACD176F}"/>
                </a:ext>
              </a:extLst>
            </p:cNvPr>
            <p:cNvSpPr txBox="1"/>
            <p:nvPr/>
          </p:nvSpPr>
          <p:spPr>
            <a:xfrm>
              <a:off x="9317659" y="1653798"/>
              <a:ext cx="976306" cy="243454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vert="eaVert" wrap="square" rtlCol="0" anchor="ctr" anchorCtr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（アリーナ供用開始）</a:t>
              </a:r>
            </a:p>
            <a:p>
              <a:pPr algn="ctr"/>
              <a:r>
                <a:rPr kumimoji="1" lang="ja-JP" altLang="en-US" sz="12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１期まちびらき</a:t>
              </a:r>
              <a:endParaRPr kumimoji="1"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42" name="ホームベース 31">
              <a:extLst>
                <a:ext uri="{FF2B5EF4-FFF2-40B4-BE49-F238E27FC236}">
                  <a16:creationId xmlns:a16="http://schemas.microsoft.com/office/drawing/2014/main" id="{4B7F410E-B771-4399-93B3-843EDAAF5EDB}"/>
                </a:ext>
              </a:extLst>
            </p:cNvPr>
            <p:cNvSpPr/>
            <p:nvPr/>
          </p:nvSpPr>
          <p:spPr>
            <a:xfrm>
              <a:off x="1405626" y="3032398"/>
              <a:ext cx="3503395" cy="1077253"/>
            </a:xfrm>
            <a:prstGeom prst="homePlate">
              <a:avLst>
                <a:gd name="adj" fmla="val 25893"/>
              </a:avLst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交通環境整備等</a:t>
              </a:r>
              <a:endParaRPr kumimoji="1"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関連工事</a:t>
              </a:r>
              <a:endParaRPr kumimoji="1"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45" name="ホームベース 32">
              <a:extLst>
                <a:ext uri="{FF2B5EF4-FFF2-40B4-BE49-F238E27FC236}">
                  <a16:creationId xmlns:a16="http://schemas.microsoft.com/office/drawing/2014/main" id="{BB9D68EB-EA1B-4AD3-80A8-782258C56DB9}"/>
                </a:ext>
              </a:extLst>
            </p:cNvPr>
            <p:cNvSpPr/>
            <p:nvPr/>
          </p:nvSpPr>
          <p:spPr>
            <a:xfrm>
              <a:off x="1405626" y="1737622"/>
              <a:ext cx="3503395" cy="1096049"/>
            </a:xfrm>
            <a:prstGeom prst="homePlate">
              <a:avLst>
                <a:gd name="adj" fmla="val 25893"/>
              </a:avLst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prstClr val="black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環境アセスメント等</a:t>
              </a: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0F34C101-1BCE-4BA2-BF98-19EBDF118087}"/>
                </a:ext>
              </a:extLst>
            </p:cNvPr>
            <p:cNvSpPr txBox="1"/>
            <p:nvPr/>
          </p:nvSpPr>
          <p:spPr>
            <a:xfrm>
              <a:off x="8960745" y="1255552"/>
              <a:ext cx="1733362" cy="398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2029</a:t>
              </a:r>
              <a:r>
                <a:rPr kumimoji="1" lang="ja-JP" altLang="en-US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年１月</a:t>
              </a: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A35A4B35-FAF7-4C6C-9130-786D7B75153A}"/>
                </a:ext>
              </a:extLst>
            </p:cNvPr>
            <p:cNvSpPr txBox="1"/>
            <p:nvPr/>
          </p:nvSpPr>
          <p:spPr>
            <a:xfrm>
              <a:off x="10885510" y="1255552"/>
              <a:ext cx="1733360" cy="398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2037</a:t>
              </a:r>
              <a:r>
                <a:rPr kumimoji="1" lang="ja-JP" altLang="en-US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年３月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0C34FB68-9B31-4B3A-B1AC-859DB43A1DDF}"/>
                </a:ext>
              </a:extLst>
            </p:cNvPr>
            <p:cNvSpPr txBox="1"/>
            <p:nvPr/>
          </p:nvSpPr>
          <p:spPr>
            <a:xfrm>
              <a:off x="10473955" y="2692166"/>
              <a:ext cx="879761" cy="398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・・・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5363C31-8F73-44F6-B442-F81301D4D2CD}"/>
              </a:ext>
            </a:extLst>
          </p:cNvPr>
          <p:cNvGrpSpPr/>
          <p:nvPr/>
        </p:nvGrpSpPr>
        <p:grpSpPr>
          <a:xfrm>
            <a:off x="-15290" y="3464478"/>
            <a:ext cx="4278251" cy="400110"/>
            <a:chOff x="-34217" y="4113718"/>
            <a:chExt cx="4278251" cy="400110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6B16F367-AB9C-489E-92E9-6D3556248F46}"/>
                </a:ext>
              </a:extLst>
            </p:cNvPr>
            <p:cNvSpPr/>
            <p:nvPr/>
          </p:nvSpPr>
          <p:spPr>
            <a:xfrm>
              <a:off x="-34217" y="4113718"/>
              <a:ext cx="4278251" cy="4001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285750" marR="0" lvl="0" indent="-285750" algn="l" defTabSz="457200" rtl="0" eaLnBrk="1" fontAlgn="auto" latinLnBrk="0" hangingPunct="1">
                <a:spcBef>
                  <a:spcPts val="300"/>
                </a:spcBef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u"/>
                <a:tabLst/>
                <a:defRPr/>
              </a:pPr>
              <a:r>
                <a:rPr kumimoji="1" lang="ja-JP" altLang="en-US" sz="20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+mn-cs"/>
                </a:rPr>
                <a:t>今後の取組みとスケジュール</a:t>
              </a:r>
              <a:r>
                <a:rPr kumimoji="1" lang="ja-JP" altLang="en-US" sz="14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+mn-cs"/>
                </a:rPr>
                <a:t>（予定）</a:t>
              </a:r>
              <a:endPara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  <p:sp>
          <p:nvSpPr>
            <p:cNvPr id="38" name="楕円 37">
              <a:extLst>
                <a:ext uri="{FF2B5EF4-FFF2-40B4-BE49-F238E27FC236}">
                  <a16:creationId xmlns:a16="http://schemas.microsoft.com/office/drawing/2014/main" id="{AAD7BD80-E3EF-4F36-A820-D378F0423672}"/>
                </a:ext>
              </a:extLst>
            </p:cNvPr>
            <p:cNvSpPr/>
            <p:nvPr/>
          </p:nvSpPr>
          <p:spPr>
            <a:xfrm>
              <a:off x="237131" y="4319682"/>
              <a:ext cx="3674469" cy="146312"/>
            </a:xfrm>
            <a:prstGeom prst="ellipse">
              <a:avLst/>
            </a:prstGeom>
            <a:solidFill>
              <a:schemeClr val="accent1"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9BE63F0-51B3-416B-AA31-C6ADAEC193C6}"/>
              </a:ext>
            </a:extLst>
          </p:cNvPr>
          <p:cNvSpPr txBox="1"/>
          <p:nvPr/>
        </p:nvSpPr>
        <p:spPr>
          <a:xfrm>
            <a:off x="201930" y="3830716"/>
            <a:ext cx="7058185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事業予定者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環境アセスメント等、交通環境整備等に伴う調査・設計</a:t>
            </a:r>
            <a:endParaRPr kumimoji="1"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100"/>
              </a:lnSpc>
            </a:pP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大 阪 府　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関連工事（万博記念公園事務所等の移転等）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928679C8-960E-4C80-9D3F-271B7CE73A39}"/>
              </a:ext>
            </a:extLst>
          </p:cNvPr>
          <p:cNvSpPr/>
          <p:nvPr/>
        </p:nvSpPr>
        <p:spPr>
          <a:xfrm>
            <a:off x="0" y="6429857"/>
            <a:ext cx="12192000" cy="437073"/>
          </a:xfrm>
          <a:prstGeom prst="rect">
            <a:avLst/>
          </a:prstGeom>
          <a:solidFill>
            <a:srgbClr val="FF000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0EAA516B-0947-4209-9A04-028EB28FF7BD}"/>
              </a:ext>
            </a:extLst>
          </p:cNvPr>
          <p:cNvSpPr/>
          <p:nvPr/>
        </p:nvSpPr>
        <p:spPr>
          <a:xfrm>
            <a:off x="0" y="6454085"/>
            <a:ext cx="12108351" cy="434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ts val="2800"/>
              </a:lnSpc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大規模アリーナ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r>
              <a:rPr kumimoji="1" lang="ja-JP" altLang="en-US" sz="2400" b="1" noProof="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中核と</a:t>
            </a:r>
            <a:r>
              <a:rPr kumimoji="1" lang="ja-JP" altLang="en-US" sz="24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した魅力的な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拠点づくりに取り組みます。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0184517" y="2790648"/>
            <a:ext cx="384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</a:t>
            </a:r>
          </a:p>
        </p:txBody>
      </p:sp>
      <p:cxnSp>
        <p:nvCxnSpPr>
          <p:cNvPr id="67" name="直線コネクタ 66"/>
          <p:cNvCxnSpPr>
            <a:cxnSpLocks/>
          </p:cNvCxnSpPr>
          <p:nvPr/>
        </p:nvCxnSpPr>
        <p:spPr>
          <a:xfrm>
            <a:off x="10407239" y="2963642"/>
            <a:ext cx="713587" cy="350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/>
          <p:cNvSpPr/>
          <p:nvPr/>
        </p:nvSpPr>
        <p:spPr>
          <a:xfrm>
            <a:off x="10765877" y="3384585"/>
            <a:ext cx="1104651" cy="210596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noAutofit/>
          </a:bodyPr>
          <a:lstStyle/>
          <a:p>
            <a:pPr marR="0" lvl="0" defTabSz="457200" rtl="0" eaLnBrk="1" fontAlgn="auto" latinLnBrk="0" hangingPunct="1">
              <a:spcAft>
                <a:spcPts val="300"/>
              </a:spcAft>
              <a:buClrTx/>
              <a:buSzTx/>
              <a:tabLst/>
              <a:defRPr/>
            </a:pPr>
            <a:r>
              <a:rPr kumimoji="1" lang="ja-JP" altLang="en-US" sz="1400" b="1" kern="1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アリーナ</a:t>
            </a:r>
            <a:endParaRPr kumimoji="1" lang="en-US" altLang="ja-JP" sz="1400" b="1" kern="1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9613783" y="5971227"/>
            <a:ext cx="2460931" cy="38261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事業予定者決定時の提案イメージ</a:t>
            </a:r>
          </a:p>
          <a:p>
            <a:pPr algn="ctr"/>
            <a:r>
              <a:rPr kumimoji="1"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（令和３年５月</a:t>
            </a:r>
            <a:r>
              <a:rPr kumimoji="1" lang="en-US" altLang="ja-JP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</a:t>
            </a:r>
            <a:r>
              <a:rPr kumimoji="1"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日時点）</a:t>
            </a:r>
          </a:p>
        </p:txBody>
      </p:sp>
      <p:sp>
        <p:nvSpPr>
          <p:cNvPr id="56" name="楕円 55"/>
          <p:cNvSpPr/>
          <p:nvPr/>
        </p:nvSpPr>
        <p:spPr>
          <a:xfrm>
            <a:off x="9619621" y="2703991"/>
            <a:ext cx="1265863" cy="7506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3A2A1435-0373-454B-8215-387276F0666B}"/>
              </a:ext>
            </a:extLst>
          </p:cNvPr>
          <p:cNvSpPr/>
          <p:nvPr/>
        </p:nvSpPr>
        <p:spPr>
          <a:xfrm>
            <a:off x="11029353" y="33516"/>
            <a:ext cx="1093593" cy="4370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資料５</a:t>
            </a:r>
          </a:p>
        </p:txBody>
      </p:sp>
    </p:spTree>
    <p:extLst>
      <p:ext uri="{BB962C8B-B14F-4D97-AF65-F5344CB8AC3E}">
        <p14:creationId xmlns:p14="http://schemas.microsoft.com/office/powerpoint/2010/main" val="19351376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7256</TotalTime>
  <Words>295</Words>
  <Application>Microsoft Office PowerPoint</Application>
  <PresentationFormat>ワイド画面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UD デジタル 教科書体 NK-B</vt:lpstr>
      <vt:lpstr>游ゴシック</vt:lpstr>
      <vt:lpstr>Arial</vt:lpstr>
      <vt:lpstr>Calibri</vt:lpstr>
      <vt:lpstr>Calibri Light</vt:lpstr>
      <vt:lpstr>Wingdings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田所　和音</cp:lastModifiedBy>
  <cp:revision>624</cp:revision>
  <cp:lastPrinted>2024-06-11T03:28:07Z</cp:lastPrinted>
  <dcterms:created xsi:type="dcterms:W3CDTF">2019-05-17T05:11:38Z</dcterms:created>
  <dcterms:modified xsi:type="dcterms:W3CDTF">2024-06-12T01:04:21Z</dcterms:modified>
</cp:coreProperties>
</file>