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
  </p:notesMasterIdLst>
  <p:sldIdLst>
    <p:sldId id="256" r:id="rId3"/>
    <p:sldId id="260" r:id="rId4"/>
    <p:sldId id="261" r:id="rId5"/>
    <p:sldId id="263" r:id="rId6"/>
    <p:sldId id="259" r:id="rId7"/>
    <p:sldId id="257" r:id="rId8"/>
    <p:sldId id="258" r:id="rId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00" d="100"/>
          <a:sy n="100" d="100"/>
        </p:scale>
        <p:origin x="88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5659" cy="498056"/>
          </a:xfrm>
          <a:prstGeom prst="rect">
            <a:avLst/>
          </a:prstGeom>
        </p:spPr>
        <p:txBody>
          <a:bodyPr vert="horz" lIns="91303" tIns="45651" rIns="91303" bIns="4565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303" tIns="45651" rIns="91303" bIns="45651" rtlCol="0"/>
          <a:lstStyle>
            <a:lvl1pPr algn="r">
              <a:defRPr sz="1200"/>
            </a:lvl1pPr>
          </a:lstStyle>
          <a:p>
            <a:fld id="{A314A1A4-BCE0-41DC-B9ED-B015E16E6950}" type="datetimeFigureOut">
              <a:rPr kumimoji="1" lang="ja-JP" altLang="en-US" smtClean="0"/>
              <a:t>2024/6/11</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303" tIns="45651" rIns="91303" bIns="45651"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3"/>
          </a:xfrm>
          <a:prstGeom prst="rect">
            <a:avLst/>
          </a:prstGeom>
        </p:spPr>
        <p:txBody>
          <a:bodyPr vert="horz" lIns="91303" tIns="45651" rIns="91303" bIns="4565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28584"/>
            <a:ext cx="2945659" cy="498055"/>
          </a:xfrm>
          <a:prstGeom prst="rect">
            <a:avLst/>
          </a:prstGeom>
        </p:spPr>
        <p:txBody>
          <a:bodyPr vert="horz" lIns="91303" tIns="45651" rIns="91303" bIns="4565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303" tIns="45651" rIns="91303" bIns="45651" rtlCol="0" anchor="b"/>
          <a:lstStyle>
            <a:lvl1pPr algn="r">
              <a:defRPr sz="1200"/>
            </a:lvl1pPr>
          </a:lstStyle>
          <a:p>
            <a:fld id="{C90A1082-E6D6-493F-8339-48019B6DEF9F}" type="slidenum">
              <a:rPr kumimoji="1" lang="ja-JP" altLang="en-US" smtClean="0"/>
              <a:t>‹#›</a:t>
            </a:fld>
            <a:endParaRPr kumimoji="1" lang="ja-JP" altLang="en-US"/>
          </a:p>
        </p:txBody>
      </p:sp>
    </p:spTree>
    <p:extLst>
      <p:ext uri="{BB962C8B-B14F-4D97-AF65-F5344CB8AC3E}">
        <p14:creationId xmlns:p14="http://schemas.microsoft.com/office/powerpoint/2010/main" val="21812542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3027">
              <a:defRPr/>
            </a:pPr>
            <a:fld id="{7B20E3BF-F004-4309-92B4-E0B804C7C765}" type="slidenum">
              <a:rPr kumimoji="1" lang="ja-JP" altLang="en-US">
                <a:solidFill>
                  <a:prstClr val="black"/>
                </a:solidFill>
                <a:latin typeface="游ゴシック" panose="020F0502020204030204"/>
                <a:ea typeface="游ゴシック" panose="020B0400000000000000" pitchFamily="50" charset="-128"/>
              </a:rPr>
              <a:pPr defTabSz="913027">
                <a:defRPr/>
              </a:pPr>
              <a:t>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83541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5C9BC1B-DC14-4E5B-85EB-E0E83F8CCE5B}" type="datetimeFigureOut">
              <a:rPr kumimoji="1" lang="ja-JP" altLang="en-US" smtClean="0"/>
              <a:t>2024/6/11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AAA3B5-18D4-4EFF-A996-7CF597EA04FC}" type="slidenum">
              <a:rPr kumimoji="1" lang="ja-JP" altLang="en-US" smtClean="0"/>
              <a:t>‹#›</a:t>
            </a:fld>
            <a:endParaRPr kumimoji="1" lang="ja-JP" altLang="en-US"/>
          </a:p>
        </p:txBody>
      </p:sp>
    </p:spTree>
    <p:extLst>
      <p:ext uri="{BB962C8B-B14F-4D97-AF65-F5344CB8AC3E}">
        <p14:creationId xmlns:p14="http://schemas.microsoft.com/office/powerpoint/2010/main" val="1317857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5C9BC1B-DC14-4E5B-85EB-E0E83F8CCE5B}" type="datetimeFigureOut">
              <a:rPr kumimoji="1" lang="ja-JP" altLang="en-US" smtClean="0"/>
              <a:t>2024/6/11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AAA3B5-18D4-4EFF-A996-7CF597EA04FC}" type="slidenum">
              <a:rPr kumimoji="1" lang="ja-JP" altLang="en-US" smtClean="0"/>
              <a:t>‹#›</a:t>
            </a:fld>
            <a:endParaRPr kumimoji="1" lang="ja-JP" altLang="en-US"/>
          </a:p>
        </p:txBody>
      </p:sp>
    </p:spTree>
    <p:extLst>
      <p:ext uri="{BB962C8B-B14F-4D97-AF65-F5344CB8AC3E}">
        <p14:creationId xmlns:p14="http://schemas.microsoft.com/office/powerpoint/2010/main" val="1598764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5C9BC1B-DC14-4E5B-85EB-E0E83F8CCE5B}" type="datetimeFigureOut">
              <a:rPr kumimoji="1" lang="ja-JP" altLang="en-US" smtClean="0"/>
              <a:t>2024/6/11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AAA3B5-18D4-4EFF-A996-7CF597EA04FC}" type="slidenum">
              <a:rPr kumimoji="1" lang="ja-JP" altLang="en-US" smtClean="0"/>
              <a:t>‹#›</a:t>
            </a:fld>
            <a:endParaRPr kumimoji="1" lang="ja-JP" altLang="en-US"/>
          </a:p>
        </p:txBody>
      </p:sp>
    </p:spTree>
    <p:extLst>
      <p:ext uri="{BB962C8B-B14F-4D97-AF65-F5344CB8AC3E}">
        <p14:creationId xmlns:p14="http://schemas.microsoft.com/office/powerpoint/2010/main" val="3510663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04EDD1-5A4C-4280-B592-05D08070D93F}"/>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B4450A6-741C-4CA2-A6A9-82485D65B80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87933CF-3048-4B47-8D3A-4CB2079F2280}"/>
              </a:ext>
            </a:extLst>
          </p:cNvPr>
          <p:cNvSpPr>
            <a:spLocks noGrp="1"/>
          </p:cNvSpPr>
          <p:nvPr>
            <p:ph type="dt" sz="half" idx="10"/>
          </p:nvPr>
        </p:nvSpPr>
        <p:spPr/>
        <p:txBody>
          <a:bodyPr/>
          <a:lstStyle/>
          <a:p>
            <a:fld id="{82E29DB4-A83C-4A4D-B562-7AA2A233DA6B}" type="datetimeFigureOut">
              <a:rPr kumimoji="1" lang="ja-JP" altLang="en-US" smtClean="0"/>
              <a:t>2024/6/11</a:t>
            </a:fld>
            <a:endParaRPr kumimoji="1" lang="ja-JP" altLang="en-US"/>
          </a:p>
        </p:txBody>
      </p:sp>
      <p:sp>
        <p:nvSpPr>
          <p:cNvPr id="5" name="フッター プレースホルダー 4">
            <a:extLst>
              <a:ext uri="{FF2B5EF4-FFF2-40B4-BE49-F238E27FC236}">
                <a16:creationId xmlns:a16="http://schemas.microsoft.com/office/drawing/2014/main" id="{E2EC4C2C-26DE-4AB3-A05C-2357213565A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4EAD3EB-63FD-41BB-8B8E-506FF7EB84E9}"/>
              </a:ext>
            </a:extLst>
          </p:cNvPr>
          <p:cNvSpPr>
            <a:spLocks noGrp="1"/>
          </p:cNvSpPr>
          <p:nvPr>
            <p:ph type="sldNum" sz="quarter" idx="12"/>
          </p:nvPr>
        </p:nvSpPr>
        <p:spPr/>
        <p:txBody>
          <a:bodyPr/>
          <a:lstStyle/>
          <a:p>
            <a:fld id="{4798B7BF-0148-4EBF-B202-21691CA2C545}" type="slidenum">
              <a:rPr kumimoji="1" lang="ja-JP" altLang="en-US" smtClean="0"/>
              <a:t>‹#›</a:t>
            </a:fld>
            <a:endParaRPr kumimoji="1" lang="ja-JP" altLang="en-US"/>
          </a:p>
        </p:txBody>
      </p:sp>
    </p:spTree>
    <p:extLst>
      <p:ext uri="{BB962C8B-B14F-4D97-AF65-F5344CB8AC3E}">
        <p14:creationId xmlns:p14="http://schemas.microsoft.com/office/powerpoint/2010/main" val="2837580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C56DD0-3B56-4D9E-AE1A-096306C5FDF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2B18E36-D184-4B9F-BC91-131FE7E22B8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D256766-B82F-4E72-A146-C6C72478206E}"/>
              </a:ext>
            </a:extLst>
          </p:cNvPr>
          <p:cNvSpPr>
            <a:spLocks noGrp="1"/>
          </p:cNvSpPr>
          <p:nvPr>
            <p:ph type="dt" sz="half" idx="10"/>
          </p:nvPr>
        </p:nvSpPr>
        <p:spPr/>
        <p:txBody>
          <a:bodyPr/>
          <a:lstStyle/>
          <a:p>
            <a:fld id="{82E29DB4-A83C-4A4D-B562-7AA2A233DA6B}" type="datetimeFigureOut">
              <a:rPr kumimoji="1" lang="ja-JP" altLang="en-US" smtClean="0"/>
              <a:t>2024/6/11</a:t>
            </a:fld>
            <a:endParaRPr kumimoji="1" lang="ja-JP" altLang="en-US"/>
          </a:p>
        </p:txBody>
      </p:sp>
      <p:sp>
        <p:nvSpPr>
          <p:cNvPr id="5" name="フッター プレースホルダー 4">
            <a:extLst>
              <a:ext uri="{FF2B5EF4-FFF2-40B4-BE49-F238E27FC236}">
                <a16:creationId xmlns:a16="http://schemas.microsoft.com/office/drawing/2014/main" id="{5805206B-08BD-4142-9B3C-D5559B5621D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7D9616-6AC8-46FF-975C-5FCC0FD76DF9}"/>
              </a:ext>
            </a:extLst>
          </p:cNvPr>
          <p:cNvSpPr>
            <a:spLocks noGrp="1"/>
          </p:cNvSpPr>
          <p:nvPr>
            <p:ph type="sldNum" sz="quarter" idx="12"/>
          </p:nvPr>
        </p:nvSpPr>
        <p:spPr/>
        <p:txBody>
          <a:bodyPr/>
          <a:lstStyle/>
          <a:p>
            <a:fld id="{4798B7BF-0148-4EBF-B202-21691CA2C545}" type="slidenum">
              <a:rPr kumimoji="1" lang="ja-JP" altLang="en-US" smtClean="0"/>
              <a:t>‹#›</a:t>
            </a:fld>
            <a:endParaRPr kumimoji="1" lang="ja-JP" altLang="en-US"/>
          </a:p>
        </p:txBody>
      </p:sp>
    </p:spTree>
    <p:extLst>
      <p:ext uri="{BB962C8B-B14F-4D97-AF65-F5344CB8AC3E}">
        <p14:creationId xmlns:p14="http://schemas.microsoft.com/office/powerpoint/2010/main" val="938859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6141FA-2CBF-4A46-9D53-CF27456DDA5E}"/>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DC7EF52-F014-4FAD-BBA3-BF255AABE68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E5ACCF9-5D91-41D6-A8DA-8D70A56FF37A}"/>
              </a:ext>
            </a:extLst>
          </p:cNvPr>
          <p:cNvSpPr>
            <a:spLocks noGrp="1"/>
          </p:cNvSpPr>
          <p:nvPr>
            <p:ph type="dt" sz="half" idx="10"/>
          </p:nvPr>
        </p:nvSpPr>
        <p:spPr/>
        <p:txBody>
          <a:bodyPr/>
          <a:lstStyle/>
          <a:p>
            <a:fld id="{82E29DB4-A83C-4A4D-B562-7AA2A233DA6B}" type="datetimeFigureOut">
              <a:rPr kumimoji="1" lang="ja-JP" altLang="en-US" smtClean="0"/>
              <a:t>2024/6/11</a:t>
            </a:fld>
            <a:endParaRPr kumimoji="1" lang="ja-JP" altLang="en-US"/>
          </a:p>
        </p:txBody>
      </p:sp>
      <p:sp>
        <p:nvSpPr>
          <p:cNvPr id="5" name="フッター プレースホルダー 4">
            <a:extLst>
              <a:ext uri="{FF2B5EF4-FFF2-40B4-BE49-F238E27FC236}">
                <a16:creationId xmlns:a16="http://schemas.microsoft.com/office/drawing/2014/main" id="{8F9AA131-1655-4232-9334-D4282A3480C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03908C-21D1-4700-88D8-4E11D394C0A0}"/>
              </a:ext>
            </a:extLst>
          </p:cNvPr>
          <p:cNvSpPr>
            <a:spLocks noGrp="1"/>
          </p:cNvSpPr>
          <p:nvPr>
            <p:ph type="sldNum" sz="quarter" idx="12"/>
          </p:nvPr>
        </p:nvSpPr>
        <p:spPr/>
        <p:txBody>
          <a:bodyPr/>
          <a:lstStyle/>
          <a:p>
            <a:fld id="{4798B7BF-0148-4EBF-B202-21691CA2C545}" type="slidenum">
              <a:rPr kumimoji="1" lang="ja-JP" altLang="en-US" smtClean="0"/>
              <a:t>‹#›</a:t>
            </a:fld>
            <a:endParaRPr kumimoji="1" lang="ja-JP" altLang="en-US"/>
          </a:p>
        </p:txBody>
      </p:sp>
    </p:spTree>
    <p:extLst>
      <p:ext uri="{BB962C8B-B14F-4D97-AF65-F5344CB8AC3E}">
        <p14:creationId xmlns:p14="http://schemas.microsoft.com/office/powerpoint/2010/main" val="2354382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139D17-189A-4C91-BF0F-5B4111C8C6D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4C48505-6185-486F-9C9F-E66D7AA874D5}"/>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602D5EC-2970-418E-B871-AFEFCBDC9789}"/>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7A2BBE2-B958-4FB0-9A15-F9ACB09891E9}"/>
              </a:ext>
            </a:extLst>
          </p:cNvPr>
          <p:cNvSpPr>
            <a:spLocks noGrp="1"/>
          </p:cNvSpPr>
          <p:nvPr>
            <p:ph type="dt" sz="half" idx="10"/>
          </p:nvPr>
        </p:nvSpPr>
        <p:spPr/>
        <p:txBody>
          <a:bodyPr/>
          <a:lstStyle/>
          <a:p>
            <a:fld id="{82E29DB4-A83C-4A4D-B562-7AA2A233DA6B}" type="datetimeFigureOut">
              <a:rPr kumimoji="1" lang="ja-JP" altLang="en-US" smtClean="0"/>
              <a:t>2024/6/11</a:t>
            </a:fld>
            <a:endParaRPr kumimoji="1" lang="ja-JP" altLang="en-US"/>
          </a:p>
        </p:txBody>
      </p:sp>
      <p:sp>
        <p:nvSpPr>
          <p:cNvPr id="6" name="フッター プレースホルダー 5">
            <a:extLst>
              <a:ext uri="{FF2B5EF4-FFF2-40B4-BE49-F238E27FC236}">
                <a16:creationId xmlns:a16="http://schemas.microsoft.com/office/drawing/2014/main" id="{ED0779D6-A731-4510-B959-52F84CF86C6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7E933C7-6578-4F4B-9F3A-FC763EC91FF6}"/>
              </a:ext>
            </a:extLst>
          </p:cNvPr>
          <p:cNvSpPr>
            <a:spLocks noGrp="1"/>
          </p:cNvSpPr>
          <p:nvPr>
            <p:ph type="sldNum" sz="quarter" idx="12"/>
          </p:nvPr>
        </p:nvSpPr>
        <p:spPr/>
        <p:txBody>
          <a:bodyPr/>
          <a:lstStyle/>
          <a:p>
            <a:fld id="{4798B7BF-0148-4EBF-B202-21691CA2C545}" type="slidenum">
              <a:rPr kumimoji="1" lang="ja-JP" altLang="en-US" smtClean="0"/>
              <a:t>‹#›</a:t>
            </a:fld>
            <a:endParaRPr kumimoji="1" lang="ja-JP" altLang="en-US"/>
          </a:p>
        </p:txBody>
      </p:sp>
    </p:spTree>
    <p:extLst>
      <p:ext uri="{BB962C8B-B14F-4D97-AF65-F5344CB8AC3E}">
        <p14:creationId xmlns:p14="http://schemas.microsoft.com/office/powerpoint/2010/main" val="3946043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202C63-9A09-459B-B0DF-48440A8DFB69}"/>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BC4A7DA-8A1C-4571-A774-63F60F29EFE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2A2EAEE-17D0-41C6-95C1-F071625183C9}"/>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3200F73-B443-48A9-BCA5-54D635BF4CE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279C6A8-804E-4A05-9781-7FBD79AD95DF}"/>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DD8A16F-6675-4A37-80C5-82D312FECA2F}"/>
              </a:ext>
            </a:extLst>
          </p:cNvPr>
          <p:cNvSpPr>
            <a:spLocks noGrp="1"/>
          </p:cNvSpPr>
          <p:nvPr>
            <p:ph type="dt" sz="half" idx="10"/>
          </p:nvPr>
        </p:nvSpPr>
        <p:spPr/>
        <p:txBody>
          <a:bodyPr/>
          <a:lstStyle/>
          <a:p>
            <a:fld id="{82E29DB4-A83C-4A4D-B562-7AA2A233DA6B}" type="datetimeFigureOut">
              <a:rPr kumimoji="1" lang="ja-JP" altLang="en-US" smtClean="0"/>
              <a:t>2024/6/11</a:t>
            </a:fld>
            <a:endParaRPr kumimoji="1" lang="ja-JP" altLang="en-US"/>
          </a:p>
        </p:txBody>
      </p:sp>
      <p:sp>
        <p:nvSpPr>
          <p:cNvPr id="8" name="フッター プレースホルダー 7">
            <a:extLst>
              <a:ext uri="{FF2B5EF4-FFF2-40B4-BE49-F238E27FC236}">
                <a16:creationId xmlns:a16="http://schemas.microsoft.com/office/drawing/2014/main" id="{BBB10D8F-F806-412A-9C3C-3C8E3D7AA53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043CFDC-0EF0-4AE0-91EE-4280F607710A}"/>
              </a:ext>
            </a:extLst>
          </p:cNvPr>
          <p:cNvSpPr>
            <a:spLocks noGrp="1"/>
          </p:cNvSpPr>
          <p:nvPr>
            <p:ph type="sldNum" sz="quarter" idx="12"/>
          </p:nvPr>
        </p:nvSpPr>
        <p:spPr/>
        <p:txBody>
          <a:bodyPr/>
          <a:lstStyle/>
          <a:p>
            <a:fld id="{4798B7BF-0148-4EBF-B202-21691CA2C545}" type="slidenum">
              <a:rPr kumimoji="1" lang="ja-JP" altLang="en-US" smtClean="0"/>
              <a:t>‹#›</a:t>
            </a:fld>
            <a:endParaRPr kumimoji="1" lang="ja-JP" altLang="en-US"/>
          </a:p>
        </p:txBody>
      </p:sp>
    </p:spTree>
    <p:extLst>
      <p:ext uri="{BB962C8B-B14F-4D97-AF65-F5344CB8AC3E}">
        <p14:creationId xmlns:p14="http://schemas.microsoft.com/office/powerpoint/2010/main" val="881292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043AFC-6050-4664-9C80-1911CF9DF1B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1AA66BB-95DF-48CF-B81A-034A37667B6A}"/>
              </a:ext>
            </a:extLst>
          </p:cNvPr>
          <p:cNvSpPr>
            <a:spLocks noGrp="1"/>
          </p:cNvSpPr>
          <p:nvPr>
            <p:ph type="dt" sz="half" idx="10"/>
          </p:nvPr>
        </p:nvSpPr>
        <p:spPr/>
        <p:txBody>
          <a:bodyPr/>
          <a:lstStyle/>
          <a:p>
            <a:fld id="{82E29DB4-A83C-4A4D-B562-7AA2A233DA6B}" type="datetimeFigureOut">
              <a:rPr kumimoji="1" lang="ja-JP" altLang="en-US" smtClean="0"/>
              <a:t>2024/6/11</a:t>
            </a:fld>
            <a:endParaRPr kumimoji="1" lang="ja-JP" altLang="en-US"/>
          </a:p>
        </p:txBody>
      </p:sp>
      <p:sp>
        <p:nvSpPr>
          <p:cNvPr id="4" name="フッター プレースホルダー 3">
            <a:extLst>
              <a:ext uri="{FF2B5EF4-FFF2-40B4-BE49-F238E27FC236}">
                <a16:creationId xmlns:a16="http://schemas.microsoft.com/office/drawing/2014/main" id="{8B003768-A070-4E18-920A-35CA0C5C85C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1F698FA-98DD-4820-8BD7-E9AA9C1F2E7F}"/>
              </a:ext>
            </a:extLst>
          </p:cNvPr>
          <p:cNvSpPr>
            <a:spLocks noGrp="1"/>
          </p:cNvSpPr>
          <p:nvPr>
            <p:ph type="sldNum" sz="quarter" idx="12"/>
          </p:nvPr>
        </p:nvSpPr>
        <p:spPr/>
        <p:txBody>
          <a:bodyPr/>
          <a:lstStyle/>
          <a:p>
            <a:fld id="{4798B7BF-0148-4EBF-B202-21691CA2C545}" type="slidenum">
              <a:rPr kumimoji="1" lang="ja-JP" altLang="en-US" smtClean="0"/>
              <a:t>‹#›</a:t>
            </a:fld>
            <a:endParaRPr kumimoji="1" lang="ja-JP" altLang="en-US"/>
          </a:p>
        </p:txBody>
      </p:sp>
    </p:spTree>
    <p:extLst>
      <p:ext uri="{BB962C8B-B14F-4D97-AF65-F5344CB8AC3E}">
        <p14:creationId xmlns:p14="http://schemas.microsoft.com/office/powerpoint/2010/main" val="1694443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0642C68-B907-4A9F-9E5E-91B4F531B2CB}"/>
              </a:ext>
            </a:extLst>
          </p:cNvPr>
          <p:cNvSpPr>
            <a:spLocks noGrp="1"/>
          </p:cNvSpPr>
          <p:nvPr>
            <p:ph type="dt" sz="half" idx="10"/>
          </p:nvPr>
        </p:nvSpPr>
        <p:spPr/>
        <p:txBody>
          <a:bodyPr/>
          <a:lstStyle/>
          <a:p>
            <a:fld id="{82E29DB4-A83C-4A4D-B562-7AA2A233DA6B}" type="datetimeFigureOut">
              <a:rPr kumimoji="1" lang="ja-JP" altLang="en-US" smtClean="0"/>
              <a:t>2024/6/11</a:t>
            </a:fld>
            <a:endParaRPr kumimoji="1" lang="ja-JP" altLang="en-US"/>
          </a:p>
        </p:txBody>
      </p:sp>
      <p:sp>
        <p:nvSpPr>
          <p:cNvPr id="3" name="フッター プレースホルダー 2">
            <a:extLst>
              <a:ext uri="{FF2B5EF4-FFF2-40B4-BE49-F238E27FC236}">
                <a16:creationId xmlns:a16="http://schemas.microsoft.com/office/drawing/2014/main" id="{069A6685-B221-4CDC-93D5-06043588DE8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2151190-045D-4D32-AF40-CA7A945CEE65}"/>
              </a:ext>
            </a:extLst>
          </p:cNvPr>
          <p:cNvSpPr>
            <a:spLocks noGrp="1"/>
          </p:cNvSpPr>
          <p:nvPr>
            <p:ph type="sldNum" sz="quarter" idx="12"/>
          </p:nvPr>
        </p:nvSpPr>
        <p:spPr/>
        <p:txBody>
          <a:bodyPr/>
          <a:lstStyle/>
          <a:p>
            <a:fld id="{4798B7BF-0148-4EBF-B202-21691CA2C545}" type="slidenum">
              <a:rPr kumimoji="1" lang="ja-JP" altLang="en-US" smtClean="0"/>
              <a:t>‹#›</a:t>
            </a:fld>
            <a:endParaRPr kumimoji="1" lang="ja-JP" altLang="en-US"/>
          </a:p>
        </p:txBody>
      </p:sp>
    </p:spTree>
    <p:extLst>
      <p:ext uri="{BB962C8B-B14F-4D97-AF65-F5344CB8AC3E}">
        <p14:creationId xmlns:p14="http://schemas.microsoft.com/office/powerpoint/2010/main" val="3036029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58DF9-9189-43CD-A69D-B2448702046B}"/>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71055E9-1096-4909-B820-8B0FD96B835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04E92CC-F7E5-480E-A501-49A8D2FB40A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0020C4B-D32A-4946-8362-CD3162A368A2}"/>
              </a:ext>
            </a:extLst>
          </p:cNvPr>
          <p:cNvSpPr>
            <a:spLocks noGrp="1"/>
          </p:cNvSpPr>
          <p:nvPr>
            <p:ph type="dt" sz="half" idx="10"/>
          </p:nvPr>
        </p:nvSpPr>
        <p:spPr/>
        <p:txBody>
          <a:bodyPr/>
          <a:lstStyle/>
          <a:p>
            <a:fld id="{82E29DB4-A83C-4A4D-B562-7AA2A233DA6B}" type="datetimeFigureOut">
              <a:rPr kumimoji="1" lang="ja-JP" altLang="en-US" smtClean="0"/>
              <a:t>2024/6/11</a:t>
            </a:fld>
            <a:endParaRPr kumimoji="1" lang="ja-JP" altLang="en-US"/>
          </a:p>
        </p:txBody>
      </p:sp>
      <p:sp>
        <p:nvSpPr>
          <p:cNvPr id="6" name="フッター プレースホルダー 5">
            <a:extLst>
              <a:ext uri="{FF2B5EF4-FFF2-40B4-BE49-F238E27FC236}">
                <a16:creationId xmlns:a16="http://schemas.microsoft.com/office/drawing/2014/main" id="{FEC493C3-C9B3-4CEE-BEDA-38F97D06072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5B153B7-549D-4284-87D4-1FFDEDFED2D7}"/>
              </a:ext>
            </a:extLst>
          </p:cNvPr>
          <p:cNvSpPr>
            <a:spLocks noGrp="1"/>
          </p:cNvSpPr>
          <p:nvPr>
            <p:ph type="sldNum" sz="quarter" idx="12"/>
          </p:nvPr>
        </p:nvSpPr>
        <p:spPr/>
        <p:txBody>
          <a:bodyPr/>
          <a:lstStyle/>
          <a:p>
            <a:fld id="{4798B7BF-0148-4EBF-B202-21691CA2C545}" type="slidenum">
              <a:rPr kumimoji="1" lang="ja-JP" altLang="en-US" smtClean="0"/>
              <a:t>‹#›</a:t>
            </a:fld>
            <a:endParaRPr kumimoji="1" lang="ja-JP" altLang="en-US"/>
          </a:p>
        </p:txBody>
      </p:sp>
    </p:spTree>
    <p:extLst>
      <p:ext uri="{BB962C8B-B14F-4D97-AF65-F5344CB8AC3E}">
        <p14:creationId xmlns:p14="http://schemas.microsoft.com/office/powerpoint/2010/main" val="3107136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5C9BC1B-DC14-4E5B-85EB-E0E83F8CCE5B}" type="datetimeFigureOut">
              <a:rPr kumimoji="1" lang="ja-JP" altLang="en-US" smtClean="0"/>
              <a:t>2024/6/11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AAA3B5-18D4-4EFF-A996-7CF597EA04FC}" type="slidenum">
              <a:rPr kumimoji="1" lang="ja-JP" altLang="en-US" smtClean="0"/>
              <a:t>‹#›</a:t>
            </a:fld>
            <a:endParaRPr kumimoji="1" lang="ja-JP" altLang="en-US"/>
          </a:p>
        </p:txBody>
      </p:sp>
    </p:spTree>
    <p:extLst>
      <p:ext uri="{BB962C8B-B14F-4D97-AF65-F5344CB8AC3E}">
        <p14:creationId xmlns:p14="http://schemas.microsoft.com/office/powerpoint/2010/main" val="1266822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F9FABE-4D19-472F-9636-3F93AE503507}"/>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74F5111-79E9-4882-8900-C4BDDDA4EEA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8D93B0BB-0B29-4204-A928-88E06ADC972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276CA27-D9AF-4466-A98C-2156F4A1415D}"/>
              </a:ext>
            </a:extLst>
          </p:cNvPr>
          <p:cNvSpPr>
            <a:spLocks noGrp="1"/>
          </p:cNvSpPr>
          <p:nvPr>
            <p:ph type="dt" sz="half" idx="10"/>
          </p:nvPr>
        </p:nvSpPr>
        <p:spPr/>
        <p:txBody>
          <a:bodyPr/>
          <a:lstStyle/>
          <a:p>
            <a:fld id="{82E29DB4-A83C-4A4D-B562-7AA2A233DA6B}" type="datetimeFigureOut">
              <a:rPr kumimoji="1" lang="ja-JP" altLang="en-US" smtClean="0"/>
              <a:t>2024/6/11</a:t>
            </a:fld>
            <a:endParaRPr kumimoji="1" lang="ja-JP" altLang="en-US"/>
          </a:p>
        </p:txBody>
      </p:sp>
      <p:sp>
        <p:nvSpPr>
          <p:cNvPr id="6" name="フッター プレースホルダー 5">
            <a:extLst>
              <a:ext uri="{FF2B5EF4-FFF2-40B4-BE49-F238E27FC236}">
                <a16:creationId xmlns:a16="http://schemas.microsoft.com/office/drawing/2014/main" id="{9FCDF9F9-9FC5-4D35-9183-4DE5DAB6612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9CD799A-FACF-4E29-BA64-2EB0EEB9B165}"/>
              </a:ext>
            </a:extLst>
          </p:cNvPr>
          <p:cNvSpPr>
            <a:spLocks noGrp="1"/>
          </p:cNvSpPr>
          <p:nvPr>
            <p:ph type="sldNum" sz="quarter" idx="12"/>
          </p:nvPr>
        </p:nvSpPr>
        <p:spPr/>
        <p:txBody>
          <a:bodyPr/>
          <a:lstStyle/>
          <a:p>
            <a:fld id="{4798B7BF-0148-4EBF-B202-21691CA2C545}" type="slidenum">
              <a:rPr kumimoji="1" lang="ja-JP" altLang="en-US" smtClean="0"/>
              <a:t>‹#›</a:t>
            </a:fld>
            <a:endParaRPr kumimoji="1" lang="ja-JP" altLang="en-US"/>
          </a:p>
        </p:txBody>
      </p:sp>
    </p:spTree>
    <p:extLst>
      <p:ext uri="{BB962C8B-B14F-4D97-AF65-F5344CB8AC3E}">
        <p14:creationId xmlns:p14="http://schemas.microsoft.com/office/powerpoint/2010/main" val="4083999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1851F6-4D84-4A6B-943C-2023CB07B34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07717BD-28C6-4181-A8CB-FD6AB55417C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F3AEC4-E599-41AF-85BA-83BB6DCA620B}"/>
              </a:ext>
            </a:extLst>
          </p:cNvPr>
          <p:cNvSpPr>
            <a:spLocks noGrp="1"/>
          </p:cNvSpPr>
          <p:nvPr>
            <p:ph type="dt" sz="half" idx="10"/>
          </p:nvPr>
        </p:nvSpPr>
        <p:spPr/>
        <p:txBody>
          <a:bodyPr/>
          <a:lstStyle/>
          <a:p>
            <a:fld id="{82E29DB4-A83C-4A4D-B562-7AA2A233DA6B}" type="datetimeFigureOut">
              <a:rPr kumimoji="1" lang="ja-JP" altLang="en-US" smtClean="0"/>
              <a:t>2024/6/11</a:t>
            </a:fld>
            <a:endParaRPr kumimoji="1" lang="ja-JP" altLang="en-US"/>
          </a:p>
        </p:txBody>
      </p:sp>
      <p:sp>
        <p:nvSpPr>
          <p:cNvPr id="5" name="フッター プレースホルダー 4">
            <a:extLst>
              <a:ext uri="{FF2B5EF4-FFF2-40B4-BE49-F238E27FC236}">
                <a16:creationId xmlns:a16="http://schemas.microsoft.com/office/drawing/2014/main" id="{BF420DD3-22E7-481B-997A-AD45AF4C95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A7DD63A-66C3-4B7D-91A6-E29AE1B3066A}"/>
              </a:ext>
            </a:extLst>
          </p:cNvPr>
          <p:cNvSpPr>
            <a:spLocks noGrp="1"/>
          </p:cNvSpPr>
          <p:nvPr>
            <p:ph type="sldNum" sz="quarter" idx="12"/>
          </p:nvPr>
        </p:nvSpPr>
        <p:spPr/>
        <p:txBody>
          <a:bodyPr/>
          <a:lstStyle/>
          <a:p>
            <a:fld id="{4798B7BF-0148-4EBF-B202-21691CA2C545}" type="slidenum">
              <a:rPr kumimoji="1" lang="ja-JP" altLang="en-US" smtClean="0"/>
              <a:t>‹#›</a:t>
            </a:fld>
            <a:endParaRPr kumimoji="1" lang="ja-JP" altLang="en-US"/>
          </a:p>
        </p:txBody>
      </p:sp>
    </p:spTree>
    <p:extLst>
      <p:ext uri="{BB962C8B-B14F-4D97-AF65-F5344CB8AC3E}">
        <p14:creationId xmlns:p14="http://schemas.microsoft.com/office/powerpoint/2010/main" val="4125931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6CCAAB3-0A88-4939-9551-65C247ABF6CD}"/>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18EDBA2-0607-408D-A2B9-63FAB339A0BB}"/>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107E10F-4D1A-45F3-B37B-9226DFD04DD4}"/>
              </a:ext>
            </a:extLst>
          </p:cNvPr>
          <p:cNvSpPr>
            <a:spLocks noGrp="1"/>
          </p:cNvSpPr>
          <p:nvPr>
            <p:ph type="dt" sz="half" idx="10"/>
          </p:nvPr>
        </p:nvSpPr>
        <p:spPr/>
        <p:txBody>
          <a:bodyPr/>
          <a:lstStyle/>
          <a:p>
            <a:fld id="{82E29DB4-A83C-4A4D-B562-7AA2A233DA6B}" type="datetimeFigureOut">
              <a:rPr kumimoji="1" lang="ja-JP" altLang="en-US" smtClean="0"/>
              <a:t>2024/6/11</a:t>
            </a:fld>
            <a:endParaRPr kumimoji="1" lang="ja-JP" altLang="en-US"/>
          </a:p>
        </p:txBody>
      </p:sp>
      <p:sp>
        <p:nvSpPr>
          <p:cNvPr id="5" name="フッター プレースホルダー 4">
            <a:extLst>
              <a:ext uri="{FF2B5EF4-FFF2-40B4-BE49-F238E27FC236}">
                <a16:creationId xmlns:a16="http://schemas.microsoft.com/office/drawing/2014/main" id="{98969600-2A2E-4ADF-B726-2F1C96B6760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1FA43F1-8C5D-45B9-85D1-DD243C360997}"/>
              </a:ext>
            </a:extLst>
          </p:cNvPr>
          <p:cNvSpPr>
            <a:spLocks noGrp="1"/>
          </p:cNvSpPr>
          <p:nvPr>
            <p:ph type="sldNum" sz="quarter" idx="12"/>
          </p:nvPr>
        </p:nvSpPr>
        <p:spPr/>
        <p:txBody>
          <a:bodyPr/>
          <a:lstStyle/>
          <a:p>
            <a:fld id="{4798B7BF-0148-4EBF-B202-21691CA2C545}" type="slidenum">
              <a:rPr kumimoji="1" lang="ja-JP" altLang="en-US" smtClean="0"/>
              <a:t>‹#›</a:t>
            </a:fld>
            <a:endParaRPr kumimoji="1" lang="ja-JP" altLang="en-US"/>
          </a:p>
        </p:txBody>
      </p:sp>
    </p:spTree>
    <p:extLst>
      <p:ext uri="{BB962C8B-B14F-4D97-AF65-F5344CB8AC3E}">
        <p14:creationId xmlns:p14="http://schemas.microsoft.com/office/powerpoint/2010/main" val="568300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5C9BC1B-DC14-4E5B-85EB-E0E83F8CCE5B}" type="datetimeFigureOut">
              <a:rPr kumimoji="1" lang="ja-JP" altLang="en-US" smtClean="0"/>
              <a:t>2024/6/11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AAA3B5-18D4-4EFF-A996-7CF597EA04FC}" type="slidenum">
              <a:rPr kumimoji="1" lang="ja-JP" altLang="en-US" smtClean="0"/>
              <a:t>‹#›</a:t>
            </a:fld>
            <a:endParaRPr kumimoji="1" lang="ja-JP" altLang="en-US"/>
          </a:p>
        </p:txBody>
      </p:sp>
    </p:spTree>
    <p:extLst>
      <p:ext uri="{BB962C8B-B14F-4D97-AF65-F5344CB8AC3E}">
        <p14:creationId xmlns:p14="http://schemas.microsoft.com/office/powerpoint/2010/main" val="2852724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5C9BC1B-DC14-4E5B-85EB-E0E83F8CCE5B}" type="datetimeFigureOut">
              <a:rPr kumimoji="1" lang="ja-JP" altLang="en-US" smtClean="0"/>
              <a:t>2024/6/11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AAA3B5-18D4-4EFF-A996-7CF597EA04FC}" type="slidenum">
              <a:rPr kumimoji="1" lang="ja-JP" altLang="en-US" smtClean="0"/>
              <a:t>‹#›</a:t>
            </a:fld>
            <a:endParaRPr kumimoji="1" lang="ja-JP" altLang="en-US"/>
          </a:p>
        </p:txBody>
      </p:sp>
    </p:spTree>
    <p:extLst>
      <p:ext uri="{BB962C8B-B14F-4D97-AF65-F5344CB8AC3E}">
        <p14:creationId xmlns:p14="http://schemas.microsoft.com/office/powerpoint/2010/main" val="3101653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5C9BC1B-DC14-4E5B-85EB-E0E83F8CCE5B}" type="datetimeFigureOut">
              <a:rPr kumimoji="1" lang="ja-JP" altLang="en-US" smtClean="0"/>
              <a:t>2024/6/11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DAAA3B5-18D4-4EFF-A996-7CF597EA04FC}" type="slidenum">
              <a:rPr kumimoji="1" lang="ja-JP" altLang="en-US" smtClean="0"/>
              <a:t>‹#›</a:t>
            </a:fld>
            <a:endParaRPr kumimoji="1" lang="ja-JP" altLang="en-US"/>
          </a:p>
        </p:txBody>
      </p:sp>
    </p:spTree>
    <p:extLst>
      <p:ext uri="{BB962C8B-B14F-4D97-AF65-F5344CB8AC3E}">
        <p14:creationId xmlns:p14="http://schemas.microsoft.com/office/powerpoint/2010/main" val="260556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5C9BC1B-DC14-4E5B-85EB-E0E83F8CCE5B}" type="datetimeFigureOut">
              <a:rPr kumimoji="1" lang="ja-JP" altLang="en-US" smtClean="0"/>
              <a:t>2024/6/11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DAAA3B5-18D4-4EFF-A996-7CF597EA04FC}" type="slidenum">
              <a:rPr kumimoji="1" lang="ja-JP" altLang="en-US" smtClean="0"/>
              <a:t>‹#›</a:t>
            </a:fld>
            <a:endParaRPr kumimoji="1" lang="ja-JP" altLang="en-US"/>
          </a:p>
        </p:txBody>
      </p:sp>
    </p:spTree>
    <p:extLst>
      <p:ext uri="{BB962C8B-B14F-4D97-AF65-F5344CB8AC3E}">
        <p14:creationId xmlns:p14="http://schemas.microsoft.com/office/powerpoint/2010/main" val="2267201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C9BC1B-DC14-4E5B-85EB-E0E83F8CCE5B}" type="datetimeFigureOut">
              <a:rPr kumimoji="1" lang="ja-JP" altLang="en-US" smtClean="0"/>
              <a:t>2024/6/11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DAAA3B5-18D4-4EFF-A996-7CF597EA04FC}" type="slidenum">
              <a:rPr kumimoji="1" lang="ja-JP" altLang="en-US" smtClean="0"/>
              <a:t>‹#›</a:t>
            </a:fld>
            <a:endParaRPr kumimoji="1" lang="ja-JP" altLang="en-US"/>
          </a:p>
        </p:txBody>
      </p:sp>
    </p:spTree>
    <p:extLst>
      <p:ext uri="{BB962C8B-B14F-4D97-AF65-F5344CB8AC3E}">
        <p14:creationId xmlns:p14="http://schemas.microsoft.com/office/powerpoint/2010/main" val="368093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5C9BC1B-DC14-4E5B-85EB-E0E83F8CCE5B}" type="datetimeFigureOut">
              <a:rPr kumimoji="1" lang="ja-JP" altLang="en-US" smtClean="0"/>
              <a:t>2024/6/11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AAA3B5-18D4-4EFF-A996-7CF597EA04FC}" type="slidenum">
              <a:rPr kumimoji="1" lang="ja-JP" altLang="en-US" smtClean="0"/>
              <a:t>‹#›</a:t>
            </a:fld>
            <a:endParaRPr kumimoji="1" lang="ja-JP" altLang="en-US"/>
          </a:p>
        </p:txBody>
      </p:sp>
    </p:spTree>
    <p:extLst>
      <p:ext uri="{BB962C8B-B14F-4D97-AF65-F5344CB8AC3E}">
        <p14:creationId xmlns:p14="http://schemas.microsoft.com/office/powerpoint/2010/main" val="2015151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5C9BC1B-DC14-4E5B-85EB-E0E83F8CCE5B}" type="datetimeFigureOut">
              <a:rPr kumimoji="1" lang="ja-JP" altLang="en-US" smtClean="0"/>
              <a:t>2024/6/11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AAA3B5-18D4-4EFF-A996-7CF597EA04FC}" type="slidenum">
              <a:rPr kumimoji="1" lang="ja-JP" altLang="en-US" smtClean="0"/>
              <a:t>‹#›</a:t>
            </a:fld>
            <a:endParaRPr kumimoji="1" lang="ja-JP" altLang="en-US"/>
          </a:p>
        </p:txBody>
      </p:sp>
    </p:spTree>
    <p:extLst>
      <p:ext uri="{BB962C8B-B14F-4D97-AF65-F5344CB8AC3E}">
        <p14:creationId xmlns:p14="http://schemas.microsoft.com/office/powerpoint/2010/main" val="1932122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9BC1B-DC14-4E5B-85EB-E0E83F8CCE5B}" type="datetimeFigureOut">
              <a:rPr kumimoji="1" lang="ja-JP" altLang="en-US" smtClean="0"/>
              <a:t>2024/6/11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AAA3B5-18D4-4EFF-A996-7CF597EA04FC}" type="slidenum">
              <a:rPr kumimoji="1" lang="ja-JP" altLang="en-US" smtClean="0"/>
              <a:t>‹#›</a:t>
            </a:fld>
            <a:endParaRPr kumimoji="1" lang="ja-JP" altLang="en-US"/>
          </a:p>
        </p:txBody>
      </p:sp>
    </p:spTree>
    <p:extLst>
      <p:ext uri="{BB962C8B-B14F-4D97-AF65-F5344CB8AC3E}">
        <p14:creationId xmlns:p14="http://schemas.microsoft.com/office/powerpoint/2010/main" val="427974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FF51CA5-15D1-4CEB-999F-1E9E244D03C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6C77FDC-9697-4B86-9D0C-D00DDCA1686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41A3FCE-FFED-48C3-A22E-0B38EFF3B2E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E29DB4-A83C-4A4D-B562-7AA2A233DA6B}" type="datetimeFigureOut">
              <a:rPr kumimoji="1" lang="ja-JP" altLang="en-US" smtClean="0"/>
              <a:t>2024/6/11</a:t>
            </a:fld>
            <a:endParaRPr kumimoji="1" lang="ja-JP" altLang="en-US"/>
          </a:p>
        </p:txBody>
      </p:sp>
      <p:sp>
        <p:nvSpPr>
          <p:cNvPr id="5" name="フッター プレースホルダー 4">
            <a:extLst>
              <a:ext uri="{FF2B5EF4-FFF2-40B4-BE49-F238E27FC236}">
                <a16:creationId xmlns:a16="http://schemas.microsoft.com/office/drawing/2014/main" id="{1FBD9E22-29A0-4EC0-A322-2565D348024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56A588C-DD7B-4D3F-BE99-9024F29FB46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98B7BF-0148-4EBF-B202-21691CA2C545}" type="slidenum">
              <a:rPr kumimoji="1" lang="ja-JP" altLang="en-US" smtClean="0"/>
              <a:t>‹#›</a:t>
            </a:fld>
            <a:endParaRPr kumimoji="1" lang="ja-JP" altLang="en-US"/>
          </a:p>
        </p:txBody>
      </p:sp>
    </p:spTree>
    <p:extLst>
      <p:ext uri="{BB962C8B-B14F-4D97-AF65-F5344CB8AC3E}">
        <p14:creationId xmlns:p14="http://schemas.microsoft.com/office/powerpoint/2010/main" val="29514980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D132AA4-8CE4-4ACE-9094-CB90E0442D63}"/>
              </a:ext>
            </a:extLst>
          </p:cNvPr>
          <p:cNvSpPr>
            <a:spLocks noGrp="1"/>
          </p:cNvSpPr>
          <p:nvPr>
            <p:ph type="title"/>
          </p:nvPr>
        </p:nvSpPr>
        <p:spPr/>
        <p:txBody>
          <a:bodyPr>
            <a:normAutofit/>
          </a:bodyPr>
          <a:lstStyle/>
          <a:p>
            <a:r>
              <a:rPr lang="ja-JP" altLang="en-US" sz="4000" b="1" dirty="0"/>
              <a:t>緑整備部会の開催実績と審議内容</a:t>
            </a:r>
          </a:p>
        </p:txBody>
      </p:sp>
      <p:graphicFrame>
        <p:nvGraphicFramePr>
          <p:cNvPr id="8" name="表 8">
            <a:extLst>
              <a:ext uri="{FF2B5EF4-FFF2-40B4-BE49-F238E27FC236}">
                <a16:creationId xmlns:a16="http://schemas.microsoft.com/office/drawing/2014/main" id="{6257CA2F-A948-4D99-BACB-68D0ECDD71D4}"/>
              </a:ext>
            </a:extLst>
          </p:cNvPr>
          <p:cNvGraphicFramePr>
            <a:graphicFrameLocks noGrp="1"/>
          </p:cNvGraphicFramePr>
          <p:nvPr>
            <p:ph idx="1"/>
            <p:extLst>
              <p:ext uri="{D42A27DB-BD31-4B8C-83A1-F6EECF244321}">
                <p14:modId xmlns:p14="http://schemas.microsoft.com/office/powerpoint/2010/main" val="2633368799"/>
              </p:ext>
            </p:extLst>
          </p:nvPr>
        </p:nvGraphicFramePr>
        <p:xfrm>
          <a:off x="628650" y="2226469"/>
          <a:ext cx="7956810" cy="1203960"/>
        </p:xfrm>
        <a:graphic>
          <a:graphicData uri="http://schemas.openxmlformats.org/drawingml/2006/table">
            <a:tbl>
              <a:tblPr firstRow="1" bandRow="1">
                <a:tableStyleId>{5C22544A-7EE6-4342-B048-85BDC9FD1C3A}</a:tableStyleId>
              </a:tblPr>
              <a:tblGrid>
                <a:gridCol w="1512000">
                  <a:extLst>
                    <a:ext uri="{9D8B030D-6E8A-4147-A177-3AD203B41FA5}">
                      <a16:colId xmlns:a16="http://schemas.microsoft.com/office/drawing/2014/main" val="2144045735"/>
                    </a:ext>
                  </a:extLst>
                </a:gridCol>
                <a:gridCol w="3222405">
                  <a:extLst>
                    <a:ext uri="{9D8B030D-6E8A-4147-A177-3AD203B41FA5}">
                      <a16:colId xmlns:a16="http://schemas.microsoft.com/office/drawing/2014/main" val="198837773"/>
                    </a:ext>
                  </a:extLst>
                </a:gridCol>
                <a:gridCol w="3222405">
                  <a:extLst>
                    <a:ext uri="{9D8B030D-6E8A-4147-A177-3AD203B41FA5}">
                      <a16:colId xmlns:a16="http://schemas.microsoft.com/office/drawing/2014/main" val="819351814"/>
                    </a:ext>
                  </a:extLst>
                </a:gridCol>
              </a:tblGrid>
              <a:tr h="0">
                <a:tc>
                  <a:txBody>
                    <a:bodyPr/>
                    <a:lstStyle/>
                    <a:p>
                      <a:pPr algn="ctr"/>
                      <a:r>
                        <a:rPr kumimoji="1" lang="ja-JP" altLang="en-US" sz="1400" dirty="0"/>
                        <a:t>開催日</a:t>
                      </a:r>
                    </a:p>
                  </a:txBody>
                  <a:tcPr marL="68580" marR="68580" marT="34290" marB="34290"/>
                </a:tc>
                <a:tc>
                  <a:txBody>
                    <a:bodyPr/>
                    <a:lstStyle/>
                    <a:p>
                      <a:pPr algn="ctr"/>
                      <a:r>
                        <a:rPr kumimoji="1" lang="ja-JP" altLang="en-US" sz="1400" dirty="0"/>
                        <a:t>日本庭園</a:t>
                      </a:r>
                    </a:p>
                  </a:txBody>
                  <a:tcPr marL="68580" marR="68580" marT="34290" marB="34290"/>
                </a:tc>
                <a:tc>
                  <a:txBody>
                    <a:bodyPr/>
                    <a:lstStyle/>
                    <a:p>
                      <a:pPr algn="ctr"/>
                      <a:r>
                        <a:rPr kumimoji="1" lang="ja-JP" altLang="en-US" sz="1400" dirty="0"/>
                        <a:t>万博の森</a:t>
                      </a:r>
                    </a:p>
                  </a:txBody>
                  <a:tcPr marL="68580" marR="68580" marT="34290" marB="34290"/>
                </a:tc>
                <a:extLst>
                  <a:ext uri="{0D108BD9-81ED-4DB2-BD59-A6C34878D82A}">
                    <a16:rowId xmlns:a16="http://schemas.microsoft.com/office/drawing/2014/main" val="2071744874"/>
                  </a:ext>
                </a:extLst>
              </a:tr>
              <a:tr h="0">
                <a:tc>
                  <a:txBody>
                    <a:bodyPr/>
                    <a:lstStyle/>
                    <a:p>
                      <a:pPr algn="dist"/>
                      <a:r>
                        <a:rPr kumimoji="1" lang="ja-JP" altLang="en-US" sz="1400" dirty="0"/>
                        <a:t>令和</a:t>
                      </a:r>
                      <a:r>
                        <a:rPr kumimoji="1" lang="en-US" altLang="ja-JP" sz="1400" dirty="0"/>
                        <a:t>4</a:t>
                      </a:r>
                      <a:r>
                        <a:rPr kumimoji="1" lang="ja-JP" altLang="en-US" sz="1400" dirty="0"/>
                        <a:t>年</a:t>
                      </a:r>
                      <a:r>
                        <a:rPr kumimoji="1" lang="en-US" altLang="ja-JP" sz="1400" dirty="0"/>
                        <a:t>10</a:t>
                      </a:r>
                      <a:r>
                        <a:rPr kumimoji="1" lang="ja-JP" altLang="en-US" sz="1400" dirty="0"/>
                        <a:t>月</a:t>
                      </a:r>
                      <a:r>
                        <a:rPr kumimoji="1" lang="en-US" altLang="ja-JP" sz="1400" dirty="0"/>
                        <a:t>7</a:t>
                      </a:r>
                      <a:r>
                        <a:rPr kumimoji="1" lang="ja-JP" altLang="en-US" sz="1400" dirty="0"/>
                        <a:t>日</a:t>
                      </a:r>
                    </a:p>
                  </a:txBody>
                  <a:tcPr marL="68580" marR="68580" marT="34290" marB="34290"/>
                </a:tc>
                <a:tc rowSpan="3">
                  <a:txBody>
                    <a:bodyPr/>
                    <a:lstStyle/>
                    <a:p>
                      <a:r>
                        <a:rPr kumimoji="1" lang="ja-JP" altLang="en-US" sz="1400" dirty="0"/>
                        <a:t>・日本庭園の本質的価値の検討</a:t>
                      </a:r>
                      <a:endParaRPr kumimoji="1" lang="en-US" altLang="ja-JP" sz="1400" dirty="0"/>
                    </a:p>
                    <a:p>
                      <a:r>
                        <a:rPr kumimoji="1" lang="ja-JP" altLang="en-US" sz="1400" dirty="0"/>
                        <a:t>・本質的価値を構成する要素の抽出</a:t>
                      </a:r>
                      <a:endParaRPr kumimoji="1" lang="en-US" altLang="ja-JP" sz="1400" dirty="0"/>
                    </a:p>
                    <a:p>
                      <a:r>
                        <a:rPr kumimoji="1" lang="ja-JP" altLang="en-US" sz="1400" dirty="0"/>
                        <a:t>・日本庭園保存活用計画（案）の検討</a:t>
                      </a:r>
                    </a:p>
                  </a:txBody>
                  <a:tcPr marL="68580" marR="68580" marT="34290" marB="34290"/>
                </a:tc>
                <a:tc rowSpan="3">
                  <a:txBody>
                    <a:bodyPr/>
                    <a:lstStyle/>
                    <a:p>
                      <a:r>
                        <a:rPr kumimoji="1" lang="ja-JP" altLang="en-US" sz="1400" dirty="0"/>
                        <a:t>・モデルエリアの現状</a:t>
                      </a:r>
                      <a:endParaRPr kumimoji="1" lang="en-US" altLang="ja-JP" sz="1400" dirty="0"/>
                    </a:p>
                    <a:p>
                      <a:r>
                        <a:rPr kumimoji="1" lang="ja-JP" altLang="en-US" sz="1400" dirty="0"/>
                        <a:t>・モデルエリアにおける捕植</a:t>
                      </a:r>
                      <a:endParaRPr kumimoji="1" lang="en-US" altLang="ja-JP" sz="1400" dirty="0"/>
                    </a:p>
                    <a:p>
                      <a:r>
                        <a:rPr kumimoji="1" lang="ja-JP" altLang="en-US" sz="1400" dirty="0"/>
                        <a:t>・林型の見直し</a:t>
                      </a:r>
                      <a:endParaRPr kumimoji="1" lang="en-US" altLang="ja-JP" sz="1400" dirty="0"/>
                    </a:p>
                    <a:p>
                      <a:r>
                        <a:rPr kumimoji="1" lang="ja-JP" altLang="en-US" sz="1400" dirty="0"/>
                        <a:t>・園路沿いの安全対策と捕植計画</a:t>
                      </a:r>
                    </a:p>
                  </a:txBody>
                  <a:tcPr marL="68580" marR="68580" marT="34290" marB="34290"/>
                </a:tc>
                <a:extLst>
                  <a:ext uri="{0D108BD9-81ED-4DB2-BD59-A6C34878D82A}">
                    <a16:rowId xmlns:a16="http://schemas.microsoft.com/office/drawing/2014/main" val="3540940826"/>
                  </a:ext>
                </a:extLst>
              </a:tr>
              <a:tr h="0">
                <a:tc>
                  <a:txBody>
                    <a:bodyPr/>
                    <a:lstStyle/>
                    <a:p>
                      <a:pPr algn="dist"/>
                      <a:r>
                        <a:rPr kumimoji="1" lang="ja-JP" altLang="en-US" sz="1400" dirty="0"/>
                        <a:t>令和</a:t>
                      </a:r>
                      <a:r>
                        <a:rPr kumimoji="1" lang="en-US" altLang="ja-JP" sz="1400" dirty="0"/>
                        <a:t>4</a:t>
                      </a:r>
                      <a:r>
                        <a:rPr kumimoji="1" lang="ja-JP" altLang="en-US" sz="1400" dirty="0"/>
                        <a:t>年</a:t>
                      </a:r>
                      <a:r>
                        <a:rPr kumimoji="1" lang="en-US" altLang="ja-JP" sz="1400" dirty="0"/>
                        <a:t>12</a:t>
                      </a:r>
                      <a:r>
                        <a:rPr kumimoji="1" lang="ja-JP" altLang="en-US" sz="1400" dirty="0"/>
                        <a:t>月</a:t>
                      </a:r>
                      <a:r>
                        <a:rPr kumimoji="1" lang="en-US" altLang="ja-JP" sz="1400" dirty="0"/>
                        <a:t>9</a:t>
                      </a:r>
                      <a:r>
                        <a:rPr kumimoji="1" lang="ja-JP" altLang="en-US" sz="1400" dirty="0"/>
                        <a:t>日</a:t>
                      </a:r>
                    </a:p>
                  </a:txBody>
                  <a:tcPr marL="68580" marR="68580" marT="34290" marB="34290"/>
                </a:tc>
                <a:tc v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1636525438"/>
                  </a:ext>
                </a:extLst>
              </a:tr>
              <a:tr h="0">
                <a:tc>
                  <a:txBody>
                    <a:bodyPr/>
                    <a:lstStyle/>
                    <a:p>
                      <a:pPr algn="dist"/>
                      <a:r>
                        <a:rPr kumimoji="1" lang="ja-JP" altLang="en-US" sz="1400" dirty="0"/>
                        <a:t>令和</a:t>
                      </a:r>
                      <a:r>
                        <a:rPr kumimoji="1" lang="en-US" altLang="ja-JP" sz="1400" dirty="0"/>
                        <a:t>5</a:t>
                      </a:r>
                      <a:r>
                        <a:rPr kumimoji="1" lang="ja-JP" altLang="en-US" sz="1400" dirty="0"/>
                        <a:t>年</a:t>
                      </a:r>
                      <a:r>
                        <a:rPr kumimoji="1" lang="en-US" altLang="ja-JP" sz="1400" dirty="0"/>
                        <a:t>2</a:t>
                      </a:r>
                      <a:r>
                        <a:rPr kumimoji="1" lang="ja-JP" altLang="en-US" sz="1400" dirty="0"/>
                        <a:t>月</a:t>
                      </a:r>
                      <a:r>
                        <a:rPr kumimoji="1" lang="en-US" altLang="ja-JP" sz="1400" dirty="0"/>
                        <a:t>20</a:t>
                      </a:r>
                      <a:r>
                        <a:rPr kumimoji="1" lang="ja-JP" altLang="en-US" sz="1400" dirty="0"/>
                        <a:t>日</a:t>
                      </a:r>
                    </a:p>
                  </a:txBody>
                  <a:tcPr marL="68580" marR="68580" marT="34290" marB="34290"/>
                </a:tc>
                <a:tc v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2989873022"/>
                  </a:ext>
                </a:extLst>
              </a:tr>
            </a:tbl>
          </a:graphicData>
        </a:graphic>
      </p:graphicFrame>
      <p:sp>
        <p:nvSpPr>
          <p:cNvPr id="9" name="テキスト ボックス 8">
            <a:extLst>
              <a:ext uri="{FF2B5EF4-FFF2-40B4-BE49-F238E27FC236}">
                <a16:creationId xmlns:a16="http://schemas.microsoft.com/office/drawing/2014/main" id="{2A363A5D-A839-4FB9-8D61-CE274F92AE04}"/>
              </a:ext>
            </a:extLst>
          </p:cNvPr>
          <p:cNvSpPr txBox="1"/>
          <p:nvPr/>
        </p:nvSpPr>
        <p:spPr>
          <a:xfrm>
            <a:off x="628650" y="1893479"/>
            <a:ext cx="1573530" cy="300082"/>
          </a:xfrm>
          <a:prstGeom prst="rect">
            <a:avLst/>
          </a:prstGeom>
          <a:noFill/>
        </p:spPr>
        <p:txBody>
          <a:bodyPr wrap="square" rtlCol="0">
            <a:spAutoFit/>
          </a:bodyPr>
          <a:lstStyle/>
          <a:p>
            <a:r>
              <a:rPr lang="en-US" altLang="ja-JP" sz="1350" dirty="0"/>
              <a:t>【</a:t>
            </a:r>
            <a:r>
              <a:rPr lang="ja-JP" altLang="en-US" sz="1350" dirty="0"/>
              <a:t>令和４年度</a:t>
            </a:r>
            <a:r>
              <a:rPr lang="en-US" altLang="ja-JP" sz="1350" dirty="0"/>
              <a:t>】</a:t>
            </a:r>
            <a:endParaRPr lang="ja-JP" altLang="en-US" sz="1350" dirty="0"/>
          </a:p>
        </p:txBody>
      </p:sp>
      <p:sp>
        <p:nvSpPr>
          <p:cNvPr id="10" name="テキスト ボックス 9">
            <a:extLst>
              <a:ext uri="{FF2B5EF4-FFF2-40B4-BE49-F238E27FC236}">
                <a16:creationId xmlns:a16="http://schemas.microsoft.com/office/drawing/2014/main" id="{48B84008-2E81-4751-BE52-D04084053C2D}"/>
              </a:ext>
            </a:extLst>
          </p:cNvPr>
          <p:cNvSpPr txBox="1"/>
          <p:nvPr/>
        </p:nvSpPr>
        <p:spPr>
          <a:xfrm>
            <a:off x="628650" y="3827032"/>
            <a:ext cx="1573530" cy="300082"/>
          </a:xfrm>
          <a:prstGeom prst="rect">
            <a:avLst/>
          </a:prstGeom>
          <a:noFill/>
        </p:spPr>
        <p:txBody>
          <a:bodyPr wrap="square" rtlCol="0">
            <a:spAutoFit/>
          </a:bodyPr>
          <a:lstStyle/>
          <a:p>
            <a:r>
              <a:rPr lang="en-US" altLang="ja-JP" sz="1350" dirty="0"/>
              <a:t>【</a:t>
            </a:r>
            <a:r>
              <a:rPr lang="ja-JP" altLang="en-US" sz="1350" dirty="0"/>
              <a:t>令和５年度</a:t>
            </a:r>
            <a:r>
              <a:rPr lang="en-US" altLang="ja-JP" sz="1350" dirty="0"/>
              <a:t>】</a:t>
            </a:r>
            <a:endParaRPr lang="ja-JP" altLang="en-US" sz="1350" dirty="0"/>
          </a:p>
        </p:txBody>
      </p:sp>
      <p:graphicFrame>
        <p:nvGraphicFramePr>
          <p:cNvPr id="12" name="表 12">
            <a:extLst>
              <a:ext uri="{FF2B5EF4-FFF2-40B4-BE49-F238E27FC236}">
                <a16:creationId xmlns:a16="http://schemas.microsoft.com/office/drawing/2014/main" id="{7163D34A-86AE-450D-851C-BD23375A4C63}"/>
              </a:ext>
            </a:extLst>
          </p:cNvPr>
          <p:cNvGraphicFramePr>
            <a:graphicFrameLocks noGrp="1"/>
          </p:cNvGraphicFramePr>
          <p:nvPr>
            <p:extLst>
              <p:ext uri="{D42A27DB-BD31-4B8C-83A1-F6EECF244321}">
                <p14:modId xmlns:p14="http://schemas.microsoft.com/office/powerpoint/2010/main" val="2298300353"/>
              </p:ext>
            </p:extLst>
          </p:nvPr>
        </p:nvGraphicFramePr>
        <p:xfrm>
          <a:off x="628651" y="4130131"/>
          <a:ext cx="7883240" cy="1203960"/>
        </p:xfrm>
        <a:graphic>
          <a:graphicData uri="http://schemas.openxmlformats.org/drawingml/2006/table">
            <a:tbl>
              <a:tblPr firstRow="1" bandRow="1">
                <a:tableStyleId>{5C22544A-7EE6-4342-B048-85BDC9FD1C3A}</a:tableStyleId>
              </a:tblPr>
              <a:tblGrid>
                <a:gridCol w="1512000">
                  <a:extLst>
                    <a:ext uri="{9D8B030D-6E8A-4147-A177-3AD203B41FA5}">
                      <a16:colId xmlns:a16="http://schemas.microsoft.com/office/drawing/2014/main" val="56422280"/>
                    </a:ext>
                  </a:extLst>
                </a:gridCol>
                <a:gridCol w="3185620">
                  <a:extLst>
                    <a:ext uri="{9D8B030D-6E8A-4147-A177-3AD203B41FA5}">
                      <a16:colId xmlns:a16="http://schemas.microsoft.com/office/drawing/2014/main" val="500258381"/>
                    </a:ext>
                  </a:extLst>
                </a:gridCol>
                <a:gridCol w="3185620">
                  <a:extLst>
                    <a:ext uri="{9D8B030D-6E8A-4147-A177-3AD203B41FA5}">
                      <a16:colId xmlns:a16="http://schemas.microsoft.com/office/drawing/2014/main" val="3508711001"/>
                    </a:ext>
                  </a:extLst>
                </a:gridCol>
              </a:tblGrid>
              <a:tr h="278130">
                <a:tc>
                  <a:txBody>
                    <a:bodyPr/>
                    <a:lstStyle/>
                    <a:p>
                      <a:pPr algn="ctr"/>
                      <a:r>
                        <a:rPr kumimoji="1" lang="ja-JP" altLang="en-US" sz="1400" dirty="0"/>
                        <a:t>開催日</a:t>
                      </a:r>
                    </a:p>
                  </a:txBody>
                  <a:tcPr marL="68580" marR="68580" marT="34290" marB="34290"/>
                </a:tc>
                <a:tc>
                  <a:txBody>
                    <a:bodyPr/>
                    <a:lstStyle/>
                    <a:p>
                      <a:pPr algn="ctr"/>
                      <a:r>
                        <a:rPr kumimoji="1" lang="ja-JP" altLang="en-US" sz="1400" dirty="0"/>
                        <a:t>日本庭園</a:t>
                      </a:r>
                    </a:p>
                  </a:txBody>
                  <a:tcPr marL="68580" marR="68580" marT="34290" marB="34290"/>
                </a:tc>
                <a:tc>
                  <a:txBody>
                    <a:bodyPr/>
                    <a:lstStyle/>
                    <a:p>
                      <a:pPr algn="ctr"/>
                      <a:r>
                        <a:rPr kumimoji="1" lang="ja-JP" altLang="en-US" sz="1400" dirty="0"/>
                        <a:t>万博の森</a:t>
                      </a:r>
                    </a:p>
                  </a:txBody>
                  <a:tcPr marL="68580" marR="68580" marT="34290" marB="34290"/>
                </a:tc>
                <a:extLst>
                  <a:ext uri="{0D108BD9-81ED-4DB2-BD59-A6C34878D82A}">
                    <a16:rowId xmlns:a16="http://schemas.microsoft.com/office/drawing/2014/main" val="2328815139"/>
                  </a:ext>
                </a:extLst>
              </a:tr>
              <a:tr h="278130">
                <a:tc>
                  <a:txBody>
                    <a:bodyPr/>
                    <a:lstStyle/>
                    <a:p>
                      <a:pPr algn="dist"/>
                      <a:r>
                        <a:rPr kumimoji="1" lang="ja-JP" altLang="en-US" sz="1400" dirty="0"/>
                        <a:t>令和</a:t>
                      </a:r>
                      <a:r>
                        <a:rPr kumimoji="1" lang="en-US" altLang="ja-JP" sz="1400" dirty="0"/>
                        <a:t>5</a:t>
                      </a:r>
                      <a:r>
                        <a:rPr kumimoji="1" lang="ja-JP" altLang="en-US" sz="1400" dirty="0"/>
                        <a:t>年</a:t>
                      </a:r>
                      <a:r>
                        <a:rPr kumimoji="1" lang="en-US" altLang="ja-JP" sz="1400" dirty="0"/>
                        <a:t>11</a:t>
                      </a:r>
                      <a:r>
                        <a:rPr kumimoji="1" lang="ja-JP" altLang="en-US" sz="1400" dirty="0"/>
                        <a:t>月</a:t>
                      </a:r>
                      <a:r>
                        <a:rPr kumimoji="1" lang="en-US" altLang="ja-JP" sz="1400" dirty="0"/>
                        <a:t>14</a:t>
                      </a:r>
                      <a:r>
                        <a:rPr kumimoji="1" lang="ja-JP" altLang="en-US" sz="1400" dirty="0"/>
                        <a:t>日</a:t>
                      </a:r>
                    </a:p>
                  </a:txBody>
                  <a:tcPr marL="68580" marR="68580" marT="34290" marB="34290"/>
                </a:tc>
                <a:tc rowSpan="2">
                  <a:txBody>
                    <a:bodyPr/>
                    <a:lstStyle/>
                    <a:p>
                      <a:r>
                        <a:rPr kumimoji="1" lang="ja-JP" altLang="en-US" sz="1400" dirty="0"/>
                        <a:t>・日本庭園保存活用計画（案）の検討</a:t>
                      </a:r>
                    </a:p>
                  </a:txBody>
                  <a:tcPr marL="68580" marR="68580" marT="34290" marB="34290"/>
                </a:tc>
                <a:tc rowSpan="2">
                  <a:txBody>
                    <a:bodyPr/>
                    <a:lstStyle/>
                    <a:p>
                      <a:r>
                        <a:rPr kumimoji="1" lang="ja-JP" altLang="en-US" sz="1400" dirty="0"/>
                        <a:t>・モデルエリアの現状</a:t>
                      </a:r>
                      <a:endParaRPr kumimoji="1" lang="en-US" altLang="ja-JP" sz="1400" dirty="0"/>
                    </a:p>
                    <a:p>
                      <a:r>
                        <a:rPr kumimoji="1" lang="ja-JP" altLang="en-US" sz="1400" dirty="0"/>
                        <a:t>・第３期モデルエリアの選定及び</a:t>
                      </a:r>
                      <a:endParaRPr kumimoji="1" lang="en-US" altLang="ja-JP" sz="1400" dirty="0"/>
                    </a:p>
                    <a:p>
                      <a:r>
                        <a:rPr kumimoji="1" lang="ja-JP" altLang="en-US" sz="1400" dirty="0"/>
                        <a:t>　施業方法の決定</a:t>
                      </a:r>
                      <a:endParaRPr kumimoji="1" lang="en-US" altLang="ja-JP" sz="1400" dirty="0"/>
                    </a:p>
                    <a:p>
                      <a:r>
                        <a:rPr kumimoji="1" lang="ja-JP" altLang="en-US" sz="1400" dirty="0"/>
                        <a:t>・林班の細分化</a:t>
                      </a:r>
                    </a:p>
                  </a:txBody>
                  <a:tcPr marL="68580" marR="68580" marT="34290" marB="34290"/>
                </a:tc>
                <a:extLst>
                  <a:ext uri="{0D108BD9-81ED-4DB2-BD59-A6C34878D82A}">
                    <a16:rowId xmlns:a16="http://schemas.microsoft.com/office/drawing/2014/main" val="579575119"/>
                  </a:ext>
                </a:extLst>
              </a:tr>
              <a:tr h="407670">
                <a:tc>
                  <a:txBody>
                    <a:bodyPr/>
                    <a:lstStyle/>
                    <a:p>
                      <a:pPr algn="dist"/>
                      <a:endParaRPr kumimoji="1" lang="en-US" altLang="ja-JP" sz="1400" dirty="0"/>
                    </a:p>
                    <a:p>
                      <a:pPr algn="dist"/>
                      <a:r>
                        <a:rPr kumimoji="1" lang="ja-JP" altLang="en-US" sz="1400" dirty="0"/>
                        <a:t>令和</a:t>
                      </a:r>
                      <a:r>
                        <a:rPr kumimoji="1" lang="en-US" altLang="ja-JP" sz="1400" dirty="0"/>
                        <a:t>6</a:t>
                      </a:r>
                      <a:r>
                        <a:rPr kumimoji="1" lang="ja-JP" altLang="en-US" sz="1400" dirty="0"/>
                        <a:t>年 </a:t>
                      </a:r>
                      <a:r>
                        <a:rPr kumimoji="1" lang="en-US" altLang="ja-JP" sz="1400" dirty="0"/>
                        <a:t>2</a:t>
                      </a:r>
                      <a:r>
                        <a:rPr kumimoji="1" lang="ja-JP" altLang="en-US" sz="1400" dirty="0"/>
                        <a:t>月 </a:t>
                      </a:r>
                      <a:r>
                        <a:rPr kumimoji="1" lang="en-US" altLang="ja-JP" sz="1400" dirty="0"/>
                        <a:t>9</a:t>
                      </a:r>
                      <a:r>
                        <a:rPr kumimoji="1" lang="ja-JP" altLang="en-US" sz="1400" dirty="0"/>
                        <a:t>日</a:t>
                      </a:r>
                    </a:p>
                  </a:txBody>
                  <a:tcPr marL="68580" marR="68580" marT="34290" marB="34290"/>
                </a:tc>
                <a:tc v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1567936922"/>
                  </a:ext>
                </a:extLst>
              </a:tr>
            </a:tbl>
          </a:graphicData>
        </a:graphic>
      </p:graphicFrame>
      <p:sp>
        <p:nvSpPr>
          <p:cNvPr id="2" name="正方形/長方形 1">
            <a:extLst>
              <a:ext uri="{FF2B5EF4-FFF2-40B4-BE49-F238E27FC236}">
                <a16:creationId xmlns:a16="http://schemas.microsoft.com/office/drawing/2014/main" id="{2FAB71DB-6E89-40B7-9997-467096ADA322}"/>
              </a:ext>
            </a:extLst>
          </p:cNvPr>
          <p:cNvSpPr/>
          <p:nvPr/>
        </p:nvSpPr>
        <p:spPr>
          <a:xfrm>
            <a:off x="7642860" y="152400"/>
            <a:ext cx="1089660" cy="4495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資料４</a:t>
            </a:r>
          </a:p>
        </p:txBody>
      </p:sp>
    </p:spTree>
    <p:extLst>
      <p:ext uri="{BB962C8B-B14F-4D97-AF65-F5344CB8AC3E}">
        <p14:creationId xmlns:p14="http://schemas.microsoft.com/office/powerpoint/2010/main" val="2624092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57B49D-A750-41D0-98B1-0F4B3E543144}"/>
              </a:ext>
            </a:extLst>
          </p:cNvPr>
          <p:cNvSpPr>
            <a:spLocks noGrp="1"/>
          </p:cNvSpPr>
          <p:nvPr>
            <p:ph type="ctrTitle"/>
          </p:nvPr>
        </p:nvSpPr>
        <p:spPr>
          <a:xfrm>
            <a:off x="1113404" y="1208675"/>
            <a:ext cx="6858000" cy="621676"/>
          </a:xfrm>
        </p:spPr>
        <p:txBody>
          <a:bodyPr>
            <a:normAutofit/>
          </a:bodyPr>
          <a:lstStyle/>
          <a:p>
            <a:r>
              <a:rPr lang="ja-JP" altLang="en-US" sz="2700" dirty="0"/>
              <a:t>日本庭園の更なる魅力づくりについて</a:t>
            </a:r>
          </a:p>
        </p:txBody>
      </p:sp>
      <p:sp>
        <p:nvSpPr>
          <p:cNvPr id="3" name="字幕 2">
            <a:extLst>
              <a:ext uri="{FF2B5EF4-FFF2-40B4-BE49-F238E27FC236}">
                <a16:creationId xmlns:a16="http://schemas.microsoft.com/office/drawing/2014/main" id="{137E4AED-9B5C-47F8-B6C1-48B202DE8B57}"/>
              </a:ext>
            </a:extLst>
          </p:cNvPr>
          <p:cNvSpPr>
            <a:spLocks noGrp="1"/>
          </p:cNvSpPr>
          <p:nvPr>
            <p:ph type="subTitle" idx="1"/>
          </p:nvPr>
        </p:nvSpPr>
        <p:spPr>
          <a:xfrm>
            <a:off x="836840" y="3891473"/>
            <a:ext cx="7543801" cy="1447015"/>
          </a:xfrm>
        </p:spPr>
        <p:txBody>
          <a:bodyPr>
            <a:normAutofit/>
          </a:bodyPr>
          <a:lstStyle/>
          <a:p>
            <a:pPr algn="l"/>
            <a:r>
              <a:rPr kumimoji="1" lang="en-US" altLang="ja-JP" dirty="0"/>
              <a:t>【</a:t>
            </a:r>
            <a:r>
              <a:rPr kumimoji="1" lang="ja-JP" altLang="en-US" dirty="0"/>
              <a:t>令和４年度・５年度</a:t>
            </a:r>
            <a:r>
              <a:rPr kumimoji="1" lang="en-US" altLang="ja-JP" dirty="0"/>
              <a:t>】</a:t>
            </a:r>
          </a:p>
          <a:p>
            <a:pPr algn="l"/>
            <a:r>
              <a:rPr kumimoji="1" lang="ja-JP" altLang="en-US" dirty="0"/>
              <a:t>令和６年度中の文化財登録を目指した準備</a:t>
            </a:r>
            <a:endParaRPr kumimoji="1" lang="en-US" altLang="ja-JP" dirty="0"/>
          </a:p>
          <a:p>
            <a:pPr algn="l"/>
            <a:r>
              <a:rPr kumimoji="1" lang="ja-JP" altLang="en-US" dirty="0"/>
              <a:t>①本質的価値および構成要素の決定</a:t>
            </a:r>
            <a:endParaRPr kumimoji="1" lang="en-US" altLang="ja-JP" dirty="0"/>
          </a:p>
          <a:p>
            <a:pPr algn="l"/>
            <a:r>
              <a:rPr kumimoji="1" lang="ja-JP" altLang="en-US" dirty="0"/>
              <a:t>②今後の保存活用のあり方についての検討⇒保存活用計画（案）の作成</a:t>
            </a:r>
          </a:p>
        </p:txBody>
      </p:sp>
      <p:grpSp>
        <p:nvGrpSpPr>
          <p:cNvPr id="8" name="グループ化 7">
            <a:extLst>
              <a:ext uri="{FF2B5EF4-FFF2-40B4-BE49-F238E27FC236}">
                <a16:creationId xmlns:a16="http://schemas.microsoft.com/office/drawing/2014/main" id="{03236165-D946-4B2D-B123-4D20F186ED26}"/>
              </a:ext>
            </a:extLst>
          </p:cNvPr>
          <p:cNvGrpSpPr/>
          <p:nvPr/>
        </p:nvGrpSpPr>
        <p:grpSpPr>
          <a:xfrm>
            <a:off x="1083809" y="2067729"/>
            <a:ext cx="6917191" cy="1094119"/>
            <a:chOff x="1445079" y="1730397"/>
            <a:chExt cx="9222921" cy="1458825"/>
          </a:xfrm>
        </p:grpSpPr>
        <p:sp>
          <p:nvSpPr>
            <p:cNvPr id="4" name="四角形: 角を丸くする 3">
              <a:extLst>
                <a:ext uri="{FF2B5EF4-FFF2-40B4-BE49-F238E27FC236}">
                  <a16:creationId xmlns:a16="http://schemas.microsoft.com/office/drawing/2014/main" id="{B5A7F838-4C09-442E-8232-C9EC942C6DFB}"/>
                </a:ext>
              </a:extLst>
            </p:cNvPr>
            <p:cNvSpPr/>
            <p:nvPr/>
          </p:nvSpPr>
          <p:spPr>
            <a:xfrm>
              <a:off x="1445079" y="1730397"/>
              <a:ext cx="9222921" cy="1458825"/>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ja-JP" altLang="en-US" sz="1350" dirty="0">
                <a:solidFill>
                  <a:prstClr val="white"/>
                </a:solidFill>
                <a:latin typeface="游ゴシック" panose="020F0502020204030204"/>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27D9B6BE-1810-4856-AD9D-B54CCF71C9EE}"/>
                </a:ext>
              </a:extLst>
            </p:cNvPr>
            <p:cNvSpPr txBox="1"/>
            <p:nvPr/>
          </p:nvSpPr>
          <p:spPr>
            <a:xfrm>
              <a:off x="1627414" y="1905812"/>
              <a:ext cx="8937170" cy="1138773"/>
            </a:xfrm>
            <a:prstGeom prst="rect">
              <a:avLst/>
            </a:prstGeom>
            <a:noFill/>
          </p:spPr>
          <p:txBody>
            <a:bodyPr wrap="square">
              <a:spAutoFit/>
            </a:bodyPr>
            <a:lstStyle/>
            <a:p>
              <a:pPr defTabSz="685800"/>
              <a:r>
                <a:rPr kumimoji="1" lang="ja-JP" altLang="en-US" sz="1650" dirty="0">
                  <a:solidFill>
                    <a:prstClr val="black"/>
                  </a:solidFill>
                  <a:latin typeface="游ゴシック" panose="020F0502020204030204"/>
                  <a:ea typeface="游ゴシック" panose="020B0400000000000000" pitchFamily="50" charset="-128"/>
                </a:rPr>
                <a:t>・令和２年度：文化財（登録記念物）登録を目指す方針が決定</a:t>
              </a:r>
              <a:endParaRPr kumimoji="1" lang="en-US" altLang="ja-JP" sz="1650" dirty="0">
                <a:solidFill>
                  <a:prstClr val="black"/>
                </a:solidFill>
                <a:latin typeface="游ゴシック" panose="020F0502020204030204"/>
                <a:ea typeface="游ゴシック" panose="020B0400000000000000" pitchFamily="50" charset="-128"/>
              </a:endParaRPr>
            </a:p>
            <a:p>
              <a:pPr defTabSz="685800"/>
              <a:endParaRPr kumimoji="1" lang="ja-JP" altLang="en-US" sz="1650" dirty="0">
                <a:solidFill>
                  <a:prstClr val="black"/>
                </a:solidFill>
                <a:latin typeface="游ゴシック" panose="020F0502020204030204"/>
                <a:ea typeface="游ゴシック" panose="020B0400000000000000" pitchFamily="50" charset="-128"/>
              </a:endParaRPr>
            </a:p>
            <a:p>
              <a:pPr defTabSz="685800"/>
              <a:r>
                <a:rPr kumimoji="1" lang="ja-JP" altLang="en-US" sz="1650" dirty="0">
                  <a:solidFill>
                    <a:prstClr val="black"/>
                  </a:solidFill>
                  <a:latin typeface="游ゴシック" panose="020F0502020204030204"/>
                  <a:ea typeface="游ゴシック" panose="020B0400000000000000" pitchFamily="50" charset="-128"/>
                </a:rPr>
                <a:t>・令和３年度：日本庭園の本質的価値の検討および構成要素の抽出等</a:t>
              </a:r>
            </a:p>
          </p:txBody>
        </p:sp>
      </p:grpSp>
      <p:sp>
        <p:nvSpPr>
          <p:cNvPr id="9" name="四角形: 角を丸くする 8">
            <a:extLst>
              <a:ext uri="{FF2B5EF4-FFF2-40B4-BE49-F238E27FC236}">
                <a16:creationId xmlns:a16="http://schemas.microsoft.com/office/drawing/2014/main" id="{176B46DA-984F-487B-BB58-61A83E08CB59}"/>
              </a:ext>
            </a:extLst>
          </p:cNvPr>
          <p:cNvSpPr/>
          <p:nvPr/>
        </p:nvSpPr>
        <p:spPr>
          <a:xfrm>
            <a:off x="647020" y="3732269"/>
            <a:ext cx="7849961" cy="1690007"/>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ja-JP" altLang="en-US" sz="1350">
              <a:solidFill>
                <a:prstClr val="white"/>
              </a:solidFill>
              <a:latin typeface="游ゴシック" panose="020F0502020204030204"/>
              <a:ea typeface="游ゴシック" panose="020B0400000000000000" pitchFamily="50" charset="-128"/>
            </a:endParaRPr>
          </a:p>
        </p:txBody>
      </p:sp>
      <p:sp>
        <p:nvSpPr>
          <p:cNvPr id="10" name="二等辺三角形 9">
            <a:extLst>
              <a:ext uri="{FF2B5EF4-FFF2-40B4-BE49-F238E27FC236}">
                <a16:creationId xmlns:a16="http://schemas.microsoft.com/office/drawing/2014/main" id="{E678E05C-30A9-4811-85E6-557458CE0CCA}"/>
              </a:ext>
            </a:extLst>
          </p:cNvPr>
          <p:cNvSpPr/>
          <p:nvPr/>
        </p:nvSpPr>
        <p:spPr>
          <a:xfrm rot="10800000">
            <a:off x="4125004" y="3355566"/>
            <a:ext cx="893990" cy="1829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ja-JP" altLang="en-US" sz="1350">
              <a:solidFill>
                <a:prstClr val="white"/>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779670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8EE7BC-63BC-4AB1-B3CF-DE391E5C128B}"/>
              </a:ext>
            </a:extLst>
          </p:cNvPr>
          <p:cNvSpPr>
            <a:spLocks noGrp="1"/>
          </p:cNvSpPr>
          <p:nvPr>
            <p:ph type="title"/>
          </p:nvPr>
        </p:nvSpPr>
        <p:spPr>
          <a:xfrm>
            <a:off x="404982" y="1046371"/>
            <a:ext cx="7886700" cy="405833"/>
          </a:xfrm>
        </p:spPr>
        <p:txBody>
          <a:bodyPr>
            <a:normAutofit/>
          </a:bodyPr>
          <a:lstStyle/>
          <a:p>
            <a:pPr>
              <a:spcBef>
                <a:spcPts val="750"/>
              </a:spcBef>
              <a:defRPr/>
            </a:pPr>
            <a:r>
              <a:rPr lang="ja-JP" altLang="en-US" sz="1950" dirty="0">
                <a:solidFill>
                  <a:prstClr val="black"/>
                </a:solidFill>
                <a:latin typeface="游ゴシック" panose="020F0502020204030204"/>
                <a:ea typeface="游ゴシック" panose="020B0400000000000000" pitchFamily="50" charset="-128"/>
                <a:cs typeface="+mn-cs"/>
              </a:rPr>
              <a:t>①本質的価値および構成要素の決定</a:t>
            </a:r>
            <a:endParaRPr lang="ja-JP" altLang="en-US" sz="1950" dirty="0"/>
          </a:p>
        </p:txBody>
      </p:sp>
      <p:sp>
        <p:nvSpPr>
          <p:cNvPr id="3" name="コンテンツ プレースホルダー 2">
            <a:extLst>
              <a:ext uri="{FF2B5EF4-FFF2-40B4-BE49-F238E27FC236}">
                <a16:creationId xmlns:a16="http://schemas.microsoft.com/office/drawing/2014/main" id="{05A9D63E-D3F4-49E0-8475-F1048D1AD8F0}"/>
              </a:ext>
            </a:extLst>
          </p:cNvPr>
          <p:cNvSpPr>
            <a:spLocks noGrp="1"/>
          </p:cNvSpPr>
          <p:nvPr>
            <p:ph idx="1"/>
          </p:nvPr>
        </p:nvSpPr>
        <p:spPr>
          <a:xfrm>
            <a:off x="628650" y="1463451"/>
            <a:ext cx="7886700" cy="290854"/>
          </a:xfrm>
        </p:spPr>
        <p:txBody>
          <a:bodyPr>
            <a:normAutofit/>
          </a:bodyPr>
          <a:lstStyle/>
          <a:p>
            <a:pPr marL="0" indent="0" algn="just">
              <a:buNone/>
            </a:pPr>
            <a:r>
              <a:rPr lang="en-US" altLang="ja-JP" sz="1350" kern="100" dirty="0">
                <a:latin typeface="游明朝" panose="02020400000000000000" pitchFamily="18" charset="-128"/>
                <a:ea typeface="游ゴシック Light" panose="020B0300000000000000" pitchFamily="50" charset="-128"/>
                <a:cs typeface="Times New Roman" panose="02020603050405020304" pitchFamily="18" charset="0"/>
              </a:rPr>
              <a:t>【</a:t>
            </a:r>
            <a:r>
              <a:rPr lang="ja-JP" altLang="en-US" sz="1350" kern="100" dirty="0">
                <a:latin typeface="游明朝" panose="02020400000000000000" pitchFamily="18" charset="-128"/>
                <a:ea typeface="游ゴシック Light" panose="020B0300000000000000" pitchFamily="50" charset="-128"/>
                <a:cs typeface="Times New Roman" panose="02020603050405020304" pitchFamily="18" charset="0"/>
              </a:rPr>
              <a:t>万博日本庭園の本質的価値</a:t>
            </a:r>
            <a:r>
              <a:rPr lang="en-US" altLang="ja-JP" sz="1350" kern="100" dirty="0">
                <a:latin typeface="游明朝" panose="02020400000000000000" pitchFamily="18" charset="-128"/>
                <a:ea typeface="游ゴシック Light" panose="020B0300000000000000" pitchFamily="50" charset="-128"/>
                <a:cs typeface="Times New Roman" panose="02020603050405020304" pitchFamily="18" charset="0"/>
              </a:rPr>
              <a:t>】</a:t>
            </a:r>
          </a:p>
          <a:p>
            <a:pPr marL="0" indent="0">
              <a:buNone/>
            </a:pPr>
            <a:endParaRPr kumimoji="1" lang="ja-JP" altLang="en-US" dirty="0"/>
          </a:p>
        </p:txBody>
      </p:sp>
      <p:sp>
        <p:nvSpPr>
          <p:cNvPr id="8" name="コンテンツ プレースホルダー 2">
            <a:extLst>
              <a:ext uri="{FF2B5EF4-FFF2-40B4-BE49-F238E27FC236}">
                <a16:creationId xmlns:a16="http://schemas.microsoft.com/office/drawing/2014/main" id="{8A5ADD8C-5E88-4556-83E1-F6AAB208E408}"/>
              </a:ext>
            </a:extLst>
          </p:cNvPr>
          <p:cNvSpPr txBox="1">
            <a:spLocks/>
          </p:cNvSpPr>
          <p:nvPr/>
        </p:nvSpPr>
        <p:spPr>
          <a:xfrm>
            <a:off x="628650" y="2437040"/>
            <a:ext cx="7886700" cy="328986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defTabSz="685800">
              <a:spcBef>
                <a:spcPts val="750"/>
              </a:spcBef>
              <a:buNone/>
            </a:pPr>
            <a:r>
              <a:rPr lang="en-US" altLang="ja-JP" sz="1350" kern="100" dirty="0">
                <a:solidFill>
                  <a:prstClr val="black"/>
                </a:solidFill>
                <a:latin typeface="游明朝" panose="02020400000000000000" pitchFamily="18" charset="-128"/>
                <a:ea typeface="游ゴシック Light" panose="020B0300000000000000" pitchFamily="50" charset="-128"/>
                <a:cs typeface="Times New Roman" panose="02020603050405020304" pitchFamily="18" charset="0"/>
              </a:rPr>
              <a:t>【</a:t>
            </a:r>
            <a:r>
              <a:rPr lang="ja-JP" altLang="en-US" sz="1350" kern="100" dirty="0">
                <a:solidFill>
                  <a:prstClr val="black"/>
                </a:solidFill>
                <a:latin typeface="游明朝" panose="02020400000000000000" pitchFamily="18" charset="-128"/>
                <a:ea typeface="游ゴシック Light" panose="020B0300000000000000" pitchFamily="50" charset="-128"/>
                <a:cs typeface="Times New Roman" panose="02020603050405020304" pitchFamily="18" charset="0"/>
              </a:rPr>
              <a:t>万博日本庭園の本質的価値を構成する要素</a:t>
            </a:r>
            <a:r>
              <a:rPr lang="en-US" altLang="ja-JP" sz="1350" kern="100" dirty="0">
                <a:solidFill>
                  <a:prstClr val="black"/>
                </a:solidFill>
                <a:latin typeface="游明朝" panose="02020400000000000000" pitchFamily="18" charset="-128"/>
                <a:ea typeface="游ゴシック Light" panose="020B0300000000000000" pitchFamily="50" charset="-128"/>
                <a:cs typeface="Times New Roman" panose="02020603050405020304" pitchFamily="18" charset="0"/>
              </a:rPr>
              <a:t>】</a:t>
            </a:r>
          </a:p>
          <a:p>
            <a:pPr marL="0" indent="0" defTabSz="685800">
              <a:spcBef>
                <a:spcPts val="750"/>
              </a:spcBef>
              <a:buNone/>
            </a:pPr>
            <a:r>
              <a:rPr lang="ja-JP" altLang="en-US" sz="1200" dirty="0">
                <a:solidFill>
                  <a:prstClr val="black"/>
                </a:solidFill>
                <a:latin typeface="游ゴシック" panose="020F0502020204030204"/>
                <a:ea typeface="游ゴシック Light" panose="020B0300000000000000" pitchFamily="50" charset="-128"/>
                <a:cs typeface="Times New Roman" panose="02020603050405020304" pitchFamily="18" charset="0"/>
              </a:rPr>
              <a:t>　　　</a:t>
            </a:r>
            <a:r>
              <a:rPr lang="ja-JP" altLang="ja-JP" sz="1200" dirty="0">
                <a:solidFill>
                  <a:prstClr val="black"/>
                </a:solidFill>
                <a:latin typeface="游ゴシック" panose="020F0502020204030204"/>
                <a:ea typeface="游ゴシック Light" panose="020B0300000000000000" pitchFamily="50" charset="-128"/>
                <a:cs typeface="Times New Roman" panose="02020603050405020304" pitchFamily="18" charset="0"/>
              </a:rPr>
              <a:t>水景、建物・建物関連、植栽</a:t>
            </a:r>
            <a:r>
              <a:rPr lang="ja-JP" altLang="en-US" sz="1200" dirty="0">
                <a:solidFill>
                  <a:prstClr val="black"/>
                </a:solidFill>
                <a:latin typeface="游ゴシック" panose="020F0502020204030204"/>
                <a:ea typeface="游ゴシック Light" panose="020B0300000000000000" pitchFamily="50" charset="-128"/>
                <a:cs typeface="Times New Roman" panose="02020603050405020304" pitchFamily="18" charset="0"/>
              </a:rPr>
              <a:t>等</a:t>
            </a:r>
            <a:r>
              <a:rPr lang="ja-JP" altLang="ja-JP" sz="1200" dirty="0">
                <a:solidFill>
                  <a:prstClr val="black"/>
                </a:solidFill>
                <a:latin typeface="游ゴシック" panose="020F0502020204030204"/>
                <a:ea typeface="游ゴシック Light" panose="020B0300000000000000" pitchFamily="50" charset="-128"/>
                <a:cs typeface="Times New Roman" panose="02020603050405020304" pitchFamily="18" charset="0"/>
              </a:rPr>
              <a:t>の各区分の</a:t>
            </a:r>
            <a:r>
              <a:rPr lang="ja-JP" altLang="ja-JP" sz="1200" b="1" dirty="0">
                <a:solidFill>
                  <a:prstClr val="black"/>
                </a:solidFill>
                <a:latin typeface="游ゴシック" panose="020F0502020204030204"/>
                <a:ea typeface="游ゴシック Light" panose="020B0300000000000000" pitchFamily="50" charset="-128"/>
                <a:cs typeface="Times New Roman" panose="02020603050405020304" pitchFamily="18" charset="0"/>
              </a:rPr>
              <a:t>合計</a:t>
            </a:r>
            <a:r>
              <a:rPr lang="en-US" altLang="ja-JP" sz="1200" b="1" dirty="0">
                <a:solidFill>
                  <a:prstClr val="black"/>
                </a:solidFill>
                <a:latin typeface="游ゴシック" panose="020F0502020204030204"/>
                <a:ea typeface="游ゴシック Light" panose="020B0300000000000000" pitchFamily="50" charset="-128"/>
                <a:cs typeface="Times New Roman" panose="02020603050405020304" pitchFamily="18" charset="0"/>
              </a:rPr>
              <a:t>38</a:t>
            </a:r>
            <a:r>
              <a:rPr lang="ja-JP" altLang="ja-JP" sz="1200" b="1" dirty="0">
                <a:solidFill>
                  <a:prstClr val="black"/>
                </a:solidFill>
                <a:latin typeface="游ゴシック" panose="020F0502020204030204"/>
                <a:ea typeface="游ゴシック Light" panose="020B0300000000000000" pitchFamily="50" charset="-128"/>
                <a:cs typeface="Times New Roman" panose="02020603050405020304" pitchFamily="18" charset="0"/>
              </a:rPr>
              <a:t>項目</a:t>
            </a:r>
            <a:r>
              <a:rPr lang="ja-JP" altLang="ja-JP" sz="1200" dirty="0">
                <a:solidFill>
                  <a:prstClr val="black"/>
                </a:solidFill>
                <a:latin typeface="游ゴシック" panose="020F0502020204030204"/>
                <a:ea typeface="游ゴシック Light" panose="020B0300000000000000" pitchFamily="50" charset="-128"/>
                <a:cs typeface="Times New Roman" panose="02020603050405020304" pitchFamily="18" charset="0"/>
              </a:rPr>
              <a:t>の構成要素を抽出</a:t>
            </a:r>
            <a:endParaRPr lang="ja-JP" altLang="en-US" sz="1200" dirty="0">
              <a:solidFill>
                <a:prstClr val="black"/>
              </a:solidFill>
              <a:latin typeface="游ゴシック" panose="020F0502020204030204"/>
              <a:ea typeface="游ゴシック" panose="020B0400000000000000" pitchFamily="50" charset="-128"/>
            </a:endParaRPr>
          </a:p>
        </p:txBody>
      </p:sp>
      <p:pic>
        <p:nvPicPr>
          <p:cNvPr id="12" name="図 11">
            <a:extLst>
              <a:ext uri="{FF2B5EF4-FFF2-40B4-BE49-F238E27FC236}">
                <a16:creationId xmlns:a16="http://schemas.microsoft.com/office/drawing/2014/main" id="{01CF19BA-06FE-4679-AA5F-9A2D5C506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1513" y="2963807"/>
            <a:ext cx="3485923" cy="2614442"/>
          </a:xfrm>
          <a:prstGeom prst="rect">
            <a:avLst/>
          </a:prstGeom>
        </p:spPr>
      </p:pic>
      <p:pic>
        <p:nvPicPr>
          <p:cNvPr id="14" name="図 13">
            <a:extLst>
              <a:ext uri="{FF2B5EF4-FFF2-40B4-BE49-F238E27FC236}">
                <a16:creationId xmlns:a16="http://schemas.microsoft.com/office/drawing/2014/main" id="{F9A5751F-A113-43A1-AF0B-8E4CD6612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408" y="2963806"/>
            <a:ext cx="3485924" cy="2614443"/>
          </a:xfrm>
          <a:prstGeom prst="rect">
            <a:avLst/>
          </a:prstGeom>
        </p:spPr>
      </p:pic>
      <p:sp>
        <p:nvSpPr>
          <p:cNvPr id="15" name="正方形/長方形 14">
            <a:extLst>
              <a:ext uri="{FF2B5EF4-FFF2-40B4-BE49-F238E27FC236}">
                <a16:creationId xmlns:a16="http://schemas.microsoft.com/office/drawing/2014/main" id="{66BC1515-BCF0-443F-8E03-02D4E10B7801}"/>
              </a:ext>
            </a:extLst>
          </p:cNvPr>
          <p:cNvSpPr/>
          <p:nvPr/>
        </p:nvSpPr>
        <p:spPr>
          <a:xfrm>
            <a:off x="998085" y="5616177"/>
            <a:ext cx="967468" cy="2104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kumimoji="1" lang="ja-JP" altLang="en-US" sz="1050" dirty="0">
                <a:solidFill>
                  <a:prstClr val="black"/>
                </a:solidFill>
                <a:latin typeface="游ゴシック" panose="020F0502020204030204"/>
                <a:ea typeface="游ゴシック" panose="020B0400000000000000" pitchFamily="50" charset="-128"/>
              </a:rPr>
              <a:t>滝（水景）</a:t>
            </a:r>
          </a:p>
        </p:txBody>
      </p:sp>
      <p:sp>
        <p:nvSpPr>
          <p:cNvPr id="16" name="正方形/長方形 15">
            <a:extLst>
              <a:ext uri="{FF2B5EF4-FFF2-40B4-BE49-F238E27FC236}">
                <a16:creationId xmlns:a16="http://schemas.microsoft.com/office/drawing/2014/main" id="{12ACFB5B-06C3-4630-AF87-8A846FEF12AA}"/>
              </a:ext>
            </a:extLst>
          </p:cNvPr>
          <p:cNvSpPr/>
          <p:nvPr/>
        </p:nvSpPr>
        <p:spPr>
          <a:xfrm>
            <a:off x="4851512" y="5621705"/>
            <a:ext cx="2018735" cy="2104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kumimoji="1" lang="ja-JP" altLang="en-US" sz="1050" dirty="0">
                <a:solidFill>
                  <a:prstClr val="black"/>
                </a:solidFill>
                <a:latin typeface="游ゴシック" panose="020F0502020204030204"/>
                <a:ea typeface="游ゴシック" panose="020B0400000000000000" pitchFamily="50" charset="-128"/>
              </a:rPr>
              <a:t>茶室（建物・建物関連）</a:t>
            </a:r>
          </a:p>
        </p:txBody>
      </p:sp>
      <p:sp>
        <p:nvSpPr>
          <p:cNvPr id="17" name="コンテンツ プレースホルダー 2">
            <a:extLst>
              <a:ext uri="{FF2B5EF4-FFF2-40B4-BE49-F238E27FC236}">
                <a16:creationId xmlns:a16="http://schemas.microsoft.com/office/drawing/2014/main" id="{84D29F61-FB5D-4031-B116-7208410DF32C}"/>
              </a:ext>
            </a:extLst>
          </p:cNvPr>
          <p:cNvSpPr txBox="1">
            <a:spLocks/>
          </p:cNvSpPr>
          <p:nvPr/>
        </p:nvSpPr>
        <p:spPr>
          <a:xfrm>
            <a:off x="862409" y="1778205"/>
            <a:ext cx="7886700" cy="505164"/>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defTabSz="685800">
              <a:spcBef>
                <a:spcPts val="750"/>
              </a:spcBef>
              <a:buNone/>
            </a:pPr>
            <a:r>
              <a:rPr lang="ja-JP" altLang="ja-JP" sz="1350" kern="100" dirty="0">
                <a:solidFill>
                  <a:prstClr val="black"/>
                </a:solidFill>
                <a:latin typeface="游明朝" panose="02020400000000000000" pitchFamily="18" charset="-128"/>
                <a:ea typeface="游ゴシック Light" panose="020B0300000000000000" pitchFamily="50" charset="-128"/>
                <a:cs typeface="Times New Roman" panose="02020603050405020304" pitchFamily="18" charset="0"/>
              </a:rPr>
              <a:t>●『日本万国博覧会（</a:t>
            </a:r>
            <a:r>
              <a:rPr lang="en-US" altLang="ja-JP" sz="1350" kern="100" dirty="0">
                <a:solidFill>
                  <a:prstClr val="black"/>
                </a:solidFill>
                <a:latin typeface="游明朝" panose="02020400000000000000" pitchFamily="18" charset="-128"/>
                <a:ea typeface="游ゴシック Light" panose="020B0300000000000000" pitchFamily="50" charset="-128"/>
                <a:cs typeface="Times New Roman" panose="02020603050405020304" pitchFamily="18" charset="0"/>
              </a:rPr>
              <a:t>EXPO‘70</a:t>
            </a:r>
            <a:r>
              <a:rPr lang="ja-JP" altLang="ja-JP" sz="1350" kern="100" dirty="0">
                <a:solidFill>
                  <a:prstClr val="black"/>
                </a:solidFill>
                <a:latin typeface="游明朝" panose="02020400000000000000" pitchFamily="18" charset="-128"/>
                <a:ea typeface="游ゴシック Light" panose="020B0300000000000000" pitchFamily="50" charset="-128"/>
                <a:cs typeface="Times New Roman" panose="02020603050405020304" pitchFamily="18" charset="0"/>
              </a:rPr>
              <a:t>）の遺産としての歴史文化的価値』</a:t>
            </a:r>
            <a:endParaRPr lang="ja-JP" altLang="ja-JP" sz="1350"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endParaRPr>
          </a:p>
          <a:p>
            <a:pPr marL="0" indent="0" algn="just" defTabSz="685800">
              <a:spcBef>
                <a:spcPts val="750"/>
              </a:spcBef>
              <a:buNone/>
            </a:pPr>
            <a:r>
              <a:rPr lang="ja-JP" altLang="ja-JP" sz="1350" kern="100" dirty="0">
                <a:solidFill>
                  <a:prstClr val="black"/>
                </a:solidFill>
                <a:latin typeface="游明朝" panose="02020400000000000000" pitchFamily="18" charset="-128"/>
                <a:ea typeface="游ゴシック Light" panose="020B0300000000000000" pitchFamily="50" charset="-128"/>
                <a:cs typeface="Times New Roman" panose="02020603050405020304" pitchFamily="18" charset="0"/>
              </a:rPr>
              <a:t>●『伝統的ならびに当時最新の日本の造園技術を結集した昭和の代表的庭園としての価値』</a:t>
            </a:r>
            <a:r>
              <a:rPr lang="en-US" altLang="ja-JP" sz="1350" kern="100" dirty="0">
                <a:solidFill>
                  <a:prstClr val="black"/>
                </a:solidFill>
                <a:latin typeface="游ゴシック Light" panose="020B0300000000000000" pitchFamily="50" charset="-128"/>
                <a:ea typeface="游明朝" panose="02020400000000000000" pitchFamily="18" charset="-128"/>
                <a:cs typeface="Times New Roman" panose="02020603050405020304" pitchFamily="18" charset="0"/>
              </a:rPr>
              <a:t> </a:t>
            </a:r>
            <a:endParaRPr lang="ja-JP" altLang="ja-JP" sz="1350"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endParaRPr>
          </a:p>
          <a:p>
            <a:pPr marL="171450" indent="-171450" defTabSz="685800">
              <a:spcBef>
                <a:spcPts val="750"/>
              </a:spcBef>
            </a:pPr>
            <a:endParaRPr lang="ja-JP" altLang="en-US" sz="2100" dirty="0">
              <a:solidFill>
                <a:prstClr val="black"/>
              </a:solidFill>
              <a:latin typeface="游ゴシック" panose="020F0502020204030204"/>
              <a:ea typeface="游ゴシック" panose="020B0400000000000000" pitchFamily="50" charset="-128"/>
            </a:endParaRPr>
          </a:p>
        </p:txBody>
      </p:sp>
      <p:sp>
        <p:nvSpPr>
          <p:cNvPr id="19" name="四角形: 角を丸くする 18">
            <a:extLst>
              <a:ext uri="{FF2B5EF4-FFF2-40B4-BE49-F238E27FC236}">
                <a16:creationId xmlns:a16="http://schemas.microsoft.com/office/drawing/2014/main" id="{037A5027-D8C5-4B13-828B-72B9E2F21DE1}"/>
              </a:ext>
            </a:extLst>
          </p:cNvPr>
          <p:cNvSpPr/>
          <p:nvPr/>
        </p:nvSpPr>
        <p:spPr>
          <a:xfrm>
            <a:off x="796018" y="1725831"/>
            <a:ext cx="7329488" cy="557539"/>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ja-JP" altLang="en-US" sz="1350" dirty="0">
              <a:solidFill>
                <a:prstClr val="white"/>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7909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87149C-0539-4CBE-AEDF-173088567888}"/>
              </a:ext>
            </a:extLst>
          </p:cNvPr>
          <p:cNvSpPr>
            <a:spLocks noGrp="1"/>
          </p:cNvSpPr>
          <p:nvPr>
            <p:ph type="title"/>
          </p:nvPr>
        </p:nvSpPr>
        <p:spPr>
          <a:xfrm>
            <a:off x="452834" y="1077967"/>
            <a:ext cx="7886700" cy="442571"/>
          </a:xfrm>
        </p:spPr>
        <p:txBody>
          <a:bodyPr>
            <a:normAutofit/>
          </a:bodyPr>
          <a:lstStyle/>
          <a:p>
            <a:r>
              <a:rPr lang="ja-JP" altLang="en-US" sz="1950" b="1" dirty="0"/>
              <a:t>②保存活用計画（案）の作成</a:t>
            </a:r>
          </a:p>
        </p:txBody>
      </p:sp>
      <p:sp>
        <p:nvSpPr>
          <p:cNvPr id="3" name="コンテンツ プレースホルダー 2">
            <a:extLst>
              <a:ext uri="{FF2B5EF4-FFF2-40B4-BE49-F238E27FC236}">
                <a16:creationId xmlns:a16="http://schemas.microsoft.com/office/drawing/2014/main" id="{65451107-B472-434B-BA28-9698E8E3ED3C}"/>
              </a:ext>
            </a:extLst>
          </p:cNvPr>
          <p:cNvSpPr>
            <a:spLocks noGrp="1"/>
          </p:cNvSpPr>
          <p:nvPr>
            <p:ph idx="1"/>
          </p:nvPr>
        </p:nvSpPr>
        <p:spPr>
          <a:xfrm>
            <a:off x="650819" y="1555772"/>
            <a:ext cx="7886700" cy="311377"/>
          </a:xfrm>
        </p:spPr>
        <p:txBody>
          <a:bodyPr>
            <a:normAutofit/>
          </a:bodyPr>
          <a:lstStyle/>
          <a:p>
            <a:pPr marL="0" indent="0">
              <a:buNone/>
            </a:pPr>
            <a:r>
              <a:rPr lang="ja-JP" altLang="en-US" sz="1500" kern="100" dirty="0">
                <a:latin typeface="游明朝" panose="02020400000000000000" pitchFamily="18" charset="-128"/>
                <a:ea typeface="游ゴシック Light" panose="020B0300000000000000" pitchFamily="50" charset="-128"/>
                <a:cs typeface="Times New Roman" panose="02020603050405020304" pitchFamily="18" charset="0"/>
              </a:rPr>
              <a:t>日本庭園の課題：施設の老朽化、植物の成長により設計意図から乖離した景観など　</a:t>
            </a:r>
            <a:endParaRPr lang="ja-JP" altLang="ja-JP" sz="1500" kern="100" dirty="0">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5" name="図 14">
            <a:extLst>
              <a:ext uri="{FF2B5EF4-FFF2-40B4-BE49-F238E27FC236}">
                <a16:creationId xmlns:a16="http://schemas.microsoft.com/office/drawing/2014/main" id="{EBA00A76-AA6C-45FD-AB7F-F5805BEB48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819" y="1855272"/>
            <a:ext cx="3234486" cy="2425865"/>
          </a:xfrm>
          <a:prstGeom prst="rect">
            <a:avLst/>
          </a:prstGeom>
        </p:spPr>
      </p:pic>
      <p:sp>
        <p:nvSpPr>
          <p:cNvPr id="25" name="正方形/長方形 24">
            <a:extLst>
              <a:ext uri="{FF2B5EF4-FFF2-40B4-BE49-F238E27FC236}">
                <a16:creationId xmlns:a16="http://schemas.microsoft.com/office/drawing/2014/main" id="{FD6CCF97-648A-4BBE-9503-D5921868C548}"/>
              </a:ext>
            </a:extLst>
          </p:cNvPr>
          <p:cNvSpPr/>
          <p:nvPr/>
        </p:nvSpPr>
        <p:spPr>
          <a:xfrm>
            <a:off x="602786" y="4455120"/>
            <a:ext cx="2990625" cy="29161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kumimoji="1" lang="en-US" altLang="ja-JP" sz="1050" dirty="0">
                <a:solidFill>
                  <a:prstClr val="black"/>
                </a:solidFill>
                <a:latin typeface="游ゴシック" panose="020F0502020204030204"/>
                <a:ea typeface="游ゴシック" panose="020B0400000000000000" pitchFamily="50" charset="-128"/>
              </a:rPr>
              <a:t>【</a:t>
            </a:r>
            <a:r>
              <a:rPr kumimoji="1" lang="ja-JP" altLang="en-US" sz="1050" dirty="0">
                <a:solidFill>
                  <a:prstClr val="black"/>
                </a:solidFill>
                <a:latin typeface="游ゴシック" panose="020F0502020204030204"/>
                <a:ea typeface="游ゴシック" panose="020B0400000000000000" pitchFamily="50" charset="-128"/>
              </a:rPr>
              <a:t>施設の老朽化（給水管の破損）による漏水</a:t>
            </a:r>
            <a:r>
              <a:rPr kumimoji="1" lang="en-US" altLang="ja-JP" sz="1050" dirty="0">
                <a:solidFill>
                  <a:prstClr val="black"/>
                </a:solidFill>
                <a:latin typeface="游ゴシック" panose="020F0502020204030204"/>
                <a:ea typeface="游ゴシック" panose="020B0400000000000000" pitchFamily="50" charset="-128"/>
              </a:rPr>
              <a:t>】</a:t>
            </a:r>
          </a:p>
        </p:txBody>
      </p:sp>
      <p:sp>
        <p:nvSpPr>
          <p:cNvPr id="26" name="正方形/長方形 25">
            <a:extLst>
              <a:ext uri="{FF2B5EF4-FFF2-40B4-BE49-F238E27FC236}">
                <a16:creationId xmlns:a16="http://schemas.microsoft.com/office/drawing/2014/main" id="{42119C15-BC7D-4C6A-AE3E-09770B3A6EB3}"/>
              </a:ext>
            </a:extLst>
          </p:cNvPr>
          <p:cNvSpPr/>
          <p:nvPr/>
        </p:nvSpPr>
        <p:spPr>
          <a:xfrm>
            <a:off x="4200525" y="4346825"/>
            <a:ext cx="5143500" cy="43880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kumimoji="1" lang="en-US" altLang="ja-JP" sz="1050" dirty="0">
                <a:solidFill>
                  <a:prstClr val="black"/>
                </a:solidFill>
                <a:latin typeface="游ゴシック" panose="020F0502020204030204"/>
                <a:ea typeface="游ゴシック" panose="020B0400000000000000" pitchFamily="50" charset="-128"/>
              </a:rPr>
              <a:t>【</a:t>
            </a:r>
            <a:r>
              <a:rPr kumimoji="1" lang="ja-JP" altLang="en-US" sz="1050" dirty="0">
                <a:solidFill>
                  <a:prstClr val="black"/>
                </a:solidFill>
                <a:latin typeface="游ゴシック" panose="020F0502020204030204"/>
                <a:ea typeface="游ゴシック" panose="020B0400000000000000" pitchFamily="50" charset="-128"/>
              </a:rPr>
              <a:t>植物の成長により設計意図から乖離した景観</a:t>
            </a:r>
            <a:r>
              <a:rPr kumimoji="1" lang="en-US" altLang="ja-JP" sz="1050" dirty="0">
                <a:solidFill>
                  <a:prstClr val="black"/>
                </a:solidFill>
                <a:latin typeface="游ゴシック" panose="020F0502020204030204"/>
                <a:ea typeface="游ゴシック" panose="020B0400000000000000" pitchFamily="50" charset="-128"/>
              </a:rPr>
              <a:t>】</a:t>
            </a:r>
          </a:p>
          <a:p>
            <a:pPr defTabSz="685800"/>
            <a:r>
              <a:rPr kumimoji="1" lang="ja-JP" altLang="en-US" sz="1050" dirty="0">
                <a:solidFill>
                  <a:prstClr val="black"/>
                </a:solidFill>
                <a:latin typeface="游ゴシック" panose="020F0502020204030204"/>
                <a:ea typeface="游ゴシック" panose="020B0400000000000000" pitchFamily="50" charset="-128"/>
              </a:rPr>
              <a:t>背後の常緑樹林の過大調整により、主要樹木（モミジ等）が被圧されている</a:t>
            </a:r>
            <a:endParaRPr kumimoji="1" lang="en-US" altLang="ja-JP" sz="1050" dirty="0">
              <a:solidFill>
                <a:prstClr val="black"/>
              </a:solidFill>
              <a:latin typeface="游ゴシック" panose="020F0502020204030204"/>
              <a:ea typeface="游ゴシック" panose="020B0400000000000000" pitchFamily="50" charset="-128"/>
            </a:endParaRPr>
          </a:p>
        </p:txBody>
      </p:sp>
      <p:sp>
        <p:nvSpPr>
          <p:cNvPr id="9" name="コンテンツ プレースホルダー 2">
            <a:extLst>
              <a:ext uri="{FF2B5EF4-FFF2-40B4-BE49-F238E27FC236}">
                <a16:creationId xmlns:a16="http://schemas.microsoft.com/office/drawing/2014/main" id="{3F2B651B-1BC5-47D5-9BC6-508B0EDC7EB2}"/>
              </a:ext>
            </a:extLst>
          </p:cNvPr>
          <p:cNvSpPr txBox="1">
            <a:spLocks/>
          </p:cNvSpPr>
          <p:nvPr/>
        </p:nvSpPr>
        <p:spPr>
          <a:xfrm>
            <a:off x="816449" y="5302229"/>
            <a:ext cx="7886700" cy="44257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685800">
              <a:spcBef>
                <a:spcPts val="750"/>
              </a:spcBef>
              <a:buNone/>
            </a:pPr>
            <a:r>
              <a:rPr lang="ja-JP" altLang="en-US" sz="1500" kern="100" dirty="0">
                <a:solidFill>
                  <a:prstClr val="black"/>
                </a:solidFill>
                <a:latin typeface="游明朝" panose="02020400000000000000" pitchFamily="18" charset="-128"/>
                <a:ea typeface="游ゴシック Light" panose="020B0300000000000000" pitchFamily="50" charset="-128"/>
                <a:cs typeface="Times New Roman" panose="02020603050405020304" pitchFamily="18" charset="0"/>
              </a:rPr>
              <a:t>　　</a:t>
            </a:r>
            <a:r>
              <a:rPr lang="ja-JP" altLang="ja-JP" sz="1500" kern="100" dirty="0">
                <a:solidFill>
                  <a:prstClr val="black"/>
                </a:solidFill>
                <a:latin typeface="HGPｺﾞｼｯｸE" panose="020B0900000000000000" pitchFamily="50" charset="-128"/>
                <a:ea typeface="HGPｺﾞｼｯｸE" panose="020B0900000000000000" pitchFamily="50" charset="-128"/>
                <a:cs typeface="Times New Roman" panose="02020603050405020304" pitchFamily="18" charset="0"/>
              </a:rPr>
              <a:t>万博日本庭園が抱える課題および今後の保存・活用・整備の方向性について整理</a:t>
            </a:r>
          </a:p>
        </p:txBody>
      </p:sp>
      <p:sp>
        <p:nvSpPr>
          <p:cNvPr id="4" name="二等辺三角形 3">
            <a:extLst>
              <a:ext uri="{FF2B5EF4-FFF2-40B4-BE49-F238E27FC236}">
                <a16:creationId xmlns:a16="http://schemas.microsoft.com/office/drawing/2014/main" id="{1210B937-9C87-4BF5-B07E-A4E3F71CE956}"/>
              </a:ext>
            </a:extLst>
          </p:cNvPr>
          <p:cNvSpPr/>
          <p:nvPr/>
        </p:nvSpPr>
        <p:spPr>
          <a:xfrm rot="10800000">
            <a:off x="3964190" y="4962481"/>
            <a:ext cx="851127" cy="1653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ja-JP" altLang="en-US" sz="1350">
              <a:solidFill>
                <a:prstClr val="white"/>
              </a:solidFill>
              <a:latin typeface="游ゴシック" panose="020F0502020204030204"/>
              <a:ea typeface="游ゴシック" panose="020B0400000000000000" pitchFamily="50" charset="-128"/>
            </a:endParaRPr>
          </a:p>
        </p:txBody>
      </p:sp>
      <p:sp>
        <p:nvSpPr>
          <p:cNvPr id="5" name="四角形: 角を丸くする 4">
            <a:extLst>
              <a:ext uri="{FF2B5EF4-FFF2-40B4-BE49-F238E27FC236}">
                <a16:creationId xmlns:a16="http://schemas.microsoft.com/office/drawing/2014/main" id="{86B34535-96E4-4234-97E0-C8797FF40738}"/>
              </a:ext>
            </a:extLst>
          </p:cNvPr>
          <p:cNvSpPr/>
          <p:nvPr/>
        </p:nvSpPr>
        <p:spPr>
          <a:xfrm>
            <a:off x="892315" y="5185948"/>
            <a:ext cx="7007738" cy="438809"/>
          </a:xfrm>
          <a:prstGeom prst="roundRect">
            <a:avLst/>
          </a:prstGeom>
          <a:solidFill>
            <a:srgbClr val="00B05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ja-JP" altLang="en-US" sz="1350" dirty="0">
              <a:solidFill>
                <a:prstClr val="white"/>
              </a:solidFill>
              <a:latin typeface="HGｺﾞｼｯｸM" panose="020B0609000000000000" pitchFamily="49" charset="-128"/>
              <a:ea typeface="HGｺﾞｼｯｸM" panose="020B0609000000000000" pitchFamily="49" charset="-128"/>
            </a:endParaRPr>
          </a:p>
        </p:txBody>
      </p:sp>
      <p:pic>
        <p:nvPicPr>
          <p:cNvPr id="11" name="図 10">
            <a:extLst>
              <a:ext uri="{FF2B5EF4-FFF2-40B4-BE49-F238E27FC236}">
                <a16:creationId xmlns:a16="http://schemas.microsoft.com/office/drawing/2014/main" id="{AA663EBF-27AA-4E5F-A539-D597B48313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5474" y="1874698"/>
            <a:ext cx="4277236" cy="2413988"/>
          </a:xfrm>
          <a:prstGeom prst="rect">
            <a:avLst/>
          </a:prstGeom>
        </p:spPr>
      </p:pic>
      <p:sp>
        <p:nvSpPr>
          <p:cNvPr id="14" name="楕円 13">
            <a:extLst>
              <a:ext uri="{FF2B5EF4-FFF2-40B4-BE49-F238E27FC236}">
                <a16:creationId xmlns:a16="http://schemas.microsoft.com/office/drawing/2014/main" id="{E43FEF59-AB52-4DF1-A41B-B9F10786769B}"/>
              </a:ext>
            </a:extLst>
          </p:cNvPr>
          <p:cNvSpPr/>
          <p:nvPr/>
        </p:nvSpPr>
        <p:spPr>
          <a:xfrm>
            <a:off x="4389753" y="1934720"/>
            <a:ext cx="4141336" cy="50904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ja-JP" altLang="en-US" sz="1350">
              <a:solidFill>
                <a:prstClr val="white"/>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585518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DBC9A4-BDF0-419C-92BE-5F499B922FCD}"/>
              </a:ext>
            </a:extLst>
          </p:cNvPr>
          <p:cNvSpPr>
            <a:spLocks noGrp="1"/>
          </p:cNvSpPr>
          <p:nvPr>
            <p:ph type="title"/>
          </p:nvPr>
        </p:nvSpPr>
        <p:spPr>
          <a:xfrm>
            <a:off x="628650" y="365126"/>
            <a:ext cx="7886700" cy="885605"/>
          </a:xfrm>
        </p:spPr>
        <p:txBody>
          <a:bodyPr/>
          <a:lstStyle/>
          <a:p>
            <a:r>
              <a:rPr kumimoji="1" lang="ja-JP" altLang="en-US" dirty="0"/>
              <a:t>万博の森育成等計画について</a:t>
            </a:r>
          </a:p>
        </p:txBody>
      </p:sp>
      <p:sp>
        <p:nvSpPr>
          <p:cNvPr id="3" name="コンテンツ プレースホルダー 2">
            <a:extLst>
              <a:ext uri="{FF2B5EF4-FFF2-40B4-BE49-F238E27FC236}">
                <a16:creationId xmlns:a16="http://schemas.microsoft.com/office/drawing/2014/main" id="{8087D831-24C7-4717-A91D-876BC04AC452}"/>
              </a:ext>
            </a:extLst>
          </p:cNvPr>
          <p:cNvSpPr>
            <a:spLocks noGrp="1"/>
          </p:cNvSpPr>
          <p:nvPr>
            <p:ph idx="1"/>
          </p:nvPr>
        </p:nvSpPr>
        <p:spPr>
          <a:xfrm>
            <a:off x="628650" y="1250730"/>
            <a:ext cx="7981950" cy="5242143"/>
          </a:xfrm>
        </p:spPr>
        <p:txBody>
          <a:bodyPr>
            <a:normAutofit fontScale="77500" lnSpcReduction="20000"/>
          </a:bodyPr>
          <a:lstStyle/>
          <a:p>
            <a:pPr marL="0" indent="0">
              <a:lnSpc>
                <a:spcPct val="120000"/>
              </a:lnSpc>
              <a:buNone/>
            </a:pPr>
            <a:r>
              <a:rPr kumimoji="1" lang="ja-JP" altLang="en-US" dirty="0"/>
              <a:t>〇「万博の森」の基本理念</a:t>
            </a:r>
            <a:endParaRPr kumimoji="1" lang="en-US" altLang="ja-JP" dirty="0"/>
          </a:p>
          <a:p>
            <a:pPr marL="0" indent="0">
              <a:lnSpc>
                <a:spcPct val="120000"/>
              </a:lnSpc>
              <a:buNone/>
            </a:pPr>
            <a:r>
              <a:rPr kumimoji="1" lang="ja-JP" altLang="en-US" dirty="0"/>
              <a:t>　人工的に造成された博覧会跡地を「森」に還し「緑に</a:t>
            </a:r>
            <a:endParaRPr kumimoji="1" lang="en-US" altLang="ja-JP" dirty="0"/>
          </a:p>
          <a:p>
            <a:pPr marL="0" indent="0">
              <a:lnSpc>
                <a:spcPct val="120000"/>
              </a:lnSpc>
              <a:buNone/>
            </a:pPr>
            <a:r>
              <a:rPr kumimoji="1" lang="ja-JP" altLang="en-US" dirty="0"/>
              <a:t>　包まれた文化公園」とする</a:t>
            </a:r>
            <a:endParaRPr kumimoji="1" lang="en-US" altLang="ja-JP" dirty="0"/>
          </a:p>
          <a:p>
            <a:pPr marL="0" indent="0">
              <a:lnSpc>
                <a:spcPct val="120000"/>
              </a:lnSpc>
              <a:buNone/>
            </a:pPr>
            <a:r>
              <a:rPr lang="ja-JP" altLang="en-US" dirty="0"/>
              <a:t>〇万博の森の現状</a:t>
            </a:r>
            <a:endParaRPr lang="en-US" altLang="ja-JP" dirty="0"/>
          </a:p>
          <a:p>
            <a:pPr marL="0" indent="0">
              <a:lnSpc>
                <a:spcPct val="120000"/>
              </a:lnSpc>
              <a:buNone/>
            </a:pPr>
            <a:r>
              <a:rPr lang="ja-JP" altLang="en-US" dirty="0"/>
              <a:t>　一斉に育った同年齢の樹木が密生する不健全な森</a:t>
            </a:r>
            <a:endParaRPr lang="en-US" altLang="ja-JP" dirty="0"/>
          </a:p>
          <a:p>
            <a:pPr marL="0" indent="0">
              <a:lnSpc>
                <a:spcPct val="120000"/>
              </a:lnSpc>
              <a:buNone/>
            </a:pPr>
            <a:endParaRPr lang="en-US" altLang="ja-JP" dirty="0"/>
          </a:p>
          <a:p>
            <a:pPr marL="0" indent="0">
              <a:lnSpc>
                <a:spcPct val="120000"/>
              </a:lnSpc>
              <a:buNone/>
            </a:pPr>
            <a:r>
              <a:rPr lang="ja-JP" altLang="en-US" dirty="0"/>
              <a:t>〇「万博の森育成等計画」の策定（ ２０１７年２月）</a:t>
            </a:r>
            <a:endParaRPr lang="en-US" altLang="ja-JP" dirty="0"/>
          </a:p>
          <a:p>
            <a:pPr marL="0" indent="0">
              <a:lnSpc>
                <a:spcPct val="120000"/>
              </a:lnSpc>
              <a:buNone/>
            </a:pPr>
            <a:r>
              <a:rPr lang="ja-JP" altLang="en-US" dirty="0"/>
              <a:t>　＜目指すべき森の将来像＞</a:t>
            </a:r>
            <a:endParaRPr lang="en-US" altLang="ja-JP" dirty="0"/>
          </a:p>
          <a:p>
            <a:pPr marL="0" indent="0">
              <a:lnSpc>
                <a:spcPct val="120000"/>
              </a:lnSpc>
              <a:buNone/>
            </a:pPr>
            <a:r>
              <a:rPr lang="ja-JP" altLang="en-US" dirty="0"/>
              <a:t>　「生物多様性の豊かな森」・「人と自然が触れ合える森」</a:t>
            </a:r>
            <a:endParaRPr lang="en-US" altLang="ja-JP" dirty="0"/>
          </a:p>
          <a:p>
            <a:pPr marL="0" indent="0">
              <a:lnSpc>
                <a:spcPct val="120000"/>
              </a:lnSpc>
              <a:buNone/>
            </a:pPr>
            <a:r>
              <a:rPr lang="ja-JP" altLang="en-US" dirty="0"/>
              <a:t>　</a:t>
            </a:r>
            <a:endParaRPr kumimoji="1" lang="ja-JP" altLang="en-US" dirty="0"/>
          </a:p>
        </p:txBody>
      </p:sp>
      <p:sp>
        <p:nvSpPr>
          <p:cNvPr id="4" name="矢印: 下 3">
            <a:extLst>
              <a:ext uri="{FF2B5EF4-FFF2-40B4-BE49-F238E27FC236}">
                <a16:creationId xmlns:a16="http://schemas.microsoft.com/office/drawing/2014/main" id="{D576BCB0-C40E-4A1E-A11E-690D198804CC}"/>
              </a:ext>
            </a:extLst>
          </p:cNvPr>
          <p:cNvSpPr/>
          <p:nvPr/>
        </p:nvSpPr>
        <p:spPr>
          <a:xfrm>
            <a:off x="4225684" y="3580141"/>
            <a:ext cx="483476" cy="29166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8062B825-DE55-465A-A8DD-EFBBC80939F4}"/>
              </a:ext>
            </a:extLst>
          </p:cNvPr>
          <p:cNvSpPr/>
          <p:nvPr/>
        </p:nvSpPr>
        <p:spPr>
          <a:xfrm>
            <a:off x="830580" y="5546834"/>
            <a:ext cx="7505700" cy="885605"/>
          </a:xfrm>
          <a:prstGeom prst="roundRect">
            <a:avLst/>
          </a:prstGeom>
          <a:solidFill>
            <a:schemeClr val="accent2">
              <a:lumMod val="40000"/>
              <a:lumOff val="60000"/>
            </a:schemeClr>
          </a:solidFill>
          <a:ln>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目指すべき森の実現に向け、モデルエリアで試験施業を実施し、</a:t>
            </a:r>
            <a:endParaRPr kumimoji="1" lang="en-US" altLang="ja-JP" dirty="0">
              <a:solidFill>
                <a:schemeClr val="tx1"/>
              </a:solidFill>
            </a:endParaRPr>
          </a:p>
          <a:p>
            <a:r>
              <a:rPr kumimoji="1" lang="ja-JP" altLang="en-US" dirty="0">
                <a:solidFill>
                  <a:schemeClr val="tx1"/>
                </a:solidFill>
              </a:rPr>
              <a:t>　　施業手法等を検討</a:t>
            </a:r>
          </a:p>
        </p:txBody>
      </p:sp>
      <p:sp>
        <p:nvSpPr>
          <p:cNvPr id="6" name="二等辺三角形 5">
            <a:extLst>
              <a:ext uri="{FF2B5EF4-FFF2-40B4-BE49-F238E27FC236}">
                <a16:creationId xmlns:a16="http://schemas.microsoft.com/office/drawing/2014/main" id="{F3258B30-4672-4C91-AE12-46E79D96ED72}"/>
              </a:ext>
            </a:extLst>
          </p:cNvPr>
          <p:cNvSpPr/>
          <p:nvPr/>
        </p:nvSpPr>
        <p:spPr>
          <a:xfrm rot="10800000">
            <a:off x="4046220" y="5364479"/>
            <a:ext cx="655320" cy="1143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94984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6D7028-05C4-4EA6-8C8E-E9C0A62AAD6A}"/>
              </a:ext>
            </a:extLst>
          </p:cNvPr>
          <p:cNvSpPr>
            <a:spLocks noGrp="1"/>
          </p:cNvSpPr>
          <p:nvPr>
            <p:ph type="title"/>
          </p:nvPr>
        </p:nvSpPr>
        <p:spPr>
          <a:xfrm>
            <a:off x="628650" y="365126"/>
            <a:ext cx="7886700" cy="875095"/>
          </a:xfrm>
        </p:spPr>
        <p:txBody>
          <a:bodyPr/>
          <a:lstStyle/>
          <a:p>
            <a:pPr algn="ctr">
              <a:lnSpc>
                <a:spcPct val="100000"/>
              </a:lnSpc>
            </a:pPr>
            <a:r>
              <a:rPr kumimoji="1" lang="ja-JP" altLang="en-US" dirty="0"/>
              <a:t>万博の森</a:t>
            </a:r>
          </a:p>
        </p:txBody>
      </p:sp>
      <p:sp>
        <p:nvSpPr>
          <p:cNvPr id="3" name="コンテンツ プレースホルダー 2">
            <a:extLst>
              <a:ext uri="{FF2B5EF4-FFF2-40B4-BE49-F238E27FC236}">
                <a16:creationId xmlns:a16="http://schemas.microsoft.com/office/drawing/2014/main" id="{23CEC005-8E5F-4728-B586-AFD4293D54B2}"/>
              </a:ext>
            </a:extLst>
          </p:cNvPr>
          <p:cNvSpPr>
            <a:spLocks noGrp="1"/>
          </p:cNvSpPr>
          <p:nvPr>
            <p:ph idx="1"/>
          </p:nvPr>
        </p:nvSpPr>
        <p:spPr>
          <a:xfrm>
            <a:off x="628650" y="1435940"/>
            <a:ext cx="7886700" cy="507672"/>
          </a:xfrm>
        </p:spPr>
        <p:txBody>
          <a:bodyPr>
            <a:normAutofit/>
          </a:bodyPr>
          <a:lstStyle/>
          <a:p>
            <a:r>
              <a:rPr kumimoji="1" lang="ja-JP" altLang="en-US" dirty="0"/>
              <a:t>令和３年度第２期モデルエリアの現状</a:t>
            </a:r>
          </a:p>
        </p:txBody>
      </p:sp>
      <p:pic>
        <p:nvPicPr>
          <p:cNvPr id="4" name="図 3">
            <a:extLst>
              <a:ext uri="{FF2B5EF4-FFF2-40B4-BE49-F238E27FC236}">
                <a16:creationId xmlns:a16="http://schemas.microsoft.com/office/drawing/2014/main" id="{4591DBDC-93B6-4C72-810C-E5BE94EF0FB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0584" y="1954831"/>
            <a:ext cx="3788060" cy="2979684"/>
          </a:xfrm>
          <a:prstGeom prst="rect">
            <a:avLst/>
          </a:prstGeom>
          <a:noFill/>
          <a:ln>
            <a:noFill/>
          </a:ln>
        </p:spPr>
      </p:pic>
      <p:grpSp>
        <p:nvGrpSpPr>
          <p:cNvPr id="5" name="グループ化 4">
            <a:extLst>
              <a:ext uri="{FF2B5EF4-FFF2-40B4-BE49-F238E27FC236}">
                <a16:creationId xmlns:a16="http://schemas.microsoft.com/office/drawing/2014/main" id="{11C287FA-F15B-49D6-9279-3823FA191A82}"/>
              </a:ext>
            </a:extLst>
          </p:cNvPr>
          <p:cNvGrpSpPr>
            <a:grpSpLocks noChangeAspect="1"/>
          </p:cNvGrpSpPr>
          <p:nvPr/>
        </p:nvGrpSpPr>
        <p:grpSpPr>
          <a:xfrm>
            <a:off x="628650" y="1954831"/>
            <a:ext cx="3953660" cy="2964011"/>
            <a:chOff x="0" y="0"/>
            <a:chExt cx="2351405" cy="1763395"/>
          </a:xfrm>
        </p:grpSpPr>
        <p:pic>
          <p:nvPicPr>
            <p:cNvPr id="6" name="図 5">
              <a:extLst>
                <a:ext uri="{FF2B5EF4-FFF2-40B4-BE49-F238E27FC236}">
                  <a16:creationId xmlns:a16="http://schemas.microsoft.com/office/drawing/2014/main" id="{019F1600-458B-43C9-A2F2-B260694815E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351405" cy="1763395"/>
            </a:xfrm>
            <a:prstGeom prst="rect">
              <a:avLst/>
            </a:prstGeom>
            <a:noFill/>
            <a:ln>
              <a:noFill/>
            </a:ln>
          </p:spPr>
        </p:pic>
        <p:sp>
          <p:nvSpPr>
            <p:cNvPr id="7" name="テキスト ボックス 50">
              <a:extLst>
                <a:ext uri="{FF2B5EF4-FFF2-40B4-BE49-F238E27FC236}">
                  <a16:creationId xmlns:a16="http://schemas.microsoft.com/office/drawing/2014/main" id="{06E7494C-9381-4B7B-942E-DD7B7A8933CF}"/>
                </a:ext>
              </a:extLst>
            </p:cNvPr>
            <p:cNvSpPr txBox="1"/>
            <p:nvPr/>
          </p:nvSpPr>
          <p:spPr>
            <a:xfrm>
              <a:off x="0" y="72427"/>
              <a:ext cx="1732915" cy="4470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06680" indent="-106680" algn="just">
                <a:lnSpc>
                  <a:spcPts val="2000"/>
                </a:lnSpc>
              </a:pPr>
              <a:r>
                <a:rPr lang="en-US" sz="1050" b="1" kern="100">
                  <a:solidFill>
                    <a:srgbClr val="FFFFFF"/>
                  </a:solidFill>
                  <a:effectLst/>
                  <a:latin typeface="Meiryo UI" panose="020B0604030504040204" pitchFamily="50" charset="-128"/>
                  <a:ea typeface="游明朝" panose="02020400000000000000" pitchFamily="18" charset="-128"/>
                  <a:cs typeface="Times New Roman" panose="02020603050405020304" pitchFamily="18" charset="0"/>
                </a:rPr>
                <a:t>R5</a:t>
              </a:r>
              <a:r>
                <a:rPr lang="ja-JP" sz="1050" b="1" kern="100">
                  <a:solidFill>
                    <a:srgbClr val="FFFFFF"/>
                  </a:solidFill>
                  <a:effectLst/>
                  <a:latin typeface="游明朝" panose="02020400000000000000" pitchFamily="18" charset="-128"/>
                  <a:ea typeface="Meiryo UI" panose="020B0604030504040204" pitchFamily="50" charset="-128"/>
                  <a:cs typeface="Times New Roman" panose="02020603050405020304" pitchFamily="18" charset="0"/>
                </a:rPr>
                <a:t>年</a:t>
              </a:r>
              <a:r>
                <a:rPr lang="en-US" sz="1050" b="1" kern="100">
                  <a:solidFill>
                    <a:srgbClr val="FFFFFF"/>
                  </a:solidFill>
                  <a:effectLst/>
                  <a:latin typeface="游明朝" panose="02020400000000000000" pitchFamily="18" charset="-128"/>
                  <a:ea typeface="Meiryo UI" panose="020B0604030504040204" pitchFamily="50" charset="-128"/>
                  <a:cs typeface="Times New Roman" panose="02020603050405020304" pitchFamily="18" charset="0"/>
                </a:rPr>
                <a:t>9</a:t>
              </a:r>
              <a:r>
                <a:rPr lang="ja-JP" sz="1050" b="1" kern="100">
                  <a:solidFill>
                    <a:srgbClr val="FFFFFF"/>
                  </a:solidFill>
                  <a:effectLst/>
                  <a:latin typeface="游明朝" panose="02020400000000000000" pitchFamily="18" charset="-128"/>
                  <a:ea typeface="Meiryo UI" panose="020B0604030504040204" pitchFamily="50" charset="-128"/>
                  <a:cs typeface="Times New Roman" panose="02020603050405020304" pitchFamily="18" charset="0"/>
                </a:rPr>
                <a:t>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8" name="コンテンツ プレースホルダー 2">
            <a:extLst>
              <a:ext uri="{FF2B5EF4-FFF2-40B4-BE49-F238E27FC236}">
                <a16:creationId xmlns:a16="http://schemas.microsoft.com/office/drawing/2014/main" id="{A29EEA40-AC2F-4EB3-95D0-8B62C25A9DFD}"/>
              </a:ext>
            </a:extLst>
          </p:cNvPr>
          <p:cNvSpPr txBox="1">
            <a:spLocks/>
          </p:cNvSpPr>
          <p:nvPr/>
        </p:nvSpPr>
        <p:spPr>
          <a:xfrm>
            <a:off x="628650" y="5056254"/>
            <a:ext cx="7886700" cy="143661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目標とする姿：落葉樹中心の明るい森</a:t>
            </a:r>
            <a:endParaRPr lang="en-US" altLang="ja-JP" dirty="0"/>
          </a:p>
          <a:p>
            <a:pPr marL="0" indent="0">
              <a:buNone/>
            </a:pPr>
            <a:r>
              <a:rPr lang="ja-JP" altLang="en-US" dirty="0"/>
              <a:t>施業内容：常緑樹が優先する林で常緑樹を全伐</a:t>
            </a:r>
            <a:endParaRPr lang="en-US" altLang="ja-JP" dirty="0"/>
          </a:p>
          <a:p>
            <a:pPr marL="0" indent="0">
              <a:buNone/>
            </a:pPr>
            <a:r>
              <a:rPr lang="ja-JP" altLang="en-US" dirty="0"/>
              <a:t>→樹冠が広がらず、つる・下草の繁茂により藪化</a:t>
            </a:r>
          </a:p>
        </p:txBody>
      </p:sp>
    </p:spTree>
    <p:extLst>
      <p:ext uri="{BB962C8B-B14F-4D97-AF65-F5344CB8AC3E}">
        <p14:creationId xmlns:p14="http://schemas.microsoft.com/office/powerpoint/2010/main" val="2866855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F6FF16C-41EF-490D-BC18-C68691CF6D45}"/>
              </a:ext>
            </a:extLst>
          </p:cNvPr>
          <p:cNvSpPr>
            <a:spLocks noGrp="1"/>
          </p:cNvSpPr>
          <p:nvPr>
            <p:ph idx="1"/>
          </p:nvPr>
        </p:nvSpPr>
        <p:spPr>
          <a:xfrm>
            <a:off x="540297" y="1151782"/>
            <a:ext cx="8063405" cy="1576145"/>
          </a:xfrm>
        </p:spPr>
        <p:txBody>
          <a:bodyPr>
            <a:normAutofit fontScale="92500"/>
          </a:bodyPr>
          <a:lstStyle/>
          <a:p>
            <a:r>
              <a:rPr kumimoji="1" lang="ja-JP" altLang="en-US" dirty="0"/>
              <a:t>令和５年度第３期モデルエリアを設定</a:t>
            </a:r>
            <a:endParaRPr kumimoji="1" lang="en-US" altLang="ja-JP" dirty="0"/>
          </a:p>
          <a:p>
            <a:r>
              <a:rPr lang="ja-JP" altLang="en-US" dirty="0"/>
              <a:t>常緑樹が優先する林において、エリア内の</a:t>
            </a:r>
            <a:r>
              <a:rPr kumimoji="1" lang="ja-JP" altLang="en-US" dirty="0"/>
              <a:t>ギャップ面積が樹冠面積の</a:t>
            </a:r>
            <a:r>
              <a:rPr kumimoji="1" lang="en-US" altLang="ja-JP" dirty="0"/>
              <a:t>3</a:t>
            </a:r>
            <a:r>
              <a:rPr kumimoji="1" lang="ja-JP" altLang="en-US" dirty="0"/>
              <a:t>割程度となるよう伐採</a:t>
            </a:r>
          </a:p>
        </p:txBody>
      </p:sp>
      <p:sp>
        <p:nvSpPr>
          <p:cNvPr id="4" name="タイトル 1">
            <a:extLst>
              <a:ext uri="{FF2B5EF4-FFF2-40B4-BE49-F238E27FC236}">
                <a16:creationId xmlns:a16="http://schemas.microsoft.com/office/drawing/2014/main" id="{85933140-9F30-4BBA-9B6E-6BE0D9AE5737}"/>
              </a:ext>
            </a:extLst>
          </p:cNvPr>
          <p:cNvSpPr>
            <a:spLocks noGrp="1"/>
          </p:cNvSpPr>
          <p:nvPr>
            <p:ph type="title"/>
          </p:nvPr>
        </p:nvSpPr>
        <p:spPr>
          <a:xfrm>
            <a:off x="628650" y="298450"/>
            <a:ext cx="7886700" cy="791013"/>
          </a:xfrm>
        </p:spPr>
        <p:txBody>
          <a:bodyPr/>
          <a:lstStyle/>
          <a:p>
            <a:pPr algn="ctr">
              <a:lnSpc>
                <a:spcPct val="100000"/>
              </a:lnSpc>
            </a:pPr>
            <a:r>
              <a:rPr kumimoji="1" lang="ja-JP" altLang="en-US" dirty="0"/>
              <a:t>万博の森</a:t>
            </a:r>
          </a:p>
        </p:txBody>
      </p:sp>
      <p:sp>
        <p:nvSpPr>
          <p:cNvPr id="5" name="矢印: 右 4">
            <a:extLst>
              <a:ext uri="{FF2B5EF4-FFF2-40B4-BE49-F238E27FC236}">
                <a16:creationId xmlns:a16="http://schemas.microsoft.com/office/drawing/2014/main" id="{19192C47-BA05-4A64-B075-DC0FC89F200D}"/>
              </a:ext>
            </a:extLst>
          </p:cNvPr>
          <p:cNvSpPr/>
          <p:nvPr/>
        </p:nvSpPr>
        <p:spPr>
          <a:xfrm>
            <a:off x="4170771" y="3928616"/>
            <a:ext cx="654050" cy="484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12" name="グループ化 11">
            <a:extLst>
              <a:ext uri="{FF2B5EF4-FFF2-40B4-BE49-F238E27FC236}">
                <a16:creationId xmlns:a16="http://schemas.microsoft.com/office/drawing/2014/main" id="{CCE23B4F-9AE5-4D9C-811A-C946305C35BD}"/>
              </a:ext>
            </a:extLst>
          </p:cNvPr>
          <p:cNvGrpSpPr/>
          <p:nvPr/>
        </p:nvGrpSpPr>
        <p:grpSpPr>
          <a:xfrm>
            <a:off x="628650" y="2875693"/>
            <a:ext cx="2705482" cy="3822192"/>
            <a:chOff x="628650" y="2875693"/>
            <a:chExt cx="2705482" cy="3822192"/>
          </a:xfrm>
        </p:grpSpPr>
        <p:pic>
          <p:nvPicPr>
            <p:cNvPr id="19" name="図 18">
              <a:extLst>
                <a:ext uri="{FF2B5EF4-FFF2-40B4-BE49-F238E27FC236}">
                  <a16:creationId xmlns:a16="http://schemas.microsoft.com/office/drawing/2014/main" id="{1DC65357-5854-4CAA-B6AA-B71D71CB48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939" r="23854" b="4638"/>
            <a:stretch/>
          </p:blipFill>
          <p:spPr bwMode="auto">
            <a:xfrm>
              <a:off x="628650" y="2875693"/>
              <a:ext cx="2705482" cy="3822192"/>
            </a:xfrm>
            <a:prstGeom prst="rect">
              <a:avLst/>
            </a:prstGeom>
            <a:noFill/>
            <a:ln>
              <a:solidFill>
                <a:schemeClr val="tx1"/>
              </a:solidFill>
            </a:ln>
            <a:extLst>
              <a:ext uri="{53640926-AAD7-44D8-BBD7-CCE9431645EC}">
                <a14:shadowObscured xmlns:a14="http://schemas.microsoft.com/office/drawing/2010/main"/>
              </a:ext>
            </a:extLst>
          </p:spPr>
        </p:pic>
        <p:sp>
          <p:nvSpPr>
            <p:cNvPr id="20" name="正方形/長方形 19">
              <a:extLst>
                <a:ext uri="{FF2B5EF4-FFF2-40B4-BE49-F238E27FC236}">
                  <a16:creationId xmlns:a16="http://schemas.microsoft.com/office/drawing/2014/main" id="{A8F3E745-2C3D-4071-A079-5F9AD1B9EE12}"/>
                </a:ext>
              </a:extLst>
            </p:cNvPr>
            <p:cNvSpPr/>
            <p:nvPr/>
          </p:nvSpPr>
          <p:spPr>
            <a:xfrm>
              <a:off x="2688033" y="2901118"/>
              <a:ext cx="640351" cy="550870"/>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 name="正方形/長方形 20">
              <a:extLst>
                <a:ext uri="{FF2B5EF4-FFF2-40B4-BE49-F238E27FC236}">
                  <a16:creationId xmlns:a16="http://schemas.microsoft.com/office/drawing/2014/main" id="{5CCBDB59-1FC3-44E5-BFC2-742BC81BEA6B}"/>
                </a:ext>
              </a:extLst>
            </p:cNvPr>
            <p:cNvSpPr/>
            <p:nvPr/>
          </p:nvSpPr>
          <p:spPr>
            <a:xfrm>
              <a:off x="634273" y="6558636"/>
              <a:ext cx="304167" cy="135599"/>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8" name="正方形/長方形 17">
            <a:extLst>
              <a:ext uri="{FF2B5EF4-FFF2-40B4-BE49-F238E27FC236}">
                <a16:creationId xmlns:a16="http://schemas.microsoft.com/office/drawing/2014/main" id="{0BFB3D72-D845-4ED8-8FD1-E79888EC3C56}"/>
              </a:ext>
            </a:extLst>
          </p:cNvPr>
          <p:cNvSpPr/>
          <p:nvPr/>
        </p:nvSpPr>
        <p:spPr>
          <a:xfrm>
            <a:off x="5329688" y="5988566"/>
            <a:ext cx="171428" cy="72287"/>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11" name="グループ化 10">
            <a:extLst>
              <a:ext uri="{FF2B5EF4-FFF2-40B4-BE49-F238E27FC236}">
                <a16:creationId xmlns:a16="http://schemas.microsoft.com/office/drawing/2014/main" id="{332B15AE-ACED-403E-BDFC-E5C81E7A3824}"/>
              </a:ext>
            </a:extLst>
          </p:cNvPr>
          <p:cNvGrpSpPr/>
          <p:nvPr/>
        </p:nvGrpSpPr>
        <p:grpSpPr>
          <a:xfrm>
            <a:off x="5688426" y="2862520"/>
            <a:ext cx="2705474" cy="3821049"/>
            <a:chOff x="5688426" y="2862520"/>
            <a:chExt cx="2705474" cy="3821049"/>
          </a:xfrm>
        </p:grpSpPr>
        <p:pic>
          <p:nvPicPr>
            <p:cNvPr id="13" name="図 12">
              <a:extLst>
                <a:ext uri="{FF2B5EF4-FFF2-40B4-BE49-F238E27FC236}">
                  <a16:creationId xmlns:a16="http://schemas.microsoft.com/office/drawing/2014/main" id="{485DAA76-77D8-451A-B02E-67A07C4DF3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530" r="28018" b="4445"/>
            <a:stretch/>
          </p:blipFill>
          <p:spPr bwMode="auto">
            <a:xfrm>
              <a:off x="5688426" y="2862520"/>
              <a:ext cx="2705474" cy="3821049"/>
            </a:xfrm>
            <a:prstGeom prst="rect">
              <a:avLst/>
            </a:prstGeom>
            <a:noFill/>
            <a:ln>
              <a:solidFill>
                <a:schemeClr val="tx1"/>
              </a:solidFill>
            </a:ln>
            <a:extLst>
              <a:ext uri="{53640926-AAD7-44D8-BBD7-CCE9431645EC}">
                <a14:shadowObscured xmlns:a14="http://schemas.microsoft.com/office/drawing/2010/main"/>
              </a:ext>
            </a:extLst>
          </p:spPr>
        </p:pic>
        <p:sp>
          <p:nvSpPr>
            <p:cNvPr id="14" name="正方形/長方形 13">
              <a:extLst>
                <a:ext uri="{FF2B5EF4-FFF2-40B4-BE49-F238E27FC236}">
                  <a16:creationId xmlns:a16="http://schemas.microsoft.com/office/drawing/2014/main" id="{A029A579-3D40-482B-9632-E3E37EE1C5DE}"/>
                </a:ext>
              </a:extLst>
            </p:cNvPr>
            <p:cNvSpPr/>
            <p:nvPr/>
          </p:nvSpPr>
          <p:spPr>
            <a:xfrm>
              <a:off x="5693190" y="6543828"/>
              <a:ext cx="319167" cy="135861"/>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 name="正方形/長方形 14">
              <a:extLst>
                <a:ext uri="{FF2B5EF4-FFF2-40B4-BE49-F238E27FC236}">
                  <a16:creationId xmlns:a16="http://schemas.microsoft.com/office/drawing/2014/main" id="{7712AC6F-B4F9-4316-A4A9-641CD1340E6A}"/>
                </a:ext>
              </a:extLst>
            </p:cNvPr>
            <p:cNvSpPr/>
            <p:nvPr/>
          </p:nvSpPr>
          <p:spPr>
            <a:xfrm>
              <a:off x="7870290" y="2882050"/>
              <a:ext cx="520747" cy="517965"/>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0" name="正方形/長方形 9">
            <a:extLst>
              <a:ext uri="{FF2B5EF4-FFF2-40B4-BE49-F238E27FC236}">
                <a16:creationId xmlns:a16="http://schemas.microsoft.com/office/drawing/2014/main" id="{A44B98F9-06CD-466B-BF5D-050FF242B04C}"/>
              </a:ext>
            </a:extLst>
          </p:cNvPr>
          <p:cNvSpPr/>
          <p:nvPr/>
        </p:nvSpPr>
        <p:spPr>
          <a:xfrm>
            <a:off x="3454851" y="5613810"/>
            <a:ext cx="2124869" cy="908590"/>
          </a:xfrm>
          <a:prstGeom prst="rect">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6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点在する</a:t>
            </a:r>
            <a:r>
              <a:rPr lang="ja-JP" sz="16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落葉樹</a:t>
            </a:r>
            <a:r>
              <a:rPr lang="ja-JP" altLang="en-US" sz="16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を取り囲む常緑樹を伐採</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432457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TotalTime>
  <Words>651</Words>
  <Application>Microsoft Office PowerPoint</Application>
  <PresentationFormat>画面に合わせる (4:3)</PresentationFormat>
  <Paragraphs>74</Paragraphs>
  <Slides>7</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7</vt:i4>
      </vt:variant>
    </vt:vector>
  </HeadingPairs>
  <TitlesOfParts>
    <vt:vector size="18" baseType="lpstr">
      <vt:lpstr>HGPｺﾞｼｯｸE</vt:lpstr>
      <vt:lpstr>HGｺﾞｼｯｸM</vt:lpstr>
      <vt:lpstr>Meiryo UI</vt:lpstr>
      <vt:lpstr>游ゴシック</vt:lpstr>
      <vt:lpstr>游ゴシック Light</vt:lpstr>
      <vt:lpstr>游明朝</vt:lpstr>
      <vt:lpstr>Arial</vt:lpstr>
      <vt:lpstr>Calibri</vt:lpstr>
      <vt:lpstr>Calibri Light</vt:lpstr>
      <vt:lpstr>Office テーマ</vt:lpstr>
      <vt:lpstr>1_Office テーマ</vt:lpstr>
      <vt:lpstr>緑整備部会の開催実績と審議内容</vt:lpstr>
      <vt:lpstr>日本庭園の更なる魅力づくりについて</vt:lpstr>
      <vt:lpstr>①本質的価値および構成要素の決定</vt:lpstr>
      <vt:lpstr>②保存活用計画（案）の作成</vt:lpstr>
      <vt:lpstr>万博の森育成等計画について</vt:lpstr>
      <vt:lpstr>万博の森</vt:lpstr>
      <vt:lpstr>万博の森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緑整備部会の開催実績と審議内容</dc:title>
  <dc:creator>馬場　玲子</dc:creator>
  <cp:lastModifiedBy>田所　和音</cp:lastModifiedBy>
  <cp:revision>23</cp:revision>
  <cp:lastPrinted>2024-06-06T07:54:57Z</cp:lastPrinted>
  <dcterms:created xsi:type="dcterms:W3CDTF">2024-06-05T05:58:32Z</dcterms:created>
  <dcterms:modified xsi:type="dcterms:W3CDTF">2024-06-11T04:31:11Z</dcterms:modified>
</cp:coreProperties>
</file>