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7"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66"/>
    <a:srgbClr val="CCFFCC"/>
    <a:srgbClr val="FFCCFF"/>
    <a:srgbClr val="FF99CC"/>
    <a:srgbClr val="99FF66"/>
    <a:srgbClr val="99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11" autoAdjust="0"/>
    <p:restoredTop sz="94660"/>
  </p:normalViewPr>
  <p:slideViewPr>
    <p:cSldViewPr snapToGrid="0">
      <p:cViewPr varScale="1">
        <p:scale>
          <a:sx n="72" d="100"/>
          <a:sy n="72" d="100"/>
        </p:scale>
        <p:origin x="143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1879408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111469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208726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209665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263028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961837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847579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1542587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149583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353838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D98D9F9-8F20-4F27-B70F-6F5D221C3E49}" type="datetimeFigureOut">
              <a:rPr kumimoji="1" lang="ja-JP" altLang="en-US" smtClean="0"/>
              <a:t>2024/12/20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162636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D98D9F9-8F20-4F27-B70F-6F5D221C3E49}" type="datetimeFigureOut">
              <a:rPr kumimoji="1" lang="ja-JP" altLang="en-US" smtClean="0"/>
              <a:t>2024/12/20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A57B86D-D1AE-4680-9552-F24ED1800C1F}" type="slidenum">
              <a:rPr kumimoji="1" lang="ja-JP" altLang="en-US" smtClean="0"/>
              <a:t>‹#›</a:t>
            </a:fld>
            <a:endParaRPr kumimoji="1" lang="ja-JP" altLang="en-US"/>
          </a:p>
        </p:txBody>
      </p:sp>
    </p:spTree>
    <p:extLst>
      <p:ext uri="{BB962C8B-B14F-4D97-AF65-F5344CB8AC3E}">
        <p14:creationId xmlns:p14="http://schemas.microsoft.com/office/powerpoint/2010/main" val="8465746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テキスト ボックス 45">
            <a:extLst>
              <a:ext uri="{FF2B5EF4-FFF2-40B4-BE49-F238E27FC236}">
                <a16:creationId xmlns:a16="http://schemas.microsoft.com/office/drawing/2014/main" id="{0CC82FB1-401E-4E12-8859-4ADB3F7EB75F}"/>
              </a:ext>
            </a:extLst>
          </p:cNvPr>
          <p:cNvSpPr txBox="1"/>
          <p:nvPr/>
        </p:nvSpPr>
        <p:spPr>
          <a:xfrm>
            <a:off x="77931" y="2813290"/>
            <a:ext cx="12608983" cy="1128907"/>
          </a:xfrm>
          <a:prstGeom prst="rect">
            <a:avLst/>
          </a:prstGeom>
          <a:noFill/>
          <a:ln>
            <a:solidFill>
              <a:schemeClr val="accent1"/>
            </a:solidFill>
          </a:ln>
        </p:spPr>
        <p:txBody>
          <a:bodyPr wrap="square" rtlCol="0">
            <a:noAutofit/>
          </a:bodyPr>
          <a:lstStyle/>
          <a:p>
            <a:pPr>
              <a:lnSpc>
                <a:spcPts val="1600"/>
              </a:lnSpc>
            </a:pPr>
            <a:r>
              <a:rPr lang="ja-JP" altLang="en-US" sz="1050" dirty="0">
                <a:latin typeface="Meiryo UI" panose="020B0604030504040204" pitchFamily="50" charset="-128"/>
                <a:ea typeface="Meiryo UI" panose="020B0604030504040204" pitchFamily="50" charset="-128"/>
              </a:rPr>
              <a:t>　アクションプランは、日本万国博覧会記念公園の活性化に向けた将来ビジョン</a:t>
            </a:r>
            <a:r>
              <a:rPr lang="en-US" altLang="ja-JP" sz="1050" dirty="0">
                <a:latin typeface="Meiryo UI" panose="020B0604030504040204" pitchFamily="50" charset="-128"/>
                <a:ea typeface="Meiryo UI" panose="020B0604030504040204" pitchFamily="50" charset="-128"/>
              </a:rPr>
              <a:t>2040</a:t>
            </a:r>
            <a:r>
              <a:rPr lang="ja-JP" altLang="en-US" sz="1050" dirty="0">
                <a:latin typeface="Meiryo UI" panose="020B0604030504040204" pitchFamily="50" charset="-128"/>
                <a:ea typeface="Meiryo UI" panose="020B0604030504040204" pitchFamily="50" charset="-128"/>
              </a:rPr>
              <a:t>の</a:t>
            </a:r>
            <a:endParaRPr lang="en-US" altLang="ja-JP" sz="1050" dirty="0">
              <a:latin typeface="Meiryo UI" panose="020B0604030504040204" pitchFamily="50" charset="-128"/>
              <a:ea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rPr>
              <a:t>実現に向け、具体的な取組み施策等を示すもの。公園を取り巻く環境の変化に柔軟に</a:t>
            </a:r>
            <a:endParaRPr lang="en-US" altLang="ja-JP" sz="1050" dirty="0">
              <a:latin typeface="Meiryo UI" panose="020B0604030504040204" pitchFamily="50" charset="-128"/>
              <a:ea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rPr>
              <a:t>対応しながら取組みを進めていく。初回のアクションプランの計画期間は</a:t>
            </a:r>
            <a:endParaRPr lang="en-US" altLang="ja-JP" sz="1050" dirty="0">
              <a:latin typeface="Meiryo UI" panose="020B0604030504040204" pitchFamily="50" charset="-128"/>
              <a:ea typeface="Meiryo UI" panose="020B0604030504040204" pitchFamily="50" charset="-128"/>
            </a:endParaRPr>
          </a:p>
          <a:p>
            <a:pPr>
              <a:lnSpc>
                <a:spcPts val="1600"/>
              </a:lnSpc>
            </a:pPr>
            <a:r>
              <a:rPr lang="ja-JP" altLang="en-US" sz="1050" b="1" dirty="0">
                <a:latin typeface="Meiryo UI" panose="020B0604030504040204" pitchFamily="50" charset="-128"/>
                <a:ea typeface="Meiryo UI" panose="020B0604030504040204" pitchFamily="50" charset="-128"/>
              </a:rPr>
              <a:t>大阪・関西万博のインパクトを最大限に活かすため、</a:t>
            </a:r>
            <a:r>
              <a:rPr lang="en-US" altLang="ja-JP" sz="1050" b="1" dirty="0">
                <a:latin typeface="Meiryo UI" panose="020B0604030504040204" pitchFamily="50" charset="-128"/>
                <a:ea typeface="Meiryo UI" panose="020B0604030504040204" pitchFamily="50" charset="-128"/>
              </a:rPr>
              <a:t>2025</a:t>
            </a:r>
            <a:r>
              <a:rPr lang="ja-JP" altLang="en-US" sz="1050" b="1" dirty="0">
                <a:latin typeface="Meiryo UI" panose="020B0604030504040204" pitchFamily="50" charset="-128"/>
                <a:ea typeface="Meiryo UI" panose="020B0604030504040204" pitchFamily="50" charset="-128"/>
              </a:rPr>
              <a:t>年度まで</a:t>
            </a:r>
            <a:r>
              <a:rPr lang="ja-JP" altLang="en-US" sz="1050" dirty="0">
                <a:latin typeface="Meiryo UI" panose="020B0604030504040204" pitchFamily="50" charset="-128"/>
                <a:ea typeface="Meiryo UI" panose="020B0604030504040204" pitchFamily="50" charset="-128"/>
              </a:rPr>
              <a:t>とする。</a:t>
            </a:r>
            <a:endParaRPr lang="en-US" altLang="ja-JP" sz="1050" dirty="0">
              <a:latin typeface="Meiryo UI" panose="020B0604030504040204" pitchFamily="50" charset="-128"/>
              <a:ea typeface="Meiryo UI" panose="020B0604030504040204" pitchFamily="50" charset="-128"/>
            </a:endParaRPr>
          </a:p>
          <a:p>
            <a:pPr>
              <a:lnSpc>
                <a:spcPts val="1600"/>
              </a:lnSpc>
            </a:pPr>
            <a:r>
              <a:rPr lang="ja-JP" altLang="en-US" sz="1050" dirty="0">
                <a:latin typeface="Meiryo UI" panose="020B0604030504040204" pitchFamily="50" charset="-128"/>
                <a:ea typeface="Meiryo UI" panose="020B0604030504040204" pitchFamily="50" charset="-128"/>
              </a:rPr>
              <a:t>　以降</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年程度の期間で定め、必要に応じて、期間中に適宜見直しを行う。</a:t>
            </a:r>
          </a:p>
        </p:txBody>
      </p:sp>
      <p:sp>
        <p:nvSpPr>
          <p:cNvPr id="76" name="テキスト ボックス 75">
            <a:extLst>
              <a:ext uri="{FF2B5EF4-FFF2-40B4-BE49-F238E27FC236}">
                <a16:creationId xmlns:a16="http://schemas.microsoft.com/office/drawing/2014/main" id="{0CC82FB1-401E-4E12-8859-4ADB3F7EB75F}"/>
              </a:ext>
            </a:extLst>
          </p:cNvPr>
          <p:cNvSpPr txBox="1"/>
          <p:nvPr/>
        </p:nvSpPr>
        <p:spPr>
          <a:xfrm>
            <a:off x="65880" y="5823299"/>
            <a:ext cx="12621035" cy="3767586"/>
          </a:xfrm>
          <a:prstGeom prst="rect">
            <a:avLst/>
          </a:prstGeom>
          <a:noFill/>
          <a:ln>
            <a:solidFill>
              <a:schemeClr val="accent1"/>
            </a:solidFill>
          </a:ln>
        </p:spPr>
        <p:txBody>
          <a:bodyPr wrap="square" rtlCol="0">
            <a:noAutofit/>
          </a:bodyPr>
          <a:lstStyle/>
          <a:p>
            <a:pPr>
              <a:lnSpc>
                <a:spcPts val="1600"/>
              </a:lnSpc>
            </a:pPr>
            <a:endParaRPr lang="ja-JP" altLang="en-US" sz="1050" dirty="0">
              <a:latin typeface="Meiryo UI" panose="020B0604030504040204" pitchFamily="50" charset="-128"/>
              <a:ea typeface="Meiryo UI" panose="020B0604030504040204" pitchFamily="50" charset="-128"/>
            </a:endParaRPr>
          </a:p>
        </p:txBody>
      </p:sp>
      <p:sp>
        <p:nvSpPr>
          <p:cNvPr id="42" name="タイトル 1">
            <a:extLst>
              <a:ext uri="{FF2B5EF4-FFF2-40B4-BE49-F238E27FC236}">
                <a16:creationId xmlns:a16="http://schemas.microsoft.com/office/drawing/2014/main" id="{7AC205EA-629D-B86A-3DAC-675353B80592}"/>
              </a:ext>
            </a:extLst>
          </p:cNvPr>
          <p:cNvSpPr txBox="1">
            <a:spLocks/>
          </p:cNvSpPr>
          <p:nvPr/>
        </p:nvSpPr>
        <p:spPr>
          <a:xfrm>
            <a:off x="497404" y="10315"/>
            <a:ext cx="11521765" cy="568893"/>
          </a:xfrm>
          <a:prstGeom prst="rect">
            <a:avLst/>
          </a:prstGeom>
          <a:noFill/>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tabLst>
                <a:tab pos="3314700" algn="l"/>
              </a:tabLst>
            </a:pPr>
            <a:r>
              <a:rPr lang="ja-JP" altLang="en-US" sz="2000" b="1" dirty="0">
                <a:latin typeface="ＭＳ Ｐゴシック" panose="020B0600070205080204" pitchFamily="50" charset="-128"/>
                <a:ea typeface="ＭＳ Ｐゴシック" panose="020B0600070205080204" pitchFamily="50" charset="-128"/>
              </a:rPr>
              <a:t>（仮称）日本万国博覧会記念公園の活性化に向けたアクションプラン（素案）概要</a:t>
            </a:r>
            <a:endParaRPr lang="ja-JP" altLang="en-US" sz="2000" b="1" cap="all" dirty="0">
              <a:latin typeface="ＭＳ Ｐゴシック" panose="020B0600070205080204" pitchFamily="50" charset="-128"/>
              <a:ea typeface="ＭＳ Ｐゴシック" panose="020B0600070205080204" pitchFamily="50" charset="-128"/>
            </a:endParaRPr>
          </a:p>
        </p:txBody>
      </p:sp>
      <p:cxnSp>
        <p:nvCxnSpPr>
          <p:cNvPr id="44" name="直線コネクタ 43">
            <a:extLst>
              <a:ext uri="{FF2B5EF4-FFF2-40B4-BE49-F238E27FC236}">
                <a16:creationId xmlns:a16="http://schemas.microsoft.com/office/drawing/2014/main" id="{CAA54F8B-F971-D019-A6B5-7D110A88F4D9}"/>
              </a:ext>
            </a:extLst>
          </p:cNvPr>
          <p:cNvCxnSpPr>
            <a:cxnSpLocks/>
          </p:cNvCxnSpPr>
          <p:nvPr/>
        </p:nvCxnSpPr>
        <p:spPr>
          <a:xfrm>
            <a:off x="12049" y="2560481"/>
            <a:ext cx="12801601" cy="0"/>
          </a:xfrm>
          <a:prstGeom prst="line">
            <a:avLst/>
          </a:prstGeom>
          <a:ln w="57150">
            <a:solidFill>
              <a:srgbClr val="66B2B0"/>
            </a:solidFill>
          </a:ln>
        </p:spPr>
        <p:style>
          <a:lnRef idx="1">
            <a:schemeClr val="accent1"/>
          </a:lnRef>
          <a:fillRef idx="0">
            <a:schemeClr val="accent1"/>
          </a:fillRef>
          <a:effectRef idx="0">
            <a:schemeClr val="accent1"/>
          </a:effectRef>
          <a:fontRef idx="minor">
            <a:schemeClr val="tx1"/>
          </a:fontRef>
        </p:style>
      </p:cxnSp>
      <p:graphicFrame>
        <p:nvGraphicFramePr>
          <p:cNvPr id="45" name="表 44">
            <a:extLst>
              <a:ext uri="{FF2B5EF4-FFF2-40B4-BE49-F238E27FC236}">
                <a16:creationId xmlns:a16="http://schemas.microsoft.com/office/drawing/2014/main" id="{89DA3200-69D8-6208-B782-0F6FC2D9E4EE}"/>
              </a:ext>
            </a:extLst>
          </p:cNvPr>
          <p:cNvGraphicFramePr>
            <a:graphicFrameLocks noGrp="1"/>
          </p:cNvGraphicFramePr>
          <p:nvPr>
            <p:extLst>
              <p:ext uri="{D42A27DB-BD31-4B8C-83A1-F6EECF244321}">
                <p14:modId xmlns:p14="http://schemas.microsoft.com/office/powerpoint/2010/main" val="378481176"/>
              </p:ext>
            </p:extLst>
          </p:nvPr>
        </p:nvGraphicFramePr>
        <p:xfrm>
          <a:off x="4838700" y="2844615"/>
          <a:ext cx="7728881" cy="1007272"/>
        </p:xfrm>
        <a:graphic>
          <a:graphicData uri="http://schemas.openxmlformats.org/drawingml/2006/table">
            <a:tbl>
              <a:tblPr firstRow="1" bandRow="1">
                <a:tableStyleId>{93296810-A885-4BE3-A3E7-6D5BEEA58F35}</a:tableStyleId>
              </a:tblPr>
              <a:tblGrid>
                <a:gridCol w="960120">
                  <a:extLst>
                    <a:ext uri="{9D8B030D-6E8A-4147-A177-3AD203B41FA5}">
                      <a16:colId xmlns:a16="http://schemas.microsoft.com/office/drawing/2014/main" val="337215803"/>
                    </a:ext>
                  </a:extLst>
                </a:gridCol>
                <a:gridCol w="2202871">
                  <a:extLst>
                    <a:ext uri="{9D8B030D-6E8A-4147-A177-3AD203B41FA5}">
                      <a16:colId xmlns:a16="http://schemas.microsoft.com/office/drawing/2014/main" val="786334866"/>
                    </a:ext>
                  </a:extLst>
                </a:gridCol>
                <a:gridCol w="2016671">
                  <a:extLst>
                    <a:ext uri="{9D8B030D-6E8A-4147-A177-3AD203B41FA5}">
                      <a16:colId xmlns:a16="http://schemas.microsoft.com/office/drawing/2014/main" val="391123602"/>
                    </a:ext>
                  </a:extLst>
                </a:gridCol>
                <a:gridCol w="1309976">
                  <a:extLst>
                    <a:ext uri="{9D8B030D-6E8A-4147-A177-3AD203B41FA5}">
                      <a16:colId xmlns:a16="http://schemas.microsoft.com/office/drawing/2014/main" val="2897602320"/>
                    </a:ext>
                  </a:extLst>
                </a:gridCol>
                <a:gridCol w="1239243">
                  <a:extLst>
                    <a:ext uri="{9D8B030D-6E8A-4147-A177-3AD203B41FA5}">
                      <a16:colId xmlns:a16="http://schemas.microsoft.com/office/drawing/2014/main" val="3675508498"/>
                    </a:ext>
                  </a:extLst>
                </a:gridCol>
              </a:tblGrid>
              <a:tr h="226245">
                <a:tc>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T="0" marB="0" anchor="ctr">
                    <a:solidFill>
                      <a:srgbClr val="66B2B0"/>
                    </a:solidFill>
                  </a:tcPr>
                </a:tc>
                <a:tc>
                  <a:txBody>
                    <a:bodyPr/>
                    <a:lstStyle/>
                    <a:p>
                      <a:pPr algn="ctr">
                        <a:lnSpc>
                          <a:spcPts val="1600"/>
                        </a:lnSpc>
                      </a:pPr>
                      <a:r>
                        <a:rPr lang="ja-JP" altLang="en-US" sz="1050" dirty="0">
                          <a:latin typeface="Meiryo UI 本文"/>
                          <a:ea typeface="ＭＳ Ｐゴシック" panose="020B0600070205080204" pitchFamily="50" charset="-128"/>
                        </a:rPr>
                        <a:t>短期（</a:t>
                      </a:r>
                      <a:r>
                        <a:rPr lang="en-US" altLang="ja-JP" sz="1050" dirty="0">
                          <a:latin typeface="Meiryo UI 本文"/>
                          <a:ea typeface="ＭＳ Ｐゴシック" panose="020B0600070205080204" pitchFamily="50" charset="-128"/>
                        </a:rPr>
                        <a:t>-2025</a:t>
                      </a:r>
                      <a:r>
                        <a:rPr lang="ja-JP" altLang="en-US" sz="1050" dirty="0">
                          <a:latin typeface="Meiryo UI 本文"/>
                          <a:ea typeface="ＭＳ Ｐゴシック" panose="020B0600070205080204" pitchFamily="50" charset="-128"/>
                        </a:rPr>
                        <a:t>年度）　　　　　　　　　　　　　　　</a:t>
                      </a:r>
                      <a:endParaRPr kumimoji="1" lang="ja-JP" altLang="en-US" sz="1050" dirty="0">
                        <a:latin typeface="Meiryo UI 本文"/>
                      </a:endParaRPr>
                    </a:p>
                  </a:txBody>
                  <a:tcPr marT="0" marB="0" anchor="ctr">
                    <a:solidFill>
                      <a:srgbClr val="66B2B0"/>
                    </a:solidFill>
                  </a:tcPr>
                </a:tc>
                <a:tc>
                  <a:txBody>
                    <a:bodyPr/>
                    <a:lstStyle/>
                    <a:p>
                      <a:pPr algn="ctr">
                        <a:lnSpc>
                          <a:spcPts val="1600"/>
                        </a:lnSpc>
                      </a:pPr>
                      <a:r>
                        <a:rPr lang="ja-JP" altLang="en-US" sz="1050" dirty="0">
                          <a:latin typeface="Meiryo UI 本文"/>
                          <a:ea typeface="ＭＳ Ｐゴシック" panose="020B0600070205080204" pitchFamily="50" charset="-128"/>
                        </a:rPr>
                        <a:t>中期（</a:t>
                      </a:r>
                      <a:r>
                        <a:rPr lang="en-US" altLang="ja-JP" sz="1050" dirty="0">
                          <a:latin typeface="Meiryo UI 本文"/>
                          <a:ea typeface="ＭＳ Ｐゴシック" panose="020B0600070205080204" pitchFamily="50" charset="-128"/>
                        </a:rPr>
                        <a:t>2026</a:t>
                      </a:r>
                      <a:r>
                        <a:rPr lang="ja-JP" altLang="en-US" sz="1050" dirty="0">
                          <a:latin typeface="Meiryo UI 本文"/>
                          <a:ea typeface="ＭＳ Ｐゴシック" panose="020B0600070205080204" pitchFamily="50" charset="-128"/>
                        </a:rPr>
                        <a:t>年度</a:t>
                      </a:r>
                      <a:r>
                        <a:rPr lang="en-US" altLang="ja-JP" sz="1050" dirty="0">
                          <a:latin typeface="Meiryo UI 本文"/>
                          <a:ea typeface="ＭＳ Ｐゴシック" panose="020B0600070205080204" pitchFamily="50" charset="-128"/>
                        </a:rPr>
                        <a:t>-2030</a:t>
                      </a:r>
                      <a:r>
                        <a:rPr lang="ja-JP" altLang="en-US" sz="1050" dirty="0">
                          <a:latin typeface="Meiryo UI 本文"/>
                          <a:ea typeface="ＭＳ Ｐゴシック" panose="020B0600070205080204" pitchFamily="50" charset="-128"/>
                        </a:rPr>
                        <a:t>年度）　　　　　　　　　　　　　　　</a:t>
                      </a:r>
                      <a:endParaRPr kumimoji="1" lang="ja-JP" altLang="en-US" sz="1050" dirty="0">
                        <a:latin typeface="Meiryo UI 本文"/>
                      </a:endParaRPr>
                    </a:p>
                  </a:txBody>
                  <a:tcPr marT="0" marB="0" anchor="ctr">
                    <a:solidFill>
                      <a:srgbClr val="66B2B0"/>
                    </a:solidFill>
                  </a:tcPr>
                </a:tc>
                <a:tc gridSpan="2">
                  <a:txBody>
                    <a:bodyPr/>
                    <a:lstStyle/>
                    <a:p>
                      <a:pPr algn="ctr">
                        <a:lnSpc>
                          <a:spcPts val="1600"/>
                        </a:lnSpc>
                      </a:pPr>
                      <a:r>
                        <a:rPr lang="ja-JP" altLang="en-US" sz="1050" dirty="0">
                          <a:latin typeface="Meiryo UI 本文"/>
                          <a:ea typeface="ＭＳ Ｐゴシック" panose="020B0600070205080204" pitchFamily="50" charset="-128"/>
                        </a:rPr>
                        <a:t>長期（</a:t>
                      </a:r>
                      <a:r>
                        <a:rPr lang="en-US" altLang="ja-JP" sz="1050" dirty="0">
                          <a:latin typeface="Meiryo UI 本文"/>
                          <a:ea typeface="ＭＳ Ｐゴシック" panose="020B0600070205080204" pitchFamily="50" charset="-128"/>
                        </a:rPr>
                        <a:t>2031</a:t>
                      </a:r>
                      <a:r>
                        <a:rPr lang="ja-JP" altLang="en-US" sz="1050" dirty="0">
                          <a:latin typeface="Meiryo UI 本文"/>
                          <a:ea typeface="ＭＳ Ｐゴシック" panose="020B0600070205080204" pitchFamily="50" charset="-128"/>
                        </a:rPr>
                        <a:t>年度</a:t>
                      </a:r>
                      <a:r>
                        <a:rPr lang="en-US" altLang="ja-JP" sz="1050" dirty="0">
                          <a:latin typeface="Meiryo UI 本文"/>
                          <a:ea typeface="ＭＳ Ｐゴシック" panose="020B0600070205080204" pitchFamily="50" charset="-128"/>
                        </a:rPr>
                        <a:t>-2040</a:t>
                      </a:r>
                      <a:r>
                        <a:rPr lang="ja-JP" altLang="en-US" sz="1050" dirty="0">
                          <a:latin typeface="Meiryo UI 本文"/>
                          <a:ea typeface="ＭＳ Ｐゴシック" panose="020B0600070205080204" pitchFamily="50" charset="-128"/>
                        </a:rPr>
                        <a:t>年度）　　　　　　　　　　　　　　　　</a:t>
                      </a:r>
                      <a:endParaRPr kumimoji="1" lang="ja-JP" altLang="en-US" sz="1050" dirty="0">
                        <a:latin typeface="Meiryo UI 本文"/>
                      </a:endParaRPr>
                    </a:p>
                  </a:txBody>
                  <a:tcPr marT="0" marB="0" anchor="ctr">
                    <a:solidFill>
                      <a:srgbClr val="66B2B0"/>
                    </a:solidFill>
                  </a:tcPr>
                </a:tc>
                <a:tc hMerge="1">
                  <a:txBody>
                    <a:bodyPr/>
                    <a:lstStyle/>
                    <a:p>
                      <a:pPr algn="ctr">
                        <a:lnSpc>
                          <a:spcPts val="1600"/>
                        </a:lnSpc>
                      </a:pPr>
                      <a:endParaRPr kumimoji="1" lang="ja-JP" altLang="en-US" sz="1050" dirty="0">
                        <a:latin typeface="Meiryo UI 本文"/>
                      </a:endParaRPr>
                    </a:p>
                  </a:txBody>
                  <a:tcPr marT="0" marB="0" anchor="ctr">
                    <a:solidFill>
                      <a:srgbClr val="66B2B0"/>
                    </a:solidFill>
                  </a:tcPr>
                </a:tc>
                <a:extLst>
                  <a:ext uri="{0D108BD9-81ED-4DB2-BD59-A6C34878D82A}">
                    <a16:rowId xmlns:a16="http://schemas.microsoft.com/office/drawing/2014/main" val="1123265276"/>
                  </a:ext>
                </a:extLst>
              </a:tr>
              <a:tr h="228600">
                <a:tc>
                  <a:txBody>
                    <a:bodyPr/>
                    <a:lstStyle/>
                    <a:p>
                      <a:pPr algn="ctr"/>
                      <a:r>
                        <a:rPr kumimoji="1" lang="ja-JP" altLang="en-US" sz="1050" dirty="0">
                          <a:latin typeface="Meiryo UI" panose="020B0604030504040204" pitchFamily="50" charset="-128"/>
                          <a:ea typeface="Meiryo UI" panose="020B0604030504040204" pitchFamily="50" charset="-128"/>
                        </a:rPr>
                        <a:t>ビジョン</a:t>
                      </a:r>
                    </a:p>
                  </a:txBody>
                  <a:tcPr marT="0" marB="0" anchor="ctr">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a:p>
                  </a:txBody>
                  <a:tcPr marT="0" marB="0">
                    <a:solidFill>
                      <a:srgbClr val="C7E3E2"/>
                    </a:solidFill>
                  </a:tcPr>
                </a:tc>
                <a:tc>
                  <a:txBody>
                    <a:bodyPr/>
                    <a:lstStyle/>
                    <a:p>
                      <a:endParaRPr kumimoji="1" lang="ja-JP" altLang="en-US" sz="1050"/>
                    </a:p>
                  </a:txBody>
                  <a:tcPr marT="0" marB="0">
                    <a:solidFill>
                      <a:srgbClr val="C7E3E2"/>
                    </a:solidFill>
                  </a:tcPr>
                </a:tc>
                <a:tc>
                  <a:txBody>
                    <a:bodyPr/>
                    <a:lstStyle/>
                    <a:p>
                      <a:endParaRPr kumimoji="1" lang="ja-JP" altLang="en-US" sz="1050"/>
                    </a:p>
                  </a:txBody>
                  <a:tcPr marT="0" marB="0">
                    <a:solidFill>
                      <a:srgbClr val="C7E3E2"/>
                    </a:solidFill>
                  </a:tcPr>
                </a:tc>
                <a:extLst>
                  <a:ext uri="{0D108BD9-81ED-4DB2-BD59-A6C34878D82A}">
                    <a16:rowId xmlns:a16="http://schemas.microsoft.com/office/drawing/2014/main" val="2192175005"/>
                  </a:ext>
                </a:extLst>
              </a:tr>
              <a:tr h="284690">
                <a:tc>
                  <a:txBody>
                    <a:bodyPr/>
                    <a:lstStyle/>
                    <a:p>
                      <a:pPr algn="ctr"/>
                      <a:r>
                        <a:rPr kumimoji="1" lang="ja-JP" altLang="en-US" sz="1050" dirty="0">
                          <a:latin typeface="Meiryo UI" panose="020B0604030504040204" pitchFamily="50" charset="-128"/>
                          <a:ea typeface="Meiryo UI" panose="020B0604030504040204" pitchFamily="50" charset="-128"/>
                        </a:rPr>
                        <a:t>アクションプラン</a:t>
                      </a:r>
                    </a:p>
                  </a:txBody>
                  <a:tcPr marT="0" marB="0" anchor="ctr">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dirty="0"/>
                    </a:p>
                  </a:txBody>
                  <a:tcPr marT="0" marB="0">
                    <a:solidFill>
                      <a:srgbClr val="C7E3E2"/>
                    </a:solidFill>
                  </a:tcPr>
                </a:tc>
                <a:extLst>
                  <a:ext uri="{0D108BD9-81ED-4DB2-BD59-A6C34878D82A}">
                    <a16:rowId xmlns:a16="http://schemas.microsoft.com/office/drawing/2014/main" val="3550617209"/>
                  </a:ext>
                </a:extLst>
              </a:tr>
              <a:tr h="267737">
                <a:tc>
                  <a:txBody>
                    <a:bodyPr/>
                    <a:lstStyle/>
                    <a:p>
                      <a:pPr algn="ctr"/>
                      <a:r>
                        <a:rPr kumimoji="1" lang="ja-JP" altLang="en-US" sz="1050" dirty="0">
                          <a:latin typeface="Meiryo UI" panose="020B0604030504040204" pitchFamily="50" charset="-128"/>
                          <a:ea typeface="Meiryo UI" panose="020B0604030504040204" pitchFamily="50" charset="-128"/>
                        </a:rPr>
                        <a:t>備考</a:t>
                      </a:r>
                    </a:p>
                  </a:txBody>
                  <a:tcPr marT="0" marB="0" anchor="ctr">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dirty="0"/>
                    </a:p>
                  </a:txBody>
                  <a:tcPr marT="0" marB="0">
                    <a:solidFill>
                      <a:srgbClr val="C7E3E2"/>
                    </a:solidFill>
                  </a:tcPr>
                </a:tc>
                <a:tc>
                  <a:txBody>
                    <a:bodyPr/>
                    <a:lstStyle/>
                    <a:p>
                      <a:endParaRPr kumimoji="1" lang="ja-JP" altLang="en-US" sz="1050" dirty="0"/>
                    </a:p>
                  </a:txBody>
                  <a:tcPr marT="0" marB="0">
                    <a:solidFill>
                      <a:srgbClr val="C7E3E2"/>
                    </a:solidFill>
                  </a:tcPr>
                </a:tc>
                <a:extLst>
                  <a:ext uri="{0D108BD9-81ED-4DB2-BD59-A6C34878D82A}">
                    <a16:rowId xmlns:a16="http://schemas.microsoft.com/office/drawing/2014/main" val="3046822848"/>
                  </a:ext>
                </a:extLst>
              </a:tr>
            </a:tbl>
          </a:graphicData>
        </a:graphic>
      </p:graphicFrame>
      <p:sp>
        <p:nvSpPr>
          <p:cNvPr id="48" name="矢印: 右 6">
            <a:extLst>
              <a:ext uri="{FF2B5EF4-FFF2-40B4-BE49-F238E27FC236}">
                <a16:creationId xmlns:a16="http://schemas.microsoft.com/office/drawing/2014/main" id="{BEE700D8-D16C-4A1B-98DE-CC7CDB849513}"/>
              </a:ext>
            </a:extLst>
          </p:cNvPr>
          <p:cNvSpPr/>
          <p:nvPr/>
        </p:nvSpPr>
        <p:spPr>
          <a:xfrm>
            <a:off x="5783581" y="3050081"/>
            <a:ext cx="6784000" cy="293296"/>
          </a:xfrm>
          <a:prstGeom prst="rightArrow">
            <a:avLst>
              <a:gd name="adj1" fmla="val 50000"/>
              <a:gd name="adj2" fmla="val 52938"/>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49" name="矢印: 右 9">
            <a:extLst>
              <a:ext uri="{FF2B5EF4-FFF2-40B4-BE49-F238E27FC236}">
                <a16:creationId xmlns:a16="http://schemas.microsoft.com/office/drawing/2014/main" id="{22CDF31C-9C11-479B-AAB9-DFAA5D9BA552}"/>
              </a:ext>
            </a:extLst>
          </p:cNvPr>
          <p:cNvSpPr/>
          <p:nvPr/>
        </p:nvSpPr>
        <p:spPr>
          <a:xfrm>
            <a:off x="5783581" y="3260455"/>
            <a:ext cx="2221524" cy="375067"/>
          </a:xfrm>
          <a:prstGeom prst="rightArrow">
            <a:avLst>
              <a:gd name="adj1" fmla="val 50000"/>
              <a:gd name="adj2" fmla="val 6655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0" name="矢印: 右 10">
            <a:extLst>
              <a:ext uri="{FF2B5EF4-FFF2-40B4-BE49-F238E27FC236}">
                <a16:creationId xmlns:a16="http://schemas.microsoft.com/office/drawing/2014/main" id="{0A8E973B-07B9-4CBB-8C06-C67CBA469224}"/>
              </a:ext>
            </a:extLst>
          </p:cNvPr>
          <p:cNvSpPr/>
          <p:nvPr/>
        </p:nvSpPr>
        <p:spPr>
          <a:xfrm>
            <a:off x="8005106" y="3365544"/>
            <a:ext cx="2001554" cy="18000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1" name="矢印: 右 11">
            <a:extLst>
              <a:ext uri="{FF2B5EF4-FFF2-40B4-BE49-F238E27FC236}">
                <a16:creationId xmlns:a16="http://schemas.microsoft.com/office/drawing/2014/main" id="{A5ED6806-08A8-4D16-BC1A-9E35C739E0D6}"/>
              </a:ext>
            </a:extLst>
          </p:cNvPr>
          <p:cNvSpPr/>
          <p:nvPr/>
        </p:nvSpPr>
        <p:spPr>
          <a:xfrm>
            <a:off x="10055814" y="3365137"/>
            <a:ext cx="1258803" cy="197678"/>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2" name="矢印: 右 12">
            <a:extLst>
              <a:ext uri="{FF2B5EF4-FFF2-40B4-BE49-F238E27FC236}">
                <a16:creationId xmlns:a16="http://schemas.microsoft.com/office/drawing/2014/main" id="{1A6EB1ED-CDD9-42AF-B6FB-B182F0155AAD}"/>
              </a:ext>
            </a:extLst>
          </p:cNvPr>
          <p:cNvSpPr/>
          <p:nvPr/>
        </p:nvSpPr>
        <p:spPr>
          <a:xfrm>
            <a:off x="11363771" y="3368843"/>
            <a:ext cx="1203810" cy="193972"/>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4" name="テキスト ボックス 53">
            <a:extLst>
              <a:ext uri="{FF2B5EF4-FFF2-40B4-BE49-F238E27FC236}">
                <a16:creationId xmlns:a16="http://schemas.microsoft.com/office/drawing/2014/main" id="{320D22A9-7D46-430D-A7D3-45EE79065317}"/>
              </a:ext>
            </a:extLst>
          </p:cNvPr>
          <p:cNvSpPr txBox="1"/>
          <p:nvPr/>
        </p:nvSpPr>
        <p:spPr>
          <a:xfrm>
            <a:off x="7456451" y="3622125"/>
            <a:ext cx="3216732" cy="249532"/>
          </a:xfrm>
          <a:prstGeom prst="rect">
            <a:avLst/>
          </a:prstGeom>
          <a:noFill/>
          <a:ln>
            <a:noFill/>
          </a:ln>
        </p:spPr>
        <p:txBody>
          <a:bodyPr wrap="square" rtlCol="0">
            <a:noAutofit/>
          </a:bodyPr>
          <a:lstStyle/>
          <a:p>
            <a:pPr algn="l"/>
            <a:r>
              <a:rPr lang="ja-JP" altLang="en-US" sz="1000" b="1" dirty="0">
                <a:latin typeface="Meiryo UI" panose="020B0604030504040204" pitchFamily="50" charset="-128"/>
                <a:ea typeface="Meiryo UI" panose="020B0604030504040204" pitchFamily="50" charset="-128"/>
              </a:rPr>
              <a:t>◆大阪・関西万博開催（</a:t>
            </a:r>
            <a:r>
              <a:rPr lang="en-US" altLang="ja-JP" sz="1000" b="1" dirty="0">
                <a:latin typeface="Meiryo UI" panose="020B0604030504040204" pitchFamily="50" charset="-128"/>
                <a:ea typeface="Meiryo UI" panose="020B0604030504040204" pitchFamily="50" charset="-128"/>
              </a:rPr>
              <a:t>2025</a:t>
            </a:r>
            <a:r>
              <a:rPr lang="ja-JP" altLang="en-US" sz="1000" b="1" dirty="0">
                <a:latin typeface="Meiryo UI" panose="020B0604030504040204" pitchFamily="50" charset="-128"/>
                <a:ea typeface="Meiryo UI" panose="020B0604030504040204" pitchFamily="50" charset="-128"/>
              </a:rPr>
              <a:t>年４月～</a:t>
            </a:r>
            <a:r>
              <a:rPr lang="en-US" altLang="ja-JP" sz="1000" b="1" dirty="0">
                <a:latin typeface="Meiryo UI" panose="020B0604030504040204" pitchFamily="50" charset="-128"/>
                <a:ea typeface="Meiryo UI" panose="020B0604030504040204" pitchFamily="50" charset="-128"/>
              </a:rPr>
              <a:t>10</a:t>
            </a:r>
            <a:r>
              <a:rPr lang="ja-JP" altLang="en-US" sz="1000" b="1">
                <a:latin typeface="Meiryo UI" panose="020B0604030504040204" pitchFamily="50" charset="-128"/>
                <a:ea typeface="Meiryo UI" panose="020B0604030504040204" pitchFamily="50" charset="-128"/>
              </a:rPr>
              <a:t>月）</a:t>
            </a:r>
            <a:endParaRPr lang="ja-JP" altLang="en-US" sz="1000" b="1"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8F5F6685-08AE-4DB9-A287-5EBFD8C48DCC}"/>
              </a:ext>
            </a:extLst>
          </p:cNvPr>
          <p:cNvSpPr txBox="1"/>
          <p:nvPr/>
        </p:nvSpPr>
        <p:spPr>
          <a:xfrm>
            <a:off x="5749760" y="3316556"/>
            <a:ext cx="1921218" cy="277976"/>
          </a:xfrm>
          <a:prstGeom prst="rect">
            <a:avLst/>
          </a:prstGeom>
          <a:noFill/>
        </p:spPr>
        <p:txBody>
          <a:bodyPr wrap="square" rtlCol="0">
            <a:noAutofit/>
          </a:bodyPr>
          <a:lstStyle/>
          <a:p>
            <a:pPr algn="ctr"/>
            <a:r>
              <a:rPr lang="ja-JP" altLang="en-US" sz="1050" dirty="0">
                <a:solidFill>
                  <a:schemeClr val="bg1"/>
                </a:solidFill>
                <a:latin typeface="Meiryo UI" panose="020B0604030504040204" pitchFamily="50" charset="-128"/>
                <a:ea typeface="Meiryo UI" panose="020B0604030504040204" pitchFamily="50" charset="-128"/>
              </a:rPr>
              <a:t>アクションプラン（～</a:t>
            </a:r>
            <a:r>
              <a:rPr lang="en-US" altLang="ja-JP" sz="1050" dirty="0">
                <a:solidFill>
                  <a:schemeClr val="bg1"/>
                </a:solidFill>
                <a:latin typeface="Meiryo UI" panose="020B0604030504040204" pitchFamily="50" charset="-128"/>
                <a:ea typeface="Meiryo UI" panose="020B0604030504040204" pitchFamily="50" charset="-128"/>
              </a:rPr>
              <a:t>2025</a:t>
            </a:r>
            <a:r>
              <a:rPr lang="ja-JP" altLang="en-US" sz="1050" dirty="0">
                <a:solidFill>
                  <a:schemeClr val="bg1"/>
                </a:solidFill>
                <a:latin typeface="Meiryo UI" panose="020B0604030504040204" pitchFamily="50" charset="-128"/>
                <a:ea typeface="Meiryo UI" panose="020B0604030504040204" pitchFamily="50" charset="-128"/>
              </a:rPr>
              <a:t>）</a:t>
            </a:r>
            <a:endParaRPr lang="en-US" altLang="ja-JP" sz="1050" dirty="0">
              <a:solidFill>
                <a:schemeClr val="bg1"/>
              </a:solidFill>
              <a:latin typeface="Meiryo UI" panose="020B0604030504040204" pitchFamily="50" charset="-128"/>
              <a:ea typeface="Meiryo UI" panose="020B0604030504040204" pitchFamily="50" charset="-128"/>
            </a:endParaRPr>
          </a:p>
          <a:p>
            <a:pPr algn="r"/>
            <a:endParaRPr lang="ja-JP" altLang="ja-JP" dirty="0">
              <a:latin typeface="Arial" panose="020B0604020202020204" pitchFamily="34" charset="0"/>
            </a:endParaRPr>
          </a:p>
          <a:p>
            <a:pPr algn="r"/>
            <a:endParaRPr lang="ja-JP" altLang="en-US" sz="1050"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66" name="表 65">
            <a:extLst>
              <a:ext uri="{FF2B5EF4-FFF2-40B4-BE49-F238E27FC236}">
                <a16:creationId xmlns:a16="http://schemas.microsoft.com/office/drawing/2014/main" id="{766A251F-E906-3619-79DB-2CAEBF835025}"/>
              </a:ext>
            </a:extLst>
          </p:cNvPr>
          <p:cNvGraphicFramePr>
            <a:graphicFrameLocks noGrp="1"/>
          </p:cNvGraphicFramePr>
          <p:nvPr>
            <p:extLst>
              <p:ext uri="{D42A27DB-BD31-4B8C-83A1-F6EECF244321}">
                <p14:modId xmlns:p14="http://schemas.microsoft.com/office/powerpoint/2010/main" val="3702392034"/>
              </p:ext>
            </p:extLst>
          </p:nvPr>
        </p:nvGraphicFramePr>
        <p:xfrm>
          <a:off x="106779" y="816469"/>
          <a:ext cx="4108331" cy="1694607"/>
        </p:xfrm>
        <a:graphic>
          <a:graphicData uri="http://schemas.openxmlformats.org/drawingml/2006/table">
            <a:tbl>
              <a:tblPr firstRow="1" bandRow="1">
                <a:tableStyleId>{9DCAF9ED-07DC-4A11-8D7F-57B35C25682E}</a:tableStyleId>
              </a:tblPr>
              <a:tblGrid>
                <a:gridCol w="4108331">
                  <a:extLst>
                    <a:ext uri="{9D8B030D-6E8A-4147-A177-3AD203B41FA5}">
                      <a16:colId xmlns:a16="http://schemas.microsoft.com/office/drawing/2014/main" val="4263540375"/>
                    </a:ext>
                  </a:extLst>
                </a:gridCol>
              </a:tblGrid>
              <a:tr h="215877">
                <a:tc>
                  <a:txBody>
                    <a:bodyPr/>
                    <a:lstStyle/>
                    <a:p>
                      <a:pPr marL="0" algn="l" defTabSz="457200" rtl="0" eaLnBrk="1" latinLnBrk="0" hangingPunct="1"/>
                      <a:r>
                        <a:rPr lang="ja-JP" altLang="en-US" sz="1000" kern="1200" spc="0" baseline="0" dirty="0">
                          <a:solidFill>
                            <a:schemeClr val="bg1"/>
                          </a:solidFill>
                          <a:latin typeface="+mn-lt"/>
                          <a:ea typeface="Meiryo UI" panose="020B0604030504040204" pitchFamily="50" charset="-128"/>
                          <a:cs typeface="Times New Roman" panose="02020603050405020304" pitchFamily="18" charset="0"/>
                        </a:rPr>
                        <a:t>目標１　多様な人々が交流交歓を通じ、喜びや希望を感じられる場の実現</a:t>
                      </a:r>
                    </a:p>
                  </a:txBody>
                  <a:tcPr marL="68580" marR="68580" marT="34290" marB="34290"/>
                </a:tc>
                <a:extLst>
                  <a:ext uri="{0D108BD9-81ED-4DB2-BD59-A6C34878D82A}">
                    <a16:rowId xmlns:a16="http://schemas.microsoft.com/office/drawing/2014/main" val="461588974"/>
                  </a:ext>
                </a:extLst>
              </a:tr>
              <a:tr h="36475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00" b="1"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（基本方針）将来にわたり、すべての人が安心して快適に利用できる、多様性と調和に満ちた公園</a:t>
                      </a:r>
                      <a:endParaRPr lang="en-US" altLang="ja-JP" sz="1000" b="1"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txBody>
                  <a:tcPr marL="68580" marR="68580" marT="34290" marB="34290">
                    <a:noFill/>
                  </a:tcPr>
                </a:tc>
                <a:extLst>
                  <a:ext uri="{0D108BD9-81ED-4DB2-BD59-A6C34878D82A}">
                    <a16:rowId xmlns:a16="http://schemas.microsoft.com/office/drawing/2014/main" val="647981385"/>
                  </a:ext>
                </a:extLst>
              </a:tr>
              <a:tr h="1100247">
                <a:tc>
                  <a:txBody>
                    <a:bodyPr/>
                    <a:lstStyle/>
                    <a:p>
                      <a:pPr marL="0" algn="l" defTabSz="457200" rtl="0" eaLnBrk="1" latinLnBrk="0" hangingPunct="1"/>
                      <a:endParaRPr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txBody>
                  <a:tcPr marL="68580" marR="68580" marT="34290" marB="34290"/>
                </a:tc>
                <a:extLst>
                  <a:ext uri="{0D108BD9-81ED-4DB2-BD59-A6C34878D82A}">
                    <a16:rowId xmlns:a16="http://schemas.microsoft.com/office/drawing/2014/main" val="1704742712"/>
                  </a:ext>
                </a:extLst>
              </a:tr>
            </a:tbl>
          </a:graphicData>
        </a:graphic>
      </p:graphicFrame>
      <p:graphicFrame>
        <p:nvGraphicFramePr>
          <p:cNvPr id="67" name="表 5">
            <a:extLst>
              <a:ext uri="{FF2B5EF4-FFF2-40B4-BE49-F238E27FC236}">
                <a16:creationId xmlns:a16="http://schemas.microsoft.com/office/drawing/2014/main" id="{C3C7A402-F8E5-F8F3-5652-436F538343FB}"/>
              </a:ext>
            </a:extLst>
          </p:cNvPr>
          <p:cNvGraphicFramePr>
            <a:graphicFrameLocks noGrp="1"/>
          </p:cNvGraphicFramePr>
          <p:nvPr>
            <p:extLst>
              <p:ext uri="{D42A27DB-BD31-4B8C-83A1-F6EECF244321}">
                <p14:modId xmlns:p14="http://schemas.microsoft.com/office/powerpoint/2010/main" val="3420846225"/>
              </p:ext>
            </p:extLst>
          </p:nvPr>
        </p:nvGraphicFramePr>
        <p:xfrm>
          <a:off x="4303030" y="827009"/>
          <a:ext cx="4108331" cy="1679627"/>
        </p:xfrm>
        <a:graphic>
          <a:graphicData uri="http://schemas.openxmlformats.org/drawingml/2006/table">
            <a:tbl>
              <a:tblPr firstRow="1" bandRow="1">
                <a:tableStyleId>{912C8C85-51F0-491E-9774-3900AFEF0FD7}</a:tableStyleId>
              </a:tblPr>
              <a:tblGrid>
                <a:gridCol w="4108331">
                  <a:extLst>
                    <a:ext uri="{9D8B030D-6E8A-4147-A177-3AD203B41FA5}">
                      <a16:colId xmlns:a16="http://schemas.microsoft.com/office/drawing/2014/main" val="4263540375"/>
                    </a:ext>
                  </a:extLst>
                </a:gridCol>
              </a:tblGrid>
              <a:tr h="200230">
                <a:tc>
                  <a:txBody>
                    <a:bodyPr/>
                    <a:lstStyle/>
                    <a:p>
                      <a:pPr marL="0" algn="l" defTabSz="457200" rtl="0" eaLnBrk="1" latinLnBrk="0" hangingPunct="1"/>
                      <a:r>
                        <a:rPr kumimoji="1" lang="ja-JP" altLang="en-US" sz="1000" b="1" kern="1200" dirty="0">
                          <a:solidFill>
                            <a:schemeClr val="bg1"/>
                          </a:solidFill>
                          <a:latin typeface="+mn-lt"/>
                          <a:ea typeface="Meiryo UI" panose="020B0604030504040204" pitchFamily="50" charset="-128"/>
                          <a:cs typeface="Times New Roman" panose="02020603050405020304" pitchFamily="18" charset="0"/>
                        </a:rPr>
                        <a:t>目標２</a:t>
                      </a:r>
                      <a:r>
                        <a:rPr kumimoji="1" lang="en-US" altLang="ja-JP" sz="1000" b="1" kern="1200" dirty="0">
                          <a:solidFill>
                            <a:schemeClr val="bg1"/>
                          </a:solidFill>
                          <a:latin typeface="+mn-lt"/>
                          <a:ea typeface="Meiryo UI" panose="020B0604030504040204" pitchFamily="50" charset="-128"/>
                          <a:cs typeface="Times New Roman" panose="02020603050405020304" pitchFamily="18" charset="0"/>
                        </a:rPr>
                        <a:t> </a:t>
                      </a:r>
                      <a:r>
                        <a:rPr kumimoji="1" lang="ja-JP" altLang="en-US" sz="1000" b="1" kern="1200" dirty="0">
                          <a:solidFill>
                            <a:schemeClr val="bg1"/>
                          </a:solidFill>
                          <a:latin typeface="+mn-lt"/>
                          <a:ea typeface="Meiryo UI" panose="020B0604030504040204" pitchFamily="50" charset="-128"/>
                          <a:cs typeface="Times New Roman" panose="02020603050405020304" pitchFamily="18" charset="0"/>
                        </a:rPr>
                        <a:t>　豊かな未来を考え、行動を促す場の実現</a:t>
                      </a:r>
                    </a:p>
                  </a:txBody>
                  <a:tcPr marL="68580" marR="68580" marT="34290" marB="34290">
                    <a:solidFill>
                      <a:srgbClr val="92D050"/>
                    </a:solidFill>
                  </a:tcPr>
                </a:tc>
                <a:extLst>
                  <a:ext uri="{0D108BD9-81ED-4DB2-BD59-A6C34878D82A}">
                    <a16:rowId xmlns:a16="http://schemas.microsoft.com/office/drawing/2014/main" val="461588974"/>
                  </a:ext>
                </a:extLst>
              </a:tr>
              <a:tr h="3383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000" b="1"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（基本方針）</a:t>
                      </a:r>
                      <a:r>
                        <a:rPr kumimoji="1" lang="ja-JP" altLang="en-US" sz="1000" b="1"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レガシーの活用と 、 万博の森づくりの文化活動等を通じ、未来を創造する力を育む公園</a:t>
                      </a:r>
                    </a:p>
                  </a:txBody>
                  <a:tcPr marL="68580" marR="68580" marT="34290" marB="34290"/>
                </a:tc>
                <a:extLst>
                  <a:ext uri="{0D108BD9-81ED-4DB2-BD59-A6C34878D82A}">
                    <a16:rowId xmlns:a16="http://schemas.microsoft.com/office/drawing/2014/main" val="647981385"/>
                  </a:ext>
                </a:extLst>
              </a:tr>
              <a:tr h="1085267">
                <a:tc>
                  <a:txBody>
                    <a:bodyPr/>
                    <a:lstStyle/>
                    <a:p>
                      <a:pPr marL="0" algn="l" defTabSz="457200" rtl="0" eaLnBrk="1" latinLnBrk="0" hangingPunct="1"/>
                      <a:endParaRPr kumimoji="1"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kumimoji="1"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kumimoji="1"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kumimoji="1"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p>
                      <a:pPr marL="0" algn="l" defTabSz="457200" rtl="0" eaLnBrk="1" latinLnBrk="0" hangingPunct="1"/>
                      <a:endParaRPr kumimoji="1" lang="ja-JP" altLang="en-US"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txBody>
                  <a:tcPr marL="68580" marR="68580" marT="34290" marB="34290"/>
                </a:tc>
                <a:extLst>
                  <a:ext uri="{0D108BD9-81ED-4DB2-BD59-A6C34878D82A}">
                    <a16:rowId xmlns:a16="http://schemas.microsoft.com/office/drawing/2014/main" val="294742191"/>
                  </a:ext>
                </a:extLst>
              </a:tr>
            </a:tbl>
          </a:graphicData>
        </a:graphic>
      </p:graphicFrame>
      <p:graphicFrame>
        <p:nvGraphicFramePr>
          <p:cNvPr id="68" name="表 67">
            <a:extLst>
              <a:ext uri="{FF2B5EF4-FFF2-40B4-BE49-F238E27FC236}">
                <a16:creationId xmlns:a16="http://schemas.microsoft.com/office/drawing/2014/main" id="{CE7B3666-ACFA-655D-86EE-B05004CCBF60}"/>
              </a:ext>
            </a:extLst>
          </p:cNvPr>
          <p:cNvGraphicFramePr>
            <a:graphicFrameLocks noGrp="1"/>
          </p:cNvGraphicFramePr>
          <p:nvPr>
            <p:extLst>
              <p:ext uri="{D42A27DB-BD31-4B8C-83A1-F6EECF244321}">
                <p14:modId xmlns:p14="http://schemas.microsoft.com/office/powerpoint/2010/main" val="1396239618"/>
              </p:ext>
            </p:extLst>
          </p:nvPr>
        </p:nvGraphicFramePr>
        <p:xfrm>
          <a:off x="8502769" y="827009"/>
          <a:ext cx="4096812" cy="1670342"/>
        </p:xfrm>
        <a:graphic>
          <a:graphicData uri="http://schemas.openxmlformats.org/drawingml/2006/table">
            <a:tbl>
              <a:tblPr firstRow="1" bandRow="1">
                <a:tableStyleId>{912C8C85-51F0-491E-9774-3900AFEF0FD7}</a:tableStyleId>
              </a:tblPr>
              <a:tblGrid>
                <a:gridCol w="4096812">
                  <a:extLst>
                    <a:ext uri="{9D8B030D-6E8A-4147-A177-3AD203B41FA5}">
                      <a16:colId xmlns:a16="http://schemas.microsoft.com/office/drawing/2014/main" val="4263540375"/>
                    </a:ext>
                  </a:extLst>
                </a:gridCol>
              </a:tblGrid>
              <a:tr h="200230">
                <a:tc>
                  <a:txBody>
                    <a:bodyPr/>
                    <a:lstStyle/>
                    <a:p>
                      <a:pPr marL="0" algn="l" defTabSz="457200" rtl="0" eaLnBrk="1" latinLnBrk="0" hangingPunct="1"/>
                      <a:r>
                        <a:rPr kumimoji="1" lang="ja-JP" altLang="en-US" sz="1000" b="1" kern="1200" dirty="0">
                          <a:solidFill>
                            <a:schemeClr val="bg1"/>
                          </a:solidFill>
                          <a:latin typeface="+mn-lt"/>
                          <a:ea typeface="Meiryo UI" panose="020B0604030504040204" pitchFamily="50" charset="-128"/>
                          <a:cs typeface="Times New Roman" panose="02020603050405020304" pitchFamily="18" charset="0"/>
                        </a:rPr>
                        <a:t>目標３  　　世界に誇る文化・スポーツ拠点の形成</a:t>
                      </a:r>
                    </a:p>
                  </a:txBody>
                  <a:tcPr marL="68580" marR="68580" marT="34290" marB="34290">
                    <a:lnL w="12700" cap="flat" cmpd="sng" algn="ctr">
                      <a:solidFill>
                        <a:srgbClr val="66B2B0"/>
                      </a:solidFill>
                      <a:prstDash val="solid"/>
                      <a:round/>
                      <a:headEnd type="none" w="med" len="med"/>
                      <a:tailEnd type="none" w="med" len="med"/>
                    </a:lnL>
                    <a:lnR w="12700" cap="flat" cmpd="sng" algn="ctr">
                      <a:solidFill>
                        <a:srgbClr val="66B2B0"/>
                      </a:solidFill>
                      <a:prstDash val="solid"/>
                      <a:round/>
                      <a:headEnd type="none" w="med" len="med"/>
                      <a:tailEnd type="none" w="med" len="med"/>
                    </a:lnR>
                    <a:lnT w="12700" cap="flat" cmpd="sng" algn="ctr">
                      <a:solidFill>
                        <a:srgbClr val="66B2B0"/>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solidFill>
                      <a:srgbClr val="66B2B0"/>
                    </a:solidFill>
                  </a:tcPr>
                </a:tc>
                <a:extLst>
                  <a:ext uri="{0D108BD9-81ED-4DB2-BD59-A6C34878D82A}">
                    <a16:rowId xmlns:a16="http://schemas.microsoft.com/office/drawing/2014/main" val="461588974"/>
                  </a:ext>
                </a:extLst>
              </a:tr>
              <a:tr h="338319">
                <a:tc>
                  <a:txBody>
                    <a:bodyPr/>
                    <a:lstStyle/>
                    <a:p>
                      <a:pPr marL="0" algn="l" defTabSz="457200" rtl="0" eaLnBrk="1" latinLnBrk="0" hangingPunct="1"/>
                      <a:r>
                        <a:rPr lang="ja-JP" altLang="en-US" sz="1000" b="1"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（基本方針）</a:t>
                      </a:r>
                      <a:r>
                        <a:rPr kumimoji="1" lang="ja-JP" altLang="en-US" sz="1000" b="1" kern="1200" dirty="0">
                          <a:solidFill>
                            <a:schemeClr val="tx1">
                              <a:lumMod val="75000"/>
                              <a:lumOff val="25000"/>
                            </a:schemeClr>
                          </a:solidFill>
                          <a:latin typeface="+mn-lt"/>
                          <a:ea typeface="Meiryo UI" panose="020B0604030504040204" pitchFamily="50" charset="-128"/>
                          <a:cs typeface="Times New Roman" panose="02020603050405020304" pitchFamily="18" charset="0"/>
                        </a:rPr>
                        <a:t>文化・スポーツの拠点として、国内外から観光客を含む多くの人々を呼込み、新しいライフスタイルを体験できる公園</a:t>
                      </a:r>
                    </a:p>
                  </a:txBody>
                  <a:tcPr marL="68580" marR="68580" marT="34290" marB="34290">
                    <a:lnL w="12700" cap="flat" cmpd="sng" algn="ctr">
                      <a:solidFill>
                        <a:srgbClr val="66B2B0"/>
                      </a:solidFill>
                      <a:prstDash val="solid"/>
                      <a:round/>
                      <a:headEnd type="none" w="med" len="med"/>
                      <a:tailEnd type="none" w="med" len="med"/>
                    </a:lnL>
                    <a:lnR w="12700" cap="flat" cmpd="sng" algn="ctr">
                      <a:solidFill>
                        <a:srgbClr val="66B2B0"/>
                      </a:solidFill>
                      <a:prstDash val="solid"/>
                      <a:round/>
                      <a:headEnd type="none" w="med" len="med"/>
                      <a:tailEnd type="none" w="med" len="med"/>
                    </a:lnR>
                    <a:lnT w="6350" cap="flat" cmpd="sng" algn="ctr">
                      <a:noFill/>
                      <a:prstDash val="solid"/>
                      <a:miter lim="800000"/>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981385"/>
                  </a:ext>
                </a:extLst>
              </a:tr>
              <a:tr h="1075982">
                <a:tc>
                  <a:txBody>
                    <a:bodyPr/>
                    <a:lstStyle/>
                    <a:p>
                      <a:pPr marL="0" algn="l" defTabSz="457200" rtl="0" eaLnBrk="1" latinLnBrk="0" hangingPunct="1"/>
                      <a:endParaRPr kumimoji="1" lang="en-US" altLang="ja-JP" sz="1100" kern="1200" dirty="0">
                        <a:solidFill>
                          <a:schemeClr val="tx1">
                            <a:lumMod val="75000"/>
                            <a:lumOff val="25000"/>
                          </a:schemeClr>
                        </a:solidFill>
                        <a:latin typeface="+mn-lt"/>
                        <a:ea typeface="Meiryo UI" panose="020B0604030504040204" pitchFamily="50" charset="-128"/>
                        <a:cs typeface="Times New Roman" panose="02020603050405020304" pitchFamily="18" charset="0"/>
                      </a:endParaRPr>
                    </a:p>
                  </a:txBody>
                  <a:tcPr marL="68580" marR="68580" marT="34290" marB="34290">
                    <a:lnL w="12700" cap="flat" cmpd="sng" algn="ctr">
                      <a:solidFill>
                        <a:srgbClr val="66B2B0"/>
                      </a:solidFill>
                      <a:prstDash val="solid"/>
                      <a:round/>
                      <a:headEnd type="none" w="med" len="med"/>
                      <a:tailEnd type="none" w="med" len="med"/>
                    </a:lnL>
                    <a:lnR w="12700" cap="flat" cmpd="sng" algn="ctr">
                      <a:solidFill>
                        <a:srgbClr val="66B2B0"/>
                      </a:solidFill>
                      <a:prstDash val="solid"/>
                      <a:round/>
                      <a:headEnd type="none" w="med" len="med"/>
                      <a:tailEnd type="none" w="med" len="med"/>
                    </a:lnR>
                    <a:lnT w="12700" cap="flat" cmpd="sng" algn="ctr">
                      <a:solidFill>
                        <a:srgbClr val="66B2B0"/>
                      </a:solidFill>
                      <a:prstDash val="solid"/>
                      <a:round/>
                      <a:headEnd type="none" w="med" len="med"/>
                      <a:tailEnd type="none" w="med" len="med"/>
                    </a:lnT>
                    <a:lnB w="12700" cap="flat" cmpd="sng" algn="ctr">
                      <a:solidFill>
                        <a:srgbClr val="66B2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0913511"/>
                  </a:ext>
                </a:extLst>
              </a:tr>
            </a:tbl>
          </a:graphicData>
        </a:graphic>
      </p:graphicFrame>
      <p:sp>
        <p:nvSpPr>
          <p:cNvPr id="71" name="正方形/長方形 70">
            <a:extLst>
              <a:ext uri="{FF2B5EF4-FFF2-40B4-BE49-F238E27FC236}">
                <a16:creationId xmlns:a16="http://schemas.microsoft.com/office/drawing/2014/main" id="{B3B114AF-A952-D0B2-8583-70D23AAAA873}"/>
              </a:ext>
            </a:extLst>
          </p:cNvPr>
          <p:cNvSpPr/>
          <p:nvPr/>
        </p:nvSpPr>
        <p:spPr>
          <a:xfrm>
            <a:off x="103248" y="1440891"/>
            <a:ext cx="4068000" cy="10141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nSpc>
                <a:spcPts val="1500"/>
              </a:lnSpc>
            </a:pPr>
            <a:r>
              <a:rPr kumimoji="1" lang="ja-JP" altLang="en-US" sz="1000" b="1" dirty="0">
                <a:solidFill>
                  <a:schemeClr val="tx1"/>
                </a:solidFill>
                <a:latin typeface="Meiryo UI" panose="020B0604030504040204" pitchFamily="50" charset="-128"/>
                <a:ea typeface="Meiryo UI" panose="020B0604030504040204" pitchFamily="50" charset="-128"/>
              </a:rPr>
              <a:t>取組みの方向性</a:t>
            </a:r>
            <a:r>
              <a:rPr kumimoji="1" lang="ja-JP" altLang="en-US" sz="700" dirty="0">
                <a:solidFill>
                  <a:schemeClr val="tx1"/>
                </a:solidFill>
                <a:latin typeface="Meiryo UI" panose="020B0604030504040204" pitchFamily="50" charset="-128"/>
                <a:ea typeface="Meiryo UI" panose="020B0604030504040204" pitchFamily="50" charset="-128"/>
              </a:rPr>
              <a:t>（抜粋）</a:t>
            </a:r>
            <a:endParaRPr kumimoji="1" lang="en-US" altLang="ja-JP" sz="7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◆誰もが安全安心、快適に公園を利用できる環境整備を進めるとともに、</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　様々な立場の人が交流歓し喜びや希望を感じることができる公園づくり</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◆日々の生活によりそう普段使いの公園をめざすとともに、非日常を</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　楽しむための場所づくり等、両面から取り組む</a:t>
            </a:r>
          </a:p>
        </p:txBody>
      </p:sp>
      <p:sp>
        <p:nvSpPr>
          <p:cNvPr id="72" name="正方形/長方形 71">
            <a:extLst>
              <a:ext uri="{FF2B5EF4-FFF2-40B4-BE49-F238E27FC236}">
                <a16:creationId xmlns:a16="http://schemas.microsoft.com/office/drawing/2014/main" id="{CBC5B5FC-2535-852E-333F-FE5BCE1BA25E}"/>
              </a:ext>
            </a:extLst>
          </p:cNvPr>
          <p:cNvSpPr/>
          <p:nvPr/>
        </p:nvSpPr>
        <p:spPr>
          <a:xfrm>
            <a:off x="4363232" y="1460687"/>
            <a:ext cx="4068000" cy="1016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nSpc>
                <a:spcPts val="1500"/>
              </a:lnSpc>
            </a:pPr>
            <a:r>
              <a:rPr kumimoji="1" lang="ja-JP" altLang="en-US" sz="1000" b="1" dirty="0">
                <a:solidFill>
                  <a:schemeClr val="tx1"/>
                </a:solidFill>
                <a:latin typeface="Meiryo UI" panose="020B0604030504040204" pitchFamily="50" charset="-128"/>
                <a:ea typeface="Meiryo UI" panose="020B0604030504040204" pitchFamily="50" charset="-128"/>
              </a:rPr>
              <a:t>取組みの方向性</a:t>
            </a:r>
            <a:r>
              <a:rPr kumimoji="1" lang="ja-JP" altLang="en-US" sz="700" dirty="0">
                <a:solidFill>
                  <a:schemeClr val="tx1"/>
                </a:solidFill>
                <a:latin typeface="Meiryo UI" panose="020B0604030504040204" pitchFamily="50" charset="-128"/>
                <a:ea typeface="Meiryo UI" panose="020B0604030504040204" pitchFamily="50" charset="-128"/>
              </a:rPr>
              <a:t>（抜粋）</a:t>
            </a:r>
            <a:endParaRPr lang="en-US" altLang="ja-JP" sz="7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◆約</a:t>
            </a:r>
            <a:r>
              <a:rPr lang="en-US" altLang="ja-JP" sz="1000" dirty="0">
                <a:solidFill>
                  <a:schemeClr val="tx1"/>
                </a:solidFill>
                <a:latin typeface="Meiryo UI" panose="020B0604030504040204" pitchFamily="50" charset="-128"/>
                <a:ea typeface="Meiryo UI" panose="020B0604030504040204" pitchFamily="50" charset="-128"/>
              </a:rPr>
              <a:t>19</a:t>
            </a:r>
            <a:r>
              <a:rPr lang="ja-JP" altLang="en-US" sz="1000" dirty="0">
                <a:solidFill>
                  <a:schemeClr val="tx1"/>
                </a:solidFill>
                <a:latin typeface="Meiryo UI" panose="020B0604030504040204" pitchFamily="50" charset="-128"/>
                <a:ea typeface="Meiryo UI" panose="020B0604030504040204" pitchFamily="50" charset="-128"/>
              </a:rPr>
              <a:t>万点に及ぶレガシーの保存・活用・魅力向上を図り、豊かな未来を</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en-US" altLang="ja-JP" sz="10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めざすための発信を積極的に進める</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◆公園の豊富なリソースを活かし、未来の主役である子どもたちをはじめ、</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　多世代が未来を考える場としての利活用を推進する</a:t>
            </a:r>
          </a:p>
        </p:txBody>
      </p:sp>
      <p:sp>
        <p:nvSpPr>
          <p:cNvPr id="73" name="正方形/長方形 72">
            <a:extLst>
              <a:ext uri="{FF2B5EF4-FFF2-40B4-BE49-F238E27FC236}">
                <a16:creationId xmlns:a16="http://schemas.microsoft.com/office/drawing/2014/main" id="{6CA30E36-7257-02C0-7330-3BC50DD629C3}"/>
              </a:ext>
            </a:extLst>
          </p:cNvPr>
          <p:cNvSpPr/>
          <p:nvPr/>
        </p:nvSpPr>
        <p:spPr>
          <a:xfrm>
            <a:off x="8598501" y="1459941"/>
            <a:ext cx="4045533" cy="9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a:lnSpc>
                <a:spcPts val="1500"/>
              </a:lnSpc>
            </a:pPr>
            <a:r>
              <a:rPr kumimoji="1" lang="ja-JP" altLang="en-US" sz="1000" b="1" dirty="0">
                <a:solidFill>
                  <a:schemeClr val="tx1"/>
                </a:solidFill>
                <a:latin typeface="Meiryo UI" panose="020B0604030504040204" pitchFamily="50" charset="-128"/>
                <a:ea typeface="Meiryo UI" panose="020B0604030504040204" pitchFamily="50" charset="-128"/>
              </a:rPr>
              <a:t>取組みの方向性</a:t>
            </a:r>
            <a:r>
              <a:rPr kumimoji="1" lang="ja-JP" altLang="en-US" sz="700" dirty="0">
                <a:solidFill>
                  <a:schemeClr val="tx1"/>
                </a:solidFill>
                <a:latin typeface="Meiryo UI" panose="020B0604030504040204" pitchFamily="50" charset="-128"/>
                <a:ea typeface="Meiryo UI" panose="020B0604030504040204" pitchFamily="50" charset="-128"/>
              </a:rPr>
              <a:t>（抜粋） </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◆大阪万博や万博の森などをテーマとするアート＆サイエンスフェスティバルの</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　実施等により、都市魅力の創出を図る</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◆国内外の人々が訪れたくなる公園をめざして世界に誇る文化・スポーツ</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500"/>
              </a:lnSpc>
            </a:pPr>
            <a:r>
              <a:rPr lang="ja-JP" altLang="en-US" sz="1000" dirty="0">
                <a:solidFill>
                  <a:schemeClr val="tx1"/>
                </a:solidFill>
                <a:latin typeface="Meiryo UI" panose="020B0604030504040204" pitchFamily="50" charset="-128"/>
                <a:ea typeface="Meiryo UI" panose="020B0604030504040204" pitchFamily="50" charset="-128"/>
              </a:rPr>
              <a:t>　拠点として、新しい魅力創出等、さらなる活性化を図る</a:t>
            </a:r>
          </a:p>
        </p:txBody>
      </p:sp>
      <p:sp>
        <p:nvSpPr>
          <p:cNvPr id="41" name="テキスト ボックス 40">
            <a:extLst>
              <a:ext uri="{FF2B5EF4-FFF2-40B4-BE49-F238E27FC236}">
                <a16:creationId xmlns:a16="http://schemas.microsoft.com/office/drawing/2014/main" id="{0CC82FB1-401E-4E12-8859-4ADB3F7EB75F}"/>
              </a:ext>
            </a:extLst>
          </p:cNvPr>
          <p:cNvSpPr txBox="1"/>
          <p:nvPr/>
        </p:nvSpPr>
        <p:spPr>
          <a:xfrm>
            <a:off x="77930" y="4205537"/>
            <a:ext cx="12608985" cy="499076"/>
          </a:xfrm>
          <a:prstGeom prst="rect">
            <a:avLst/>
          </a:prstGeom>
          <a:noFill/>
          <a:ln>
            <a:solidFill>
              <a:schemeClr val="accent1"/>
            </a:solidFill>
          </a:ln>
        </p:spPr>
        <p:txBody>
          <a:bodyPr wrap="square" rtlCol="0">
            <a:noAutofit/>
          </a:bodyPr>
          <a:lstStyle/>
          <a:p>
            <a:pPr>
              <a:lnSpc>
                <a:spcPts val="1600"/>
              </a:lnSpc>
            </a:pPr>
            <a:r>
              <a:rPr lang="ja-JP" altLang="en-US" sz="1050" dirty="0">
                <a:latin typeface="Meiryo UI" panose="020B0604030504040204" pitchFamily="50" charset="-128"/>
                <a:ea typeface="Meiryo UI" panose="020B0604030504040204" pitchFamily="50" charset="-128"/>
              </a:rPr>
              <a:t>　アクションプランの計画期間である</a:t>
            </a:r>
            <a:r>
              <a:rPr lang="en-US" altLang="ja-JP" sz="1050" b="1" dirty="0">
                <a:latin typeface="Meiryo UI" panose="020B0604030504040204" pitchFamily="50" charset="-128"/>
                <a:ea typeface="Meiryo UI" panose="020B0604030504040204" pitchFamily="50" charset="-128"/>
              </a:rPr>
              <a:t>2025</a:t>
            </a:r>
            <a:r>
              <a:rPr lang="ja-JP" altLang="en-US" sz="1050" b="1" dirty="0">
                <a:latin typeface="Meiryo UI" panose="020B0604030504040204" pitchFamily="50" charset="-128"/>
                <a:ea typeface="Meiryo UI" panose="020B0604030504040204" pitchFamily="50" charset="-128"/>
              </a:rPr>
              <a:t>年度の来園者数</a:t>
            </a:r>
            <a:r>
              <a:rPr lang="ja-JP" altLang="en-US" sz="1050" dirty="0">
                <a:latin typeface="Meiryo UI" panose="020B0604030504040204" pitchFamily="50" charset="-128"/>
                <a:ea typeface="Meiryo UI" panose="020B0604030504040204" pitchFamily="50" charset="-128"/>
              </a:rPr>
              <a:t>については</a:t>
            </a:r>
            <a:r>
              <a:rPr lang="en-US" altLang="ja-JP" sz="1050" b="1" dirty="0">
                <a:latin typeface="Meiryo UI" panose="020B0604030504040204" pitchFamily="50" charset="-128"/>
                <a:ea typeface="Meiryo UI" panose="020B0604030504040204" pitchFamily="50" charset="-128"/>
              </a:rPr>
              <a:t>270</a:t>
            </a:r>
            <a:r>
              <a:rPr lang="ja-JP" altLang="en-US" sz="1050" b="1" dirty="0">
                <a:latin typeface="Meiryo UI" panose="020B0604030504040204" pitchFamily="50" charset="-128"/>
                <a:ea typeface="Meiryo UI" panose="020B0604030504040204" pitchFamily="50" charset="-128"/>
              </a:rPr>
              <a:t>万人</a:t>
            </a:r>
            <a:r>
              <a:rPr lang="en-US" altLang="ja-JP" sz="800"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を目標</a:t>
            </a:r>
            <a:r>
              <a:rPr lang="ja-JP" altLang="en-US" sz="1050" dirty="0">
                <a:latin typeface="Meiryo UI" panose="020B0604030504040204" pitchFamily="50" charset="-128"/>
                <a:ea typeface="Meiryo UI" panose="020B0604030504040204" pitchFamily="50" charset="-128"/>
              </a:rPr>
              <a:t>とする。達成に向け、進捗状況を管理し確認するため、</a:t>
            </a:r>
            <a:r>
              <a:rPr lang="en-US" altLang="ja-JP" sz="1050" b="1" dirty="0">
                <a:latin typeface="Meiryo UI" panose="020B0604030504040204" pitchFamily="50" charset="-128"/>
                <a:ea typeface="Meiryo UI" panose="020B0604030504040204" pitchFamily="50" charset="-128"/>
              </a:rPr>
              <a:t>KPI</a:t>
            </a:r>
            <a:r>
              <a:rPr lang="zh-TW" altLang="en-US" sz="900" dirty="0">
                <a:latin typeface="Meiryo UI" panose="020B0604030504040204" pitchFamily="50" charset="-128"/>
                <a:ea typeface="Meiryo UI" panose="020B0604030504040204" pitchFamily="50" charset="-128"/>
              </a:rPr>
              <a:t>（重要業績成果指標）</a:t>
            </a:r>
            <a:r>
              <a:rPr lang="ja-JP" altLang="en-US" sz="1050" dirty="0">
                <a:latin typeface="Meiryo UI" panose="020B0604030504040204" pitchFamily="50" charset="-128"/>
                <a:ea typeface="Meiryo UI" panose="020B0604030504040204" pitchFamily="50" charset="-128"/>
              </a:rPr>
              <a:t>として</a:t>
            </a:r>
            <a:r>
              <a:rPr lang="ja-JP" altLang="en-US" sz="1050" b="1" dirty="0">
                <a:latin typeface="Meiryo UI" panose="020B0604030504040204" pitchFamily="50" charset="-128"/>
                <a:ea typeface="Meiryo UI" panose="020B0604030504040204" pitchFamily="50" charset="-128"/>
              </a:rPr>
              <a:t>初来園者数を</a:t>
            </a:r>
            <a:r>
              <a:rPr lang="en-US" altLang="ja-JP" sz="1050" b="1" dirty="0">
                <a:latin typeface="Meiryo UI" panose="020B0604030504040204" pitchFamily="50" charset="-128"/>
                <a:ea typeface="Meiryo UI" panose="020B0604030504040204" pitchFamily="50" charset="-128"/>
              </a:rPr>
              <a:t>70</a:t>
            </a:r>
            <a:r>
              <a:rPr lang="ja-JP" altLang="en-US" sz="1050" b="1" dirty="0">
                <a:latin typeface="Meiryo UI" panose="020B0604030504040204" pitchFamily="50" charset="-128"/>
                <a:ea typeface="Meiryo UI" panose="020B0604030504040204" pitchFamily="50" charset="-128"/>
              </a:rPr>
              <a:t>万人、リピーター数を</a:t>
            </a:r>
            <a:r>
              <a:rPr lang="en-US" altLang="ja-JP" sz="1050" b="1" dirty="0">
                <a:latin typeface="Meiryo UI" panose="020B0604030504040204" pitchFamily="50" charset="-128"/>
                <a:ea typeface="Meiryo UI" panose="020B0604030504040204" pitchFamily="50" charset="-128"/>
              </a:rPr>
              <a:t>200</a:t>
            </a:r>
            <a:r>
              <a:rPr lang="ja-JP" altLang="en-US" sz="1050" b="1" dirty="0">
                <a:latin typeface="Meiryo UI" panose="020B0604030504040204" pitchFamily="50" charset="-128"/>
                <a:ea typeface="Meiryo UI" panose="020B0604030504040204" pitchFamily="50" charset="-128"/>
              </a:rPr>
              <a:t>万人</a:t>
            </a:r>
            <a:r>
              <a:rPr lang="ja-JP" altLang="en-US" sz="1050" dirty="0">
                <a:latin typeface="Meiryo UI" panose="020B0604030504040204" pitchFamily="50" charset="-128"/>
                <a:ea typeface="Meiryo UI" panose="020B0604030504040204" pitchFamily="50" charset="-128"/>
              </a:rPr>
              <a:t>に設定する。</a:t>
            </a:r>
            <a:r>
              <a:rPr lang="ja-JP" altLang="en-US" sz="9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目標設定は、新型コロナウイルス感染症による行動制限等、人的活動に影響がないことを前提とする）</a:t>
            </a:r>
            <a:endParaRPr lang="ja-JP" altLang="en-US" sz="1050" dirty="0">
              <a:latin typeface="Meiryo UI" panose="020B0604030504040204" pitchFamily="50" charset="-128"/>
              <a:ea typeface="Meiryo UI" panose="020B0604030504040204" pitchFamily="50" charset="-128"/>
            </a:endParaRPr>
          </a:p>
        </p:txBody>
      </p:sp>
      <p:sp>
        <p:nvSpPr>
          <p:cNvPr id="77" name="角丸四角形 14">
            <a:extLst>
              <a:ext uri="{FF2B5EF4-FFF2-40B4-BE49-F238E27FC236}">
                <a16:creationId xmlns:a16="http://schemas.microsoft.com/office/drawing/2014/main" id="{73F3BB74-9497-4E26-8D0F-629253162BBF}"/>
              </a:ext>
            </a:extLst>
          </p:cNvPr>
          <p:cNvSpPr/>
          <p:nvPr/>
        </p:nvSpPr>
        <p:spPr>
          <a:xfrm>
            <a:off x="77930" y="2606110"/>
            <a:ext cx="2617645" cy="251999"/>
          </a:xfrm>
          <a:prstGeom prst="roundRect">
            <a:avLst>
              <a:gd name="adj" fmla="val 0"/>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en-US" altLang="ja-JP" sz="1400" b="1" dirty="0">
                <a:solidFill>
                  <a:schemeClr val="bg1"/>
                </a:solidFill>
                <a:latin typeface="Meiryo UI" panose="020B0604030504040204" pitchFamily="50" charset="-128"/>
                <a:ea typeface="Meiryo UI" panose="020B0604030504040204" pitchFamily="50" charset="-128"/>
              </a:rPr>
              <a:t>1.</a:t>
            </a:r>
            <a:r>
              <a:rPr kumimoji="1" lang="ja-JP" altLang="en-US" sz="1400" b="1" dirty="0">
                <a:solidFill>
                  <a:schemeClr val="bg1"/>
                </a:solidFill>
                <a:latin typeface="Meiryo UI" panose="020B0604030504040204" pitchFamily="50" charset="-128"/>
                <a:ea typeface="Meiryo UI" panose="020B0604030504040204" pitchFamily="50" charset="-128"/>
              </a:rPr>
              <a:t>アクションプランの計画期間</a:t>
            </a:r>
            <a:endParaRPr kumimoji="1" lang="en-US" altLang="ja-JP" sz="1400" b="1" dirty="0">
              <a:solidFill>
                <a:schemeClr val="bg1"/>
              </a:solidFill>
              <a:latin typeface="Meiryo UI" panose="020B0604030504040204" pitchFamily="50" charset="-128"/>
              <a:ea typeface="Meiryo UI" panose="020B0604030504040204" pitchFamily="50" charset="-128"/>
            </a:endParaRPr>
          </a:p>
        </p:txBody>
      </p:sp>
      <p:sp>
        <p:nvSpPr>
          <p:cNvPr id="78" name="角丸四角形 14">
            <a:extLst>
              <a:ext uri="{FF2B5EF4-FFF2-40B4-BE49-F238E27FC236}">
                <a16:creationId xmlns:a16="http://schemas.microsoft.com/office/drawing/2014/main" id="{73F3BB74-9497-4E26-8D0F-629253162BBF}"/>
              </a:ext>
            </a:extLst>
          </p:cNvPr>
          <p:cNvSpPr/>
          <p:nvPr/>
        </p:nvSpPr>
        <p:spPr>
          <a:xfrm>
            <a:off x="79524" y="4009311"/>
            <a:ext cx="1357580" cy="251999"/>
          </a:xfrm>
          <a:prstGeom prst="roundRect">
            <a:avLst>
              <a:gd name="adj" fmla="val 0"/>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en-US" altLang="ja-JP" sz="1400" b="1" dirty="0">
                <a:solidFill>
                  <a:schemeClr val="bg1"/>
                </a:solidFill>
                <a:latin typeface="Meiryo UI" panose="020B0604030504040204" pitchFamily="50" charset="-128"/>
                <a:ea typeface="Meiryo UI" panose="020B0604030504040204" pitchFamily="50" charset="-128"/>
              </a:rPr>
              <a:t>2.</a:t>
            </a:r>
            <a:r>
              <a:rPr kumimoji="1" lang="ja-JP" altLang="en-US" sz="1400" b="1" dirty="0">
                <a:solidFill>
                  <a:schemeClr val="bg1"/>
                </a:solidFill>
                <a:latin typeface="Meiryo UI" panose="020B0604030504040204" pitchFamily="50" charset="-128"/>
                <a:ea typeface="Meiryo UI" panose="020B0604030504040204" pitchFamily="50" charset="-128"/>
              </a:rPr>
              <a:t>数値目標</a:t>
            </a:r>
          </a:p>
        </p:txBody>
      </p:sp>
      <p:sp>
        <p:nvSpPr>
          <p:cNvPr id="80" name="角丸四角形 14">
            <a:extLst>
              <a:ext uri="{FF2B5EF4-FFF2-40B4-BE49-F238E27FC236}">
                <a16:creationId xmlns:a16="http://schemas.microsoft.com/office/drawing/2014/main" id="{73F3BB74-9497-4E26-8D0F-629253162BBF}"/>
              </a:ext>
            </a:extLst>
          </p:cNvPr>
          <p:cNvSpPr/>
          <p:nvPr/>
        </p:nvSpPr>
        <p:spPr>
          <a:xfrm>
            <a:off x="-42447" y="571353"/>
            <a:ext cx="8545215" cy="249351"/>
          </a:xfrm>
          <a:prstGeom prst="roundRect">
            <a:avLst>
              <a:gd name="adj" fmla="val 0"/>
            </a:avLst>
          </a:prstGeom>
          <a:noFill/>
          <a:ln w="25400">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⽇本万国博覧会記念公園の活性化に向けた将来ビジョン</a:t>
            </a:r>
            <a:r>
              <a:rPr kumimoji="1" lang="en-US" altLang="ja-JP" sz="1400" b="1" dirty="0">
                <a:solidFill>
                  <a:schemeClr val="tx1"/>
                </a:solidFill>
                <a:latin typeface="Meiryo UI" panose="020B0604030504040204" pitchFamily="50" charset="-128"/>
                <a:ea typeface="Meiryo UI" panose="020B0604030504040204" pitchFamily="50" charset="-128"/>
              </a:rPr>
              <a:t>2040</a:t>
            </a:r>
            <a:r>
              <a:rPr kumimoji="1" lang="ja-JP" altLang="en-US" sz="1400" b="1" dirty="0">
                <a:solidFill>
                  <a:schemeClr val="tx1"/>
                </a:solidFill>
                <a:latin typeface="Meiryo UI" panose="020B0604030504040204" pitchFamily="50" charset="-128"/>
                <a:ea typeface="Meiryo UI" panose="020B0604030504040204" pitchFamily="50" charset="-128"/>
              </a:rPr>
              <a:t>における目標・基本方針、取組みの方向性</a:t>
            </a:r>
            <a:r>
              <a:rPr kumimoji="1" lang="en-US" altLang="ja-JP" sz="1400" b="1" dirty="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65880" y="4924051"/>
            <a:ext cx="12621035" cy="692977"/>
            <a:chOff x="378818" y="5682965"/>
            <a:chExt cx="11840672" cy="561772"/>
          </a:xfrm>
        </p:grpSpPr>
        <p:sp>
          <p:nvSpPr>
            <p:cNvPr id="63" name="テキスト ボックス 62">
              <a:extLst>
                <a:ext uri="{FF2B5EF4-FFF2-40B4-BE49-F238E27FC236}">
                  <a16:creationId xmlns:a16="http://schemas.microsoft.com/office/drawing/2014/main" id="{EA4C5529-2154-4D8D-956A-14DAF5BEA728}"/>
                </a:ext>
              </a:extLst>
            </p:cNvPr>
            <p:cNvSpPr txBox="1"/>
            <p:nvPr/>
          </p:nvSpPr>
          <p:spPr>
            <a:xfrm>
              <a:off x="2753580" y="5682965"/>
              <a:ext cx="9465910" cy="559379"/>
            </a:xfrm>
            <a:prstGeom prst="rect">
              <a:avLst/>
            </a:prstGeom>
            <a:solidFill>
              <a:schemeClr val="bg1"/>
            </a:solidFill>
            <a:ln>
              <a:solidFill>
                <a:srgbClr val="0070C0"/>
              </a:solidFill>
            </a:ln>
          </p:spPr>
          <p:txBody>
            <a:bodyPr wrap="square" rtlCol="0" anchor="ctr" anchorCtr="1">
              <a:noAutofit/>
            </a:bodyPr>
            <a:lstStyle/>
            <a:p>
              <a:pPr>
                <a:lnSpc>
                  <a:spcPts val="1300"/>
                </a:lnSpc>
              </a:pPr>
              <a:r>
                <a:rPr kumimoji="1" lang="ja-JP" altLang="en-US" sz="1000" b="1" dirty="0">
                  <a:latin typeface="Meiryo UI" panose="020B0604030504040204" pitchFamily="50" charset="-128"/>
                  <a:ea typeface="Meiryo UI" panose="020B0604030504040204" pitchFamily="50" charset="-128"/>
                </a:rPr>
                <a:t>重点</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  「</a:t>
              </a:r>
              <a:r>
                <a:rPr kumimoji="1" lang="en-US" altLang="ja-JP" sz="1000" b="1" dirty="0">
                  <a:latin typeface="Meiryo UI" panose="020B0604030504040204" pitchFamily="50" charset="-128"/>
                  <a:ea typeface="Meiryo UI" panose="020B0604030504040204" pitchFamily="50" charset="-128"/>
                </a:rPr>
                <a:t>2025</a:t>
              </a:r>
              <a:r>
                <a:rPr kumimoji="1" lang="ja-JP" altLang="en-US" sz="1000" b="1" dirty="0">
                  <a:latin typeface="Meiryo UI" panose="020B0604030504040204" pitchFamily="50" charset="-128"/>
                  <a:ea typeface="Meiryo UI" panose="020B0604030504040204" pitchFamily="50" charset="-128"/>
                </a:rPr>
                <a:t>年大阪・関西万博に向けた機運醸成と連携」：大阪・関西万博の機運醸成として、開催前に万博公園で</a:t>
              </a:r>
              <a:r>
                <a:rPr kumimoji="1" lang="en-US" altLang="ja-JP" sz="1000" b="1" dirty="0">
                  <a:latin typeface="Meiryo UI" panose="020B0604030504040204" pitchFamily="50" charset="-128"/>
                  <a:ea typeface="Meiryo UI" panose="020B0604030504040204" pitchFamily="50" charset="-128"/>
                </a:rPr>
                <a:t>1970</a:t>
              </a:r>
              <a:r>
                <a:rPr kumimoji="1" lang="ja-JP" altLang="en-US" sz="1000" b="1" dirty="0">
                  <a:latin typeface="Meiryo UI" panose="020B0604030504040204" pitchFamily="50" charset="-128"/>
                  <a:ea typeface="Meiryo UI" panose="020B0604030504040204" pitchFamily="50" charset="-128"/>
                </a:rPr>
                <a:t>年大阪万博の魅力等を紹介するイベントを実施し、</a:t>
              </a:r>
              <a:endParaRPr kumimoji="1" lang="en-US" altLang="ja-JP" sz="1000" b="1" dirty="0">
                <a:latin typeface="Meiryo UI" panose="020B0604030504040204" pitchFamily="50" charset="-128"/>
                <a:ea typeface="Meiryo UI" panose="020B0604030504040204" pitchFamily="50" charset="-128"/>
              </a:endParaRPr>
            </a:p>
            <a:p>
              <a:pPr>
                <a:lnSpc>
                  <a:spcPts val="1300"/>
                </a:lnSpc>
              </a:pPr>
              <a:r>
                <a:rPr kumimoji="1" lang="ja-JP" altLang="en-US" sz="1000" b="1" dirty="0">
                  <a:latin typeface="Meiryo UI" panose="020B0604030504040204" pitchFamily="50" charset="-128"/>
                  <a:ea typeface="Meiryo UI" panose="020B0604030504040204" pitchFamily="50" charset="-128"/>
                </a:rPr>
                <a:t>　　　　　さらに大阪・関西万博会期中に</a:t>
              </a:r>
              <a:r>
                <a:rPr kumimoji="1" lang="en-US" altLang="ja-JP" sz="1000" b="1" dirty="0">
                  <a:latin typeface="Meiryo UI" panose="020B0604030504040204" pitchFamily="50" charset="-128"/>
                  <a:ea typeface="Meiryo UI" panose="020B0604030504040204" pitchFamily="50" charset="-128"/>
                </a:rPr>
                <a:t>1970</a:t>
              </a:r>
              <a:r>
                <a:rPr kumimoji="1" lang="ja-JP" altLang="en-US" sz="1000" b="1" dirty="0">
                  <a:latin typeface="Meiryo UI" panose="020B0604030504040204" pitchFamily="50" charset="-128"/>
                  <a:ea typeface="Meiryo UI" panose="020B0604030504040204" pitchFamily="50" charset="-128"/>
                </a:rPr>
                <a:t>年大阪万博との連携イベント実施により、大阪・関西万博への参加につなげる等、成功に導く</a:t>
              </a:r>
            </a:p>
            <a:p>
              <a:pPr>
                <a:lnSpc>
                  <a:spcPts val="1300"/>
                </a:lnSpc>
              </a:pPr>
              <a:r>
                <a:rPr kumimoji="1" lang="ja-JP" altLang="en-US" sz="1000" b="1" dirty="0">
                  <a:latin typeface="Meiryo UI" panose="020B0604030504040204" pitchFamily="50" charset="-128"/>
                  <a:ea typeface="Meiryo UI" panose="020B0604030504040204" pitchFamily="50" charset="-128"/>
                </a:rPr>
                <a:t>重点</a:t>
              </a:r>
              <a:r>
                <a:rPr kumimoji="1" lang="en-US" altLang="ja-JP" sz="1000" b="1" dirty="0">
                  <a:latin typeface="Meiryo UI" panose="020B0604030504040204" pitchFamily="50" charset="-128"/>
                  <a:ea typeface="Meiryo UI" panose="020B0604030504040204" pitchFamily="50" charset="-128"/>
                </a:rPr>
                <a:t>2 </a:t>
              </a:r>
              <a:r>
                <a:rPr kumimoji="1" lang="ja-JP" altLang="en-US" sz="1000" b="1" dirty="0">
                  <a:latin typeface="Meiryo UI" panose="020B0604030504040204" pitchFamily="50" charset="-128"/>
                  <a:ea typeface="Meiryo UI" panose="020B0604030504040204" pitchFamily="50" charset="-128"/>
                </a:rPr>
                <a:t>「世界に誇る文化・観光拠点を創出」：大阪万博のレガシー施設の魅力向上等により、世界誇る文化・観光拠点を創出する</a:t>
              </a:r>
              <a:endParaRPr kumimoji="1" lang="en-US" altLang="ja-JP" sz="1000" b="1" dirty="0">
                <a:latin typeface="Meiryo UI" panose="020B0604030504040204" pitchFamily="50" charset="-128"/>
                <a:ea typeface="Meiryo UI" panose="020B0604030504040204" pitchFamily="50" charset="-128"/>
              </a:endParaRPr>
            </a:p>
            <a:p>
              <a:pPr>
                <a:lnSpc>
                  <a:spcPts val="1300"/>
                </a:lnSpc>
              </a:pPr>
              <a:r>
                <a:rPr kumimoji="1" lang="ja-JP" altLang="en-US" sz="1000" b="1" dirty="0">
                  <a:latin typeface="Meiryo UI" panose="020B0604030504040204" pitchFamily="50" charset="-128"/>
                  <a:ea typeface="Meiryo UI" panose="020B0604030504040204" pitchFamily="50" charset="-128"/>
                </a:rPr>
                <a:t>重点</a:t>
              </a:r>
              <a:r>
                <a:rPr kumimoji="1" lang="en-US" altLang="ja-JP" sz="1000" b="1" dirty="0">
                  <a:latin typeface="Meiryo UI" panose="020B0604030504040204" pitchFamily="50" charset="-128"/>
                  <a:ea typeface="Meiryo UI" panose="020B0604030504040204" pitchFamily="50" charset="-128"/>
                </a:rPr>
                <a:t>3 </a:t>
              </a:r>
              <a:r>
                <a:rPr kumimoji="1" lang="ja-JP" altLang="en-US" sz="1000" b="1" dirty="0">
                  <a:latin typeface="Meiryo UI" panose="020B0604030504040204" pitchFamily="50" charset="-128"/>
                  <a:ea typeface="Meiryo UI" panose="020B0604030504040204" pitchFamily="50" charset="-128"/>
                </a:rPr>
                <a:t>「</a:t>
              </a:r>
              <a:r>
                <a:rPr kumimoji="1" lang="ja-JP" altLang="en-US" sz="1000" b="1" kern="1200" dirty="0">
                  <a:latin typeface="Meiryo UI 本文"/>
                  <a:ea typeface="Meiryo UI" panose="020B0604030504040204" pitchFamily="50" charset="-128"/>
                  <a:cs typeface="Times New Roman" panose="02020603050405020304" pitchFamily="18" charset="0"/>
                </a:rPr>
                <a:t>来園者受け入れ</a:t>
              </a:r>
              <a:r>
                <a:rPr kumimoji="1" lang="ja-JP" altLang="en-US" sz="1000" b="1" dirty="0">
                  <a:latin typeface="Meiryo UI 本文"/>
                  <a:ea typeface="Meiryo UI" panose="020B0604030504040204" pitchFamily="50" charset="-128"/>
                  <a:cs typeface="Times New Roman" panose="02020603050405020304" pitchFamily="18" charset="0"/>
                </a:rPr>
                <a:t>環境</a:t>
              </a:r>
              <a:r>
                <a:rPr kumimoji="1" lang="ja-JP" altLang="en-US" sz="1000" b="1" kern="1200" dirty="0">
                  <a:latin typeface="Meiryo UI 本文"/>
                  <a:ea typeface="Meiryo UI" panose="020B0604030504040204" pitchFamily="50" charset="-128"/>
                  <a:cs typeface="Times New Roman" panose="02020603050405020304" pitchFamily="18" charset="0"/>
                </a:rPr>
                <a:t>整備」</a:t>
              </a:r>
              <a:r>
                <a:rPr kumimoji="1" lang="ja-JP" altLang="en-US" sz="1000" b="1" dirty="0">
                  <a:latin typeface="Meiryo UI" panose="020B0604030504040204" pitchFamily="50" charset="-128"/>
                  <a:ea typeface="Meiryo UI" panose="020B0604030504040204" pitchFamily="50" charset="-128"/>
                </a:rPr>
                <a:t>：来園者が快適に過ごせる環境をつくるとともに、公園を楽しむコンテンツを充実させる</a:t>
              </a:r>
              <a:endParaRPr kumimoji="1" lang="en-US" altLang="ja-JP" sz="10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378818" y="5685615"/>
              <a:ext cx="2374761" cy="559122"/>
            </a:xfrm>
            <a:prstGeom prst="rect">
              <a:avLst/>
            </a:prstGeom>
            <a:noFill/>
            <a:ln>
              <a:solidFill>
                <a:srgbClr val="0070C0"/>
              </a:solidFill>
            </a:ln>
          </p:spPr>
          <p:txBody>
            <a:bodyPr wrap="square" rtlCol="0" anchor="ctr" anchorCtr="0">
              <a:noAutofit/>
            </a:bodyPr>
            <a:lstStyle/>
            <a:p>
              <a:pPr>
                <a:lnSpc>
                  <a:spcPts val="1300"/>
                </a:lnSpc>
              </a:pP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年度の大阪・関西万博のインパクトを最大限に活かすため、</a:t>
              </a:r>
              <a:endParaRPr kumimoji="1" lang="en-US" altLang="ja-JP" sz="1050" dirty="0">
                <a:latin typeface="Meiryo UI" panose="020B0604030504040204" pitchFamily="50" charset="-128"/>
                <a:ea typeface="Meiryo UI" panose="020B0604030504040204" pitchFamily="50" charset="-128"/>
              </a:endParaRPr>
            </a:p>
            <a:p>
              <a:pPr>
                <a:lnSpc>
                  <a:spcPts val="1300"/>
                </a:lnSpc>
              </a:pPr>
              <a:r>
                <a:rPr kumimoji="1" lang="ja-JP" altLang="en-US" sz="1050" dirty="0">
                  <a:latin typeface="Meiryo UI" panose="020B0604030504040204" pitchFamily="50" charset="-128"/>
                  <a:ea typeface="Meiryo UI" panose="020B0604030504040204" pitchFamily="50" charset="-128"/>
                </a:rPr>
                <a:t>右記を全体の</a:t>
              </a:r>
              <a:r>
                <a:rPr kumimoji="1" lang="ja-JP" altLang="en-US" sz="1050" b="1" u="sng" dirty="0">
                  <a:latin typeface="Meiryo UI" panose="020B0604030504040204" pitchFamily="50" charset="-128"/>
                  <a:ea typeface="Meiryo UI" panose="020B0604030504040204" pitchFamily="50" charset="-128"/>
                </a:rPr>
                <a:t>重点項目</a:t>
              </a:r>
              <a:r>
                <a:rPr kumimoji="1" lang="ja-JP" altLang="en-US" sz="1050" dirty="0">
                  <a:latin typeface="Meiryo UI" panose="020B0604030504040204" pitchFamily="50" charset="-128"/>
                  <a:ea typeface="Meiryo UI" panose="020B0604030504040204" pitchFamily="50" charset="-128"/>
                </a:rPr>
                <a:t>とする</a:t>
              </a:r>
              <a:endParaRPr kumimoji="1" lang="en-US" altLang="ja-JP" sz="1050" dirty="0">
                <a:latin typeface="Meiryo UI" panose="020B0604030504040204" pitchFamily="50" charset="-128"/>
                <a:ea typeface="Meiryo UI" panose="020B0604030504040204" pitchFamily="50" charset="-128"/>
              </a:endParaRPr>
            </a:p>
          </p:txBody>
        </p:sp>
      </p:grpSp>
      <p:sp>
        <p:nvSpPr>
          <p:cNvPr id="39" name="角丸四角形 14">
            <a:extLst>
              <a:ext uri="{FF2B5EF4-FFF2-40B4-BE49-F238E27FC236}">
                <a16:creationId xmlns:a16="http://schemas.microsoft.com/office/drawing/2014/main" id="{73F3BB74-9497-4E26-8D0F-629253162BBF}"/>
              </a:ext>
            </a:extLst>
          </p:cNvPr>
          <p:cNvSpPr/>
          <p:nvPr/>
        </p:nvSpPr>
        <p:spPr>
          <a:xfrm>
            <a:off x="65881" y="4748444"/>
            <a:ext cx="2531270" cy="268608"/>
          </a:xfrm>
          <a:prstGeom prst="roundRect">
            <a:avLst>
              <a:gd name="adj" fmla="val 0"/>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en-US" altLang="ja-JP" sz="1400" b="1" dirty="0">
                <a:latin typeface="Meiryo UI" panose="020B0604030504040204" pitchFamily="50" charset="-128"/>
                <a:ea typeface="Meiryo UI" panose="020B0604030504040204" pitchFamily="50" charset="-128"/>
              </a:rPr>
              <a:t>3.</a:t>
            </a:r>
            <a:r>
              <a:rPr kumimoji="1" lang="ja-JP" altLang="en-US" sz="1400" b="1" dirty="0">
                <a:latin typeface="Meiryo UI" panose="020B0604030504040204" pitchFamily="50" charset="-128"/>
                <a:ea typeface="Meiryo UI" panose="020B0604030504040204" pitchFamily="50" charset="-128"/>
              </a:rPr>
              <a:t>アクションプラン</a:t>
            </a:r>
            <a:r>
              <a:rPr kumimoji="1" lang="en-US" altLang="ja-JP"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重点項目</a:t>
            </a:r>
          </a:p>
        </p:txBody>
      </p:sp>
      <p:graphicFrame>
        <p:nvGraphicFramePr>
          <p:cNvPr id="12" name="表 11"/>
          <p:cNvGraphicFramePr>
            <a:graphicFrameLocks noGrp="1"/>
          </p:cNvGraphicFramePr>
          <p:nvPr>
            <p:extLst>
              <p:ext uri="{D42A27DB-BD31-4B8C-83A1-F6EECF244321}">
                <p14:modId xmlns:p14="http://schemas.microsoft.com/office/powerpoint/2010/main" val="2225558139"/>
              </p:ext>
            </p:extLst>
          </p:nvPr>
        </p:nvGraphicFramePr>
        <p:xfrm>
          <a:off x="9650578" y="5934610"/>
          <a:ext cx="2978216" cy="3613250"/>
        </p:xfrm>
        <a:graphic>
          <a:graphicData uri="http://schemas.openxmlformats.org/drawingml/2006/table">
            <a:tbl>
              <a:tblPr firstRow="1" bandRow="1">
                <a:tableStyleId>{00A15C55-8517-42AA-B614-E9B94910E393}</a:tableStyleId>
              </a:tblPr>
              <a:tblGrid>
                <a:gridCol w="2978216">
                  <a:extLst>
                    <a:ext uri="{9D8B030D-6E8A-4147-A177-3AD203B41FA5}">
                      <a16:colId xmlns:a16="http://schemas.microsoft.com/office/drawing/2014/main" val="1634905079"/>
                    </a:ext>
                  </a:extLst>
                </a:gridCol>
              </a:tblGrid>
              <a:tr h="43112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重点</a:t>
                      </a:r>
                      <a:r>
                        <a:rPr kumimoji="1" lang="en-US" altLang="ja-JP" sz="1000" dirty="0">
                          <a:solidFill>
                            <a:schemeClr val="tx1"/>
                          </a:solidFill>
                          <a:latin typeface="Meiryo UI" panose="020B0604030504040204" pitchFamily="50" charset="-128"/>
                          <a:ea typeface="Meiryo UI" panose="020B0604030504040204" pitchFamily="50" charset="-128"/>
                        </a:rPr>
                        <a:t>3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1" kern="1200" dirty="0">
                          <a:solidFill>
                            <a:schemeClr val="tx1"/>
                          </a:solidFill>
                          <a:latin typeface="Meiryo UI 本文"/>
                          <a:ea typeface="Meiryo UI" panose="020B0604030504040204" pitchFamily="50" charset="-128"/>
                          <a:cs typeface="Times New Roman" panose="02020603050405020304" pitchFamily="18" charset="0"/>
                        </a:rPr>
                        <a:t>来園者受け入れ環境整備</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65138175"/>
                  </a:ext>
                </a:extLst>
              </a:tr>
              <a:tr h="3182123">
                <a:tc>
                  <a:txBody>
                    <a:bodyPr/>
                    <a:lstStyle/>
                    <a:p>
                      <a:pPr>
                        <a:lnSpc>
                          <a:spcPts val="1300"/>
                        </a:lnSpc>
                      </a:pPr>
                      <a:r>
                        <a:rPr kumimoji="1" lang="ja-JP" altLang="en-US" sz="1000" b="1" dirty="0">
                          <a:solidFill>
                            <a:schemeClr val="tx1"/>
                          </a:solidFill>
                          <a:latin typeface="Meiryo UI" panose="020B0604030504040204" pitchFamily="50" charset="-128"/>
                          <a:ea typeface="Meiryo UI" panose="020B0604030504040204" pitchFamily="50" charset="-128"/>
                        </a:rPr>
                        <a:t>〇来園者が快適に過ごせる環境づくり</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rgbClr val="FF0000"/>
                          </a:solidFill>
                          <a:latin typeface="Meiryo UI" panose="020B0604030504040204" pitchFamily="50" charset="-128"/>
                          <a:ea typeface="Meiryo UI" panose="020B0604030504040204" pitchFamily="50" charset="-128"/>
                        </a:rPr>
                        <a:t>　</a:t>
                      </a:r>
                      <a:r>
                        <a:rPr kumimoji="1" lang="ja-JP" altLang="en-US" sz="900" strike="noStrike" baseline="0" dirty="0">
                          <a:solidFill>
                            <a:schemeClr val="tx1"/>
                          </a:solidFill>
                          <a:latin typeface="Meiryo UI" panose="020B0604030504040204" pitchFamily="50" charset="-128"/>
                          <a:ea typeface="Meiryo UI" panose="020B0604030504040204" pitchFamily="50" charset="-128"/>
                        </a:rPr>
                        <a:t>・トイレ美装化改修</a:t>
                      </a:r>
                      <a:endParaRPr kumimoji="1" lang="en-US" altLang="ja-JP" sz="900" strike="noStrike" baseline="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700" strike="noStrike" baseline="0" dirty="0">
                          <a:solidFill>
                            <a:schemeClr val="tx1"/>
                          </a:solidFill>
                          <a:latin typeface="Meiryo UI" panose="020B0604030504040204" pitchFamily="50" charset="-128"/>
                          <a:ea typeface="Meiryo UI" panose="020B0604030504040204" pitchFamily="50" charset="-128"/>
                        </a:rPr>
                        <a:t>     </a:t>
                      </a:r>
                      <a:r>
                        <a:rPr kumimoji="1" lang="ja-JP" altLang="en-US" sz="700" strike="noStrike" baseline="0" dirty="0">
                          <a:solidFill>
                            <a:schemeClr val="tx1"/>
                          </a:solidFill>
                          <a:latin typeface="Meiryo UI" panose="020B0604030504040204" pitchFamily="50" charset="-128"/>
                          <a:ea typeface="Meiryo UI" panose="020B0604030504040204" pitchFamily="50" charset="-128"/>
                        </a:rPr>
                        <a:t>✓</a:t>
                      </a:r>
                      <a:r>
                        <a:rPr kumimoji="1" lang="en-US" altLang="ja-JP" sz="700" strike="noStrike" baseline="0" dirty="0">
                          <a:solidFill>
                            <a:schemeClr val="tx1"/>
                          </a:solidFill>
                          <a:latin typeface="Meiryo UI" panose="020B0604030504040204" pitchFamily="50" charset="-128"/>
                          <a:ea typeface="Meiryo UI" panose="020B0604030504040204" pitchFamily="50" charset="-128"/>
                        </a:rPr>
                        <a:t>2025</a:t>
                      </a:r>
                      <a:r>
                        <a:rPr kumimoji="1" lang="ja-JP" altLang="en-US" sz="700" strike="noStrike" baseline="0" dirty="0">
                          <a:solidFill>
                            <a:schemeClr val="tx1"/>
                          </a:solidFill>
                          <a:latin typeface="Meiryo UI" panose="020B0604030504040204" pitchFamily="50" charset="-128"/>
                          <a:ea typeface="Meiryo UI" panose="020B0604030504040204" pitchFamily="50" charset="-128"/>
                        </a:rPr>
                        <a:t>年度迄に自然文化園全箇所完了目標</a:t>
                      </a:r>
                      <a:r>
                        <a:rPr kumimoji="1" lang="ja-JP" altLang="en-US" sz="600" dirty="0">
                          <a:solidFill>
                            <a:schemeClr val="tx1"/>
                          </a:solidFill>
                          <a:latin typeface="Meiryo UI" panose="020B0604030504040204" pitchFamily="50" charset="-128"/>
                          <a:ea typeface="Meiryo UI" panose="020B0604030504040204" pitchFamily="50" charset="-128"/>
                        </a:rPr>
                        <a:t>　</a:t>
                      </a:r>
                      <a:endParaRPr kumimoji="1" lang="en-US" altLang="ja-JP" sz="6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・デジタルマップの導入により広い園内を快適に</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楽しむ利用サポート</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・案内タブレット設置により多言語対応等幅広い層</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　　への利便性向上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000" b="1" dirty="0">
                          <a:solidFill>
                            <a:schemeClr val="tx1"/>
                          </a:solidFill>
                          <a:latin typeface="Meiryo UI" panose="020B0604030504040204" pitchFamily="50" charset="-128"/>
                          <a:ea typeface="Meiryo UI" panose="020B0604030504040204" pitchFamily="50" charset="-128"/>
                        </a:rPr>
                        <a:t>〇公園を楽しむコンテンツの充実　</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87313" marR="0" lvl="0" indent="0" algn="l" defTabSz="914400" rtl="0" eaLnBrk="1" fontAlgn="auto" latinLnBrk="0" hangingPunct="1">
                        <a:lnSpc>
                          <a:spcPts val="1300"/>
                        </a:lnSpc>
                        <a:spcBef>
                          <a:spcPts val="0"/>
                        </a:spcBef>
                        <a:spcAft>
                          <a:spcPts val="0"/>
                        </a:spcAft>
                        <a:buClrTx/>
                        <a:buSzTx/>
                        <a:buFontTx/>
                        <a:buNone/>
                        <a:tabLst>
                          <a:tab pos="176213" algn="l"/>
                        </a:tabLst>
                        <a:defRPr/>
                      </a:pPr>
                      <a:r>
                        <a:rPr kumimoji="1" lang="ja-JP" altLang="en-US" sz="900" strike="noStrike" dirty="0">
                          <a:solidFill>
                            <a:schemeClr val="tx1"/>
                          </a:solidFill>
                          <a:latin typeface="Meiryo UI" panose="020B0604030504040204" pitchFamily="50" charset="-128"/>
                          <a:ea typeface="Meiryo UI" panose="020B0604030504040204" pitchFamily="50" charset="-128"/>
                        </a:rPr>
                        <a:t>・あじさいの森改修など見所の魅力向上</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p>
                      <a:pPr marL="87313" defTabSz="914400">
                        <a:lnSpc>
                          <a:spcPts val="1300"/>
                        </a:lnSpc>
                        <a:tabLst>
                          <a:tab pos="176213" algn="l"/>
                        </a:tabLst>
                      </a:pPr>
                      <a:r>
                        <a:rPr kumimoji="1" lang="ja-JP" altLang="en-US" sz="900" strike="noStrike" dirty="0">
                          <a:solidFill>
                            <a:schemeClr val="tx1"/>
                          </a:solidFill>
                          <a:latin typeface="Meiryo UI" panose="020B0604030504040204" pitchFamily="50" charset="-128"/>
                          <a:ea typeface="Meiryo UI" panose="020B0604030504040204" pitchFamily="50" charset="-128"/>
                        </a:rPr>
                        <a:t>・</a:t>
                      </a:r>
                      <a:r>
                        <a:rPr kumimoji="1" lang="en-US" altLang="ja-JP" sz="900" strike="noStrike" dirty="0">
                          <a:solidFill>
                            <a:schemeClr val="tx1"/>
                          </a:solidFill>
                          <a:latin typeface="Meiryo UI" panose="020B0604030504040204" pitchFamily="50" charset="-128"/>
                          <a:ea typeface="Meiryo UI" panose="020B0604030504040204" pitchFamily="50" charset="-128"/>
                        </a:rPr>
                        <a:t>NPO</a:t>
                      </a:r>
                      <a:r>
                        <a:rPr kumimoji="1" lang="ja-JP" altLang="en-US" sz="900" strike="noStrike" dirty="0">
                          <a:solidFill>
                            <a:schemeClr val="tx1"/>
                          </a:solidFill>
                          <a:latin typeface="Meiryo UI" panose="020B0604030504040204" pitchFamily="50" charset="-128"/>
                          <a:ea typeface="Meiryo UI" panose="020B0604030504040204" pitchFamily="50" charset="-128"/>
                        </a:rPr>
                        <a:t>やボランティアとの連携・育成</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p>
                      <a:pPr marL="87313" marR="0" lvl="0" indent="0" algn="l" defTabSz="914400" rtl="0" eaLnBrk="1" fontAlgn="auto" latinLnBrk="0" hangingPunct="1">
                        <a:lnSpc>
                          <a:spcPts val="1300"/>
                        </a:lnSpc>
                        <a:spcBef>
                          <a:spcPts val="0"/>
                        </a:spcBef>
                        <a:spcAft>
                          <a:spcPts val="0"/>
                        </a:spcAft>
                        <a:buClrTx/>
                        <a:buSzTx/>
                        <a:buFontTx/>
                        <a:buNone/>
                        <a:tabLst>
                          <a:tab pos="176213" algn="l"/>
                        </a:tabLst>
                        <a:defRPr/>
                      </a:pPr>
                      <a:r>
                        <a:rPr kumimoji="1" lang="ja-JP" altLang="en-US" sz="900" b="0" dirty="0">
                          <a:solidFill>
                            <a:schemeClr val="tx1"/>
                          </a:solidFill>
                          <a:latin typeface="Meiryo UI" panose="020B0604030504040204" pitchFamily="50" charset="-128"/>
                          <a:ea typeface="Meiryo UI" panose="020B0604030504040204" pitchFamily="50" charset="-128"/>
                        </a:rPr>
                        <a:t>・ベンチや日陰空間など屋外環境の充実</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p>
                      <a:pPr marL="87313" defTabSz="914400">
                        <a:lnSpc>
                          <a:spcPts val="1300"/>
                        </a:lnSpc>
                        <a:tabLst>
                          <a:tab pos="176213" algn="l"/>
                        </a:tabLst>
                      </a:pPr>
                      <a:r>
                        <a:rPr kumimoji="1" lang="ja-JP" altLang="en-US" sz="900" strike="noStrike" dirty="0">
                          <a:solidFill>
                            <a:schemeClr val="tx1"/>
                          </a:solidFill>
                          <a:latin typeface="Meiryo UI" panose="020B0604030504040204" pitchFamily="50" charset="-128"/>
                          <a:ea typeface="Meiryo UI" panose="020B0604030504040204" pitchFamily="50" charset="-128"/>
                        </a:rPr>
                        <a:t>・ジュニアスポーツや障がい者スポーツの振興</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p>
                      <a:pPr marL="87313" marR="0" lvl="0" indent="0" algn="l" defTabSz="914400" rtl="0" eaLnBrk="1" fontAlgn="auto" latinLnBrk="0" hangingPunct="1">
                        <a:lnSpc>
                          <a:spcPts val="1300"/>
                        </a:lnSpc>
                        <a:spcBef>
                          <a:spcPts val="0"/>
                        </a:spcBef>
                        <a:spcAft>
                          <a:spcPts val="0"/>
                        </a:spcAft>
                        <a:buClrTx/>
                        <a:buSzTx/>
                        <a:buFontTx/>
                        <a:buNone/>
                        <a:tabLst>
                          <a:tab pos="176213" algn="l"/>
                        </a:tabLst>
                        <a:defRPr/>
                      </a:pPr>
                      <a:r>
                        <a:rPr kumimoji="1" lang="ja-JP" altLang="en-US" sz="900" b="0" dirty="0">
                          <a:solidFill>
                            <a:schemeClr val="tx1"/>
                          </a:solidFill>
                          <a:latin typeface="Meiryo UI" panose="020B0604030504040204" pitchFamily="50" charset="-128"/>
                          <a:ea typeface="Meiryo UI" panose="020B0604030504040204" pitchFamily="50" charset="-128"/>
                        </a:rPr>
                        <a:t>・健康増進のためのプログラムの検討</a:t>
                      </a:r>
                      <a:endParaRPr kumimoji="1" lang="en-US" altLang="ja-JP" sz="900" strike="noStrike" dirty="0">
                        <a:solidFill>
                          <a:schemeClr val="tx1"/>
                        </a:solidFill>
                        <a:latin typeface="Meiryo UI" panose="020B0604030504040204" pitchFamily="50" charset="-128"/>
                        <a:ea typeface="Meiryo UI" panose="020B0604030504040204" pitchFamily="50" charset="-128"/>
                      </a:endParaRPr>
                    </a:p>
                    <a:p>
                      <a:pPr marL="87313" defTabSz="914400">
                        <a:lnSpc>
                          <a:spcPts val="1300"/>
                        </a:lnSpc>
                        <a:tabLst>
                          <a:tab pos="176213" algn="l"/>
                        </a:tabLst>
                      </a:pPr>
                      <a:r>
                        <a:rPr kumimoji="1" lang="ja-JP" altLang="en-US" sz="900" strike="noStrike" dirty="0">
                          <a:solidFill>
                            <a:schemeClr val="tx1"/>
                          </a:solidFill>
                          <a:latin typeface="Meiryo UI" panose="020B0604030504040204" pitchFamily="50" charset="-128"/>
                          <a:ea typeface="Meiryo UI" panose="020B0604030504040204" pitchFamily="50" charset="-128"/>
                        </a:rPr>
                        <a:t>・四季に合わせた効果的な広報を実施</a:t>
                      </a:r>
                      <a:r>
                        <a:rPr kumimoji="1" lang="ja-JP" altLang="en-US" sz="900" b="1" dirty="0">
                          <a:solidFill>
                            <a:schemeClr val="tx1"/>
                          </a:solidFill>
                          <a:latin typeface="Meiryo UI" panose="020B0604030504040204" pitchFamily="50" charset="-128"/>
                          <a:ea typeface="Meiryo UI" panose="020B0604030504040204" pitchFamily="50" charset="-128"/>
                        </a:rPr>
                        <a:t>　　</a:t>
                      </a:r>
                      <a:r>
                        <a:rPr kumimoji="1" lang="ja-JP" altLang="en-US" sz="900" b="1" spc="-50" dirty="0">
                          <a:solidFill>
                            <a:schemeClr val="tx1"/>
                          </a:solidFill>
                          <a:latin typeface="Meiryo UI" panose="020B0604030504040204" pitchFamily="50" charset="-128"/>
                          <a:ea typeface="Meiryo UI" panose="020B0604030504040204" pitchFamily="50" charset="-128"/>
                        </a:rPr>
                        <a:t>　　　　　　　　　　　　　　　　　　　　　　　　　　　　　　</a:t>
                      </a:r>
                      <a:endParaRPr kumimoji="1" lang="en-US" altLang="ja-JP" sz="900" b="1" spc="-50" dirty="0">
                        <a:solidFill>
                          <a:schemeClr val="tx1"/>
                        </a:solidFill>
                        <a:latin typeface="Meiryo UI" panose="020B0604030504040204" pitchFamily="50" charset="-128"/>
                        <a:ea typeface="Meiryo UI" panose="020B0604030504040204" pitchFamily="50" charset="-128"/>
                      </a:endParaRPr>
                    </a:p>
                    <a:p>
                      <a:pPr marL="87313" defTabSz="914400">
                        <a:lnSpc>
                          <a:spcPts val="1300"/>
                        </a:lnSpc>
                        <a:tabLst>
                          <a:tab pos="176213" algn="l"/>
                        </a:tabLst>
                      </a:pPr>
                      <a:r>
                        <a:rPr kumimoji="1" lang="ja-JP" altLang="en-US" sz="900" b="1" spc="-50" dirty="0">
                          <a:solidFill>
                            <a:schemeClr val="tx1"/>
                          </a:solidFill>
                          <a:latin typeface="Meiryo UI" panose="020B0604030504040204" pitchFamily="50" charset="-128"/>
                          <a:ea typeface="Meiryo UI" panose="020B0604030504040204" pitchFamily="50" charset="-128"/>
                        </a:rPr>
                        <a:t>　　　　　　　　　　　　　　　　          　　　　　　　　　　</a:t>
                      </a:r>
                      <a:r>
                        <a:rPr kumimoji="1" lang="ja-JP" altLang="en-US" sz="900" b="1" dirty="0">
                          <a:solidFill>
                            <a:schemeClr val="tx1"/>
                          </a:solidFill>
                          <a:latin typeface="Meiryo UI" panose="020B0604030504040204" pitchFamily="50" charset="-128"/>
                          <a:ea typeface="Meiryo UI" panose="020B0604030504040204" pitchFamily="50" charset="-128"/>
                        </a:rPr>
                        <a:t>等</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0758146"/>
                  </a:ext>
                </a:extLst>
              </a:tr>
            </a:tbl>
          </a:graphicData>
        </a:graphic>
      </p:graphicFrame>
      <p:sp>
        <p:nvSpPr>
          <p:cNvPr id="60" name="角丸四角形 14">
            <a:extLst>
              <a:ext uri="{FF2B5EF4-FFF2-40B4-BE49-F238E27FC236}">
                <a16:creationId xmlns:a16="http://schemas.microsoft.com/office/drawing/2014/main" id="{73F3BB74-9497-4E26-8D0F-629253162BBF}"/>
              </a:ext>
            </a:extLst>
          </p:cNvPr>
          <p:cNvSpPr/>
          <p:nvPr/>
        </p:nvSpPr>
        <p:spPr>
          <a:xfrm>
            <a:off x="71904" y="5641515"/>
            <a:ext cx="2629695" cy="268608"/>
          </a:xfrm>
          <a:prstGeom prst="roundRect">
            <a:avLst>
              <a:gd name="adj" fmla="val 0"/>
            </a:avLst>
          </a:prstGeom>
          <a:solidFill>
            <a:srgbClr val="0070C0"/>
          </a:solidFill>
          <a:ln>
            <a:noFill/>
          </a:ln>
        </p:spPr>
        <p:style>
          <a:lnRef idx="2">
            <a:schemeClr val="dk1">
              <a:shade val="50000"/>
            </a:schemeClr>
          </a:lnRef>
          <a:fillRef idx="1">
            <a:schemeClr val="dk1"/>
          </a:fillRef>
          <a:effectRef idx="0">
            <a:schemeClr val="dk1"/>
          </a:effectRef>
          <a:fontRef idx="minor">
            <a:schemeClr val="lt1"/>
          </a:fontRef>
        </p:style>
        <p:txBody>
          <a:bodyPr tIns="0" bIns="0" rtlCol="0" anchor="ctr" anchorCtr="1"/>
          <a:lstStyle/>
          <a:p>
            <a:pPr>
              <a:lnSpc>
                <a:spcPts val="1700"/>
              </a:lnSpc>
            </a:pPr>
            <a:r>
              <a:rPr kumimoji="1" lang="en-US" altLang="ja-JP" sz="1400" b="1" dirty="0">
                <a:latin typeface="Meiryo UI" panose="020B0604030504040204" pitchFamily="50" charset="-128"/>
                <a:ea typeface="Meiryo UI" panose="020B0604030504040204" pitchFamily="50" charset="-128"/>
              </a:rPr>
              <a:t>4.</a:t>
            </a:r>
            <a:r>
              <a:rPr kumimoji="1" lang="ja-JP" altLang="en-US" sz="1400" b="1" dirty="0">
                <a:latin typeface="Meiryo UI" panose="020B0604030504040204" pitchFamily="50" charset="-128"/>
                <a:ea typeface="Meiryo UI" panose="020B0604030504040204" pitchFamily="50" charset="-128"/>
              </a:rPr>
              <a:t>アクションプラン</a:t>
            </a:r>
            <a:r>
              <a:rPr kumimoji="1" lang="en-US" altLang="ja-JP"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主な取組み</a:t>
            </a:r>
          </a:p>
        </p:txBody>
      </p:sp>
      <p:sp>
        <p:nvSpPr>
          <p:cNvPr id="69" name="テキスト ボックス 68">
            <a:extLst>
              <a:ext uri="{FF2B5EF4-FFF2-40B4-BE49-F238E27FC236}">
                <a16:creationId xmlns:a16="http://schemas.microsoft.com/office/drawing/2014/main" id="{8F5F6685-08AE-4DB9-A287-5EBFD8C48DCC}"/>
              </a:ext>
            </a:extLst>
          </p:cNvPr>
          <p:cNvSpPr txBox="1"/>
          <p:nvPr/>
        </p:nvSpPr>
        <p:spPr>
          <a:xfrm>
            <a:off x="8185786" y="3062651"/>
            <a:ext cx="1648121" cy="277976"/>
          </a:xfrm>
          <a:prstGeom prst="rect">
            <a:avLst/>
          </a:prstGeom>
          <a:noFill/>
        </p:spPr>
        <p:txBody>
          <a:bodyPr wrap="square" rtlCol="0">
            <a:noAutofit/>
          </a:bodyPr>
          <a:lstStyle/>
          <a:p>
            <a:pPr algn="ctr"/>
            <a:r>
              <a:rPr lang="ja-JP" altLang="en-US" sz="1050" dirty="0">
                <a:solidFill>
                  <a:schemeClr val="bg1"/>
                </a:solidFill>
                <a:latin typeface="Meiryo UI" panose="020B0604030504040204" pitchFamily="50" charset="-128"/>
                <a:ea typeface="Meiryo UI" panose="020B0604030504040204" pitchFamily="50" charset="-128"/>
              </a:rPr>
              <a:t>ビジョン</a:t>
            </a:r>
            <a:r>
              <a:rPr lang="en-US" altLang="ja-JP" sz="1050" dirty="0">
                <a:solidFill>
                  <a:schemeClr val="bg1"/>
                </a:solidFill>
                <a:latin typeface="Meiryo UI" panose="020B0604030504040204" pitchFamily="50" charset="-128"/>
                <a:ea typeface="Meiryo UI" panose="020B0604030504040204" pitchFamily="50" charset="-128"/>
              </a:rPr>
              <a:t>2040</a:t>
            </a:r>
          </a:p>
          <a:p>
            <a:pPr algn="r"/>
            <a:endParaRPr lang="ja-JP" altLang="ja-JP" dirty="0">
              <a:latin typeface="Arial" panose="020B0604020202020204" pitchFamily="34" charset="0"/>
            </a:endParaRPr>
          </a:p>
          <a:p>
            <a:pPr algn="r"/>
            <a:endParaRPr lang="ja-JP" altLang="en-US" sz="1050"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4081265777"/>
              </p:ext>
            </p:extLst>
          </p:nvPr>
        </p:nvGraphicFramePr>
        <p:xfrm>
          <a:off x="103247" y="5945876"/>
          <a:ext cx="3386713" cy="3609256"/>
        </p:xfrm>
        <a:graphic>
          <a:graphicData uri="http://schemas.openxmlformats.org/drawingml/2006/table">
            <a:tbl>
              <a:tblPr firstRow="1" bandRow="1">
                <a:tableStyleId>{93296810-A885-4BE3-A3E7-6D5BEEA58F35}</a:tableStyleId>
              </a:tblPr>
              <a:tblGrid>
                <a:gridCol w="3386713">
                  <a:extLst>
                    <a:ext uri="{9D8B030D-6E8A-4147-A177-3AD203B41FA5}">
                      <a16:colId xmlns:a16="http://schemas.microsoft.com/office/drawing/2014/main" val="1634905079"/>
                    </a:ext>
                  </a:extLst>
                </a:gridCol>
              </a:tblGrid>
              <a:tr h="279438">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基本的な取組み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1665138175"/>
                  </a:ext>
                </a:extLst>
              </a:tr>
              <a:tr h="3329818">
                <a:tc>
                  <a:txBody>
                    <a:bodyPr/>
                    <a:lstStyle/>
                    <a:p>
                      <a:pPr>
                        <a:lnSpc>
                          <a:spcPts val="1300"/>
                        </a:lnSpc>
                      </a:pPr>
                      <a:r>
                        <a:rPr kumimoji="1" lang="ja-JP" altLang="en-US" sz="1000" b="1" dirty="0">
                          <a:solidFill>
                            <a:schemeClr val="tx1"/>
                          </a:solidFill>
                          <a:latin typeface="Meiryo UI" panose="020B0604030504040204" pitchFamily="50" charset="-128"/>
                          <a:ea typeface="Meiryo UI" panose="020B0604030504040204" pitchFamily="50" charset="-128"/>
                        </a:rPr>
                        <a:t>〇安全安心のための施設維持等</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　施設改修計画に基づき下記を推進</a:t>
                      </a:r>
                      <a:endParaRPr kumimoji="1" lang="en-US" altLang="ja-JP" sz="900" strike="noStrike" baseline="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　・スポーツ施設改修として、競技場大型ビジョン設備改修、</a:t>
                      </a:r>
                      <a:endParaRPr kumimoji="1" lang="en-US" altLang="ja-JP" sz="900" strike="noStrike" baseline="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　　テニスコート面改修等</a:t>
                      </a:r>
                      <a:endParaRPr kumimoji="1" lang="en-US" altLang="ja-JP" sz="900" strike="noStrike" baseline="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　・耐震改修として、東・西連絡橋耐震改修等</a:t>
                      </a:r>
                      <a:endParaRPr kumimoji="1" lang="en-US" altLang="ja-JP" sz="900" strike="noStrike" baseline="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　・その他、高圧受変電設備、下水道分流化、舗装、</a:t>
                      </a:r>
                      <a:endParaRPr kumimoji="1" lang="en-US" altLang="ja-JP" sz="900" strike="noStrike" baseline="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strike="noStrike" baseline="0" dirty="0">
                          <a:solidFill>
                            <a:schemeClr val="tx1"/>
                          </a:solidFill>
                          <a:latin typeface="Meiryo UI" panose="020B0604030504040204" pitchFamily="50" charset="-128"/>
                          <a:ea typeface="Meiryo UI" panose="020B0604030504040204" pitchFamily="50" charset="-128"/>
                        </a:rPr>
                        <a:t>　　フェンスの改修等</a:t>
                      </a:r>
                      <a:endParaRPr kumimoji="1" lang="en-US" altLang="ja-JP" sz="900" strike="sngStrike" baseline="0" dirty="0">
                        <a:solidFill>
                          <a:schemeClr val="tx1"/>
                        </a:solidFill>
                        <a:latin typeface="Meiryo UI" panose="020B0604030504040204" pitchFamily="50" charset="-128"/>
                        <a:ea typeface="Meiryo UI" panose="020B0604030504040204" pitchFamily="50" charset="-128"/>
                      </a:endParaRPr>
                    </a:p>
                    <a:p>
                      <a:pPr defTabSz="914400">
                        <a:lnSpc>
                          <a:spcPts val="1300"/>
                        </a:lnSpc>
                        <a:tabLst>
                          <a:tab pos="176213" algn="l"/>
                        </a:tabLst>
                        <a:defRPr/>
                      </a:pPr>
                      <a:r>
                        <a:rPr kumimoji="1" lang="ja-JP" altLang="en-US" sz="1000" b="1" dirty="0">
                          <a:solidFill>
                            <a:schemeClr val="tx1"/>
                          </a:solidFill>
                          <a:latin typeface="Meiryo UI" panose="020B0604030504040204" pitchFamily="50" charset="-128"/>
                          <a:ea typeface="Meiryo UI" panose="020B0604030504040204" pitchFamily="50" charset="-128"/>
                        </a:rPr>
                        <a:t>〇万博の森づくりの推進、利用促進</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defTabSz="914400">
                        <a:lnSpc>
                          <a:spcPts val="1300"/>
                        </a:lnSpc>
                        <a:tabLst>
                          <a:tab pos="176213" algn="l"/>
                        </a:tabLst>
                        <a:defRPr/>
                      </a:pPr>
                      <a:r>
                        <a:rPr kumimoji="1" lang="ja-JP" altLang="en-US" sz="900" dirty="0">
                          <a:solidFill>
                            <a:schemeClr val="tx1"/>
                          </a:solidFill>
                          <a:latin typeface="Meiryo UI" panose="020B0604030504040204" pitchFamily="50" charset="-128"/>
                          <a:ea typeface="Meiryo UI" panose="020B0604030504040204" pitchFamily="50" charset="-128"/>
                        </a:rPr>
                        <a:t>　・生物多様性が豊かで人と自然がふれあえる森を目指し、</a:t>
                      </a:r>
                      <a:endParaRPr kumimoji="1" lang="en-US" altLang="ja-JP" sz="900" dirty="0">
                        <a:solidFill>
                          <a:schemeClr val="tx1"/>
                        </a:solidFill>
                        <a:latin typeface="Meiryo UI" panose="020B0604030504040204" pitchFamily="50" charset="-128"/>
                        <a:ea typeface="Meiryo UI" panose="020B0604030504040204" pitchFamily="50" charset="-128"/>
                      </a:endParaRPr>
                    </a:p>
                    <a:p>
                      <a:pPr defTabSz="914400">
                        <a:lnSpc>
                          <a:spcPts val="1300"/>
                        </a:lnSpc>
                        <a:tabLst>
                          <a:tab pos="176213" algn="l"/>
                        </a:tabLst>
                        <a:defRPr/>
                      </a:pP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施業手法の検討及びモデルエリアでの施業の試行実施</a:t>
                      </a:r>
                      <a:endParaRPr kumimoji="1" lang="en-US" altLang="ja-JP" sz="900" dirty="0">
                        <a:solidFill>
                          <a:schemeClr val="tx1"/>
                        </a:solidFill>
                        <a:latin typeface="Meiryo UI" panose="020B0604030504040204" pitchFamily="50" charset="-128"/>
                        <a:ea typeface="Meiryo UI" panose="020B0604030504040204" pitchFamily="50" charset="-128"/>
                      </a:endParaRPr>
                    </a:p>
                    <a:p>
                      <a:pPr defTabSz="914400">
                        <a:lnSpc>
                          <a:spcPts val="1300"/>
                        </a:lnSpc>
                        <a:tabLst>
                          <a:tab pos="176213" algn="l"/>
                        </a:tabLst>
                        <a:defRPr/>
                      </a:pPr>
                      <a:r>
                        <a:rPr kumimoji="1" lang="en-US" altLang="ja-JP" sz="9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 ・安全対策を実施し、森の利用を促進</a:t>
                      </a:r>
                    </a:p>
                    <a:p>
                      <a:pPr>
                        <a:lnSpc>
                          <a:spcPts val="1300"/>
                        </a:lnSpc>
                      </a:pPr>
                      <a:r>
                        <a:rPr kumimoji="1" lang="ja-JP" altLang="en-US" sz="1000" b="1" spc="-50" dirty="0">
                          <a:solidFill>
                            <a:schemeClr val="tx1"/>
                          </a:solidFill>
                          <a:latin typeface="Meiryo UI" panose="020B0604030504040204" pitchFamily="50" charset="-128"/>
                          <a:ea typeface="Meiryo UI" panose="020B0604030504040204" pitchFamily="50" charset="-128"/>
                        </a:rPr>
                        <a:t>〇持続可能な財政運営のための各種検討</a:t>
                      </a:r>
                      <a:endParaRPr kumimoji="1" lang="en-US" altLang="ja-JP" sz="1000" b="1" spc="-5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spc="-5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・公園用地貸付や未利用地の活用検討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000" b="1" dirty="0">
                          <a:solidFill>
                            <a:schemeClr val="tx1"/>
                          </a:solidFill>
                          <a:latin typeface="Meiryo UI" panose="020B0604030504040204" pitchFamily="50" charset="-128"/>
                          <a:ea typeface="Meiryo UI" panose="020B0604030504040204" pitchFamily="50" charset="-128"/>
                        </a:rPr>
                        <a:t>〇駅前周辺地区活性化事業の推進</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・事業実現に向け、関係機関や地元等各種調整</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・公園機能移転として、公園事務所移転、各公園駐車場改良等</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　　　　　　　　　　　　　　　　　　　　　　　　　　　　　　　　　　　　　　　等</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extLst>
                  <a:ext uri="{0D108BD9-81ED-4DB2-BD59-A6C34878D82A}">
                    <a16:rowId xmlns:a16="http://schemas.microsoft.com/office/drawing/2014/main" val="3330758146"/>
                  </a:ext>
                </a:extLst>
              </a:tr>
            </a:tbl>
          </a:graphicData>
        </a:graphic>
      </p:graphicFrame>
      <p:graphicFrame>
        <p:nvGraphicFramePr>
          <p:cNvPr id="36" name="表 35">
            <a:extLst>
              <a:ext uri="{FF2B5EF4-FFF2-40B4-BE49-F238E27FC236}">
                <a16:creationId xmlns:a16="http://schemas.microsoft.com/office/drawing/2014/main" id="{EE2C629E-2541-40DB-8E6A-8BA0D3F19564}"/>
              </a:ext>
            </a:extLst>
          </p:cNvPr>
          <p:cNvGraphicFramePr>
            <a:graphicFrameLocks noGrp="1"/>
          </p:cNvGraphicFramePr>
          <p:nvPr>
            <p:extLst>
              <p:ext uri="{D42A27DB-BD31-4B8C-83A1-F6EECF244321}">
                <p14:modId xmlns:p14="http://schemas.microsoft.com/office/powerpoint/2010/main" val="940286483"/>
              </p:ext>
            </p:extLst>
          </p:nvPr>
        </p:nvGraphicFramePr>
        <p:xfrm>
          <a:off x="3527328" y="5940604"/>
          <a:ext cx="3010632" cy="3609256"/>
        </p:xfrm>
        <a:graphic>
          <a:graphicData uri="http://schemas.openxmlformats.org/drawingml/2006/table">
            <a:tbl>
              <a:tblPr firstRow="1" bandRow="1">
                <a:tableStyleId>{00A15C55-8517-42AA-B614-E9B94910E393}</a:tableStyleId>
              </a:tblPr>
              <a:tblGrid>
                <a:gridCol w="3010632">
                  <a:extLst>
                    <a:ext uri="{9D8B030D-6E8A-4147-A177-3AD203B41FA5}">
                      <a16:colId xmlns:a16="http://schemas.microsoft.com/office/drawing/2014/main" val="1634905079"/>
                    </a:ext>
                  </a:extLst>
                </a:gridCol>
              </a:tblGrid>
              <a:tr h="41328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重点</a:t>
                      </a:r>
                      <a:r>
                        <a:rPr kumimoji="1" lang="en-US" altLang="ja-JP" sz="1000" dirty="0">
                          <a:solidFill>
                            <a:schemeClr val="tx1"/>
                          </a:solidFill>
                          <a:latin typeface="Meiryo UI" panose="020B0604030504040204" pitchFamily="50" charset="-128"/>
                          <a:ea typeface="Meiryo UI" panose="020B0604030504040204" pitchFamily="50" charset="-128"/>
                        </a:rPr>
                        <a:t>1 </a:t>
                      </a: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2025</a:t>
                      </a:r>
                      <a:r>
                        <a:rPr kumimoji="1" lang="ja-JP" altLang="en-US" sz="1000" dirty="0">
                          <a:solidFill>
                            <a:schemeClr val="tx1"/>
                          </a:solidFill>
                          <a:latin typeface="Meiryo UI" panose="020B0604030504040204" pitchFamily="50" charset="-128"/>
                          <a:ea typeface="Meiryo UI" panose="020B0604030504040204" pitchFamily="50" charset="-128"/>
                        </a:rPr>
                        <a:t>年大阪・関西万博に向けた機運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醸成と連携」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65138175"/>
                  </a:ext>
                </a:extLst>
              </a:tr>
              <a:tr h="3195976">
                <a:tc>
                  <a:txBody>
                    <a:bodyPr/>
                    <a:lstStyle/>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年大阪・関西万博の機運醸成</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年大阪・関西万博の機運醸成につながるイベント</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を実施</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1970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年大阪万博</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55</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周年記念フェスティバル</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予定</a:t>
                      </a:r>
                      <a:r>
                        <a:rPr kumimoji="1"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年大阪・関西万博に関連する文化・</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スポーツイベント等に公園を積極的に活用　</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✓文化スポーツ事業との連携</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〇</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年大阪・関西万博との連携</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・会期中に連携プログラムを実施、広く情報発信</a:t>
                      </a: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✓大阪万博企画展</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予定</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年大阪・関西万博時期に増加する観光客に</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万博公園及び大阪の魅力を</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PR</a:t>
                      </a:r>
                    </a:p>
                    <a:p>
                      <a:pPr marL="0" marR="0" lvl="0" indent="0" algn="l" defTabSz="1280160" rtl="0" eaLnBrk="1" fontAlgn="auto" latinLnBrk="0" hangingPunct="1">
                        <a:lnSpc>
                          <a:spcPts val="13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✓観光関係機関との連携</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87313" defTabSz="914400">
                        <a:lnSpc>
                          <a:spcPts val="1300"/>
                        </a:lnSpc>
                        <a:tabLst>
                          <a:tab pos="176213" algn="l"/>
                        </a:tabLst>
                      </a:pPr>
                      <a:r>
                        <a:rPr kumimoji="1" lang="ja-JP" altLang="en-US" sz="900" b="1" spc="-50" dirty="0">
                          <a:solidFill>
                            <a:schemeClr val="tx1"/>
                          </a:solidFill>
                          <a:latin typeface="Meiryo UI" panose="020B0604030504040204" pitchFamily="50" charset="-128"/>
                          <a:ea typeface="Meiryo UI" panose="020B0604030504040204" pitchFamily="50" charset="-128"/>
                        </a:rPr>
                        <a:t>　　　　　　　　　　　　　　　　　　　　　　          　　　　</a:t>
                      </a:r>
                      <a:r>
                        <a:rPr kumimoji="1" lang="ja-JP" altLang="en-US" sz="900" b="1" dirty="0">
                          <a:solidFill>
                            <a:schemeClr val="tx1"/>
                          </a:solidFill>
                          <a:latin typeface="Meiryo UI" panose="020B0604030504040204" pitchFamily="50" charset="-128"/>
                          <a:ea typeface="Meiryo UI" panose="020B0604030504040204" pitchFamily="50" charset="-128"/>
                        </a:rPr>
                        <a:t>等</a:t>
                      </a:r>
                      <a:endParaRPr kumimoji="1" lang="en-US" altLang="ja-JP" sz="90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0758146"/>
                  </a:ext>
                </a:extLst>
              </a:tr>
            </a:tbl>
          </a:graphicData>
        </a:graphic>
      </p:graphicFrame>
      <p:graphicFrame>
        <p:nvGraphicFramePr>
          <p:cNvPr id="34" name="表 33">
            <a:extLst>
              <a:ext uri="{FF2B5EF4-FFF2-40B4-BE49-F238E27FC236}">
                <a16:creationId xmlns:a16="http://schemas.microsoft.com/office/drawing/2014/main" id="{564BBF35-CB52-4AF9-816F-300313545742}"/>
              </a:ext>
            </a:extLst>
          </p:cNvPr>
          <p:cNvGraphicFramePr>
            <a:graphicFrameLocks noGrp="1"/>
          </p:cNvGraphicFramePr>
          <p:nvPr>
            <p:extLst>
              <p:ext uri="{D42A27DB-BD31-4B8C-83A1-F6EECF244321}">
                <p14:modId xmlns:p14="http://schemas.microsoft.com/office/powerpoint/2010/main" val="3184282310"/>
              </p:ext>
            </p:extLst>
          </p:nvPr>
        </p:nvGraphicFramePr>
        <p:xfrm>
          <a:off x="6602062" y="5940604"/>
          <a:ext cx="3010632" cy="3609256"/>
        </p:xfrm>
        <a:graphic>
          <a:graphicData uri="http://schemas.openxmlformats.org/drawingml/2006/table">
            <a:tbl>
              <a:tblPr firstRow="1" bandRow="1">
                <a:tableStyleId>{00A15C55-8517-42AA-B614-E9B94910E393}</a:tableStyleId>
              </a:tblPr>
              <a:tblGrid>
                <a:gridCol w="3010632">
                  <a:extLst>
                    <a:ext uri="{9D8B030D-6E8A-4147-A177-3AD203B41FA5}">
                      <a16:colId xmlns:a16="http://schemas.microsoft.com/office/drawing/2014/main" val="1634905079"/>
                    </a:ext>
                  </a:extLst>
                </a:gridCol>
              </a:tblGrid>
              <a:tr h="430651">
                <a:tc>
                  <a:txBody>
                    <a:bodyPr/>
                    <a:lstStyle/>
                    <a:p>
                      <a:pPr>
                        <a:lnSpc>
                          <a:spcPts val="1300"/>
                        </a:lnSpc>
                      </a:pPr>
                      <a:r>
                        <a:rPr kumimoji="1" lang="ja-JP" altLang="en-US" sz="1000" dirty="0">
                          <a:solidFill>
                            <a:schemeClr val="tx1"/>
                          </a:solidFill>
                          <a:latin typeface="Meiryo UI" panose="020B0604030504040204" pitchFamily="50" charset="-128"/>
                          <a:ea typeface="Meiryo UI" panose="020B0604030504040204" pitchFamily="50" charset="-128"/>
                        </a:rPr>
                        <a:t>重点</a:t>
                      </a:r>
                      <a:r>
                        <a:rPr kumimoji="1" lang="en-US" altLang="ja-JP" sz="1000" dirty="0">
                          <a:solidFill>
                            <a:schemeClr val="tx1"/>
                          </a:solidFill>
                          <a:latin typeface="Meiryo UI" panose="020B0604030504040204" pitchFamily="50" charset="-128"/>
                          <a:ea typeface="Meiryo UI" panose="020B0604030504040204" pitchFamily="50" charset="-128"/>
                        </a:rPr>
                        <a:t>2 </a:t>
                      </a:r>
                      <a:r>
                        <a:rPr kumimoji="1" lang="ja-JP" altLang="en-US" sz="1000" dirty="0">
                          <a:solidFill>
                            <a:schemeClr val="tx1"/>
                          </a:solidFill>
                          <a:latin typeface="Meiryo UI" panose="020B0604030504040204" pitchFamily="50" charset="-128"/>
                          <a:ea typeface="Meiryo UI" panose="020B0604030504040204" pitchFamily="50" charset="-128"/>
                        </a:rPr>
                        <a:t>「世界に誇る文化・観光拠点を創出」</a:t>
                      </a:r>
                      <a:endParaRPr kumimoji="1" lang="en-US" altLang="ja-JP" sz="1000" b="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65138175"/>
                  </a:ext>
                </a:extLst>
              </a:tr>
              <a:tr h="3178605">
                <a:tc>
                  <a:txBody>
                    <a:bodyPr/>
                    <a:lstStyle/>
                    <a:p>
                      <a:pPr>
                        <a:lnSpc>
                          <a:spcPts val="1300"/>
                        </a:lnSpc>
                        <a:tabLst>
                          <a:tab pos="176213" algn="l"/>
                        </a:tabLst>
                      </a:pPr>
                      <a:r>
                        <a:rPr kumimoji="1" lang="ja-JP" altLang="en-US" sz="1000" b="1" dirty="0">
                          <a:solidFill>
                            <a:schemeClr val="tx1"/>
                          </a:solidFill>
                          <a:latin typeface="Meiryo UI" panose="020B0604030504040204" pitchFamily="50" charset="-128"/>
                          <a:ea typeface="Meiryo UI" panose="020B0604030504040204" pitchFamily="50" charset="-128"/>
                        </a:rPr>
                        <a:t>〇太陽の塔・日本庭園・</a:t>
                      </a:r>
                      <a:r>
                        <a:rPr kumimoji="1" lang="en-US" altLang="ja-JP" sz="1000" b="1" dirty="0">
                          <a:solidFill>
                            <a:schemeClr val="tx1"/>
                          </a:solidFill>
                          <a:latin typeface="Meiryo UI" panose="020B0604030504040204" pitchFamily="50" charset="-128"/>
                          <a:ea typeface="Meiryo UI" panose="020B0604030504040204" pitchFamily="50" charset="-128"/>
                        </a:rPr>
                        <a:t>EXPO’70</a:t>
                      </a:r>
                      <a:r>
                        <a:rPr kumimoji="1" lang="ja-JP" altLang="en-US" sz="1000" b="1" dirty="0">
                          <a:solidFill>
                            <a:schemeClr val="tx1"/>
                          </a:solidFill>
                          <a:latin typeface="Meiryo UI" panose="020B0604030504040204" pitchFamily="50" charset="-128"/>
                          <a:ea typeface="Meiryo UI" panose="020B0604030504040204" pitchFamily="50" charset="-128"/>
                        </a:rPr>
                        <a:t>パビリオン等</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ts val="1300"/>
                        </a:lnSpc>
                        <a:tabLst>
                          <a:tab pos="176213" algn="l"/>
                        </a:tabLst>
                      </a:pPr>
                      <a:r>
                        <a:rPr kumimoji="1" lang="ja-JP" altLang="en-US" sz="1000" b="1" dirty="0">
                          <a:solidFill>
                            <a:schemeClr val="tx1"/>
                          </a:solidFill>
                          <a:latin typeface="Meiryo UI" panose="020B0604030504040204" pitchFamily="50" charset="-128"/>
                          <a:ea typeface="Meiryo UI" panose="020B0604030504040204" pitchFamily="50" charset="-128"/>
                        </a:rPr>
                        <a:t>　レガシー施設の魅力向上</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dirty="0">
                          <a:solidFill>
                            <a:schemeClr val="tx1"/>
                          </a:solidFill>
                          <a:latin typeface="Meiryo UI" panose="020B0604030504040204" pitchFamily="50" charset="-128"/>
                          <a:ea typeface="Meiryo UI" panose="020B0604030504040204" pitchFamily="50" charset="-128"/>
                        </a:rPr>
                        <a:t>　・太陽の塔世界遺産登録に向けた取組みを推進</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800" dirty="0">
                          <a:solidFill>
                            <a:schemeClr val="tx1"/>
                          </a:solidFill>
                          <a:latin typeface="Meiryo UI" panose="020B0604030504040204" pitchFamily="50" charset="-128"/>
                          <a:ea typeface="Meiryo UI" panose="020B0604030504040204" pitchFamily="50" charset="-128"/>
                        </a:rPr>
                        <a:t>　 　✓ 登録有形文化財</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構造物</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太陽の塔　調査報告書</a:t>
                      </a:r>
                      <a:r>
                        <a:rPr kumimoji="1" lang="en-US" altLang="ja-JP" sz="700" dirty="0">
                          <a:solidFill>
                            <a:schemeClr val="tx1"/>
                          </a:solidFill>
                          <a:latin typeface="Meiryo UI" panose="020B0604030504040204" pitchFamily="50" charset="-128"/>
                          <a:ea typeface="Meiryo UI" panose="020B0604030504040204" pitchFamily="50" charset="-128"/>
                        </a:rPr>
                        <a:t>(R6.11)</a:t>
                      </a:r>
                    </a:p>
                    <a:p>
                      <a:pPr>
                        <a:lnSpc>
                          <a:spcPts val="1300"/>
                        </a:lnSpc>
                      </a:pPr>
                      <a:r>
                        <a:rPr kumimoji="1" lang="ja-JP" altLang="en-US" sz="80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・日本庭園名勝指定に向けた取組みを推進</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800" dirty="0">
                          <a:solidFill>
                            <a:schemeClr val="tx1"/>
                          </a:solidFill>
                          <a:latin typeface="Meiryo UI" panose="020B0604030504040204" pitchFamily="50" charset="-128"/>
                          <a:ea typeface="Meiryo UI" panose="020B0604030504040204" pitchFamily="50" charset="-128"/>
                        </a:rPr>
                        <a:t>    ✓日本庭園登録記念物登録</a:t>
                      </a:r>
                      <a:r>
                        <a:rPr kumimoji="1" lang="en-US" altLang="ja-JP" sz="800" dirty="0">
                          <a:solidFill>
                            <a:schemeClr val="tx1"/>
                          </a:solidFill>
                          <a:latin typeface="Meiryo UI" panose="020B0604030504040204" pitchFamily="50" charset="-128"/>
                          <a:ea typeface="Meiryo UI" panose="020B0604030504040204" pitchFamily="50" charset="-128"/>
                        </a:rPr>
                        <a:t>(R6.10)</a:t>
                      </a:r>
                    </a:p>
                    <a:p>
                      <a:pPr>
                        <a:lnSpc>
                          <a:spcPts val="1300"/>
                        </a:lnSpc>
                      </a:pPr>
                      <a:r>
                        <a:rPr kumimoji="1" lang="en-US" altLang="ja-JP"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✓日本庭園の保存活用計画策定、文化財庭園としての</a:t>
                      </a:r>
                      <a:endParaRPr kumimoji="1" lang="en-US" altLang="ja-JP" sz="8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8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価値の維持・景観向上に向けた植栽管理、中央休憩所</a:t>
                      </a:r>
                      <a:endParaRPr kumimoji="1" lang="en-US" altLang="ja-JP" sz="8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800" dirty="0">
                          <a:solidFill>
                            <a:schemeClr val="tx1"/>
                          </a:solidFill>
                          <a:latin typeface="Meiryo UI" panose="020B0604030504040204" pitchFamily="50" charset="-128"/>
                          <a:ea typeface="Meiryo UI" panose="020B0604030504040204" pitchFamily="50" charset="-128"/>
                        </a:rPr>
                        <a:t>　　　 等の施設改修等</a:t>
                      </a:r>
                      <a:endParaRPr kumimoji="1" lang="en-US" altLang="ja-JP" sz="8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EXPO’70</a:t>
                      </a:r>
                      <a:r>
                        <a:rPr kumimoji="1" lang="ja-JP" altLang="en-US" sz="900" dirty="0">
                          <a:solidFill>
                            <a:schemeClr val="tx1"/>
                          </a:solidFill>
                          <a:latin typeface="Meiryo UI" panose="020B0604030504040204" pitchFamily="50" charset="-128"/>
                          <a:ea typeface="Meiryo UI" panose="020B0604030504040204" pitchFamily="50" charset="-128"/>
                        </a:rPr>
                        <a:t>パビリオン</a:t>
                      </a:r>
                      <a:r>
                        <a:rPr kumimoji="1" lang="ja-JP" altLang="en-US" sz="700" dirty="0">
                          <a:solidFill>
                            <a:schemeClr val="tx1"/>
                          </a:solidFill>
                          <a:latin typeface="Meiryo UI" panose="020B0604030504040204" pitchFamily="50" charset="-128"/>
                          <a:ea typeface="Meiryo UI" panose="020B0604030504040204" pitchFamily="50" charset="-128"/>
                        </a:rPr>
                        <a:t>（別館オープン</a:t>
                      </a:r>
                      <a:r>
                        <a:rPr kumimoji="1" lang="en-US" altLang="ja-JP" sz="700" dirty="0">
                          <a:solidFill>
                            <a:schemeClr val="tx1"/>
                          </a:solidFill>
                          <a:latin typeface="Meiryo UI" panose="020B0604030504040204" pitchFamily="50" charset="-128"/>
                          <a:ea typeface="Meiryo UI" panose="020B0604030504040204" pitchFamily="50" charset="-128"/>
                        </a:rPr>
                        <a:t>(R5.8))</a:t>
                      </a:r>
                      <a:r>
                        <a:rPr kumimoji="1" lang="ja-JP" altLang="en-US" sz="900" dirty="0">
                          <a:solidFill>
                            <a:schemeClr val="tx1"/>
                          </a:solidFill>
                          <a:latin typeface="Meiryo UI" panose="020B0604030504040204" pitchFamily="50" charset="-128"/>
                          <a:ea typeface="Meiryo UI" panose="020B0604030504040204" pitchFamily="50" charset="-128"/>
                        </a:rPr>
                        <a:t>の魅力向上</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dirty="0">
                          <a:solidFill>
                            <a:schemeClr val="tx1"/>
                          </a:solidFill>
                          <a:latin typeface="Meiryo UI" panose="020B0604030504040204" pitchFamily="50" charset="-128"/>
                          <a:ea typeface="Meiryo UI" panose="020B0604030504040204" pitchFamily="50" charset="-128"/>
                        </a:rPr>
                        <a:t>　・迎賓館の歴史的・文化的価値の維持と有効活用促進</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dirty="0">
                          <a:solidFill>
                            <a:schemeClr val="tx1"/>
                          </a:solidFill>
                          <a:latin typeface="Meiryo UI" panose="020B0604030504040204" pitchFamily="50" charset="-128"/>
                          <a:ea typeface="Meiryo UI" panose="020B0604030504040204" pitchFamily="50" charset="-128"/>
                        </a:rPr>
                        <a:t>　・平和の鐘の周知と継承</a:t>
                      </a:r>
                      <a:endParaRPr kumimoji="1" lang="en-US" altLang="ja-JP" sz="9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1000" b="1" dirty="0">
                          <a:solidFill>
                            <a:schemeClr val="tx1"/>
                          </a:solidFill>
                          <a:latin typeface="Meiryo UI" panose="020B0604030504040204" pitchFamily="50" charset="-128"/>
                          <a:ea typeface="Meiryo UI" panose="020B0604030504040204" pitchFamily="50" charset="-128"/>
                        </a:rPr>
                        <a:t>〇大阪万博資料のアーカイブ化と公開　</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nSpc>
                          <a:spcPts val="1300"/>
                        </a:lnSpc>
                      </a:pPr>
                      <a:r>
                        <a:rPr kumimoji="1" lang="ja-JP" altLang="en-US" sz="900" dirty="0">
                          <a:solidFill>
                            <a:schemeClr val="tx1"/>
                          </a:solidFill>
                          <a:latin typeface="Meiryo UI" panose="020B0604030504040204" pitchFamily="50" charset="-128"/>
                          <a:ea typeface="Meiryo UI" panose="020B0604030504040204" pitchFamily="50" charset="-128"/>
                        </a:rPr>
                        <a:t>　・大阪万博資料のデジタルアーカイブ化、資料公開検討</a:t>
                      </a:r>
                      <a:endParaRPr kumimoji="1" lang="en-US" altLang="ja-JP" sz="900" dirty="0">
                        <a:solidFill>
                          <a:schemeClr val="tx1"/>
                        </a:solidFill>
                        <a:latin typeface="Meiryo UI" panose="020B0604030504040204" pitchFamily="50" charset="-128"/>
                        <a:ea typeface="Meiryo UI" panose="020B0604030504040204" pitchFamily="50" charset="-128"/>
                      </a:endParaRPr>
                    </a:p>
                    <a:p>
                      <a:pPr defTabSz="914400">
                        <a:lnSpc>
                          <a:spcPts val="1300"/>
                        </a:lnSpc>
                        <a:tabLst>
                          <a:tab pos="176213" algn="l"/>
                        </a:tabLst>
                      </a:pPr>
                      <a:r>
                        <a:rPr kumimoji="1" lang="ja-JP" altLang="en-US" sz="1000" b="1" dirty="0">
                          <a:solidFill>
                            <a:schemeClr val="tx1"/>
                          </a:solidFill>
                          <a:latin typeface="Meiryo UI" panose="020B0604030504040204" pitchFamily="50" charset="-128"/>
                          <a:ea typeface="Meiryo UI" panose="020B0604030504040204" pitchFamily="50" charset="-128"/>
                        </a:rPr>
                        <a:t>〇教育・学習プログラムの検討　</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87313" defTabSz="914400">
                        <a:lnSpc>
                          <a:spcPts val="1300"/>
                        </a:lnSpc>
                        <a:tabLst>
                          <a:tab pos="176213" algn="l"/>
                        </a:tabLst>
                      </a:pPr>
                      <a:r>
                        <a:rPr kumimoji="1" lang="ja-JP" altLang="en-US" sz="900" dirty="0">
                          <a:solidFill>
                            <a:schemeClr val="tx1"/>
                          </a:solidFill>
                          <a:latin typeface="Meiryo UI" panose="020B0604030504040204" pitchFamily="50" charset="-128"/>
                          <a:ea typeface="Meiryo UI" panose="020B0604030504040204" pitchFamily="50" charset="-128"/>
                        </a:rPr>
                        <a:t>・公園資源を活かした教育体験学習等の検討</a:t>
                      </a:r>
                      <a:r>
                        <a:rPr kumimoji="1" lang="ja-JP" altLang="en-US" sz="900" b="1" spc="-50" dirty="0">
                          <a:solidFill>
                            <a:schemeClr val="tx1"/>
                          </a:solidFill>
                          <a:latin typeface="Meiryo UI" panose="020B0604030504040204" pitchFamily="50" charset="-128"/>
                          <a:ea typeface="Meiryo UI" panose="020B0604030504040204" pitchFamily="50" charset="-128"/>
                        </a:rPr>
                        <a:t>　</a:t>
                      </a:r>
                      <a:endParaRPr kumimoji="1" lang="en-US" altLang="ja-JP" sz="900" b="1" spc="-50" dirty="0">
                        <a:solidFill>
                          <a:schemeClr val="tx1"/>
                        </a:solidFill>
                        <a:latin typeface="Meiryo UI" panose="020B0604030504040204" pitchFamily="50" charset="-128"/>
                        <a:ea typeface="Meiryo UI" panose="020B0604030504040204" pitchFamily="50" charset="-128"/>
                      </a:endParaRPr>
                    </a:p>
                    <a:p>
                      <a:pPr marL="87313" marR="0" lvl="0" indent="0" algn="l" defTabSz="914400" rtl="0" eaLnBrk="1" fontAlgn="auto" latinLnBrk="0" hangingPunct="1">
                        <a:lnSpc>
                          <a:spcPts val="1300"/>
                        </a:lnSpc>
                        <a:spcBef>
                          <a:spcPts val="0"/>
                        </a:spcBef>
                        <a:spcAft>
                          <a:spcPts val="0"/>
                        </a:spcAft>
                        <a:buClrTx/>
                        <a:buSzTx/>
                        <a:buFontTx/>
                        <a:buNone/>
                        <a:tabLst>
                          <a:tab pos="176213" algn="l"/>
                        </a:tabLst>
                        <a:defRPr/>
                      </a:pPr>
                      <a:r>
                        <a:rPr kumimoji="1" lang="ja-JP" altLang="en-US" sz="900" b="1" spc="-5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万博の森づくりに関する情報発信　</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900" dirty="0">
                          <a:solidFill>
                            <a:schemeClr val="tx1"/>
                          </a:solidFill>
                          <a:latin typeface="Meiryo UI" panose="020B0604030504040204" pitchFamily="50" charset="-128"/>
                          <a:ea typeface="Meiryo UI" panose="020B0604030504040204" pitchFamily="50" charset="-128"/>
                        </a:rPr>
                        <a:t>　　　　　　　　　　　　　　</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7313" marR="0" lvl="0" indent="0" algn="l" defTabSz="914400" rtl="0" eaLnBrk="1" fontAlgn="auto" latinLnBrk="0" hangingPunct="1">
                        <a:lnSpc>
                          <a:spcPts val="1300"/>
                        </a:lnSpc>
                        <a:spcBef>
                          <a:spcPts val="0"/>
                        </a:spcBef>
                        <a:spcAft>
                          <a:spcPts val="0"/>
                        </a:spcAft>
                        <a:buClrTx/>
                        <a:buSzTx/>
                        <a:buFontTx/>
                        <a:buNone/>
                        <a:tabLst>
                          <a:tab pos="176213" algn="l"/>
                        </a:tabLst>
                        <a:defRPr/>
                      </a:pPr>
                      <a:r>
                        <a:rPr kumimoji="1" lang="ja-JP" altLang="en-US" sz="900" b="1" dirty="0">
                          <a:solidFill>
                            <a:schemeClr val="tx1"/>
                          </a:solidFill>
                          <a:latin typeface="Meiryo UI" panose="020B0604030504040204" pitchFamily="50" charset="-128"/>
                          <a:ea typeface="Meiryo UI" panose="020B0604030504040204" pitchFamily="50" charset="-128"/>
                        </a:rPr>
                        <a:t>　　　　　　　　　　　　　　　　　　　　　　　　　　　　　　　　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0758146"/>
                  </a:ext>
                </a:extLst>
              </a:tr>
            </a:tbl>
          </a:graphicData>
        </a:graphic>
      </p:graphicFrame>
      <p:sp>
        <p:nvSpPr>
          <p:cNvPr id="35" name="正方形/長方形 34">
            <a:extLst>
              <a:ext uri="{FF2B5EF4-FFF2-40B4-BE49-F238E27FC236}">
                <a16:creationId xmlns:a16="http://schemas.microsoft.com/office/drawing/2014/main" id="{87D704D5-46DF-4F2C-B767-69B676C54D16}"/>
              </a:ext>
            </a:extLst>
          </p:cNvPr>
          <p:cNvSpPr/>
          <p:nvPr/>
        </p:nvSpPr>
        <p:spPr>
          <a:xfrm>
            <a:off x="11575877" y="89907"/>
            <a:ext cx="991704" cy="4198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資料４</a:t>
            </a:r>
          </a:p>
        </p:txBody>
      </p:sp>
    </p:spTree>
    <p:extLst>
      <p:ext uri="{BB962C8B-B14F-4D97-AF65-F5344CB8AC3E}">
        <p14:creationId xmlns:p14="http://schemas.microsoft.com/office/powerpoint/2010/main" val="7780728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1680</Words>
  <Application>Microsoft Office PowerPoint</Application>
  <PresentationFormat>A3 297x420 mm</PresentationFormat>
  <Paragraphs>127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Meiryo UI 本文</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2024-12-20T02:37:27Z</dcterms:created>
  <dcterms:modified xsi:type="dcterms:W3CDTF">2024-12-20T02:37:30Z</dcterms:modified>
</cp:coreProperties>
</file>