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86" autoAdjust="0"/>
    <p:restoredTop sz="94660"/>
  </p:normalViewPr>
  <p:slideViewPr>
    <p:cSldViewPr snapToGrid="0">
      <p:cViewPr>
        <p:scale>
          <a:sx n="125" d="100"/>
          <a:sy n="125" d="100"/>
        </p:scale>
        <p:origin x="192" y="-25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D221A12-B9F4-4EEA-BD72-3E2115A744C2}" type="datetimeFigureOut">
              <a:rPr kumimoji="1" lang="ja-JP" altLang="en-US" smtClean="0"/>
              <a:t>2022/7/27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A133CF9-84F4-4E6C-B5CC-A29FBBFA71ED}" type="slidenum">
              <a:rPr kumimoji="1" lang="ja-JP" altLang="en-US" smtClean="0"/>
              <a:t>‹#›</a:t>
            </a:fld>
            <a:endParaRPr kumimoji="1" lang="ja-JP" altLang="en-US"/>
          </a:p>
        </p:txBody>
      </p:sp>
    </p:spTree>
    <p:extLst>
      <p:ext uri="{BB962C8B-B14F-4D97-AF65-F5344CB8AC3E}">
        <p14:creationId xmlns:p14="http://schemas.microsoft.com/office/powerpoint/2010/main" val="634009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D221A12-B9F4-4EEA-BD72-3E2115A744C2}" type="datetimeFigureOut">
              <a:rPr kumimoji="1" lang="ja-JP" altLang="en-US" smtClean="0"/>
              <a:t>2022/7/27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A133CF9-84F4-4E6C-B5CC-A29FBBFA71ED}" type="slidenum">
              <a:rPr kumimoji="1" lang="ja-JP" altLang="en-US" smtClean="0"/>
              <a:t>‹#›</a:t>
            </a:fld>
            <a:endParaRPr kumimoji="1" lang="ja-JP" altLang="en-US"/>
          </a:p>
        </p:txBody>
      </p:sp>
    </p:spTree>
    <p:extLst>
      <p:ext uri="{BB962C8B-B14F-4D97-AF65-F5344CB8AC3E}">
        <p14:creationId xmlns:p14="http://schemas.microsoft.com/office/powerpoint/2010/main" val="769065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D221A12-B9F4-4EEA-BD72-3E2115A744C2}" type="datetimeFigureOut">
              <a:rPr kumimoji="1" lang="ja-JP" altLang="en-US" smtClean="0"/>
              <a:t>2022/7/27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A133CF9-84F4-4E6C-B5CC-A29FBBFA71ED}" type="slidenum">
              <a:rPr kumimoji="1" lang="ja-JP" altLang="en-US" smtClean="0"/>
              <a:t>‹#›</a:t>
            </a:fld>
            <a:endParaRPr kumimoji="1" lang="ja-JP" altLang="en-US"/>
          </a:p>
        </p:txBody>
      </p:sp>
    </p:spTree>
    <p:extLst>
      <p:ext uri="{BB962C8B-B14F-4D97-AF65-F5344CB8AC3E}">
        <p14:creationId xmlns:p14="http://schemas.microsoft.com/office/powerpoint/2010/main" val="690803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D221A12-B9F4-4EEA-BD72-3E2115A744C2}" type="datetimeFigureOut">
              <a:rPr kumimoji="1" lang="ja-JP" altLang="en-US" smtClean="0"/>
              <a:t>2022/7/27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A133CF9-84F4-4E6C-B5CC-A29FBBFA71ED}" type="slidenum">
              <a:rPr kumimoji="1" lang="ja-JP" altLang="en-US" smtClean="0"/>
              <a:t>‹#›</a:t>
            </a:fld>
            <a:endParaRPr kumimoji="1" lang="ja-JP" altLang="en-US"/>
          </a:p>
        </p:txBody>
      </p:sp>
    </p:spTree>
    <p:extLst>
      <p:ext uri="{BB962C8B-B14F-4D97-AF65-F5344CB8AC3E}">
        <p14:creationId xmlns:p14="http://schemas.microsoft.com/office/powerpoint/2010/main" val="2531564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D221A12-B9F4-4EEA-BD72-3E2115A744C2}" type="datetimeFigureOut">
              <a:rPr kumimoji="1" lang="ja-JP" altLang="en-US" smtClean="0"/>
              <a:t>2022/7/27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A133CF9-84F4-4E6C-B5CC-A29FBBFA71ED}" type="slidenum">
              <a:rPr kumimoji="1" lang="ja-JP" altLang="en-US" smtClean="0"/>
              <a:t>‹#›</a:t>
            </a:fld>
            <a:endParaRPr kumimoji="1" lang="ja-JP" altLang="en-US"/>
          </a:p>
        </p:txBody>
      </p:sp>
    </p:spTree>
    <p:extLst>
      <p:ext uri="{BB962C8B-B14F-4D97-AF65-F5344CB8AC3E}">
        <p14:creationId xmlns:p14="http://schemas.microsoft.com/office/powerpoint/2010/main" val="70677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D221A12-B9F4-4EEA-BD72-3E2115A744C2}" type="datetimeFigureOut">
              <a:rPr kumimoji="1" lang="ja-JP" altLang="en-US" smtClean="0"/>
              <a:t>2022/7/27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A133CF9-84F4-4E6C-B5CC-A29FBBFA71ED}" type="slidenum">
              <a:rPr kumimoji="1" lang="ja-JP" altLang="en-US" smtClean="0"/>
              <a:t>‹#›</a:t>
            </a:fld>
            <a:endParaRPr kumimoji="1" lang="ja-JP" altLang="en-US"/>
          </a:p>
        </p:txBody>
      </p:sp>
    </p:spTree>
    <p:extLst>
      <p:ext uri="{BB962C8B-B14F-4D97-AF65-F5344CB8AC3E}">
        <p14:creationId xmlns:p14="http://schemas.microsoft.com/office/powerpoint/2010/main" val="2039758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D221A12-B9F4-4EEA-BD72-3E2115A744C2}" type="datetimeFigureOut">
              <a:rPr kumimoji="1" lang="ja-JP" altLang="en-US" smtClean="0"/>
              <a:t>2022/7/27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A133CF9-84F4-4E6C-B5CC-A29FBBFA71ED}" type="slidenum">
              <a:rPr kumimoji="1" lang="ja-JP" altLang="en-US" smtClean="0"/>
              <a:t>‹#›</a:t>
            </a:fld>
            <a:endParaRPr kumimoji="1" lang="ja-JP" altLang="en-US"/>
          </a:p>
        </p:txBody>
      </p:sp>
    </p:spTree>
    <p:extLst>
      <p:ext uri="{BB962C8B-B14F-4D97-AF65-F5344CB8AC3E}">
        <p14:creationId xmlns:p14="http://schemas.microsoft.com/office/powerpoint/2010/main" val="3676346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D221A12-B9F4-4EEA-BD72-3E2115A744C2}" type="datetimeFigureOut">
              <a:rPr kumimoji="1" lang="ja-JP" altLang="en-US" smtClean="0"/>
              <a:t>2022/7/27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A133CF9-84F4-4E6C-B5CC-A29FBBFA71ED}" type="slidenum">
              <a:rPr kumimoji="1" lang="ja-JP" altLang="en-US" smtClean="0"/>
              <a:t>‹#›</a:t>
            </a:fld>
            <a:endParaRPr kumimoji="1" lang="ja-JP" altLang="en-US"/>
          </a:p>
        </p:txBody>
      </p:sp>
    </p:spTree>
    <p:extLst>
      <p:ext uri="{BB962C8B-B14F-4D97-AF65-F5344CB8AC3E}">
        <p14:creationId xmlns:p14="http://schemas.microsoft.com/office/powerpoint/2010/main" val="1101599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221A12-B9F4-4EEA-BD72-3E2115A744C2}" type="datetimeFigureOut">
              <a:rPr kumimoji="1" lang="ja-JP" altLang="en-US" smtClean="0"/>
              <a:t>2022/7/27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A133CF9-84F4-4E6C-B5CC-A29FBBFA71ED}" type="slidenum">
              <a:rPr kumimoji="1" lang="ja-JP" altLang="en-US" smtClean="0"/>
              <a:t>‹#›</a:t>
            </a:fld>
            <a:endParaRPr kumimoji="1" lang="ja-JP" altLang="en-US"/>
          </a:p>
        </p:txBody>
      </p:sp>
    </p:spTree>
    <p:extLst>
      <p:ext uri="{BB962C8B-B14F-4D97-AF65-F5344CB8AC3E}">
        <p14:creationId xmlns:p14="http://schemas.microsoft.com/office/powerpoint/2010/main" val="625089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D221A12-B9F4-4EEA-BD72-3E2115A744C2}" type="datetimeFigureOut">
              <a:rPr kumimoji="1" lang="ja-JP" altLang="en-US" smtClean="0"/>
              <a:t>2022/7/27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A133CF9-84F4-4E6C-B5CC-A29FBBFA71ED}" type="slidenum">
              <a:rPr kumimoji="1" lang="ja-JP" altLang="en-US" smtClean="0"/>
              <a:t>‹#›</a:t>
            </a:fld>
            <a:endParaRPr kumimoji="1" lang="ja-JP" altLang="en-US"/>
          </a:p>
        </p:txBody>
      </p:sp>
    </p:spTree>
    <p:extLst>
      <p:ext uri="{BB962C8B-B14F-4D97-AF65-F5344CB8AC3E}">
        <p14:creationId xmlns:p14="http://schemas.microsoft.com/office/powerpoint/2010/main" val="2425564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D221A12-B9F4-4EEA-BD72-3E2115A744C2}" type="datetimeFigureOut">
              <a:rPr kumimoji="1" lang="ja-JP" altLang="en-US" smtClean="0"/>
              <a:t>2022/7/27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A133CF9-84F4-4E6C-B5CC-A29FBBFA71ED}" type="slidenum">
              <a:rPr kumimoji="1" lang="ja-JP" altLang="en-US" smtClean="0"/>
              <a:t>‹#›</a:t>
            </a:fld>
            <a:endParaRPr kumimoji="1" lang="ja-JP" altLang="en-US"/>
          </a:p>
        </p:txBody>
      </p:sp>
    </p:spTree>
    <p:extLst>
      <p:ext uri="{BB962C8B-B14F-4D97-AF65-F5344CB8AC3E}">
        <p14:creationId xmlns:p14="http://schemas.microsoft.com/office/powerpoint/2010/main" val="3500988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D221A12-B9F4-4EEA-BD72-3E2115A744C2}" type="datetimeFigureOut">
              <a:rPr kumimoji="1" lang="ja-JP" altLang="en-US" smtClean="0"/>
              <a:t>2022/7/27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A133CF9-84F4-4E6C-B5CC-A29FBBFA71ED}" type="slidenum">
              <a:rPr kumimoji="1" lang="ja-JP" altLang="en-US" smtClean="0"/>
              <a:t>‹#›</a:t>
            </a:fld>
            <a:endParaRPr kumimoji="1" lang="ja-JP" altLang="en-US"/>
          </a:p>
        </p:txBody>
      </p:sp>
    </p:spTree>
    <p:extLst>
      <p:ext uri="{BB962C8B-B14F-4D97-AF65-F5344CB8AC3E}">
        <p14:creationId xmlns:p14="http://schemas.microsoft.com/office/powerpoint/2010/main" val="1160124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pref.osaka.lg.jp/iryo/osakakansensho/youseinoukoujigyou.htm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pref.osaka.lg.jp/iryo/osakakansensho/youseinoukoujigyou.html"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669464025"/>
              </p:ext>
            </p:extLst>
          </p:nvPr>
        </p:nvGraphicFramePr>
        <p:xfrm>
          <a:off x="19050" y="1296694"/>
          <a:ext cx="6804000" cy="6647156"/>
        </p:xfrm>
        <a:graphic>
          <a:graphicData uri="http://schemas.openxmlformats.org/drawingml/2006/table">
            <a:tbl>
              <a:tblPr firstRow="1" bandRow="1">
                <a:tableStyleId>{17292A2E-F333-43FB-9621-5CBBE7FDCDCB}</a:tableStyleId>
              </a:tblPr>
              <a:tblGrid>
                <a:gridCol w="255162">
                  <a:extLst>
                    <a:ext uri="{9D8B030D-6E8A-4147-A177-3AD203B41FA5}">
                      <a16:colId xmlns:a16="http://schemas.microsoft.com/office/drawing/2014/main" val="1111738950"/>
                    </a:ext>
                  </a:extLst>
                </a:gridCol>
                <a:gridCol w="2240045">
                  <a:extLst>
                    <a:ext uri="{9D8B030D-6E8A-4147-A177-3AD203B41FA5}">
                      <a16:colId xmlns:a16="http://schemas.microsoft.com/office/drawing/2014/main" val="740019265"/>
                    </a:ext>
                  </a:extLst>
                </a:gridCol>
                <a:gridCol w="2076195">
                  <a:extLst>
                    <a:ext uri="{9D8B030D-6E8A-4147-A177-3AD203B41FA5}">
                      <a16:colId xmlns:a16="http://schemas.microsoft.com/office/drawing/2014/main" val="1657091716"/>
                    </a:ext>
                  </a:extLst>
                </a:gridCol>
                <a:gridCol w="2232598">
                  <a:extLst>
                    <a:ext uri="{9D8B030D-6E8A-4147-A177-3AD203B41FA5}">
                      <a16:colId xmlns:a16="http://schemas.microsoft.com/office/drawing/2014/main" val="4222970072"/>
                    </a:ext>
                  </a:extLst>
                </a:gridCol>
              </a:tblGrid>
              <a:tr h="654074">
                <a:tc>
                  <a:txBody>
                    <a:bodyPr/>
                    <a:lstStyle/>
                    <a:p>
                      <a:endParaRPr kumimoji="1" lang="ja-JP" altLang="en-US" sz="1200" dirty="0"/>
                    </a:p>
                  </a:txBody>
                  <a:tcPr>
                    <a:lnR w="38100" cap="flat" cmpd="sng" algn="ctr">
                      <a:solidFill>
                        <a:srgbClr val="FFC000"/>
                      </a:solidFill>
                      <a:prstDash val="solid"/>
                      <a:round/>
                      <a:headEnd type="none" w="med" len="med"/>
                      <a:tailEnd type="none" w="med" len="med"/>
                    </a:lnR>
                    <a:lnB w="28575" cap="flat" cmpd="sng" algn="ctr">
                      <a:solidFill>
                        <a:srgbClr val="FFC000"/>
                      </a:solidFill>
                      <a:prstDash val="solid"/>
                      <a:round/>
                      <a:headEnd type="none" w="med" len="med"/>
                      <a:tailEnd type="none" w="med" len="med"/>
                    </a:lnB>
                    <a:solidFill>
                      <a:schemeClr val="accent4">
                        <a:lumMod val="20000"/>
                        <a:lumOff val="80000"/>
                      </a:schemeClr>
                    </a:solidFill>
                  </a:tcPr>
                </a:tc>
                <a:tc>
                  <a:txBody>
                    <a:bodyPr/>
                    <a:lstStyle/>
                    <a:p>
                      <a:pPr marL="180975" indent="-180975" algn="l"/>
                      <a:r>
                        <a:rPr kumimoji="1" lang="ja-JP" altLang="en-US" sz="1100" dirty="0" smtClean="0">
                          <a:solidFill>
                            <a:schemeClr val="tx1"/>
                          </a:solidFill>
                        </a:rPr>
                        <a:t>① 教育活動において</a:t>
                      </a:r>
                      <a:r>
                        <a:rPr kumimoji="1" lang="ja-JP" altLang="en-US" sz="1050" b="1" kern="1200" dirty="0" smtClean="0">
                          <a:solidFill>
                            <a:schemeClr val="tx1"/>
                          </a:solidFill>
                          <a:latin typeface="+mn-lt"/>
                          <a:ea typeface="+mn-ea"/>
                          <a:cs typeface="+mn-cs"/>
                        </a:rPr>
                        <a:t>、感染者</a:t>
                      </a:r>
                      <a:r>
                        <a:rPr kumimoji="1" lang="ja-JP" altLang="en-US" sz="1100" dirty="0" smtClean="0">
                          <a:solidFill>
                            <a:schemeClr val="tx1"/>
                          </a:solidFill>
                        </a:rPr>
                        <a:t>と感染対策なしに飲食を共にした者</a:t>
                      </a:r>
                      <a:r>
                        <a:rPr kumimoji="1" lang="ja-JP" altLang="en-US" sz="1000" dirty="0" smtClean="0">
                          <a:solidFill>
                            <a:schemeClr val="tx1"/>
                          </a:solidFill>
                        </a:rPr>
                        <a:t>（</a:t>
                      </a:r>
                      <a:r>
                        <a:rPr kumimoji="1" lang="en-US" altLang="ja-JP" sz="1000" dirty="0" smtClean="0">
                          <a:solidFill>
                            <a:schemeClr val="tx1"/>
                          </a:solidFill>
                        </a:rPr>
                        <a:t>※</a:t>
                      </a:r>
                      <a:r>
                        <a:rPr kumimoji="1" lang="ja-JP" altLang="en-US" sz="1000" dirty="0" smtClean="0">
                          <a:solidFill>
                            <a:schemeClr val="tx1"/>
                          </a:solidFill>
                        </a:rPr>
                        <a:t>１）</a:t>
                      </a:r>
                      <a:r>
                        <a:rPr kumimoji="1" lang="ja-JP" altLang="en-US" sz="1100" dirty="0" smtClean="0">
                          <a:solidFill>
                            <a:schemeClr val="tx1"/>
                          </a:solidFill>
                        </a:rPr>
                        <a:t>等への対応</a:t>
                      </a:r>
                      <a:endParaRPr kumimoji="1" lang="ja-JP" altLang="en-US" sz="1100" dirty="0">
                        <a:solidFill>
                          <a:schemeClr val="tx1"/>
                        </a:solidFill>
                      </a:endParaRPr>
                    </a:p>
                  </a:txBody>
                  <a:tcPr marL="36000" marR="36000" marT="36000" marB="36000" anchor="ctr">
                    <a:lnL w="38100" cap="flat" cmpd="sng" algn="ctr">
                      <a:solidFill>
                        <a:srgbClr val="FFC000"/>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marL="180975" marR="0" lvl="0" indent="-180975" algn="l" defTabSz="6858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rPr>
                        <a:t>② 教育活動において</a:t>
                      </a:r>
                      <a:r>
                        <a:rPr kumimoji="1" lang="ja-JP" altLang="en-US" sz="1050" dirty="0" smtClean="0">
                          <a:solidFill>
                            <a:schemeClr val="tx1"/>
                          </a:solidFill>
                        </a:rPr>
                        <a:t>、</a:t>
                      </a:r>
                      <a:r>
                        <a:rPr kumimoji="1" lang="ja-JP" altLang="en-US" sz="1100" dirty="0" smtClean="0">
                          <a:solidFill>
                            <a:schemeClr val="tx1"/>
                          </a:solidFill>
                        </a:rPr>
                        <a:t>感染者と接触した者への対応</a:t>
                      </a:r>
                      <a:endParaRPr kumimoji="1" lang="en-US" altLang="ja-JP" sz="1100" dirty="0" smtClean="0">
                        <a:solidFill>
                          <a:schemeClr val="tx1"/>
                        </a:solidFill>
                      </a:endParaRPr>
                    </a:p>
                    <a:p>
                      <a:pPr marL="180975" marR="0" lvl="0" indent="-180975" algn="l" defTabSz="6858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rPr>
                        <a:t>   （左記①を除く）</a:t>
                      </a:r>
                      <a:endParaRPr kumimoji="1" lang="ja-JP" altLang="en-US" sz="1100" dirty="0">
                        <a:solidFill>
                          <a:schemeClr val="tx1"/>
                        </a:solidFill>
                      </a:endParaRPr>
                    </a:p>
                  </a:txBody>
                  <a:tcPr marL="72000" marR="36000" marT="36000" marB="36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marL="180975" marR="0" lvl="0" indent="-180975" algn="l" defTabSz="6858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rPr>
                        <a:t>③ 泊を伴う行事等において、感染者と同室であった者への対応</a:t>
                      </a:r>
                      <a:endParaRPr kumimoji="1" lang="ja-JP" altLang="en-US" sz="1100" dirty="0">
                        <a:solidFill>
                          <a:schemeClr val="tx1"/>
                        </a:solidFill>
                      </a:endParaRPr>
                    </a:p>
                  </a:txBody>
                  <a:tcPr marL="72000" marR="36000" marT="36000" marB="36000"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489675747"/>
                  </a:ext>
                </a:extLst>
              </a:tr>
              <a:tr h="2652376">
                <a:tc>
                  <a:txBody>
                    <a:bodyPr/>
                    <a:lstStyle/>
                    <a:p>
                      <a:pPr algn="ctr"/>
                      <a:r>
                        <a:rPr kumimoji="1" lang="ja-JP" altLang="en-US" sz="1200" dirty="0" smtClean="0"/>
                        <a:t>対応</a:t>
                      </a:r>
                      <a:endParaRPr kumimoji="1" lang="ja-JP" altLang="en-US" sz="1200" dirty="0"/>
                    </a:p>
                  </a:txBody>
                  <a:tcPr vert="eaVert" anchor="ctr">
                    <a:lnR w="38100" cap="flat" cmpd="sng" algn="ctr">
                      <a:solidFill>
                        <a:srgbClr val="FFC000"/>
                      </a:solidFill>
                      <a:prstDash val="solid"/>
                      <a:round/>
                      <a:headEnd type="none" w="med" len="med"/>
                      <a:tailEnd type="none" w="med" len="med"/>
                    </a:lnR>
                    <a:lnT w="28575" cap="flat" cmpd="sng" algn="ctr">
                      <a:solidFill>
                        <a:srgbClr val="FFC000"/>
                      </a:solidFill>
                      <a:prstDash val="solid"/>
                      <a:round/>
                      <a:headEnd type="none" w="med" len="med"/>
                      <a:tailEnd type="none" w="med" len="med"/>
                    </a:lnT>
                  </a:tcPr>
                </a:tc>
                <a:tc>
                  <a:txBody>
                    <a:bodyPr/>
                    <a:lstStyle/>
                    <a:p>
                      <a:pPr marL="180975" marR="0" lvl="0" indent="-180975" algn="ctr" defTabSz="685800" rtl="0" eaLnBrk="1" fontAlgn="auto" latinLnBrk="0" hangingPunct="1">
                        <a:lnSpc>
                          <a:spcPct val="100000"/>
                        </a:lnSpc>
                        <a:spcBef>
                          <a:spcPts val="0"/>
                        </a:spcBef>
                        <a:spcAft>
                          <a:spcPts val="0"/>
                        </a:spcAft>
                        <a:buClrTx/>
                        <a:buSzTx/>
                        <a:buFontTx/>
                        <a:buNone/>
                        <a:tabLst>
                          <a:tab pos="85725" algn="l"/>
                        </a:tabLst>
                        <a:defRPr/>
                      </a:pPr>
                      <a:endParaRPr kumimoji="1" lang="en-US" altLang="ja-JP" sz="300" kern="1200" dirty="0" smtClean="0">
                        <a:solidFill>
                          <a:schemeClr val="tx1"/>
                        </a:solidFill>
                        <a:latin typeface="+mn-lt"/>
                        <a:ea typeface="+mn-ea"/>
                        <a:cs typeface="+mn-cs"/>
                      </a:endParaRPr>
                    </a:p>
                    <a:p>
                      <a:pPr marL="180975" marR="0" lvl="0" indent="-180975" algn="ctr" defTabSz="685800" rtl="0" eaLnBrk="1" fontAlgn="auto" latinLnBrk="0" hangingPunct="1">
                        <a:lnSpc>
                          <a:spcPct val="100000"/>
                        </a:lnSpc>
                        <a:spcBef>
                          <a:spcPts val="0"/>
                        </a:spcBef>
                        <a:spcAft>
                          <a:spcPts val="0"/>
                        </a:spcAft>
                        <a:buClrTx/>
                        <a:buSzTx/>
                        <a:buFontTx/>
                        <a:buNone/>
                        <a:tabLst>
                          <a:tab pos="85725" algn="l"/>
                        </a:tabLst>
                        <a:defRPr/>
                      </a:pPr>
                      <a:r>
                        <a:rPr kumimoji="1" lang="ja-JP" altLang="en-US" sz="1100" kern="1200" dirty="0" smtClean="0">
                          <a:solidFill>
                            <a:schemeClr val="tx1"/>
                          </a:solidFill>
                          <a:latin typeface="+mn-lt"/>
                          <a:ea typeface="+mn-ea"/>
                          <a:cs typeface="+mn-cs"/>
                        </a:rPr>
                        <a:t>≪濃厚接触者として扱わない≫</a:t>
                      </a:r>
                      <a:endParaRPr kumimoji="1" lang="en-US" altLang="ja-JP" sz="1100" kern="1200" dirty="0" smtClean="0">
                        <a:solidFill>
                          <a:schemeClr val="tx1"/>
                        </a:solidFill>
                        <a:latin typeface="+mn-lt"/>
                        <a:ea typeface="+mn-ea"/>
                        <a:cs typeface="+mn-cs"/>
                      </a:endParaRPr>
                    </a:p>
                    <a:p>
                      <a:pPr marL="180975" marR="0" lvl="0" indent="-180975" algn="l" defTabSz="685800" rtl="0" eaLnBrk="1" fontAlgn="auto" latinLnBrk="0" hangingPunct="1">
                        <a:lnSpc>
                          <a:spcPct val="100000"/>
                        </a:lnSpc>
                        <a:spcBef>
                          <a:spcPts val="0"/>
                        </a:spcBef>
                        <a:spcAft>
                          <a:spcPts val="0"/>
                        </a:spcAft>
                        <a:buClrTx/>
                        <a:buSzTx/>
                        <a:buFontTx/>
                        <a:buNone/>
                        <a:tabLst>
                          <a:tab pos="85725" algn="l"/>
                        </a:tabLst>
                        <a:defRPr/>
                      </a:pPr>
                      <a:r>
                        <a:rPr kumimoji="1" lang="ja-JP" altLang="en-US" sz="400" kern="1200" dirty="0" smtClean="0">
                          <a:solidFill>
                            <a:schemeClr val="tx1"/>
                          </a:solidFill>
                          <a:latin typeface="+mn-lt"/>
                          <a:ea typeface="+mn-ea"/>
                          <a:cs typeface="+mn-cs"/>
                        </a:rPr>
                        <a:t>　</a:t>
                      </a:r>
                      <a:endParaRPr kumimoji="1" lang="en-US" altLang="ja-JP" sz="400" kern="1200" dirty="0" smtClean="0">
                        <a:solidFill>
                          <a:schemeClr val="tx1"/>
                        </a:solidFill>
                        <a:latin typeface="+mn-lt"/>
                        <a:ea typeface="+mn-ea"/>
                        <a:cs typeface="+mn-cs"/>
                      </a:endParaRPr>
                    </a:p>
                    <a:p>
                      <a:pPr marL="180975" indent="-180975">
                        <a:tabLst>
                          <a:tab pos="85725" algn="l"/>
                        </a:tabLst>
                      </a:pPr>
                      <a:r>
                        <a:rPr kumimoji="1" lang="ja-JP" altLang="en-US" sz="1100" dirty="0" smtClean="0"/>
                        <a:t>・ </a:t>
                      </a:r>
                      <a:r>
                        <a:rPr kumimoji="1" lang="ja-JP" altLang="en-US" sz="1100" b="1" u="sng" kern="1200" dirty="0" smtClean="0">
                          <a:solidFill>
                            <a:schemeClr val="tx1"/>
                          </a:solidFill>
                          <a:latin typeface="+mn-lt"/>
                          <a:ea typeface="+mn-ea"/>
                          <a:cs typeface="+mn-cs"/>
                        </a:rPr>
                        <a:t>５</a:t>
                      </a:r>
                      <a:r>
                        <a:rPr kumimoji="1" lang="ja-JP" altLang="en-US" sz="1100" b="1" u="sng" dirty="0" smtClean="0"/>
                        <a:t>日間の出席停止</a:t>
                      </a:r>
                      <a:r>
                        <a:rPr kumimoji="1" lang="ja-JP" altLang="en-US" sz="1100" dirty="0" smtClean="0"/>
                        <a:t>とする</a:t>
                      </a:r>
                      <a:endParaRPr kumimoji="1" lang="en-US" altLang="ja-JP" sz="1100" dirty="0" smtClean="0"/>
                    </a:p>
                    <a:p>
                      <a:pPr marL="180975" indent="-180975">
                        <a:tabLst>
                          <a:tab pos="85725" algn="l"/>
                        </a:tabLst>
                      </a:pPr>
                      <a:r>
                        <a:rPr kumimoji="1" lang="ja-JP" altLang="en-US" sz="1100" baseline="0" dirty="0" smtClean="0"/>
                        <a:t>   </a:t>
                      </a:r>
                      <a:r>
                        <a:rPr kumimoji="1" lang="ja-JP" altLang="en-US" sz="900" dirty="0" smtClean="0"/>
                        <a:t>（教育活動への参加を止める。教職員においては在宅勤務等で対応。）</a:t>
                      </a:r>
                      <a:endParaRPr kumimoji="1" lang="en-US" altLang="ja-JP" sz="900" dirty="0" smtClean="0"/>
                    </a:p>
                    <a:p>
                      <a:pPr marL="177800" marR="0" lvl="0" indent="-177800" algn="just" defTabSz="685800" rtl="0" eaLnBrk="1" fontAlgn="auto" latinLnBrk="0" hangingPunct="1">
                        <a:lnSpc>
                          <a:spcPct val="100000"/>
                        </a:lnSpc>
                        <a:spcBef>
                          <a:spcPts val="0"/>
                        </a:spcBef>
                        <a:spcAft>
                          <a:spcPts val="0"/>
                        </a:spcAft>
                        <a:buClrTx/>
                        <a:buSzTx/>
                        <a:buFontTx/>
                        <a:buNone/>
                        <a:tabLst>
                          <a:tab pos="266700" algn="l"/>
                        </a:tabLst>
                        <a:defRPr/>
                      </a:pPr>
                      <a:r>
                        <a:rPr kumimoji="1" lang="ja-JP" altLang="en-US" sz="1100" kern="1200" dirty="0" smtClean="0">
                          <a:solidFill>
                            <a:schemeClr val="tx1"/>
                          </a:solidFill>
                          <a:latin typeface="+mn-lt"/>
                          <a:ea typeface="+mn-ea"/>
                          <a:cs typeface="+mn-cs"/>
                        </a:rPr>
                        <a:t>・ </a:t>
                      </a:r>
                      <a:r>
                        <a:rPr kumimoji="1" lang="ja-JP" altLang="en-US" sz="1050" kern="1200" dirty="0" smtClean="0">
                          <a:solidFill>
                            <a:schemeClr val="tx1"/>
                          </a:solidFill>
                          <a:latin typeface="+mn-lt"/>
                          <a:ea typeface="+mn-ea"/>
                          <a:cs typeface="+mn-cs"/>
                        </a:rPr>
                        <a:t>期間</a:t>
                      </a:r>
                      <a:r>
                        <a:rPr kumimoji="1" lang="ja-JP" altLang="en-US" sz="1100" kern="1200" dirty="0" smtClean="0">
                          <a:solidFill>
                            <a:schemeClr val="tx1"/>
                          </a:solidFill>
                          <a:latin typeface="+mn-lt"/>
                          <a:ea typeface="+mn-ea"/>
                          <a:cs typeface="+mn-cs"/>
                        </a:rPr>
                        <a:t>短縮の有無に係わらず、</a:t>
                      </a:r>
                      <a:endParaRPr kumimoji="1" lang="en-US" altLang="ja-JP" sz="1100" kern="1200" dirty="0" smtClean="0">
                        <a:solidFill>
                          <a:schemeClr val="tx1"/>
                        </a:solidFill>
                        <a:latin typeface="+mn-lt"/>
                        <a:ea typeface="+mn-ea"/>
                        <a:cs typeface="+mn-cs"/>
                      </a:endParaRPr>
                    </a:p>
                    <a:p>
                      <a:pPr marL="177800" marR="0" lvl="0" indent="-177800" algn="just" defTabSz="685800" rtl="0" eaLnBrk="1" fontAlgn="auto" latinLnBrk="0" hangingPunct="1">
                        <a:lnSpc>
                          <a:spcPct val="100000"/>
                        </a:lnSpc>
                        <a:spcBef>
                          <a:spcPts val="0"/>
                        </a:spcBef>
                        <a:spcAft>
                          <a:spcPts val="0"/>
                        </a:spcAft>
                        <a:buClrTx/>
                        <a:buSzTx/>
                        <a:buFontTx/>
                        <a:buNone/>
                        <a:tabLst>
                          <a:tab pos="266700" algn="l"/>
                        </a:tabLst>
                        <a:defRPr/>
                      </a:pPr>
                      <a:r>
                        <a:rPr kumimoji="1" lang="en-US" altLang="ja-JP" sz="1100" b="1" u="none" kern="1200" dirty="0" smtClean="0">
                          <a:solidFill>
                            <a:schemeClr val="tx1"/>
                          </a:solidFill>
                          <a:latin typeface="+mn-lt"/>
                          <a:ea typeface="+mn-ea"/>
                          <a:cs typeface="+mn-cs"/>
                        </a:rPr>
                        <a:t>     </a:t>
                      </a:r>
                      <a:r>
                        <a:rPr kumimoji="1" lang="ja-JP" altLang="en-US" sz="1100" b="1" u="sng" kern="1200" dirty="0" smtClean="0">
                          <a:solidFill>
                            <a:schemeClr val="tx1"/>
                          </a:solidFill>
                          <a:latin typeface="+mn-lt"/>
                          <a:ea typeface="+mn-ea"/>
                          <a:cs typeface="+mn-cs"/>
                        </a:rPr>
                        <a:t>７日間は「感染リスクの高い行動</a:t>
                      </a:r>
                      <a:r>
                        <a:rPr kumimoji="1" lang="ja-JP" altLang="en-US" sz="900" b="1" u="sng" kern="1200" dirty="0" smtClean="0">
                          <a:solidFill>
                            <a:schemeClr val="tx1"/>
                          </a:solidFill>
                          <a:latin typeface="+mn-lt"/>
                          <a:ea typeface="+mn-ea"/>
                          <a:cs typeface="+mn-cs"/>
                        </a:rPr>
                        <a:t>（◆２参照）</a:t>
                      </a:r>
                      <a:r>
                        <a:rPr kumimoji="1" lang="ja-JP" altLang="en-US" sz="1100" b="1" u="sng" kern="1200" dirty="0" smtClean="0">
                          <a:solidFill>
                            <a:schemeClr val="tx1"/>
                          </a:solidFill>
                          <a:latin typeface="+mn-lt"/>
                          <a:ea typeface="+mn-ea"/>
                          <a:cs typeface="+mn-cs"/>
                        </a:rPr>
                        <a:t>」を行わないよう指導</a:t>
                      </a:r>
                      <a:endParaRPr kumimoji="1" lang="en-US" altLang="ja-JP" sz="1100" b="1" u="sng" kern="1200" dirty="0" smtClean="0">
                        <a:solidFill>
                          <a:schemeClr val="tx1"/>
                        </a:solidFill>
                        <a:latin typeface="+mn-lt"/>
                        <a:ea typeface="+mn-ea"/>
                        <a:cs typeface="+mn-cs"/>
                      </a:endParaRPr>
                    </a:p>
                    <a:p>
                      <a:pPr marL="88900" marR="0" lvl="0" indent="-88900" algn="l" defTabSz="685800" rtl="0" eaLnBrk="1" fontAlgn="auto" latinLnBrk="0" hangingPunct="1">
                        <a:lnSpc>
                          <a:spcPct val="100000"/>
                        </a:lnSpc>
                        <a:spcBef>
                          <a:spcPts val="0"/>
                        </a:spcBef>
                        <a:spcAft>
                          <a:spcPts val="0"/>
                        </a:spcAft>
                        <a:buClrTx/>
                        <a:buSzTx/>
                        <a:buFontTx/>
                        <a:buNone/>
                        <a:tabLst>
                          <a:tab pos="266700" algn="l"/>
                        </a:tabLst>
                        <a:defRPr/>
                      </a:pPr>
                      <a:r>
                        <a:rPr kumimoji="1" lang="ja-JP" altLang="en-US" sz="1050" kern="1200" dirty="0" smtClean="0">
                          <a:solidFill>
                            <a:schemeClr val="tx1"/>
                          </a:solidFill>
                          <a:latin typeface="+mn-lt"/>
                          <a:ea typeface="+mn-ea"/>
                          <a:cs typeface="+mn-cs"/>
                        </a:rPr>
                        <a:t>・ </a:t>
                      </a:r>
                      <a:r>
                        <a:rPr kumimoji="1" lang="ja-JP" altLang="ja-JP" sz="1050" kern="1200" dirty="0" smtClean="0">
                          <a:solidFill>
                            <a:schemeClr val="tx1"/>
                          </a:solidFill>
                          <a:latin typeface="+mn-lt"/>
                          <a:ea typeface="+mn-ea"/>
                          <a:cs typeface="+mn-cs"/>
                        </a:rPr>
                        <a:t>健康観察の徹底</a:t>
                      </a:r>
                      <a:r>
                        <a:rPr kumimoji="1" lang="ja-JP" altLang="en-US" sz="1050" kern="1200" dirty="0" smtClean="0">
                          <a:solidFill>
                            <a:schemeClr val="tx1"/>
                          </a:solidFill>
                          <a:latin typeface="+mn-lt"/>
                          <a:ea typeface="+mn-ea"/>
                          <a:cs typeface="+mn-cs"/>
                        </a:rPr>
                        <a:t>等を指導</a:t>
                      </a:r>
                    </a:p>
                    <a:p>
                      <a:pPr marL="182563" marR="0" lvl="0" indent="-182563" algn="l" defTabSz="685800" rtl="0" eaLnBrk="1" fontAlgn="auto" latinLnBrk="0" hangingPunct="1">
                        <a:lnSpc>
                          <a:spcPct val="100000"/>
                        </a:lnSpc>
                        <a:spcBef>
                          <a:spcPts val="0"/>
                        </a:spcBef>
                        <a:spcAft>
                          <a:spcPts val="0"/>
                        </a:spcAft>
                        <a:buClrTx/>
                        <a:buSzTx/>
                        <a:buFontTx/>
                        <a:buNone/>
                        <a:tabLst>
                          <a:tab pos="266700" algn="l"/>
                        </a:tabLst>
                        <a:defRPr/>
                      </a:pPr>
                      <a:r>
                        <a:rPr kumimoji="1" lang="ja-JP" altLang="en-US" sz="1100" dirty="0" smtClean="0"/>
                        <a:t>・ 外出自粛</a:t>
                      </a:r>
                      <a:r>
                        <a:rPr kumimoji="1" lang="ja-JP" altLang="en-US" sz="1100" kern="1200" dirty="0" smtClean="0">
                          <a:solidFill>
                            <a:schemeClr val="tx1"/>
                          </a:solidFill>
                          <a:latin typeface="+mn-lt"/>
                          <a:ea typeface="+mn-ea"/>
                          <a:cs typeface="+mn-cs"/>
                        </a:rPr>
                        <a:t>の協力を要請</a:t>
                      </a:r>
                      <a:endParaRPr kumimoji="1" lang="en-US" altLang="ja-JP" sz="1100" kern="1200" dirty="0" smtClean="0">
                        <a:solidFill>
                          <a:schemeClr val="tx1"/>
                        </a:solidFill>
                        <a:latin typeface="+mn-lt"/>
                        <a:ea typeface="+mn-ea"/>
                        <a:cs typeface="+mn-cs"/>
                      </a:endParaRPr>
                    </a:p>
                    <a:p>
                      <a:pPr marL="182563" marR="0" lvl="0" indent="-182563" algn="l" defTabSz="685800" rtl="0" eaLnBrk="1" fontAlgn="auto" latinLnBrk="0" hangingPunct="1">
                        <a:lnSpc>
                          <a:spcPct val="100000"/>
                        </a:lnSpc>
                        <a:spcBef>
                          <a:spcPts val="0"/>
                        </a:spcBef>
                        <a:spcAft>
                          <a:spcPts val="0"/>
                        </a:spcAft>
                        <a:buClrTx/>
                        <a:buSzTx/>
                        <a:buFontTx/>
                        <a:buNone/>
                        <a:tabLst>
                          <a:tab pos="266700" algn="l"/>
                        </a:tabLst>
                        <a:defRPr/>
                      </a:pPr>
                      <a:r>
                        <a:rPr kumimoji="1" lang="ja-JP" altLang="en-US" sz="1100" kern="1200" dirty="0" smtClean="0">
                          <a:solidFill>
                            <a:schemeClr val="tx1"/>
                          </a:solidFill>
                          <a:latin typeface="+mn-lt"/>
                          <a:ea typeface="+mn-ea"/>
                          <a:cs typeface="+mn-cs"/>
                        </a:rPr>
                        <a:t>・ 保健所へのリストの提出は不要</a:t>
                      </a:r>
                      <a:endParaRPr kumimoji="1" lang="en-US" altLang="ja-JP" sz="1100" kern="1200" dirty="0" smtClean="0">
                        <a:solidFill>
                          <a:schemeClr val="tx1"/>
                        </a:solidFill>
                        <a:latin typeface="+mn-lt"/>
                        <a:ea typeface="+mn-ea"/>
                        <a:cs typeface="+mn-cs"/>
                      </a:endParaRPr>
                    </a:p>
                    <a:p>
                      <a:pPr marL="182563" marR="0" lvl="0" indent="-182563" algn="l" defTabSz="685800" rtl="0" eaLnBrk="1" fontAlgn="auto" latinLnBrk="0" hangingPunct="1">
                        <a:lnSpc>
                          <a:spcPct val="100000"/>
                        </a:lnSpc>
                        <a:spcBef>
                          <a:spcPts val="0"/>
                        </a:spcBef>
                        <a:spcAft>
                          <a:spcPts val="0"/>
                        </a:spcAft>
                        <a:buClrTx/>
                        <a:buSzTx/>
                        <a:buFontTx/>
                        <a:buNone/>
                        <a:tabLst>
                          <a:tab pos="266700" algn="l"/>
                        </a:tabLst>
                        <a:defRPr/>
                      </a:pPr>
                      <a:r>
                        <a:rPr kumimoji="1" lang="ja-JP" altLang="en-US" sz="1000" kern="1200" dirty="0" smtClean="0">
                          <a:solidFill>
                            <a:schemeClr val="tx1"/>
                          </a:solidFill>
                          <a:latin typeface="+mn-lt"/>
                          <a:ea typeface="+mn-ea"/>
                          <a:cs typeface="+mn-cs"/>
                        </a:rPr>
                        <a:t>＊ 抗原定性検査キット（</a:t>
                      </a:r>
                      <a:r>
                        <a:rPr kumimoji="1" lang="en-US" altLang="ja-JP" sz="1000" kern="1200" dirty="0" smtClean="0">
                          <a:solidFill>
                            <a:schemeClr val="tx1"/>
                          </a:solidFill>
                          <a:latin typeface="+mn-lt"/>
                          <a:ea typeface="+mn-ea"/>
                          <a:cs typeface="+mn-cs"/>
                        </a:rPr>
                        <a:t>※</a:t>
                      </a:r>
                      <a:r>
                        <a:rPr kumimoji="1" lang="ja-JP" altLang="en-US" sz="1000" kern="1200" dirty="0" smtClean="0">
                          <a:solidFill>
                            <a:schemeClr val="tx1"/>
                          </a:solidFill>
                          <a:latin typeface="+mn-lt"/>
                          <a:ea typeface="+mn-ea"/>
                          <a:cs typeface="+mn-cs"/>
                        </a:rPr>
                        <a:t>２）の活用で期間の短縮［最短で３日目の確認以降（２日連続の検査で陰性を確認できた場合）］が可能</a:t>
                      </a:r>
                      <a:endParaRPr kumimoji="1" lang="en-US" altLang="ja-JP" sz="1000" kern="1200" dirty="0" smtClean="0">
                        <a:solidFill>
                          <a:schemeClr val="tx1"/>
                        </a:solidFill>
                        <a:latin typeface="+mn-lt"/>
                        <a:ea typeface="+mn-ea"/>
                        <a:cs typeface="+mn-cs"/>
                      </a:endParaRPr>
                    </a:p>
                  </a:txBody>
                  <a:tcPr marL="36000" marR="36000" marT="0" marB="0">
                    <a:lnL w="38100" cap="flat" cmpd="sng" algn="ctr">
                      <a:solidFill>
                        <a:srgbClr val="FFC000"/>
                      </a:solidFill>
                      <a:prstDash val="solid"/>
                      <a:round/>
                      <a:headEnd type="none" w="med" len="med"/>
                      <a:tailEnd type="none" w="med" len="med"/>
                    </a:lnL>
                    <a:lnR w="38100" cap="flat" cmpd="sng" algn="ctr">
                      <a:solidFill>
                        <a:srgbClr val="FFC000"/>
                      </a:solidFill>
                      <a:prstDash val="solid"/>
                      <a:round/>
                      <a:headEnd type="none" w="med" len="med"/>
                      <a:tailEnd type="none" w="med" len="med"/>
                    </a:lnR>
                  </a:tcPr>
                </a:tc>
                <a:tc>
                  <a:txBody>
                    <a:bodyPr/>
                    <a:lstStyle/>
                    <a:p>
                      <a:pPr marL="177800" marR="0" lvl="0" indent="-177800" algn="dist" defTabSz="685800" rtl="0" eaLnBrk="1" fontAlgn="auto" latinLnBrk="0" hangingPunct="1">
                        <a:lnSpc>
                          <a:spcPct val="100000"/>
                        </a:lnSpc>
                        <a:spcBef>
                          <a:spcPts val="0"/>
                        </a:spcBef>
                        <a:spcAft>
                          <a:spcPts val="0"/>
                        </a:spcAft>
                        <a:buClrTx/>
                        <a:buSzTx/>
                        <a:buFontTx/>
                        <a:buNone/>
                        <a:tabLst/>
                        <a:defRPr/>
                      </a:pPr>
                      <a:endParaRPr kumimoji="1" lang="en-US" altLang="ja-JP" sz="300" kern="1200" dirty="0" smtClean="0">
                        <a:solidFill>
                          <a:schemeClr val="tx1"/>
                        </a:solidFill>
                        <a:latin typeface="+mn-lt"/>
                        <a:ea typeface="+mn-ea"/>
                        <a:cs typeface="+mn-cs"/>
                      </a:endParaRPr>
                    </a:p>
                    <a:p>
                      <a:pPr marL="177800" marR="0" lvl="0" indent="-177800" algn="dist" defTabSz="6858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tx1"/>
                          </a:solidFill>
                          <a:latin typeface="+mn-lt"/>
                          <a:ea typeface="+mn-ea"/>
                          <a:cs typeface="+mn-cs"/>
                        </a:rPr>
                        <a:t>≪濃厚接触者として扱わない≫</a:t>
                      </a:r>
                      <a:endParaRPr kumimoji="1" lang="en-US" altLang="ja-JP" sz="1100" kern="1200" dirty="0" smtClean="0">
                        <a:solidFill>
                          <a:schemeClr val="tx1"/>
                        </a:solidFill>
                        <a:latin typeface="+mn-lt"/>
                        <a:ea typeface="+mn-ea"/>
                        <a:cs typeface="+mn-cs"/>
                      </a:endParaRPr>
                    </a:p>
                    <a:p>
                      <a:pPr marL="177800" marR="0" lvl="0" indent="-177800" algn="dist" defTabSz="685800" rtl="0" eaLnBrk="1" fontAlgn="auto" latinLnBrk="0" hangingPunct="1">
                        <a:lnSpc>
                          <a:spcPct val="100000"/>
                        </a:lnSpc>
                        <a:spcBef>
                          <a:spcPts val="0"/>
                        </a:spcBef>
                        <a:spcAft>
                          <a:spcPts val="0"/>
                        </a:spcAft>
                        <a:buClrTx/>
                        <a:buSzTx/>
                        <a:buFontTx/>
                        <a:buNone/>
                        <a:tabLst/>
                        <a:defRPr/>
                      </a:pPr>
                      <a:r>
                        <a:rPr kumimoji="1" lang="ja-JP" altLang="en-US" sz="400" kern="1200" dirty="0" smtClean="0">
                          <a:solidFill>
                            <a:schemeClr val="tx1"/>
                          </a:solidFill>
                          <a:latin typeface="+mn-lt"/>
                          <a:ea typeface="+mn-ea"/>
                          <a:cs typeface="+mn-cs"/>
                        </a:rPr>
                        <a:t>　</a:t>
                      </a:r>
                      <a:endParaRPr kumimoji="1" lang="en-US" altLang="ja-JP" sz="400" kern="1200" dirty="0" smtClean="0">
                        <a:solidFill>
                          <a:schemeClr val="tx1"/>
                        </a:solidFill>
                        <a:latin typeface="+mn-lt"/>
                        <a:ea typeface="+mn-ea"/>
                        <a:cs typeface="+mn-cs"/>
                      </a:endParaRPr>
                    </a:p>
                    <a:p>
                      <a:pPr marL="177800" marR="0" lvl="0" indent="-177800" algn="l" defTabSz="6858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tx1"/>
                          </a:solidFill>
                          <a:latin typeface="+mn-lt"/>
                          <a:ea typeface="+mn-ea"/>
                          <a:cs typeface="+mn-cs"/>
                        </a:rPr>
                        <a:t>・ </a:t>
                      </a:r>
                      <a:r>
                        <a:rPr kumimoji="1" lang="ja-JP" altLang="en-US" sz="1100" b="1" u="sng" kern="1200" dirty="0" smtClean="0">
                          <a:solidFill>
                            <a:schemeClr val="tx1"/>
                          </a:solidFill>
                          <a:latin typeface="+mn-lt"/>
                          <a:ea typeface="+mn-ea"/>
                          <a:cs typeface="+mn-cs"/>
                        </a:rPr>
                        <a:t>７日間、「感染リスクの高い行動</a:t>
                      </a:r>
                      <a:r>
                        <a:rPr kumimoji="1" lang="ja-JP" altLang="en-US" sz="900" b="1" u="sng" kern="1200" dirty="0" smtClean="0">
                          <a:solidFill>
                            <a:schemeClr val="tx1"/>
                          </a:solidFill>
                          <a:latin typeface="+mn-lt"/>
                          <a:ea typeface="+mn-ea"/>
                          <a:cs typeface="+mn-cs"/>
                        </a:rPr>
                        <a:t>（◆２参照）</a:t>
                      </a:r>
                      <a:r>
                        <a:rPr kumimoji="1" lang="ja-JP" altLang="en-US" sz="1100" b="1" u="sng" kern="1200" dirty="0" smtClean="0">
                          <a:solidFill>
                            <a:schemeClr val="tx1"/>
                          </a:solidFill>
                          <a:latin typeface="+mn-lt"/>
                          <a:ea typeface="+mn-ea"/>
                          <a:cs typeface="+mn-cs"/>
                        </a:rPr>
                        <a:t>」を行わないよう指導</a:t>
                      </a:r>
                      <a:endParaRPr kumimoji="1" lang="en-US" altLang="ja-JP" sz="1100" b="1" u="sng" kern="1200" dirty="0" smtClean="0">
                        <a:solidFill>
                          <a:schemeClr val="tx1"/>
                        </a:solidFill>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tab pos="85725" algn="l"/>
                        </a:tabLst>
                        <a:defRPr/>
                      </a:pPr>
                      <a:r>
                        <a:rPr kumimoji="1" lang="ja-JP" altLang="en-US" sz="1100" kern="1200" dirty="0" smtClean="0">
                          <a:solidFill>
                            <a:schemeClr val="tx1"/>
                          </a:solidFill>
                          <a:latin typeface="+mn-lt"/>
                          <a:ea typeface="+mn-ea"/>
                          <a:cs typeface="+mn-cs"/>
                        </a:rPr>
                        <a:t>・ </a:t>
                      </a:r>
                      <a:r>
                        <a:rPr kumimoji="1" lang="ja-JP" altLang="ja-JP" sz="1100" kern="1200" dirty="0" smtClean="0">
                          <a:solidFill>
                            <a:schemeClr val="tx1"/>
                          </a:solidFill>
                          <a:latin typeface="+mn-lt"/>
                          <a:ea typeface="+mn-ea"/>
                          <a:cs typeface="+mn-cs"/>
                        </a:rPr>
                        <a:t>健康観察の徹底</a:t>
                      </a:r>
                      <a:r>
                        <a:rPr kumimoji="1" lang="ja-JP" altLang="en-US" sz="1100" kern="1200" dirty="0" smtClean="0">
                          <a:solidFill>
                            <a:schemeClr val="tx1"/>
                          </a:solidFill>
                          <a:latin typeface="+mn-lt"/>
                          <a:ea typeface="+mn-ea"/>
                          <a:cs typeface="+mn-cs"/>
                        </a:rPr>
                        <a:t>等を指導</a:t>
                      </a:r>
                      <a:endParaRPr kumimoji="1" lang="en-US" altLang="ja-JP" sz="1100" kern="1200" dirty="0" smtClean="0">
                        <a:solidFill>
                          <a:schemeClr val="tx1"/>
                        </a:solidFill>
                        <a:latin typeface="+mn-lt"/>
                        <a:ea typeface="+mn-ea"/>
                        <a:cs typeface="+mn-cs"/>
                      </a:endParaRPr>
                    </a:p>
                    <a:p>
                      <a:pPr marL="177800" marR="0" lvl="0" indent="-177800" algn="just" defTabSz="685800" rtl="0" eaLnBrk="1" fontAlgn="auto" latinLnBrk="0" hangingPunct="1">
                        <a:lnSpc>
                          <a:spcPct val="100000"/>
                        </a:lnSpc>
                        <a:spcBef>
                          <a:spcPts val="0"/>
                        </a:spcBef>
                        <a:spcAft>
                          <a:spcPts val="0"/>
                        </a:spcAft>
                        <a:buClrTx/>
                        <a:buSzTx/>
                        <a:buFontTx/>
                        <a:buNone/>
                        <a:tabLst>
                          <a:tab pos="85725" algn="l"/>
                        </a:tabLst>
                        <a:defRPr/>
                      </a:pPr>
                      <a:r>
                        <a:rPr kumimoji="1" lang="ja-JP" altLang="en-US" sz="1100" kern="1200" dirty="0" smtClean="0">
                          <a:solidFill>
                            <a:schemeClr val="tx1"/>
                          </a:solidFill>
                          <a:latin typeface="+mn-lt"/>
                          <a:ea typeface="+mn-ea"/>
                          <a:cs typeface="+mn-cs"/>
                        </a:rPr>
                        <a:t>・保健所へのリストの提出は不要</a:t>
                      </a:r>
                      <a:endParaRPr kumimoji="1" lang="en-US" altLang="ja-JP" sz="1100" kern="1200" dirty="0" smtClean="0">
                        <a:solidFill>
                          <a:schemeClr val="tx1"/>
                        </a:solidFill>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tab pos="85725" algn="l"/>
                        </a:tabLst>
                        <a:defRPr/>
                      </a:pPr>
                      <a:endParaRPr kumimoji="1" lang="en-US" altLang="ja-JP" sz="1100" kern="1200" dirty="0" smtClean="0">
                        <a:solidFill>
                          <a:schemeClr val="tx1"/>
                        </a:solidFill>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tab pos="85725" algn="l"/>
                        </a:tabLst>
                        <a:defRPr/>
                      </a:pPr>
                      <a:endParaRPr kumimoji="1" lang="en-US" altLang="ja-JP" sz="800" kern="1200" dirty="0" smtClean="0">
                        <a:solidFill>
                          <a:schemeClr val="tx1"/>
                        </a:solidFill>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tab pos="85725" algn="l"/>
                        </a:tabLst>
                        <a:defRPr/>
                      </a:pPr>
                      <a:endParaRPr kumimoji="1" lang="en-US" altLang="ja-JP" sz="700" kern="1200" dirty="0" smtClean="0">
                        <a:solidFill>
                          <a:schemeClr val="tx1"/>
                        </a:solidFill>
                        <a:latin typeface="+mn-lt"/>
                        <a:ea typeface="+mn-ea"/>
                        <a:cs typeface="+mn-cs"/>
                      </a:endParaRPr>
                    </a:p>
                  </a:txBody>
                  <a:tcPr marL="36000" marR="36000" marT="0" marB="0">
                    <a:lnL w="38100" cap="flat" cmpd="sng" algn="ctr">
                      <a:solidFill>
                        <a:srgbClr val="FFC000"/>
                      </a:solidFill>
                      <a:prstDash val="solid"/>
                      <a:round/>
                      <a:headEnd type="none" w="med" len="med"/>
                      <a:tailEnd type="none" w="med" len="med"/>
                    </a:lnL>
                    <a:lnR w="38100" cap="flat" cmpd="sng" algn="ctr">
                      <a:solidFill>
                        <a:srgbClr val="FFC000"/>
                      </a:solidFill>
                      <a:prstDash val="solid"/>
                      <a:round/>
                      <a:headEnd type="none" w="med" len="med"/>
                      <a:tailEnd type="none" w="med" len="med"/>
                    </a:lnR>
                  </a:tcPr>
                </a:tc>
                <a:tc>
                  <a:txBody>
                    <a:bodyPr/>
                    <a:lstStyle/>
                    <a:p>
                      <a:pPr marL="177800" marR="0" lvl="0" indent="-177800" algn="ctr" defTabSz="685800" rtl="0" eaLnBrk="1" fontAlgn="auto" latinLnBrk="0" hangingPunct="1">
                        <a:lnSpc>
                          <a:spcPct val="100000"/>
                        </a:lnSpc>
                        <a:spcBef>
                          <a:spcPts val="0"/>
                        </a:spcBef>
                        <a:spcAft>
                          <a:spcPts val="0"/>
                        </a:spcAft>
                        <a:buClrTx/>
                        <a:buSzTx/>
                        <a:buFontTx/>
                        <a:buNone/>
                        <a:tabLst>
                          <a:tab pos="1973263" algn="l"/>
                        </a:tabLst>
                        <a:defRPr/>
                      </a:pPr>
                      <a:endParaRPr kumimoji="1" lang="en-US" altLang="ja-JP" sz="300" kern="1200" dirty="0" smtClean="0">
                        <a:solidFill>
                          <a:schemeClr val="tx1"/>
                        </a:solidFill>
                        <a:latin typeface="+mn-lt"/>
                        <a:ea typeface="+mn-ea"/>
                        <a:cs typeface="+mn-cs"/>
                      </a:endParaRPr>
                    </a:p>
                    <a:p>
                      <a:pPr marL="177800" marR="0" lvl="0" indent="-177800" algn="ctr" defTabSz="685800" rtl="0" eaLnBrk="1" fontAlgn="auto" latinLnBrk="0" hangingPunct="1">
                        <a:lnSpc>
                          <a:spcPct val="100000"/>
                        </a:lnSpc>
                        <a:spcBef>
                          <a:spcPts val="0"/>
                        </a:spcBef>
                        <a:spcAft>
                          <a:spcPts val="0"/>
                        </a:spcAft>
                        <a:buClrTx/>
                        <a:buSzTx/>
                        <a:buFontTx/>
                        <a:buNone/>
                        <a:tabLst>
                          <a:tab pos="1973263" algn="l"/>
                        </a:tabLst>
                        <a:defRPr/>
                      </a:pPr>
                      <a:r>
                        <a:rPr kumimoji="1" lang="ja-JP" altLang="en-US" sz="1100" kern="1200" dirty="0" smtClean="0">
                          <a:solidFill>
                            <a:schemeClr val="tx1"/>
                          </a:solidFill>
                          <a:latin typeface="+mn-lt"/>
                          <a:ea typeface="+mn-ea"/>
                          <a:cs typeface="+mn-cs"/>
                        </a:rPr>
                        <a:t>≪濃厚接触者として扱う≫</a:t>
                      </a:r>
                      <a:endParaRPr kumimoji="1" lang="en-US" altLang="ja-JP" sz="1100" kern="1200" dirty="0" smtClean="0">
                        <a:solidFill>
                          <a:schemeClr val="tx1"/>
                        </a:solidFill>
                        <a:latin typeface="+mn-lt"/>
                        <a:ea typeface="+mn-ea"/>
                        <a:cs typeface="+mn-cs"/>
                      </a:endParaRPr>
                    </a:p>
                    <a:p>
                      <a:pPr marL="177800" marR="0" lvl="0" indent="-177800" algn="ctr" defTabSz="685800" rtl="0" eaLnBrk="1" fontAlgn="auto" latinLnBrk="0" hangingPunct="1">
                        <a:lnSpc>
                          <a:spcPct val="100000"/>
                        </a:lnSpc>
                        <a:spcBef>
                          <a:spcPts val="0"/>
                        </a:spcBef>
                        <a:spcAft>
                          <a:spcPts val="0"/>
                        </a:spcAft>
                        <a:buClrTx/>
                        <a:buSzTx/>
                        <a:buFontTx/>
                        <a:buNone/>
                        <a:tabLst>
                          <a:tab pos="1973263" algn="l"/>
                        </a:tabLst>
                        <a:defRPr/>
                      </a:pPr>
                      <a:r>
                        <a:rPr kumimoji="1" lang="ja-JP" altLang="en-US" sz="400" kern="1200" dirty="0" smtClean="0">
                          <a:solidFill>
                            <a:schemeClr val="tx1"/>
                          </a:solidFill>
                          <a:latin typeface="+mn-lt"/>
                          <a:ea typeface="+mn-ea"/>
                          <a:cs typeface="+mn-cs"/>
                        </a:rPr>
                        <a:t>　</a:t>
                      </a:r>
                      <a:endParaRPr kumimoji="1" lang="en-US" altLang="ja-JP" sz="400" kern="1200" dirty="0" smtClean="0">
                        <a:solidFill>
                          <a:schemeClr val="tx1"/>
                        </a:solidFill>
                        <a:latin typeface="+mn-lt"/>
                        <a:ea typeface="+mn-ea"/>
                        <a:cs typeface="+mn-cs"/>
                      </a:endParaRPr>
                    </a:p>
                    <a:p>
                      <a:pPr marL="177800" indent="-177800">
                        <a:tabLst>
                          <a:tab pos="1973263" algn="l"/>
                        </a:tabLst>
                      </a:pPr>
                      <a:r>
                        <a:rPr kumimoji="1" lang="ja-JP" altLang="en-US" sz="1100" dirty="0" smtClean="0">
                          <a:solidFill>
                            <a:schemeClr val="tx1"/>
                          </a:solidFill>
                        </a:rPr>
                        <a:t>・ </a:t>
                      </a:r>
                      <a:r>
                        <a:rPr kumimoji="1" lang="ja-JP" altLang="ja-JP" sz="1100" dirty="0" smtClean="0">
                          <a:solidFill>
                            <a:schemeClr val="tx1"/>
                          </a:solidFill>
                        </a:rPr>
                        <a:t>濃厚接触者の候補者リストを作成</a:t>
                      </a:r>
                      <a:r>
                        <a:rPr kumimoji="1" lang="ja-JP" altLang="en-US" sz="1100" dirty="0" smtClean="0">
                          <a:solidFill>
                            <a:schemeClr val="tx1"/>
                          </a:solidFill>
                        </a:rPr>
                        <a:t>し、</a:t>
                      </a:r>
                      <a:r>
                        <a:rPr kumimoji="1" lang="ja-JP" altLang="ja-JP" sz="1100" dirty="0" smtClean="0">
                          <a:solidFill>
                            <a:schemeClr val="tx1"/>
                          </a:solidFill>
                        </a:rPr>
                        <a:t>学校所在地を管轄する保健所に提出</a:t>
                      </a:r>
                      <a:r>
                        <a:rPr kumimoji="1" lang="ja-JP" altLang="en-US" sz="1100" dirty="0" smtClean="0">
                          <a:solidFill>
                            <a:schemeClr val="tx1"/>
                          </a:solidFill>
                        </a:rPr>
                        <a:t>（</a:t>
                      </a:r>
                      <a:r>
                        <a:rPr kumimoji="1" lang="ja-JP" altLang="ja-JP" sz="1100" dirty="0" smtClean="0">
                          <a:solidFill>
                            <a:schemeClr val="tx1"/>
                          </a:solidFill>
                        </a:rPr>
                        <a:t>共有</a:t>
                      </a:r>
                      <a:r>
                        <a:rPr kumimoji="1" lang="ja-JP" altLang="en-US" sz="1100" dirty="0" smtClean="0">
                          <a:solidFill>
                            <a:schemeClr val="tx1"/>
                          </a:solidFill>
                        </a:rPr>
                        <a:t>）する</a:t>
                      </a:r>
                      <a:endParaRPr kumimoji="1" lang="en-US" altLang="ja-JP" sz="1100" dirty="0" smtClean="0">
                        <a:solidFill>
                          <a:schemeClr val="tx1"/>
                        </a:solidFill>
                      </a:endParaRPr>
                    </a:p>
                    <a:p>
                      <a:pPr marL="177800" indent="-177800">
                        <a:tabLst>
                          <a:tab pos="1973263" algn="l"/>
                        </a:tabLst>
                      </a:pPr>
                      <a:r>
                        <a:rPr kumimoji="1" lang="ja-JP" altLang="en-US" sz="1100" dirty="0" smtClean="0">
                          <a:solidFill>
                            <a:schemeClr val="tx1"/>
                          </a:solidFill>
                        </a:rPr>
                        <a:t>・ </a:t>
                      </a:r>
                      <a:r>
                        <a:rPr kumimoji="1" lang="ja-JP" altLang="en-US" sz="1100" b="1" u="wavyHeavy" baseline="0" dirty="0" smtClean="0">
                          <a:solidFill>
                            <a:schemeClr val="tx1"/>
                          </a:solidFill>
                        </a:rPr>
                        <a:t>濃厚接触者として</a:t>
                      </a:r>
                      <a:r>
                        <a:rPr kumimoji="1" lang="ja-JP" altLang="en-US" sz="1100" b="1" u="sng" dirty="0" smtClean="0">
                          <a:solidFill>
                            <a:schemeClr val="tx1"/>
                          </a:solidFill>
                        </a:rPr>
                        <a:t>５日間の出席停止</a:t>
                      </a:r>
                      <a:r>
                        <a:rPr kumimoji="1" lang="ja-JP" altLang="en-US" sz="1100" dirty="0" smtClean="0">
                          <a:solidFill>
                            <a:schemeClr val="tx1"/>
                          </a:solidFill>
                        </a:rPr>
                        <a:t>とする</a:t>
                      </a:r>
                      <a:endParaRPr kumimoji="1" lang="en-US" altLang="ja-JP" sz="1100" dirty="0" smtClean="0">
                        <a:solidFill>
                          <a:schemeClr val="tx1"/>
                        </a:solidFill>
                      </a:endParaRPr>
                    </a:p>
                    <a:p>
                      <a:pPr marL="180975" marR="0" lvl="0" indent="-180975" algn="just" defTabSz="685800" rtl="0" eaLnBrk="1" fontAlgn="auto" latinLnBrk="0" hangingPunct="1">
                        <a:lnSpc>
                          <a:spcPct val="100000"/>
                        </a:lnSpc>
                        <a:spcBef>
                          <a:spcPts val="0"/>
                        </a:spcBef>
                        <a:spcAft>
                          <a:spcPts val="0"/>
                        </a:spcAft>
                        <a:buClrTx/>
                        <a:buSzTx/>
                        <a:buFontTx/>
                        <a:buNone/>
                        <a:tabLst>
                          <a:tab pos="1973263" algn="l"/>
                        </a:tabLst>
                        <a:defRPr/>
                      </a:pPr>
                      <a:r>
                        <a:rPr kumimoji="1" lang="ja-JP" altLang="en-US" sz="1050" kern="1200" dirty="0" smtClean="0">
                          <a:solidFill>
                            <a:schemeClr val="tx1"/>
                          </a:solidFill>
                          <a:latin typeface="+mn-lt"/>
                          <a:ea typeface="+mn-ea"/>
                          <a:cs typeface="+mn-cs"/>
                        </a:rPr>
                        <a:t>・ 期間</a:t>
                      </a:r>
                      <a:r>
                        <a:rPr kumimoji="1" lang="ja-JP" altLang="en-US" sz="1100" kern="1200" dirty="0" smtClean="0">
                          <a:solidFill>
                            <a:schemeClr val="tx1"/>
                          </a:solidFill>
                          <a:latin typeface="+mn-lt"/>
                          <a:ea typeface="+mn-ea"/>
                          <a:cs typeface="+mn-cs"/>
                        </a:rPr>
                        <a:t>短縮の有無に係わらず、</a:t>
                      </a:r>
                      <a:endParaRPr kumimoji="1" lang="en-US" altLang="ja-JP" sz="1100" kern="1200" dirty="0" smtClean="0">
                        <a:solidFill>
                          <a:schemeClr val="tx1"/>
                        </a:solidFill>
                        <a:latin typeface="+mn-lt"/>
                        <a:ea typeface="+mn-ea"/>
                        <a:cs typeface="+mn-cs"/>
                      </a:endParaRPr>
                    </a:p>
                    <a:p>
                      <a:pPr marL="180975" marR="0" lvl="0" indent="-180975" algn="just" defTabSz="685800" rtl="0" eaLnBrk="1" fontAlgn="auto" latinLnBrk="0" hangingPunct="1">
                        <a:lnSpc>
                          <a:spcPct val="100000"/>
                        </a:lnSpc>
                        <a:spcBef>
                          <a:spcPts val="0"/>
                        </a:spcBef>
                        <a:spcAft>
                          <a:spcPts val="0"/>
                        </a:spcAft>
                        <a:buClrTx/>
                        <a:buSzTx/>
                        <a:buFontTx/>
                        <a:buNone/>
                        <a:tabLst>
                          <a:tab pos="1973263" algn="l"/>
                        </a:tabLst>
                        <a:defRPr/>
                      </a:pPr>
                      <a:r>
                        <a:rPr kumimoji="1" lang="en-US" altLang="ja-JP" sz="1100" b="1" u="none" kern="1200" dirty="0" smtClean="0">
                          <a:solidFill>
                            <a:schemeClr val="tx1"/>
                          </a:solidFill>
                          <a:latin typeface="+mn-lt"/>
                          <a:ea typeface="+mn-ea"/>
                          <a:cs typeface="+mn-cs"/>
                        </a:rPr>
                        <a:t>     </a:t>
                      </a:r>
                      <a:r>
                        <a:rPr kumimoji="1" lang="ja-JP" altLang="en-US" sz="1100" b="1" u="sng" kern="1200" dirty="0" smtClean="0">
                          <a:solidFill>
                            <a:schemeClr val="tx1"/>
                          </a:solidFill>
                          <a:latin typeface="+mn-lt"/>
                          <a:ea typeface="+mn-ea"/>
                          <a:cs typeface="+mn-cs"/>
                        </a:rPr>
                        <a:t>７日間は「感染リスクの高い行動</a:t>
                      </a:r>
                      <a:r>
                        <a:rPr kumimoji="1" lang="ja-JP" altLang="en-US" sz="1000" b="1" u="sng" kern="1200" dirty="0" smtClean="0">
                          <a:solidFill>
                            <a:schemeClr val="tx1"/>
                          </a:solidFill>
                          <a:latin typeface="+mn-lt"/>
                          <a:ea typeface="+mn-ea"/>
                          <a:cs typeface="+mn-cs"/>
                        </a:rPr>
                        <a:t>（◆２参照）</a:t>
                      </a:r>
                      <a:r>
                        <a:rPr kumimoji="1" lang="ja-JP" altLang="en-US" sz="1100" b="1" u="sng" kern="1200" dirty="0" smtClean="0">
                          <a:solidFill>
                            <a:schemeClr val="tx1"/>
                          </a:solidFill>
                          <a:latin typeface="+mn-lt"/>
                          <a:ea typeface="+mn-ea"/>
                          <a:cs typeface="+mn-cs"/>
                        </a:rPr>
                        <a:t>」を行わないよう指導</a:t>
                      </a:r>
                      <a:endParaRPr kumimoji="1" lang="en-US" altLang="ja-JP" sz="1100" b="1" u="sng" kern="1200" dirty="0" smtClean="0">
                        <a:solidFill>
                          <a:schemeClr val="tx1"/>
                        </a:solidFill>
                        <a:latin typeface="+mn-lt"/>
                        <a:ea typeface="+mn-ea"/>
                        <a:cs typeface="+mn-cs"/>
                      </a:endParaRPr>
                    </a:p>
                    <a:p>
                      <a:pPr marL="180975" indent="-180975">
                        <a:tabLst>
                          <a:tab pos="1973263" algn="l"/>
                        </a:tabLst>
                      </a:pPr>
                      <a:r>
                        <a:rPr kumimoji="1" lang="ja-JP" altLang="en-US" sz="1100" kern="1200" dirty="0" smtClean="0">
                          <a:solidFill>
                            <a:schemeClr val="tx1"/>
                          </a:solidFill>
                          <a:latin typeface="+mn-lt"/>
                          <a:ea typeface="+mn-ea"/>
                          <a:cs typeface="+mn-cs"/>
                        </a:rPr>
                        <a:t>・ </a:t>
                      </a:r>
                      <a:r>
                        <a:rPr kumimoji="1" lang="ja-JP" altLang="ja-JP" sz="1100" kern="1200" dirty="0" smtClean="0">
                          <a:solidFill>
                            <a:schemeClr val="tx1"/>
                          </a:solidFill>
                          <a:latin typeface="+mn-lt"/>
                          <a:ea typeface="+mn-ea"/>
                          <a:cs typeface="+mn-cs"/>
                        </a:rPr>
                        <a:t>健康観察の徹底</a:t>
                      </a:r>
                      <a:r>
                        <a:rPr kumimoji="1" lang="ja-JP" altLang="en-US" sz="1100" kern="1200" dirty="0" smtClean="0">
                          <a:solidFill>
                            <a:schemeClr val="tx1"/>
                          </a:solidFill>
                          <a:latin typeface="+mn-lt"/>
                          <a:ea typeface="+mn-ea"/>
                          <a:cs typeface="+mn-cs"/>
                        </a:rPr>
                        <a:t>等を指導</a:t>
                      </a:r>
                      <a:endParaRPr kumimoji="1" lang="en-US" altLang="ja-JP" sz="1100" kern="1200" dirty="0" smtClean="0">
                        <a:solidFill>
                          <a:schemeClr val="tx1"/>
                        </a:solidFill>
                        <a:latin typeface="+mn-lt"/>
                        <a:ea typeface="+mn-ea"/>
                        <a:cs typeface="+mn-cs"/>
                      </a:endParaRPr>
                    </a:p>
                    <a:p>
                      <a:pPr marL="180975" indent="-180975" algn="just">
                        <a:tabLst>
                          <a:tab pos="1973263" algn="l"/>
                        </a:tabLst>
                      </a:pPr>
                      <a:r>
                        <a:rPr kumimoji="1" lang="ja-JP" altLang="en-US" sz="1000" kern="1200" dirty="0" smtClean="0">
                          <a:solidFill>
                            <a:schemeClr val="tx1"/>
                          </a:solidFill>
                          <a:latin typeface="+mn-lt"/>
                          <a:ea typeface="+mn-ea"/>
                          <a:cs typeface="+mn-cs"/>
                        </a:rPr>
                        <a:t>＊ 抗原定性検査キット</a:t>
                      </a:r>
                      <a:r>
                        <a:rPr kumimoji="1" lang="ja-JP" altLang="en-US" sz="900" kern="1200" dirty="0" smtClean="0">
                          <a:solidFill>
                            <a:schemeClr val="tx1"/>
                          </a:solidFill>
                          <a:latin typeface="+mn-lt"/>
                          <a:ea typeface="+mn-ea"/>
                          <a:cs typeface="+mn-cs"/>
                        </a:rPr>
                        <a:t>（</a:t>
                      </a:r>
                      <a:r>
                        <a:rPr kumimoji="1" lang="en-US" altLang="ja-JP" sz="900" kern="1200" dirty="0" smtClean="0">
                          <a:solidFill>
                            <a:schemeClr val="tx1"/>
                          </a:solidFill>
                          <a:latin typeface="+mn-lt"/>
                          <a:ea typeface="+mn-ea"/>
                          <a:cs typeface="+mn-cs"/>
                        </a:rPr>
                        <a:t>※</a:t>
                      </a:r>
                      <a:r>
                        <a:rPr kumimoji="1" lang="ja-JP" altLang="en-US" sz="900" kern="1200" dirty="0" smtClean="0">
                          <a:solidFill>
                            <a:schemeClr val="tx1"/>
                          </a:solidFill>
                          <a:latin typeface="+mn-lt"/>
                          <a:ea typeface="+mn-ea"/>
                          <a:cs typeface="+mn-cs"/>
                        </a:rPr>
                        <a:t>２）</a:t>
                      </a:r>
                      <a:r>
                        <a:rPr kumimoji="1" lang="ja-JP" altLang="en-US" sz="1000" kern="1200" dirty="0" smtClean="0">
                          <a:solidFill>
                            <a:schemeClr val="tx1"/>
                          </a:solidFill>
                          <a:latin typeface="+mn-lt"/>
                          <a:ea typeface="+mn-ea"/>
                          <a:cs typeface="+mn-cs"/>
                        </a:rPr>
                        <a:t>の活用で期間の短縮［最短で３日目の確認以降（２日連続の検査で陰性を確認できた場合）］が可能</a:t>
                      </a:r>
                      <a:endParaRPr kumimoji="1" lang="en-US" altLang="ja-JP" sz="1000" kern="1200" dirty="0" smtClean="0">
                        <a:solidFill>
                          <a:schemeClr val="tx1"/>
                        </a:solidFill>
                        <a:latin typeface="+mn-lt"/>
                        <a:ea typeface="+mn-ea"/>
                        <a:cs typeface="+mn-cs"/>
                      </a:endParaRPr>
                    </a:p>
                    <a:p>
                      <a:pPr marL="180975" indent="-180975">
                        <a:tabLst>
                          <a:tab pos="1973263" algn="l"/>
                        </a:tabLst>
                      </a:pPr>
                      <a:r>
                        <a:rPr kumimoji="1" lang="ja-JP" altLang="en-US" sz="400" kern="1200" dirty="0" smtClean="0">
                          <a:solidFill>
                            <a:schemeClr val="tx1"/>
                          </a:solidFill>
                          <a:latin typeface="+mn-lt"/>
                          <a:ea typeface="+mn-ea"/>
                          <a:cs typeface="+mn-cs"/>
                        </a:rPr>
                        <a:t>　</a:t>
                      </a:r>
                      <a:endParaRPr kumimoji="1" lang="en-US" altLang="ja-JP" sz="400" kern="1200" dirty="0" smtClean="0">
                        <a:solidFill>
                          <a:schemeClr val="tx1"/>
                        </a:solidFill>
                        <a:latin typeface="+mn-lt"/>
                        <a:ea typeface="+mn-ea"/>
                        <a:cs typeface="+mn-cs"/>
                      </a:endParaRPr>
                    </a:p>
                  </a:txBody>
                  <a:tcPr marL="36000" marR="36000" marT="0" marB="0">
                    <a:lnL w="38100" cap="flat" cmpd="sng" algn="ctr">
                      <a:solidFill>
                        <a:srgbClr val="FFC000"/>
                      </a:solidFill>
                      <a:prstDash val="solid"/>
                      <a:round/>
                      <a:headEnd type="none" w="med" len="med"/>
                      <a:tailEnd type="none" w="med" len="med"/>
                    </a:lnL>
                  </a:tcPr>
                </a:tc>
                <a:extLst>
                  <a:ext uri="{0D108BD9-81ED-4DB2-BD59-A6C34878D82A}">
                    <a16:rowId xmlns:a16="http://schemas.microsoft.com/office/drawing/2014/main" val="1432874055"/>
                  </a:ext>
                </a:extLst>
              </a:tr>
              <a:tr h="66554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dirty="0" smtClean="0"/>
                        <a:t>期間</a:t>
                      </a:r>
                    </a:p>
                  </a:txBody>
                  <a:tcPr vert="eaVert" anchor="ctr">
                    <a:lnR w="38100" cap="flat" cmpd="sng" algn="ctr">
                      <a:solidFill>
                        <a:srgbClr val="FFC000"/>
                      </a:solidFill>
                      <a:prstDash val="solid"/>
                      <a:round/>
                      <a:headEnd type="none" w="med" len="med"/>
                      <a:tailEnd type="none" w="med" len="med"/>
                    </a:lnR>
                  </a:tcPr>
                </a:tc>
                <a:tc>
                  <a:txBody>
                    <a:bodyPr/>
                    <a:lstStyle/>
                    <a:p>
                      <a:pPr algn="ctr"/>
                      <a:r>
                        <a:rPr kumimoji="1" lang="ja-JP" altLang="en-US" sz="1100" dirty="0" smtClean="0"/>
                        <a:t>出席停止期間</a:t>
                      </a:r>
                      <a:r>
                        <a:rPr kumimoji="1" lang="ja-JP" altLang="en-US" sz="1100" baseline="0" dirty="0" smtClean="0"/>
                        <a:t> </a:t>
                      </a:r>
                      <a:r>
                        <a:rPr kumimoji="1" lang="en-US" altLang="ja-JP" sz="1100" dirty="0" smtClean="0"/>
                        <a:t>… </a:t>
                      </a:r>
                      <a:r>
                        <a:rPr kumimoji="1" lang="ja-JP" altLang="en-US" sz="1100" dirty="0" smtClean="0"/>
                        <a:t>５日間</a:t>
                      </a:r>
                      <a:endParaRPr kumimoji="1" lang="en-US" altLang="ja-JP" sz="1100" dirty="0" smtClean="0"/>
                    </a:p>
                    <a:p>
                      <a:pPr algn="ctr"/>
                      <a:r>
                        <a:rPr kumimoji="1" lang="ja-JP" altLang="en-US" sz="1100" dirty="0" smtClean="0"/>
                        <a:t>行動指示期間 </a:t>
                      </a:r>
                      <a:r>
                        <a:rPr kumimoji="1" lang="en-US" altLang="ja-JP" sz="1100" dirty="0" smtClean="0"/>
                        <a:t>… </a:t>
                      </a:r>
                      <a:r>
                        <a:rPr kumimoji="1" lang="ja-JP" altLang="en-US" sz="1100" dirty="0" smtClean="0"/>
                        <a:t>７日間</a:t>
                      </a:r>
                      <a:endParaRPr kumimoji="1" lang="en-US" altLang="ja-JP" sz="1100" dirty="0" smtClean="0"/>
                    </a:p>
                    <a:p>
                      <a:pPr algn="ctr"/>
                      <a:r>
                        <a:rPr kumimoji="1" lang="ja-JP" altLang="en-US" sz="1050" dirty="0" smtClean="0"/>
                        <a:t>（最終接触の翌日から）</a:t>
                      </a:r>
                      <a:endParaRPr kumimoji="1" lang="en-US" altLang="ja-JP" sz="1050" dirty="0" smtClean="0"/>
                    </a:p>
                  </a:txBody>
                  <a:tcPr marL="72000" marR="72000" marT="0" marB="0" anchor="ctr">
                    <a:lnL w="38100" cap="flat" cmpd="sng" algn="ctr">
                      <a:solidFill>
                        <a:srgbClr val="FFC000"/>
                      </a:solidFill>
                      <a:prstDash val="solid"/>
                      <a:round/>
                      <a:headEnd type="none" w="med" len="med"/>
                      <a:tailEnd type="none" w="med" len="med"/>
                    </a:lnL>
                    <a:lnR w="38100" cap="flat" cmpd="sng" algn="ctr">
                      <a:solidFill>
                        <a:srgbClr val="FFC000"/>
                      </a:solidFill>
                      <a:prstDash val="solid"/>
                      <a:round/>
                      <a:headEnd type="none" w="med" len="med"/>
                      <a:tailEnd type="none" w="med" len="med"/>
                    </a:lnR>
                  </a:tcPr>
                </a:tc>
                <a:tc>
                  <a:txBody>
                    <a:bodyPr/>
                    <a:lstStyle/>
                    <a:p>
                      <a:pPr algn="ctr"/>
                      <a:r>
                        <a:rPr kumimoji="1" lang="ja-JP" altLang="en-US" sz="1100" dirty="0" smtClean="0"/>
                        <a:t>行動指示期間 </a:t>
                      </a:r>
                      <a:r>
                        <a:rPr kumimoji="1" lang="en-US" altLang="ja-JP" sz="1100" dirty="0" smtClean="0"/>
                        <a:t>… </a:t>
                      </a:r>
                      <a:r>
                        <a:rPr kumimoji="1" lang="ja-JP" altLang="en-US" sz="1100" dirty="0" smtClean="0"/>
                        <a:t>７日間</a:t>
                      </a:r>
                      <a:endParaRPr kumimoji="1" lang="en-US" altLang="ja-JP" sz="1100" dirty="0" smtClean="0"/>
                    </a:p>
                    <a:p>
                      <a:pPr algn="ctr"/>
                      <a:r>
                        <a:rPr kumimoji="1" lang="ja-JP" altLang="en-US" sz="1050" dirty="0" smtClean="0"/>
                        <a:t>（最終接触の翌日から）</a:t>
                      </a:r>
                      <a:endParaRPr kumimoji="1" lang="en-US" altLang="ja-JP" sz="1050" dirty="0" smtClean="0"/>
                    </a:p>
                  </a:txBody>
                  <a:tcPr marL="72000" marR="72000" marT="0" marB="0" anchor="ctr">
                    <a:lnL w="38100" cap="flat" cmpd="sng" algn="ctr">
                      <a:solidFill>
                        <a:srgbClr val="FFC000"/>
                      </a:solidFill>
                      <a:prstDash val="solid"/>
                      <a:round/>
                      <a:headEnd type="none" w="med" len="med"/>
                      <a:tailEnd type="none" w="med" len="med"/>
                    </a:lnL>
                    <a:lnR w="38100" cap="flat" cmpd="sng" algn="ctr">
                      <a:solidFill>
                        <a:srgbClr val="FFC000"/>
                      </a:solidFill>
                      <a:prstDash val="solid"/>
                      <a:round/>
                      <a:headEnd type="none" w="med" len="med"/>
                      <a:tailEnd type="none" w="med" len="med"/>
                    </a:lnR>
                  </a:tcPr>
                </a:tc>
                <a:tc>
                  <a:txBody>
                    <a:bodyPr/>
                    <a:lstStyle/>
                    <a:p>
                      <a:pPr algn="ctr"/>
                      <a:r>
                        <a:rPr kumimoji="1" lang="ja-JP" altLang="en-US" sz="1100" dirty="0" smtClean="0"/>
                        <a:t>出席停止期間</a:t>
                      </a:r>
                      <a:r>
                        <a:rPr kumimoji="1" lang="ja-JP" altLang="en-US" sz="1100" baseline="0" dirty="0" smtClean="0"/>
                        <a:t> </a:t>
                      </a:r>
                      <a:r>
                        <a:rPr kumimoji="1" lang="en-US" altLang="ja-JP" sz="1100" dirty="0" smtClean="0"/>
                        <a:t>… </a:t>
                      </a:r>
                      <a:r>
                        <a:rPr kumimoji="1" lang="ja-JP" altLang="en-US" sz="1100" dirty="0" smtClean="0"/>
                        <a:t>５日間</a:t>
                      </a:r>
                      <a:endParaRPr kumimoji="1" lang="en-US" altLang="ja-JP" sz="1100" dirty="0" smtClean="0"/>
                    </a:p>
                    <a:p>
                      <a:pPr algn="ctr"/>
                      <a:r>
                        <a:rPr kumimoji="1" lang="ja-JP" altLang="en-US" sz="1100" dirty="0" smtClean="0"/>
                        <a:t>行動指示期間 </a:t>
                      </a:r>
                      <a:r>
                        <a:rPr kumimoji="1" lang="en-US" altLang="ja-JP" sz="1100" dirty="0" smtClean="0"/>
                        <a:t>… </a:t>
                      </a:r>
                      <a:r>
                        <a:rPr kumimoji="1" lang="ja-JP" altLang="en-US" sz="1100" dirty="0" smtClean="0"/>
                        <a:t>７日間</a:t>
                      </a:r>
                      <a:endParaRPr kumimoji="1" lang="en-US" altLang="ja-JP" sz="1100" dirty="0" smtClean="0"/>
                    </a:p>
                    <a:p>
                      <a:pPr algn="ctr"/>
                      <a:r>
                        <a:rPr kumimoji="1" lang="ja-JP" altLang="en-US" sz="1050" dirty="0" smtClean="0"/>
                        <a:t>（最終接触の翌日から）</a:t>
                      </a:r>
                      <a:endParaRPr kumimoji="1" lang="en-US" altLang="ja-JP" sz="1050" dirty="0" smtClean="0"/>
                    </a:p>
                  </a:txBody>
                  <a:tcPr marL="72000" marR="72000" marT="0" marB="0" anchor="ctr">
                    <a:lnL w="38100" cap="flat" cmpd="sng" algn="ctr">
                      <a:solidFill>
                        <a:srgbClr val="FFC000"/>
                      </a:solidFill>
                      <a:prstDash val="solid"/>
                      <a:round/>
                      <a:headEnd type="none" w="med" len="med"/>
                      <a:tailEnd type="none" w="med" len="med"/>
                    </a:lnL>
                  </a:tcPr>
                </a:tc>
                <a:extLst>
                  <a:ext uri="{0D108BD9-81ED-4DB2-BD59-A6C34878D82A}">
                    <a16:rowId xmlns:a16="http://schemas.microsoft.com/office/drawing/2014/main" val="131568383"/>
                  </a:ext>
                </a:extLst>
              </a:tr>
              <a:tr h="614299">
                <a:tc>
                  <a:txBody>
                    <a:bodyPr/>
                    <a:lstStyle/>
                    <a:p>
                      <a:pPr algn="ctr"/>
                      <a:r>
                        <a:rPr kumimoji="1" lang="ja-JP" altLang="en-US" sz="1200" dirty="0" smtClean="0"/>
                        <a:t>登校</a:t>
                      </a:r>
                      <a:endParaRPr kumimoji="1" lang="ja-JP" altLang="en-US" sz="1200" dirty="0"/>
                    </a:p>
                  </a:txBody>
                  <a:tcPr vert="eaVert" anchor="ctr">
                    <a:lnR w="38100" cap="flat" cmpd="sng" algn="ctr">
                      <a:solidFill>
                        <a:srgbClr val="FFC000"/>
                      </a:solidFill>
                      <a:prstDash val="solid"/>
                      <a:round/>
                      <a:headEnd type="none" w="med" len="med"/>
                      <a:tailEnd type="none" w="med" len="med"/>
                    </a:lnR>
                    <a:lnB w="38100" cap="flat" cmpd="sng" algn="ctr">
                      <a:solidFill>
                        <a:srgbClr val="FFC000"/>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200" dirty="0" smtClean="0">
                          <a:latin typeface="UD デジタル 教科書体 NK-R" panose="02020400000000000000" pitchFamily="18" charset="-128"/>
                          <a:ea typeface="UD デジタル 教科書体 NK-R" panose="02020400000000000000" pitchFamily="18" charset="-128"/>
                        </a:rPr>
                        <a:t>　</a:t>
                      </a:r>
                      <a:endParaRPr lang="en-US" altLang="ja-JP" sz="1100" dirty="0" smtClean="0">
                        <a:latin typeface="UD デジタル 教科書体 NK-R" panose="02020400000000000000" pitchFamily="18" charset="-128"/>
                        <a:ea typeface="UD デジタル 教科書体 NK-R" panose="02020400000000000000" pitchFamily="18"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100" dirty="0" smtClean="0">
                          <a:latin typeface="UD デジタル 教科書体 NK-R" panose="02020400000000000000" pitchFamily="18" charset="-128"/>
                          <a:ea typeface="UD デジタル 教科書体 NK-R" panose="02020400000000000000" pitchFamily="18" charset="-128"/>
                        </a:rPr>
                        <a:t>⇒出席停止とする（</a:t>
                      </a:r>
                      <a:r>
                        <a:rPr lang="en-US" altLang="ja-JP" sz="1100" dirty="0" smtClean="0">
                          <a:latin typeface="UD デジタル 教科書体 NK-R" panose="02020400000000000000" pitchFamily="18" charset="-128"/>
                          <a:ea typeface="UD デジタル 教科書体 NK-R" panose="02020400000000000000" pitchFamily="18" charset="-128"/>
                        </a:rPr>
                        <a:t>5</a:t>
                      </a:r>
                      <a:r>
                        <a:rPr lang="ja-JP" altLang="en-US" sz="1100" dirty="0" smtClean="0">
                          <a:latin typeface="UD デジタル 教科書体 NK-R" panose="02020400000000000000" pitchFamily="18" charset="-128"/>
                          <a:ea typeface="UD デジタル 教科書体 NK-R" panose="02020400000000000000" pitchFamily="18" charset="-128"/>
                        </a:rPr>
                        <a:t>日間）</a:t>
                      </a:r>
                      <a:endParaRPr lang="en-US" altLang="ja-JP" sz="1100" dirty="0" smtClean="0">
                        <a:latin typeface="UD デジタル 教科書体 NK-R" panose="02020400000000000000" pitchFamily="18" charset="-128"/>
                        <a:ea typeface="UD デジタル 教科書体 NK-R" panose="02020400000000000000" pitchFamily="18" charset="-128"/>
                      </a:endParaRPr>
                    </a:p>
                    <a:p>
                      <a:pPr marL="180975" marR="0" lvl="0" indent="-180975" algn="l" defTabSz="6858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mn-lt"/>
                          <a:ea typeface="+mn-ea"/>
                          <a:cs typeface="+mn-cs"/>
                        </a:rPr>
                        <a:t>＊</a:t>
                      </a:r>
                      <a:r>
                        <a:rPr kumimoji="1" lang="en-US" altLang="ja-JP" sz="1000" kern="1200" dirty="0" smtClean="0">
                          <a:solidFill>
                            <a:schemeClr val="tx1"/>
                          </a:solidFill>
                          <a:latin typeface="+mn-lt"/>
                          <a:ea typeface="+mn-ea"/>
                          <a:cs typeface="+mn-cs"/>
                        </a:rPr>
                        <a:t> </a:t>
                      </a:r>
                      <a:r>
                        <a:rPr kumimoji="1" lang="ja-JP" altLang="en-US" sz="1000" kern="1200" dirty="0" smtClean="0">
                          <a:solidFill>
                            <a:schemeClr val="tx1"/>
                          </a:solidFill>
                          <a:latin typeface="+mn-lt"/>
                          <a:ea typeface="+mn-ea"/>
                          <a:cs typeface="+mn-cs"/>
                        </a:rPr>
                        <a:t>濃厚接触者の自宅待期期間への対応に準じた出席停止</a:t>
                      </a:r>
                      <a:endParaRPr kumimoji="1" lang="ja-JP" altLang="en-US" sz="1000" dirty="0"/>
                    </a:p>
                  </a:txBody>
                  <a:tcPr marL="72000" marR="72000" marT="0" marB="0" anchor="ctr">
                    <a:lnL w="38100" cap="flat" cmpd="sng" algn="ctr">
                      <a:solidFill>
                        <a:srgbClr val="FFC000"/>
                      </a:solidFill>
                      <a:prstDash val="solid"/>
                      <a:round/>
                      <a:headEnd type="none" w="med" len="med"/>
                      <a:tailEnd type="none" w="med" len="med"/>
                    </a:lnL>
                    <a:lnR w="38100" cap="flat" cmpd="sng" algn="ctr">
                      <a:solidFill>
                        <a:srgbClr val="FFC000"/>
                      </a:solidFill>
                      <a:prstDash val="solid"/>
                      <a:round/>
                      <a:headEnd type="none" w="med" len="med"/>
                      <a:tailEnd type="none" w="med" len="med"/>
                    </a:lnR>
                    <a:lnB w="38100" cap="flat" cmpd="sng" algn="ctr">
                      <a:solidFill>
                        <a:srgbClr val="FFC000"/>
                      </a:solidFill>
                      <a:prstDash val="solid"/>
                      <a:round/>
                      <a:headEnd type="none" w="med" len="med"/>
                      <a:tailEnd type="none" w="med" len="med"/>
                    </a:lnB>
                  </a:tcPr>
                </a:tc>
                <a:tc>
                  <a:txBody>
                    <a:bodyPr/>
                    <a:lstStyle/>
                    <a:p>
                      <a:r>
                        <a:rPr lang="ja-JP" altLang="en-US" sz="200" dirty="0" smtClean="0">
                          <a:latin typeface="UD デジタル 教科書体 NK-R" panose="02020400000000000000" pitchFamily="18" charset="-128"/>
                          <a:ea typeface="UD デジタル 教科書体 NK-R" panose="02020400000000000000" pitchFamily="18" charset="-128"/>
                        </a:rPr>
                        <a:t>　</a:t>
                      </a:r>
                      <a:endParaRPr lang="en-US" altLang="ja-JP" sz="1100" dirty="0" smtClean="0">
                        <a:latin typeface="UD デジタル 教科書体 NK-R" panose="02020400000000000000" pitchFamily="18" charset="-128"/>
                        <a:ea typeface="UD デジタル 教科書体 NK-R" panose="02020400000000000000" pitchFamily="18" charset="-128"/>
                      </a:endParaRPr>
                    </a:p>
                    <a:p>
                      <a:r>
                        <a:rPr lang="ja-JP" altLang="en-US" sz="1100" dirty="0" smtClean="0">
                          <a:latin typeface="UD デジタル 教科書体 NK-R" panose="02020400000000000000" pitchFamily="18" charset="-128"/>
                          <a:ea typeface="UD デジタル 教科書体 NK-R" panose="02020400000000000000" pitchFamily="18" charset="-128"/>
                        </a:rPr>
                        <a:t>⇒出席停止としない</a:t>
                      </a:r>
                      <a:endParaRPr lang="en-US" altLang="ja-JP" sz="1100" dirty="0" smtClean="0">
                        <a:latin typeface="UD デジタル 教科書体 NK-R" panose="02020400000000000000" pitchFamily="18" charset="-128"/>
                        <a:ea typeface="UD デジタル 教科書体 NK-R" panose="02020400000000000000" pitchFamily="18" charset="-128"/>
                      </a:endParaRPr>
                    </a:p>
                    <a:p>
                      <a:endParaRPr kumimoji="1" lang="en-US" altLang="ja-JP" sz="1000" dirty="0" smtClean="0">
                        <a:latin typeface="UD デジタル 教科書体 NK-R" panose="02020400000000000000" pitchFamily="18" charset="-128"/>
                        <a:ea typeface="UD デジタル 教科書体 NK-R" panose="02020400000000000000" pitchFamily="18" charset="-128"/>
                      </a:endParaRPr>
                    </a:p>
                    <a:p>
                      <a:endParaRPr kumimoji="1" lang="ja-JP" altLang="en-US" sz="1000" dirty="0"/>
                    </a:p>
                  </a:txBody>
                  <a:tcPr marL="72000" marR="72000" marT="0" marB="0" anchor="ctr">
                    <a:lnL w="38100" cap="flat" cmpd="sng" algn="ctr">
                      <a:solidFill>
                        <a:srgbClr val="FFC000"/>
                      </a:solidFill>
                      <a:prstDash val="solid"/>
                      <a:round/>
                      <a:headEnd type="none" w="med" len="med"/>
                      <a:tailEnd type="none" w="med" len="med"/>
                    </a:lnL>
                    <a:lnR w="38100" cap="flat" cmpd="sng" algn="ctr">
                      <a:solidFill>
                        <a:srgbClr val="FFC000"/>
                      </a:solidFill>
                      <a:prstDash val="solid"/>
                      <a:round/>
                      <a:headEnd type="none" w="med" len="med"/>
                      <a:tailEnd type="none" w="med" len="med"/>
                    </a:lnR>
                    <a:lnB w="38100" cap="flat" cmpd="sng" algn="ctr">
                      <a:solidFill>
                        <a:srgbClr val="FFC000"/>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200" dirty="0" smtClean="0">
                          <a:latin typeface="UD デジタル 教科書体 NK-R" panose="02020400000000000000" pitchFamily="18" charset="-128"/>
                          <a:ea typeface="UD デジタル 教科書体 NK-R" panose="02020400000000000000" pitchFamily="18" charset="-128"/>
                        </a:rPr>
                        <a:t>　</a:t>
                      </a:r>
                      <a:endParaRPr lang="en-US" altLang="ja-JP" sz="1100" dirty="0" smtClean="0">
                        <a:latin typeface="UD デジタル 教科書体 NK-R" panose="02020400000000000000" pitchFamily="18" charset="-128"/>
                        <a:ea typeface="UD デジタル 教科書体 NK-R" panose="02020400000000000000" pitchFamily="18"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100" dirty="0" smtClean="0">
                          <a:latin typeface="UD デジタル 教科書体 NK-R" panose="02020400000000000000" pitchFamily="18" charset="-128"/>
                          <a:ea typeface="UD デジタル 教科書体 NK-R" panose="02020400000000000000" pitchFamily="18" charset="-128"/>
                        </a:rPr>
                        <a:t>⇒出席停止とする（５日間）</a:t>
                      </a:r>
                      <a:endParaRPr kumimoji="1" lang="ja-JP" altLang="en-US" sz="1100" dirty="0" smtClean="0"/>
                    </a:p>
                    <a:p>
                      <a:pPr marL="180975" marR="0" lvl="0" indent="-180975" algn="l" defTabSz="6858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mn-lt"/>
                          <a:ea typeface="+mn-ea"/>
                          <a:cs typeface="+mn-cs"/>
                        </a:rPr>
                        <a:t>＊</a:t>
                      </a:r>
                      <a:r>
                        <a:rPr kumimoji="1" lang="en-US" altLang="ja-JP" sz="1000" kern="1200" dirty="0" smtClean="0">
                          <a:solidFill>
                            <a:schemeClr val="tx1"/>
                          </a:solidFill>
                          <a:latin typeface="+mn-lt"/>
                          <a:ea typeface="+mn-ea"/>
                          <a:cs typeface="+mn-cs"/>
                        </a:rPr>
                        <a:t> </a:t>
                      </a:r>
                      <a:r>
                        <a:rPr kumimoji="1" lang="ja-JP" altLang="en-US" sz="1000" kern="1200" dirty="0" smtClean="0">
                          <a:solidFill>
                            <a:schemeClr val="tx1"/>
                          </a:solidFill>
                          <a:latin typeface="+mn-lt"/>
                          <a:ea typeface="+mn-ea"/>
                          <a:cs typeface="+mn-cs"/>
                        </a:rPr>
                        <a:t>濃厚接触者の自宅待期期間に対応した出席停止</a:t>
                      </a:r>
                      <a:endParaRPr kumimoji="1" lang="ja-JP" altLang="en-US" sz="1000" kern="1200" dirty="0">
                        <a:solidFill>
                          <a:schemeClr val="tx1"/>
                        </a:solidFill>
                        <a:latin typeface="+mn-lt"/>
                        <a:ea typeface="+mn-ea"/>
                        <a:cs typeface="+mn-cs"/>
                      </a:endParaRPr>
                    </a:p>
                  </a:txBody>
                  <a:tcPr marL="72000" marR="72000" marT="0" marB="0" anchor="ctr">
                    <a:lnL w="38100" cap="flat" cmpd="sng" algn="ctr">
                      <a:solidFill>
                        <a:srgbClr val="FFC000"/>
                      </a:solidFill>
                      <a:prstDash val="solid"/>
                      <a:round/>
                      <a:headEnd type="none" w="med" len="med"/>
                      <a:tailEnd type="none" w="med" len="med"/>
                    </a:lnL>
                    <a:lnB w="38100" cap="flat" cmpd="sng" algn="ctr">
                      <a:solidFill>
                        <a:srgbClr val="FFC000"/>
                      </a:solidFill>
                      <a:prstDash val="solid"/>
                      <a:round/>
                      <a:headEnd type="none" w="med" len="med"/>
                      <a:tailEnd type="none" w="med" len="med"/>
                    </a:lnB>
                  </a:tcPr>
                </a:tc>
                <a:extLst>
                  <a:ext uri="{0D108BD9-81ED-4DB2-BD59-A6C34878D82A}">
                    <a16:rowId xmlns:a16="http://schemas.microsoft.com/office/drawing/2014/main" val="2394140186"/>
                  </a:ext>
                </a:extLst>
              </a:tr>
              <a:tr h="2060865">
                <a:tc gridSpan="4">
                  <a:txBody>
                    <a:bodyPr/>
                    <a:lstStyle/>
                    <a:p>
                      <a:pPr marL="266700" indent="-266700"/>
                      <a:r>
                        <a:rPr kumimoji="1" lang="ja-JP" altLang="en-US" sz="400" b="1" dirty="0" smtClean="0">
                          <a:latin typeface="UD デジタル 教科書体 NK-R" panose="02020400000000000000" pitchFamily="18" charset="-128"/>
                          <a:ea typeface="UD デジタル 教科書体 NK-R" panose="02020400000000000000" pitchFamily="18" charset="-128"/>
                        </a:rPr>
                        <a:t>　</a:t>
                      </a:r>
                      <a:endParaRPr kumimoji="1" lang="en-US" altLang="ja-JP" sz="400" b="1" dirty="0" smtClean="0">
                        <a:latin typeface="UD デジタル 教科書体 NK-R" panose="02020400000000000000" pitchFamily="18" charset="-128"/>
                        <a:ea typeface="UD デジタル 教科書体 NK-R" panose="02020400000000000000" pitchFamily="18" charset="-128"/>
                      </a:endParaRPr>
                    </a:p>
                    <a:p>
                      <a:pPr marL="266700" indent="-266700"/>
                      <a:r>
                        <a:rPr kumimoji="1" lang="ja-JP" altLang="en-US" sz="1200" b="1" dirty="0" smtClean="0">
                          <a:latin typeface="UD デジタル 教科書体 NK-R" panose="02020400000000000000" pitchFamily="18" charset="-128"/>
                          <a:ea typeface="UD デジタル 教科書体 NK-R" panose="02020400000000000000" pitchFamily="18" charset="-128"/>
                        </a:rPr>
                        <a:t>◆１</a:t>
                      </a:r>
                      <a:r>
                        <a:rPr kumimoji="1" lang="en-US" altLang="ja-JP" sz="1200" b="1" dirty="0" smtClean="0">
                          <a:latin typeface="UD デジタル 教科書体 NK-R" panose="02020400000000000000" pitchFamily="18" charset="-128"/>
                          <a:ea typeface="UD デジタル 教科書体 NK-R" panose="02020400000000000000" pitchFamily="18" charset="-128"/>
                        </a:rPr>
                        <a:t> </a:t>
                      </a:r>
                      <a:r>
                        <a:rPr kumimoji="1" lang="ja-JP" altLang="en-US" sz="1200" b="1" dirty="0" smtClean="0">
                          <a:latin typeface="UD デジタル 教科書体 NK-R" panose="02020400000000000000" pitchFamily="18" charset="-128"/>
                          <a:ea typeface="UD デジタル 教科書体 NK-R" panose="02020400000000000000" pitchFamily="18" charset="-128"/>
                        </a:rPr>
                        <a:t>　</a:t>
                      </a:r>
                      <a:r>
                        <a:rPr kumimoji="1" lang="en-US" altLang="ja-JP" sz="1200" b="1" dirty="0" smtClean="0">
                          <a:latin typeface="UD デジタル 教科書体 NK-R" panose="02020400000000000000" pitchFamily="18" charset="-128"/>
                          <a:ea typeface="UD デジタル 教科書体 NK-R" panose="02020400000000000000" pitchFamily="18" charset="-128"/>
                        </a:rPr>
                        <a:t> </a:t>
                      </a:r>
                      <a:r>
                        <a:rPr kumimoji="1" lang="ja-JP" altLang="en-US" sz="1200" b="1" dirty="0" smtClean="0">
                          <a:latin typeface="UD デジタル 教科書体 NK-R" panose="02020400000000000000" pitchFamily="18" charset="-128"/>
                          <a:ea typeface="UD デジタル 教科書体 NK-R" panose="02020400000000000000" pitchFamily="18" charset="-128"/>
                        </a:rPr>
                        <a:t>①～③については、感染者と感染可能期間</a:t>
                      </a:r>
                      <a:r>
                        <a:rPr kumimoji="1" lang="ja-JP" altLang="en-US" sz="1100" b="1" dirty="0" smtClean="0">
                          <a:latin typeface="UD デジタル 教科書体 NK-R" panose="02020400000000000000" pitchFamily="18" charset="-128"/>
                          <a:ea typeface="UD デジタル 教科書体 NK-R" panose="02020400000000000000" pitchFamily="18" charset="-128"/>
                        </a:rPr>
                        <a:t>（</a:t>
                      </a:r>
                      <a:r>
                        <a:rPr kumimoji="1" lang="en-US" altLang="ja-JP" sz="1100" b="1" dirty="0" smtClean="0">
                          <a:latin typeface="UD デジタル 教科書体 NK-R" panose="02020400000000000000" pitchFamily="18" charset="-128"/>
                          <a:ea typeface="UD デジタル 教科書体 NK-R" panose="02020400000000000000" pitchFamily="18" charset="-128"/>
                        </a:rPr>
                        <a:t>※</a:t>
                      </a:r>
                      <a:r>
                        <a:rPr kumimoji="1" lang="ja-JP" altLang="en-US" sz="1100" b="1" dirty="0" smtClean="0">
                          <a:latin typeface="UD デジタル 教科書体 NK-R" panose="02020400000000000000" pitchFamily="18" charset="-128"/>
                          <a:ea typeface="UD デジタル 教科書体 NK-R" panose="02020400000000000000" pitchFamily="18" charset="-128"/>
                        </a:rPr>
                        <a:t>３）</a:t>
                      </a:r>
                      <a:r>
                        <a:rPr kumimoji="1" lang="ja-JP" altLang="en-US" sz="1200" b="1" dirty="0" smtClean="0">
                          <a:latin typeface="UD デジタル 教科書体 NK-R" panose="02020400000000000000" pitchFamily="18" charset="-128"/>
                          <a:ea typeface="UD デジタル 教科書体 NK-R" panose="02020400000000000000" pitchFamily="18" charset="-128"/>
                        </a:rPr>
                        <a:t>に接触</a:t>
                      </a:r>
                      <a:r>
                        <a:rPr kumimoji="1" lang="ja-JP" altLang="en-US" sz="1100" b="1" dirty="0" smtClean="0">
                          <a:latin typeface="UD デジタル 教科書体 NK-R" panose="02020400000000000000" pitchFamily="18" charset="-128"/>
                          <a:ea typeface="UD デジタル 教科書体 NK-R" panose="02020400000000000000" pitchFamily="18" charset="-128"/>
                        </a:rPr>
                        <a:t>（</a:t>
                      </a:r>
                      <a:r>
                        <a:rPr kumimoji="1" lang="en-US" altLang="ja-JP" sz="1100" b="1" dirty="0" smtClean="0">
                          <a:latin typeface="UD デジタル 教科書体 NK-R" panose="02020400000000000000" pitchFamily="18" charset="-128"/>
                          <a:ea typeface="UD デジタル 教科書体 NK-R" panose="02020400000000000000" pitchFamily="18" charset="-128"/>
                        </a:rPr>
                        <a:t>※</a:t>
                      </a:r>
                      <a:r>
                        <a:rPr kumimoji="1" lang="ja-JP" altLang="en-US" sz="1100" b="1" dirty="0" smtClean="0">
                          <a:latin typeface="UD デジタル 教科書体 NK-R" panose="02020400000000000000" pitchFamily="18" charset="-128"/>
                          <a:ea typeface="UD デジタル 教科書体 NK-R" panose="02020400000000000000" pitchFamily="18" charset="-128"/>
                        </a:rPr>
                        <a:t>４）</a:t>
                      </a:r>
                      <a:r>
                        <a:rPr kumimoji="1" lang="ja-JP" altLang="en-US" sz="1200" b="1" dirty="0" smtClean="0">
                          <a:latin typeface="UD デジタル 教科書体 NK-R" panose="02020400000000000000" pitchFamily="18" charset="-128"/>
                          <a:ea typeface="UD デジタル 教科書体 NK-R" panose="02020400000000000000" pitchFamily="18" charset="-128"/>
                        </a:rPr>
                        <a:t>があった場合を示す。</a:t>
                      </a:r>
                      <a:endParaRPr kumimoji="1" lang="en-US" altLang="ja-JP" sz="1200" b="1" dirty="0" smtClean="0">
                        <a:latin typeface="UD デジタル 教科書体 NK-R" panose="02020400000000000000" pitchFamily="18" charset="-128"/>
                        <a:ea typeface="UD デジタル 教科書体 NK-R" panose="02020400000000000000" pitchFamily="18" charset="-128"/>
                      </a:endParaRPr>
                    </a:p>
                    <a:p>
                      <a:pPr marL="266700" indent="-266700"/>
                      <a:r>
                        <a:rPr kumimoji="1" lang="ja-JP" altLang="en-US" sz="600" b="1" dirty="0" smtClean="0">
                          <a:latin typeface="UD デジタル 教科書体 NK-R" panose="02020400000000000000" pitchFamily="18" charset="-128"/>
                          <a:ea typeface="UD デジタル 教科書体 NK-R" panose="02020400000000000000" pitchFamily="18" charset="-128"/>
                        </a:rPr>
                        <a:t>　</a:t>
                      </a:r>
                      <a:endParaRPr kumimoji="1" lang="en-US" altLang="ja-JP" sz="600" b="1" dirty="0" smtClean="0">
                        <a:latin typeface="UD デジタル 教科書体 NK-R" panose="02020400000000000000" pitchFamily="18" charset="-128"/>
                        <a:ea typeface="UD デジタル 教科書体 NK-R" panose="02020400000000000000" pitchFamily="18" charset="-128"/>
                      </a:endParaRPr>
                    </a:p>
                    <a:p>
                      <a:r>
                        <a:rPr kumimoji="1" lang="ja-JP" altLang="en-US" sz="1200" b="1" kern="120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◆２  　「</a:t>
                      </a:r>
                      <a:r>
                        <a:rPr kumimoji="1" lang="ja-JP" altLang="ja-JP" sz="1200" b="1" kern="120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感染リスクの高い行動</a:t>
                      </a:r>
                      <a:r>
                        <a:rPr kumimoji="1" lang="ja-JP" altLang="en-US" sz="1200" b="1" kern="120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」の</a:t>
                      </a:r>
                      <a:r>
                        <a:rPr kumimoji="1" lang="ja-JP" altLang="ja-JP" sz="1200" b="1" kern="120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例</a:t>
                      </a:r>
                      <a:r>
                        <a:rPr kumimoji="1" lang="ja-JP" altLang="en-US" sz="1200" b="1" kern="120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200" kern="1200" dirty="0" smtClean="0">
                          <a:solidFill>
                            <a:schemeClr val="tx1"/>
                          </a:solidFill>
                          <a:latin typeface="+mn-lt"/>
                          <a:ea typeface="+mn-ea"/>
                          <a:cs typeface="+mn-cs"/>
                        </a:rPr>
                        <a:t> </a:t>
                      </a:r>
                    </a:p>
                    <a:p>
                      <a:pPr marL="180975" lvl="1" indent="0"/>
                      <a:r>
                        <a:rPr kumimoji="1" lang="ja-JP" altLang="en-US" sz="1200" kern="1200" dirty="0" smtClean="0">
                          <a:solidFill>
                            <a:schemeClr val="tx1"/>
                          </a:solidFill>
                          <a:latin typeface="+mn-lt"/>
                          <a:ea typeface="+mn-ea"/>
                          <a:cs typeface="+mn-cs"/>
                        </a:rPr>
                        <a:t>　　</a:t>
                      </a:r>
                      <a:r>
                        <a:rPr kumimoji="1" lang="ja-JP" altLang="ja-JP" sz="1200" kern="1200" dirty="0" smtClean="0">
                          <a:solidFill>
                            <a:schemeClr val="tx1"/>
                          </a:solidFill>
                          <a:latin typeface="+mn-lt"/>
                          <a:ea typeface="+mn-ea"/>
                          <a:cs typeface="+mn-cs"/>
                        </a:rPr>
                        <a:t>・高齢者や基礎疾患を有する者等</a:t>
                      </a:r>
                      <a:r>
                        <a:rPr kumimoji="1" lang="ja-JP" altLang="en-US" sz="1200" kern="1200" dirty="0" smtClean="0">
                          <a:solidFill>
                            <a:schemeClr val="tx1"/>
                          </a:solidFill>
                          <a:latin typeface="+mn-lt"/>
                          <a:ea typeface="+mn-ea"/>
                          <a:cs typeface="+mn-cs"/>
                        </a:rPr>
                        <a:t>、</a:t>
                      </a:r>
                      <a:r>
                        <a:rPr kumimoji="1" lang="ja-JP" altLang="ja-JP" sz="1200" kern="1200" dirty="0" smtClean="0">
                          <a:solidFill>
                            <a:schemeClr val="tx1"/>
                          </a:solidFill>
                          <a:latin typeface="+mn-lt"/>
                          <a:ea typeface="+mn-ea"/>
                          <a:cs typeface="+mn-cs"/>
                        </a:rPr>
                        <a:t>感染した場合に重症化リスクの高い方との接触</a:t>
                      </a:r>
                      <a:endParaRPr kumimoji="1" lang="en-US" altLang="ja-JP" sz="1200" kern="1200" dirty="0" smtClean="0">
                        <a:solidFill>
                          <a:schemeClr val="tx1"/>
                        </a:solidFill>
                        <a:latin typeface="+mn-lt"/>
                        <a:ea typeface="+mn-ea"/>
                        <a:cs typeface="+mn-cs"/>
                      </a:endParaRPr>
                    </a:p>
                    <a:p>
                      <a:pPr marL="180975" lvl="1" indent="0"/>
                      <a:r>
                        <a:rPr kumimoji="1" lang="ja-JP" altLang="en-US" sz="1200" kern="1200" dirty="0" smtClean="0">
                          <a:solidFill>
                            <a:schemeClr val="tx1"/>
                          </a:solidFill>
                          <a:latin typeface="+mn-lt"/>
                          <a:ea typeface="+mn-ea"/>
                          <a:cs typeface="+mn-cs"/>
                        </a:rPr>
                        <a:t>　　</a:t>
                      </a:r>
                      <a:r>
                        <a:rPr kumimoji="1" lang="ja-JP" altLang="ja-JP" sz="1200" kern="1200" dirty="0" smtClean="0">
                          <a:solidFill>
                            <a:schemeClr val="tx1"/>
                          </a:solidFill>
                          <a:latin typeface="+mn-lt"/>
                          <a:ea typeface="+mn-ea"/>
                          <a:cs typeface="+mn-cs"/>
                        </a:rPr>
                        <a:t>・上記の方々が多く入所、入院する高齢者、</a:t>
                      </a:r>
                      <a:r>
                        <a:rPr kumimoji="1" lang="ja-JP" altLang="ja-JP" sz="1200" kern="1200" dirty="0" err="1" smtClean="0">
                          <a:solidFill>
                            <a:schemeClr val="tx1"/>
                          </a:solidFill>
                          <a:latin typeface="+mn-lt"/>
                          <a:ea typeface="+mn-ea"/>
                          <a:cs typeface="+mn-cs"/>
                        </a:rPr>
                        <a:t>障</a:t>
                      </a:r>
                      <a:r>
                        <a:rPr kumimoji="1" lang="ja-JP" altLang="en-US" sz="1200" kern="1200" dirty="0" err="1" smtClean="0">
                          <a:solidFill>
                            <a:schemeClr val="tx1"/>
                          </a:solidFill>
                          <a:latin typeface="+mn-lt"/>
                          <a:ea typeface="+mn-ea"/>
                          <a:cs typeface="+mn-cs"/>
                        </a:rPr>
                        <a:t>がい</a:t>
                      </a:r>
                      <a:r>
                        <a:rPr kumimoji="1" lang="ja-JP" altLang="ja-JP" sz="1200" kern="1200" dirty="0" smtClean="0">
                          <a:solidFill>
                            <a:schemeClr val="tx1"/>
                          </a:solidFill>
                          <a:latin typeface="+mn-lt"/>
                          <a:ea typeface="+mn-ea"/>
                          <a:cs typeface="+mn-cs"/>
                        </a:rPr>
                        <a:t>児者施設や医療機関への訪問</a:t>
                      </a:r>
                      <a:endParaRPr kumimoji="1" lang="en-US" altLang="ja-JP" sz="1200" kern="1200" dirty="0" smtClean="0">
                        <a:solidFill>
                          <a:schemeClr val="tx1"/>
                        </a:solidFill>
                        <a:latin typeface="+mn-lt"/>
                        <a:ea typeface="+mn-ea"/>
                        <a:cs typeface="+mn-cs"/>
                      </a:endParaRPr>
                    </a:p>
                    <a:p>
                      <a:pPr marL="180975" lvl="1" indent="0"/>
                      <a:r>
                        <a:rPr kumimoji="1" lang="ja-JP" altLang="en-US" sz="1200" kern="1200" dirty="0" smtClean="0">
                          <a:solidFill>
                            <a:schemeClr val="tx1"/>
                          </a:solidFill>
                          <a:latin typeface="+mn-lt"/>
                          <a:ea typeface="+mn-ea"/>
                          <a:cs typeface="+mn-cs"/>
                        </a:rPr>
                        <a:t>　　</a:t>
                      </a:r>
                      <a:r>
                        <a:rPr kumimoji="1" lang="ja-JP" altLang="ja-JP" sz="1200" kern="1200" dirty="0" smtClean="0">
                          <a:solidFill>
                            <a:schemeClr val="tx1"/>
                          </a:solidFill>
                          <a:latin typeface="+mn-lt"/>
                          <a:ea typeface="+mn-ea"/>
                          <a:cs typeface="+mn-cs"/>
                        </a:rPr>
                        <a:t>・不特定多数の者が集まる飲食や大規模イベントへの参加</a:t>
                      </a:r>
                      <a:endParaRPr kumimoji="1" lang="en-US" altLang="ja-JP" sz="1200" kern="1200" dirty="0" smtClean="0">
                        <a:solidFill>
                          <a:schemeClr val="tx1"/>
                        </a:solidFill>
                        <a:latin typeface="+mn-lt"/>
                        <a:ea typeface="+mn-ea"/>
                        <a:cs typeface="+mn-cs"/>
                      </a:endParaRPr>
                    </a:p>
                    <a:p>
                      <a:pPr marL="714375" lvl="2" indent="0"/>
                      <a:r>
                        <a:rPr kumimoji="1" lang="ja-JP" altLang="en-US" sz="1000" u="sng" kern="1200" dirty="0" smtClean="0">
                          <a:solidFill>
                            <a:schemeClr val="tx1"/>
                          </a:solidFill>
                          <a:latin typeface="+mn-lt"/>
                          <a:ea typeface="+mn-ea"/>
                          <a:cs typeface="+mn-cs"/>
                        </a:rPr>
                        <a:t>なお、上記は、個人の</a:t>
                      </a:r>
                      <a:r>
                        <a:rPr kumimoji="1" lang="ja-JP" altLang="en-US" sz="1000" b="1" u="sng" kern="1200" dirty="0" smtClean="0">
                          <a:solidFill>
                            <a:schemeClr val="tx1"/>
                          </a:solidFill>
                          <a:latin typeface="+mn-lt"/>
                          <a:ea typeface="+mn-ea"/>
                          <a:cs typeface="+mn-cs"/>
                        </a:rPr>
                        <a:t>行動</a:t>
                      </a:r>
                      <a:r>
                        <a:rPr kumimoji="1" lang="ja-JP" altLang="en-US" sz="1000" u="sng" kern="1200" dirty="0" smtClean="0">
                          <a:solidFill>
                            <a:schemeClr val="tx1"/>
                          </a:solidFill>
                          <a:latin typeface="+mn-lt"/>
                          <a:ea typeface="+mn-ea"/>
                          <a:cs typeface="+mn-cs"/>
                        </a:rPr>
                        <a:t>を示すものであり、別紙で示されている、別紙</a:t>
                      </a:r>
                      <a:r>
                        <a:rPr kumimoji="1" lang="en-US" altLang="ja-JP" sz="1000" u="sng" kern="1200" dirty="0" smtClean="0">
                          <a:solidFill>
                            <a:schemeClr val="tx1"/>
                          </a:solidFill>
                          <a:latin typeface="+mn-lt"/>
                          <a:ea typeface="+mn-ea"/>
                          <a:cs typeface="+mn-cs"/>
                        </a:rPr>
                        <a:t>3(1)</a:t>
                      </a:r>
                      <a:r>
                        <a:rPr kumimoji="1" lang="ja-JP" altLang="en-US" sz="1000" u="sng" kern="1200" dirty="0" smtClean="0">
                          <a:solidFill>
                            <a:schemeClr val="tx1"/>
                          </a:solidFill>
                          <a:latin typeface="+mn-lt"/>
                          <a:ea typeface="+mn-ea"/>
                          <a:cs typeface="+mn-cs"/>
                        </a:rPr>
                        <a:t>「感染リスクの高い</a:t>
                      </a:r>
                      <a:r>
                        <a:rPr kumimoji="1" lang="ja-JP" altLang="en-US" sz="1000" b="1" u="sng" kern="1200" dirty="0" smtClean="0">
                          <a:solidFill>
                            <a:schemeClr val="tx1"/>
                          </a:solidFill>
                          <a:latin typeface="+mn-lt"/>
                          <a:ea typeface="+mn-ea"/>
                          <a:cs typeface="+mn-cs"/>
                        </a:rPr>
                        <a:t>学習活動</a:t>
                      </a:r>
                      <a:r>
                        <a:rPr kumimoji="1" lang="ja-JP" altLang="en-US" sz="1000" u="sng" kern="1200" dirty="0" smtClean="0">
                          <a:solidFill>
                            <a:schemeClr val="tx1"/>
                          </a:solidFill>
                          <a:latin typeface="+mn-lt"/>
                          <a:ea typeface="+mn-ea"/>
                          <a:cs typeface="+mn-cs"/>
                        </a:rPr>
                        <a:t>」や別紙</a:t>
                      </a:r>
                      <a:r>
                        <a:rPr kumimoji="1" lang="en-US" altLang="ja-JP" sz="1000" u="sng" kern="1200" dirty="0" smtClean="0">
                          <a:solidFill>
                            <a:schemeClr val="tx1"/>
                          </a:solidFill>
                          <a:latin typeface="+mn-lt"/>
                          <a:ea typeface="+mn-ea"/>
                          <a:cs typeface="+mn-cs"/>
                        </a:rPr>
                        <a:t>3(3) </a:t>
                      </a:r>
                      <a:r>
                        <a:rPr kumimoji="1" lang="ja-JP" altLang="en-US" sz="1000" u="sng" kern="1200" dirty="0" smtClean="0">
                          <a:solidFill>
                            <a:schemeClr val="tx1"/>
                          </a:solidFill>
                          <a:latin typeface="+mn-lt"/>
                          <a:ea typeface="+mn-ea"/>
                          <a:cs typeface="+mn-cs"/>
                        </a:rPr>
                        <a:t>「感染リスクの</a:t>
                      </a:r>
                      <a:r>
                        <a:rPr kumimoji="1" lang="ja-JP" altLang="en-US" sz="1000" b="0" u="sng" kern="1200" dirty="0" smtClean="0">
                          <a:solidFill>
                            <a:schemeClr val="tx1"/>
                          </a:solidFill>
                          <a:latin typeface="+mn-lt"/>
                          <a:ea typeface="+mn-ea"/>
                          <a:cs typeface="+mn-cs"/>
                        </a:rPr>
                        <a:t>高い</a:t>
                      </a:r>
                      <a:r>
                        <a:rPr kumimoji="1" lang="ja-JP" altLang="en-US" sz="1000" b="1" u="sng" kern="1200" dirty="0" smtClean="0">
                          <a:solidFill>
                            <a:schemeClr val="tx1"/>
                          </a:solidFill>
                          <a:latin typeface="+mn-lt"/>
                          <a:ea typeface="+mn-ea"/>
                          <a:cs typeface="+mn-cs"/>
                        </a:rPr>
                        <a:t>活動</a:t>
                      </a:r>
                      <a:r>
                        <a:rPr kumimoji="1" lang="ja-JP" altLang="en-US" sz="1000" u="sng" kern="1200" dirty="0" smtClean="0">
                          <a:solidFill>
                            <a:schemeClr val="tx1"/>
                          </a:solidFill>
                          <a:latin typeface="+mn-lt"/>
                          <a:ea typeface="+mn-ea"/>
                          <a:cs typeface="+mn-cs"/>
                        </a:rPr>
                        <a:t>」とは別であることに留意すること</a:t>
                      </a:r>
                      <a:r>
                        <a:rPr kumimoji="1" lang="ja-JP" altLang="en-US" sz="1000" u="none" kern="1200" dirty="0" smtClean="0">
                          <a:solidFill>
                            <a:schemeClr val="tx1"/>
                          </a:solidFill>
                          <a:latin typeface="+mn-lt"/>
                          <a:ea typeface="+mn-ea"/>
                          <a:cs typeface="+mn-cs"/>
                        </a:rPr>
                        <a:t>。</a:t>
                      </a:r>
                      <a:endParaRPr kumimoji="1" lang="en-US" altLang="ja-JP" sz="1000" u="none" kern="1200" dirty="0" smtClean="0">
                        <a:solidFill>
                          <a:schemeClr val="tx1"/>
                        </a:solidFill>
                        <a:latin typeface="+mn-lt"/>
                        <a:ea typeface="+mn-ea"/>
                        <a:cs typeface="+mn-cs"/>
                      </a:endParaRPr>
                    </a:p>
                    <a:p>
                      <a:pPr marL="714375" lvl="2" indent="0"/>
                      <a:r>
                        <a:rPr kumimoji="1" lang="ja-JP" altLang="en-US" sz="1000" u="none" kern="1200" dirty="0" smtClean="0">
                          <a:solidFill>
                            <a:schemeClr val="tx1"/>
                          </a:solidFill>
                          <a:latin typeface="+mn-lt"/>
                          <a:ea typeface="+mn-ea"/>
                          <a:cs typeface="+mn-cs"/>
                        </a:rPr>
                        <a:t>また、「医療機関への訪問」は、体調不良時の受診等を目的としたものは除く。</a:t>
                      </a:r>
                      <a:endParaRPr kumimoji="1" lang="en-US" altLang="ja-JP" sz="1000" u="none" kern="1200" dirty="0" smtClean="0">
                        <a:solidFill>
                          <a:schemeClr val="tx1"/>
                        </a:solidFill>
                        <a:latin typeface="+mn-lt"/>
                        <a:ea typeface="+mn-ea"/>
                        <a:cs typeface="+mn-cs"/>
                      </a:endParaRPr>
                    </a:p>
                    <a:p>
                      <a:pPr marL="447675" lvl="1" indent="0"/>
                      <a:endParaRPr kumimoji="1" lang="en-US" altLang="ja-JP" sz="600" u="sng" kern="1200" dirty="0" smtClean="0">
                        <a:solidFill>
                          <a:schemeClr val="tx1"/>
                        </a:solidFill>
                        <a:latin typeface="+mn-lt"/>
                        <a:ea typeface="+mn-ea"/>
                        <a:cs typeface="+mn-cs"/>
                      </a:endParaRPr>
                    </a:p>
                    <a:p>
                      <a:pPr marL="447675" lvl="1" indent="-447675"/>
                      <a:r>
                        <a:rPr kumimoji="1" lang="ja-JP" altLang="en-US" sz="1200" b="1" dirty="0" smtClean="0">
                          <a:latin typeface="UD デジタル 教科書体 NK-R" panose="02020400000000000000" pitchFamily="18" charset="-128"/>
                          <a:ea typeface="UD デジタル 教科書体 NK-R" panose="02020400000000000000" pitchFamily="18" charset="-128"/>
                        </a:rPr>
                        <a:t>◆３</a:t>
                      </a:r>
                      <a:r>
                        <a:rPr kumimoji="1" lang="en-US" altLang="ja-JP" sz="1200" b="1" dirty="0" smtClean="0">
                          <a:latin typeface="UD デジタル 教科書体 NK-R" panose="02020400000000000000" pitchFamily="18" charset="-128"/>
                          <a:ea typeface="UD デジタル 教科書体 NK-R" panose="02020400000000000000" pitchFamily="18" charset="-128"/>
                        </a:rPr>
                        <a:t>  </a:t>
                      </a:r>
                      <a:r>
                        <a:rPr kumimoji="1" lang="ja-JP" altLang="en-US" sz="1200" b="1" dirty="0" smtClean="0">
                          <a:latin typeface="UD デジタル 教科書体 NK-R" panose="02020400000000000000" pitchFamily="18" charset="-128"/>
                          <a:ea typeface="UD デジタル 教科書体 NK-R" panose="02020400000000000000" pitchFamily="18" charset="-128"/>
                        </a:rPr>
                        <a:t>　</a:t>
                      </a:r>
                      <a:r>
                        <a:rPr kumimoji="1" lang="ja-JP" altLang="en-US" sz="1200" b="1" kern="120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健康観察の徹底等には</a:t>
                      </a:r>
                      <a:r>
                        <a:rPr kumimoji="1" lang="ja-JP" altLang="en-US" sz="1200" b="1" dirty="0" smtClean="0">
                          <a:latin typeface="UD デジタル 教科書体 NK-R" panose="02020400000000000000" pitchFamily="18" charset="-128"/>
                          <a:ea typeface="UD デジタル 教科書体 NK-R" panose="02020400000000000000" pitchFamily="18" charset="-128"/>
                        </a:rPr>
                        <a:t>、「体調が悪くなった際には</a:t>
                      </a:r>
                      <a:r>
                        <a:rPr lang="ja-JP" altLang="ja-JP" sz="1200" dirty="0" smtClean="0">
                          <a:latin typeface="UD デジタル 教科書体 NK-R" panose="02020400000000000000" pitchFamily="18" charset="-128"/>
                          <a:ea typeface="UD デジタル 教科書体 NK-R" panose="02020400000000000000" pitchFamily="18" charset="-128"/>
                        </a:rPr>
                        <a:t>医療機関へ連絡のうえ受診するよう指導すること</a:t>
                      </a:r>
                      <a:r>
                        <a:rPr lang="ja-JP" altLang="en-US" sz="1200" dirty="0" smtClean="0">
                          <a:latin typeface="UD デジタル 教科書体 NK-R" panose="02020400000000000000" pitchFamily="18" charset="-128"/>
                          <a:ea typeface="UD デジタル 教科書体 NK-R" panose="02020400000000000000" pitchFamily="18" charset="-128"/>
                        </a:rPr>
                        <a:t>」を含む</a:t>
                      </a:r>
                      <a:endParaRPr kumimoji="1" lang="en-US" altLang="ja-JP" sz="1100" kern="1200" dirty="0" smtClean="0">
                        <a:solidFill>
                          <a:schemeClr val="tx1"/>
                        </a:solidFill>
                        <a:latin typeface="+mn-lt"/>
                        <a:ea typeface="+mn-ea"/>
                        <a:cs typeface="+mn-cs"/>
                      </a:endParaRPr>
                    </a:p>
                  </a:txBody>
                  <a:tcPr marL="108000" marR="108000" marT="0" marB="0" anchor="ctr">
                    <a:lnT w="38100" cap="flat" cmpd="sng" algn="ctr">
                      <a:solidFill>
                        <a:srgbClr val="FFC000"/>
                      </a:solidFill>
                      <a:prstDash val="solid"/>
                      <a:round/>
                      <a:headEnd type="none" w="med" len="med"/>
                      <a:tailEnd type="none" w="med" len="med"/>
                    </a:lnT>
                  </a:tcPr>
                </a:tc>
                <a:tc hMerge="1">
                  <a:txBody>
                    <a:bodyPr/>
                    <a:lstStyle/>
                    <a:p>
                      <a:endParaRPr kumimoji="1" lang="ja-JP" altLang="en-US" sz="1200" dirty="0"/>
                    </a:p>
                  </a:txBody>
                  <a:tcPr>
                    <a:lnL w="12700" cap="flat" cmpd="sng" algn="ctr">
                      <a:solidFill>
                        <a:srgbClr val="FFC000"/>
                      </a:solidFill>
                      <a:prstDash val="solid"/>
                      <a:round/>
                      <a:headEnd type="none" w="med" len="med"/>
                      <a:tailEnd type="none" w="med" len="med"/>
                    </a:lnL>
                  </a:tcPr>
                </a:tc>
                <a:tc hMerge="1">
                  <a:txBody>
                    <a:bodyPr/>
                    <a:lstStyle/>
                    <a:p>
                      <a:endParaRPr kumimoji="1" lang="ja-JP" altLang="en-US" sz="1200" dirty="0"/>
                    </a:p>
                  </a:txBody>
                  <a:tcP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tcPr>
                </a:tc>
                <a:tc hMerge="1">
                  <a:txBody>
                    <a:bodyPr/>
                    <a:lstStyle/>
                    <a:p>
                      <a:pPr marL="180975" marR="0" lvl="0" indent="-180975" algn="l" defTabSz="685800" rtl="0" eaLnBrk="1" fontAlgn="auto" latinLnBrk="0" hangingPunct="1">
                        <a:lnSpc>
                          <a:spcPct val="100000"/>
                        </a:lnSpc>
                        <a:spcBef>
                          <a:spcPts val="0"/>
                        </a:spcBef>
                        <a:spcAft>
                          <a:spcPts val="0"/>
                        </a:spcAft>
                        <a:buClrTx/>
                        <a:buSzTx/>
                        <a:buFontTx/>
                        <a:buNone/>
                        <a:tabLst/>
                        <a:defRPr/>
                      </a:pPr>
                      <a:endParaRPr kumimoji="1" lang="ja-JP" altLang="en-US" sz="1200" dirty="0"/>
                    </a:p>
                  </a:txBody>
                  <a:tcPr>
                    <a:lnL w="12700" cap="flat" cmpd="sng" algn="ctr">
                      <a:solidFill>
                        <a:srgbClr val="FFC000"/>
                      </a:solidFill>
                      <a:prstDash val="solid"/>
                      <a:round/>
                      <a:headEnd type="none" w="med" len="med"/>
                      <a:tailEnd type="none" w="med" len="med"/>
                    </a:lnL>
                  </a:tcPr>
                </a:tc>
                <a:extLst>
                  <a:ext uri="{0D108BD9-81ED-4DB2-BD59-A6C34878D82A}">
                    <a16:rowId xmlns:a16="http://schemas.microsoft.com/office/drawing/2014/main" val="3544389273"/>
                  </a:ext>
                </a:extLst>
              </a:tr>
            </a:tbl>
          </a:graphicData>
        </a:graphic>
      </p:graphicFrame>
      <p:sp>
        <p:nvSpPr>
          <p:cNvPr id="4" name="テキスト ボックス 3"/>
          <p:cNvSpPr txBox="1"/>
          <p:nvPr/>
        </p:nvSpPr>
        <p:spPr>
          <a:xfrm>
            <a:off x="28575" y="275385"/>
            <a:ext cx="6804000" cy="677108"/>
          </a:xfrm>
          <a:prstGeom prst="rect">
            <a:avLst/>
          </a:prstGeom>
          <a:solidFill>
            <a:srgbClr val="66FF66"/>
          </a:solidFill>
          <a:ln w="28575">
            <a:solidFill>
              <a:schemeClr val="accent2"/>
            </a:solidFill>
          </a:ln>
        </p:spPr>
        <p:txBody>
          <a:bodyPr wrap="square" tIns="0" bIns="0" rtlCol="0" anchor="ctr">
            <a:spAutoFit/>
          </a:bodyPr>
          <a:lstStyle/>
          <a:p>
            <a:pPr algn="just"/>
            <a:r>
              <a:rPr lang="ja-JP" altLang="en-US" sz="1600" b="1" dirty="0" smtClean="0">
                <a:latin typeface="UD デジタル 教科書体 NK-R" panose="02020400000000000000" pitchFamily="18" charset="-128"/>
                <a:ea typeface="UD デジタル 教科書体 NK-R" panose="02020400000000000000" pitchFamily="18" charset="-128"/>
              </a:rPr>
              <a:t>　</a:t>
            </a:r>
            <a:r>
              <a:rPr lang="en-US" altLang="ja-JP" sz="1400" b="1" dirty="0" smtClean="0">
                <a:latin typeface="UD デジタル 教科書体 NK-R" panose="02020400000000000000" pitchFamily="18" charset="-128"/>
                <a:ea typeface="UD デジタル 教科書体 NK-R" panose="02020400000000000000" pitchFamily="18" charset="-128"/>
              </a:rPr>
              <a:t>【</a:t>
            </a:r>
            <a:r>
              <a:rPr lang="ja-JP" altLang="en-US" sz="1400" b="1" dirty="0">
                <a:latin typeface="UD デジタル 教科書体 NK-R" panose="02020400000000000000" pitchFamily="18" charset="-128"/>
                <a:ea typeface="UD デジタル 教科書体 NK-R" panose="02020400000000000000" pitchFamily="18" charset="-128"/>
              </a:rPr>
              <a:t>別紙</a:t>
            </a:r>
            <a:r>
              <a:rPr lang="en-US" altLang="ja-JP" sz="1400" b="1" dirty="0">
                <a:latin typeface="UD デジタル 教科書体 NK-R" panose="02020400000000000000" pitchFamily="18" charset="-128"/>
                <a:ea typeface="UD デジタル 教科書体 NK-R" panose="02020400000000000000" pitchFamily="18" charset="-128"/>
              </a:rPr>
              <a:t>】</a:t>
            </a:r>
            <a:r>
              <a:rPr lang="ja-JP" altLang="en-US" sz="1400" b="1" dirty="0">
                <a:latin typeface="UD デジタル 教科書体 NK-R" panose="02020400000000000000" pitchFamily="18" charset="-128"/>
                <a:ea typeface="UD デジタル 教科書体 NK-R" panose="02020400000000000000" pitchFamily="18" charset="-128"/>
              </a:rPr>
              <a:t>（</a:t>
            </a:r>
            <a:r>
              <a:rPr lang="en-US" altLang="ja-JP" sz="1400" b="1" dirty="0" smtClean="0">
                <a:latin typeface="UD デジタル 教科書体 NK-R" panose="02020400000000000000" pitchFamily="18" charset="-128"/>
                <a:ea typeface="UD デジタル 教科書体 NK-R" panose="02020400000000000000" pitchFamily="18" charset="-128"/>
              </a:rPr>
              <a:t>0727</a:t>
            </a:r>
            <a:r>
              <a:rPr lang="ja-JP" altLang="en-US" sz="1400" b="1" dirty="0" smtClean="0">
                <a:latin typeface="UD デジタル 教科書体 NK-R" panose="02020400000000000000" pitchFamily="18" charset="-128"/>
                <a:ea typeface="UD デジタル 教科書体 NK-R" panose="02020400000000000000" pitchFamily="18" charset="-128"/>
              </a:rPr>
              <a:t>改訂版</a:t>
            </a:r>
            <a:r>
              <a:rPr lang="ja-JP" altLang="en-US" sz="1400" b="1" dirty="0">
                <a:latin typeface="UD デジタル 教科書体 NK-R" panose="02020400000000000000" pitchFamily="18" charset="-128"/>
                <a:ea typeface="UD デジタル 教科書体 NK-R" panose="02020400000000000000" pitchFamily="18" charset="-128"/>
              </a:rPr>
              <a:t>）</a:t>
            </a:r>
            <a:endParaRPr lang="en-US" altLang="ja-JP" sz="1400" b="1" dirty="0">
              <a:latin typeface="UD デジタル 教科書体 NK-R" panose="02020400000000000000" pitchFamily="18" charset="-128"/>
              <a:ea typeface="UD デジタル 教科書体 NK-R" panose="02020400000000000000" pitchFamily="18" charset="-128"/>
            </a:endParaRPr>
          </a:p>
          <a:p>
            <a:pPr marL="85725" algn="just"/>
            <a:r>
              <a:rPr lang="ja-JP" altLang="en-US" sz="1400" b="1" spc="300" dirty="0" smtClean="0">
                <a:latin typeface="UD デジタル 教科書体 NK-R" panose="02020400000000000000" pitchFamily="18" charset="-128"/>
                <a:ea typeface="UD デジタル 教科書体 NK-R" panose="02020400000000000000" pitchFamily="18" charset="-128"/>
              </a:rPr>
              <a:t> ６</a:t>
            </a:r>
            <a:r>
              <a:rPr lang="ja-JP" altLang="en-US" sz="1400" b="1" spc="300" dirty="0">
                <a:latin typeface="UD デジタル 教科書体 NK-R" panose="02020400000000000000" pitchFamily="18" charset="-128"/>
                <a:ea typeface="UD デジタル 教科書体 NK-R" panose="02020400000000000000" pitchFamily="18" charset="-128"/>
              </a:rPr>
              <a:t>　</a:t>
            </a:r>
            <a:r>
              <a:rPr lang="ja-JP" altLang="ja-JP" sz="1400" b="1" spc="300" dirty="0" smtClean="0">
                <a:latin typeface="UD デジタル 教科書体 NK-R" panose="02020400000000000000" pitchFamily="18" charset="-128"/>
                <a:ea typeface="UD デジタル 教科書体 NK-R" panose="02020400000000000000" pitchFamily="18" charset="-128"/>
              </a:rPr>
              <a:t>児童</a:t>
            </a:r>
            <a:r>
              <a:rPr lang="ja-JP" altLang="ja-JP" sz="1400" b="1" spc="300" dirty="0">
                <a:latin typeface="UD デジタル 教科書体 NK-R" panose="02020400000000000000" pitchFamily="18" charset="-128"/>
                <a:ea typeface="UD デジタル 教科書体 NK-R" panose="02020400000000000000" pitchFamily="18" charset="-128"/>
              </a:rPr>
              <a:t>生徒等又は教職員に感染者が確認された場合の対応に</a:t>
            </a:r>
            <a:r>
              <a:rPr lang="ja-JP" altLang="ja-JP" sz="1400" b="1" spc="300" dirty="0" smtClean="0">
                <a:latin typeface="UD デジタル 教科書体 NK-R" panose="02020400000000000000" pitchFamily="18" charset="-128"/>
                <a:ea typeface="UD デジタル 教科書体 NK-R" panose="02020400000000000000" pitchFamily="18" charset="-128"/>
              </a:rPr>
              <a:t>ついて</a:t>
            </a:r>
            <a:endParaRPr lang="en-US" altLang="ja-JP" sz="1400" b="1" spc="300" dirty="0">
              <a:latin typeface="UD デジタル 教科書体 NK-R" panose="02020400000000000000" pitchFamily="18" charset="-128"/>
              <a:ea typeface="UD デジタル 教科書体 NK-R" panose="02020400000000000000" pitchFamily="18" charset="-128"/>
            </a:endParaRPr>
          </a:p>
          <a:p>
            <a:pPr marL="85725" algn="just"/>
            <a:r>
              <a:rPr lang="ja-JP" altLang="en-US" sz="1400" b="1" dirty="0" smtClean="0">
                <a:latin typeface="UD デジタル 教科書体 NK-R" panose="02020400000000000000" pitchFamily="18" charset="-128"/>
                <a:ea typeface="UD デジタル 教科書体 NK-R" panose="02020400000000000000" pitchFamily="18" charset="-128"/>
              </a:rPr>
              <a:t> 　　　（２）</a:t>
            </a:r>
            <a:r>
              <a:rPr lang="ja-JP" altLang="ja-JP" sz="1400" dirty="0">
                <a:latin typeface="UD デジタル 教科書体 NK-R" panose="02020400000000000000" pitchFamily="18" charset="-128"/>
                <a:ea typeface="UD デジタル 教科書体 NK-R" panose="02020400000000000000" pitchFamily="18" charset="-128"/>
              </a:rPr>
              <a:t>中学校及び高等学校に</a:t>
            </a:r>
            <a:r>
              <a:rPr lang="ja-JP" altLang="ja-JP" sz="1400" dirty="0" smtClean="0">
                <a:latin typeface="UD デジタル 教科書体 NK-R" panose="02020400000000000000" pitchFamily="18" charset="-128"/>
                <a:ea typeface="UD デジタル 教科書体 NK-R" panose="02020400000000000000" pitchFamily="18" charset="-128"/>
              </a:rPr>
              <a:t>ついて</a:t>
            </a:r>
            <a:r>
              <a:rPr lang="en-US" altLang="ja-JP" sz="1400" dirty="0" smtClean="0">
                <a:latin typeface="UD デジタル 教科書体 NK-R" panose="02020400000000000000" pitchFamily="18" charset="-128"/>
                <a:ea typeface="UD デジタル 教科書体 NK-R" panose="02020400000000000000" pitchFamily="18" charset="-128"/>
              </a:rPr>
              <a:t> </a:t>
            </a:r>
            <a:r>
              <a:rPr lang="ja-JP" altLang="en-US" sz="1400" b="1" dirty="0" smtClean="0"/>
              <a:t>（概要）　</a:t>
            </a:r>
            <a:r>
              <a:rPr lang="en-US" altLang="ja-JP" sz="1400" b="1" dirty="0" smtClean="0"/>
              <a:t>No.</a:t>
            </a:r>
            <a:r>
              <a:rPr lang="ja-JP" altLang="en-US" sz="1400" b="1" dirty="0" smtClean="0"/>
              <a:t>１</a:t>
            </a:r>
            <a:endParaRPr lang="en-US" altLang="ja-JP" sz="1400" b="1" dirty="0"/>
          </a:p>
        </p:txBody>
      </p:sp>
      <p:sp>
        <p:nvSpPr>
          <p:cNvPr id="53" name="正方形/長方形 52"/>
          <p:cNvSpPr/>
          <p:nvPr/>
        </p:nvSpPr>
        <p:spPr>
          <a:xfrm>
            <a:off x="5450006" y="43181"/>
            <a:ext cx="1368000" cy="18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r"/>
            <a:r>
              <a:rPr kumimoji="1" lang="en-US" altLang="ja-JP" sz="1100" b="1" dirty="0" smtClean="0">
                <a:solidFill>
                  <a:schemeClr val="tx1"/>
                </a:solidFill>
              </a:rPr>
              <a:t>R4.7.27</a:t>
            </a:r>
            <a:r>
              <a:rPr kumimoji="1" lang="ja-JP" altLang="en-US" sz="1100" b="1" dirty="0" smtClean="0">
                <a:solidFill>
                  <a:schemeClr val="tx1"/>
                </a:solidFill>
              </a:rPr>
              <a:t>　教育振興室</a:t>
            </a:r>
            <a:endParaRPr kumimoji="1" lang="ja-JP" altLang="en-US" sz="1100" b="1" dirty="0">
              <a:solidFill>
                <a:schemeClr val="tx1"/>
              </a:solidFill>
            </a:endParaRPr>
          </a:p>
        </p:txBody>
      </p:sp>
      <p:sp>
        <p:nvSpPr>
          <p:cNvPr id="15" name="正方形/長方形 14"/>
          <p:cNvSpPr/>
          <p:nvPr/>
        </p:nvSpPr>
        <p:spPr>
          <a:xfrm>
            <a:off x="25400" y="1289047"/>
            <a:ext cx="6804000" cy="6645278"/>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33020" y="1049947"/>
            <a:ext cx="6858000" cy="259045"/>
          </a:xfrm>
          <a:prstGeom prst="rect">
            <a:avLst/>
          </a:prstGeom>
        </p:spPr>
        <p:txBody>
          <a:bodyPr wrap="square">
            <a:spAutoFit/>
          </a:bodyPr>
          <a:lstStyle/>
          <a:p>
            <a:pPr marL="179388" indent="-179388">
              <a:lnSpc>
                <a:spcPts val="1300"/>
              </a:lnSpc>
            </a:pP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以下は、生徒</a:t>
            </a:r>
            <a:r>
              <a:rPr lang="ja-JP" altLang="en-US" sz="1000" dirty="0">
                <a:latin typeface="メイリオ" panose="020B0604030504040204" pitchFamily="50" charset="-128"/>
                <a:ea typeface="メイリオ" panose="020B0604030504040204" pitchFamily="50" charset="-128"/>
              </a:rPr>
              <a:t>への</a:t>
            </a:r>
            <a:r>
              <a:rPr lang="ja-JP" altLang="en-US" sz="1000" dirty="0" smtClean="0">
                <a:latin typeface="メイリオ" panose="020B0604030504040204" pitchFamily="50" charset="-128"/>
                <a:ea typeface="メイリオ" panose="020B0604030504040204" pitchFamily="50" charset="-128"/>
              </a:rPr>
              <a:t>対応について示したものです。</a:t>
            </a:r>
            <a:r>
              <a:rPr lang="ja-JP" altLang="en-US" sz="1000" dirty="0">
                <a:latin typeface="メイリオ" panose="020B0604030504040204" pitchFamily="50" charset="-128"/>
                <a:ea typeface="メイリオ" panose="020B0604030504040204" pitchFamily="50" charset="-128"/>
              </a:rPr>
              <a:t>教職員の場合</a:t>
            </a:r>
            <a:r>
              <a:rPr lang="ja-JP" altLang="en-US" sz="1000" dirty="0" smtClean="0">
                <a:latin typeface="メイリオ" panose="020B0604030504040204" pitchFamily="50" charset="-128"/>
                <a:ea typeface="メイリオ" panose="020B0604030504040204" pitchFamily="50" charset="-128"/>
              </a:rPr>
              <a:t>は以下の対応</a:t>
            </a:r>
            <a:r>
              <a:rPr lang="ja-JP" altLang="en-US" sz="1000" dirty="0">
                <a:latin typeface="メイリオ" panose="020B0604030504040204" pitchFamily="50" charset="-128"/>
                <a:ea typeface="メイリオ" panose="020B0604030504040204" pitchFamily="50" charset="-128"/>
              </a:rPr>
              <a:t>に準じて対応ください。</a:t>
            </a:r>
            <a:endParaRPr lang="en-US" altLang="ja-JP" sz="1000" dirty="0">
              <a:latin typeface="メイリオ" panose="020B0604030504040204" pitchFamily="50" charset="-128"/>
              <a:ea typeface="メイリオ" panose="020B0604030504040204" pitchFamily="50" charset="-128"/>
            </a:endParaRPr>
          </a:p>
        </p:txBody>
      </p:sp>
      <p:sp>
        <p:nvSpPr>
          <p:cNvPr id="32" name="テキスト ボックス 31"/>
          <p:cNvSpPr txBox="1"/>
          <p:nvPr/>
        </p:nvSpPr>
        <p:spPr>
          <a:xfrm>
            <a:off x="40004" y="9134863"/>
            <a:ext cx="6768000" cy="703645"/>
          </a:xfrm>
          <a:prstGeom prst="rect">
            <a:avLst/>
          </a:prstGeom>
          <a:noFill/>
          <a:ln>
            <a:solidFill>
              <a:schemeClr val="tx1"/>
            </a:solidFill>
            <a:prstDash val="sysDot"/>
          </a:ln>
        </p:spPr>
        <p:txBody>
          <a:bodyPr wrap="square" lIns="0" tIns="36000" rIns="36000" bIns="36000" rtlCol="0">
            <a:spAutoFit/>
          </a:bodyPr>
          <a:lstStyle/>
          <a:p>
            <a:pPr marL="2695575" indent="-2695575">
              <a:tabLst>
                <a:tab pos="2962275" algn="l"/>
              </a:tabLst>
            </a:pPr>
            <a:r>
              <a:rPr lang="en-US" altLang="ja-JP" sz="800" dirty="0" smtClean="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参考</a:t>
            </a:r>
            <a:r>
              <a:rPr lang="en-US" altLang="ja-JP" sz="800" dirty="0" smtClean="0">
                <a:latin typeface="メイリオ" panose="020B0604030504040204" pitchFamily="50" charset="-128"/>
                <a:ea typeface="メイリオ" panose="020B0604030504040204" pitchFamily="50" charset="-128"/>
              </a:rPr>
              <a:t>】</a:t>
            </a:r>
          </a:p>
          <a:p>
            <a:pPr marL="2332038" indent="-2332038">
              <a:tabLst>
                <a:tab pos="2962275" algn="l"/>
              </a:tabLst>
            </a:pPr>
            <a:r>
              <a:rPr lang="ja-JP" altLang="en-US" sz="800" dirty="0">
                <a:latin typeface="メイリオ" panose="020B0604030504040204" pitchFamily="50" charset="-128"/>
                <a:ea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rPr>
              <a:t>○ </a:t>
            </a:r>
            <a:r>
              <a:rPr lang="ja-JP" altLang="ja-JP" sz="800" dirty="0" smtClean="0">
                <a:latin typeface="メイリオ" panose="020B0604030504040204" pitchFamily="50" charset="-128"/>
                <a:ea typeface="メイリオ" panose="020B0604030504040204" pitchFamily="50" charset="-128"/>
              </a:rPr>
              <a:t>令和４年</a:t>
            </a:r>
            <a:r>
              <a:rPr lang="ja-JP" altLang="en-US" sz="800" dirty="0" smtClean="0">
                <a:latin typeface="メイリオ" panose="020B0604030504040204" pitchFamily="50" charset="-128"/>
                <a:ea typeface="メイリオ" panose="020B0604030504040204" pitchFamily="50" charset="-128"/>
              </a:rPr>
              <a:t>７</a:t>
            </a:r>
            <a:r>
              <a:rPr lang="ja-JP" altLang="ja-JP" sz="800" dirty="0" smtClean="0">
                <a:latin typeface="メイリオ" panose="020B0604030504040204" pitchFamily="50" charset="-128"/>
                <a:ea typeface="メイリオ" panose="020B0604030504040204" pitchFamily="50" charset="-128"/>
              </a:rPr>
              <a:t>月</a:t>
            </a:r>
            <a:r>
              <a:rPr lang="en-US" altLang="ja-JP" sz="800" dirty="0" smtClean="0">
                <a:latin typeface="メイリオ" panose="020B0604030504040204" pitchFamily="50" charset="-128"/>
                <a:ea typeface="メイリオ" panose="020B0604030504040204" pitchFamily="50" charset="-128"/>
              </a:rPr>
              <a:t>25</a:t>
            </a:r>
            <a:r>
              <a:rPr lang="ja-JP" altLang="ja-JP" sz="800" dirty="0" smtClean="0">
                <a:latin typeface="メイリオ" panose="020B0604030504040204" pitchFamily="50" charset="-128"/>
                <a:ea typeface="メイリオ" panose="020B0604030504040204" pitchFamily="50" charset="-128"/>
              </a:rPr>
              <a:t>日付け</a:t>
            </a:r>
            <a:r>
              <a:rPr lang="ja-JP" altLang="ja-JP" sz="800" dirty="0">
                <a:latin typeface="メイリオ" panose="020B0604030504040204" pitchFamily="50" charset="-128"/>
                <a:ea typeface="メイリオ" panose="020B0604030504040204" pitchFamily="50" charset="-128"/>
              </a:rPr>
              <a:t>文部科学省事務</a:t>
            </a:r>
            <a:r>
              <a:rPr lang="ja-JP" altLang="ja-JP" sz="800" dirty="0" smtClean="0">
                <a:latin typeface="メイリオ" panose="020B0604030504040204" pitchFamily="50" charset="-128"/>
                <a:ea typeface="メイリオ" panose="020B0604030504040204" pitchFamily="50" charset="-128"/>
              </a:rPr>
              <a:t>連絡</a:t>
            </a:r>
            <a:r>
              <a:rPr lang="en-US" altLang="ja-JP" sz="800" dirty="0" smtClean="0">
                <a:latin typeface="メイリオ" panose="020B0604030504040204" pitchFamily="50" charset="-128"/>
                <a:ea typeface="メイリオ" panose="020B0604030504040204" pitchFamily="50" charset="-128"/>
              </a:rPr>
              <a:t>  </a:t>
            </a:r>
            <a:r>
              <a:rPr lang="ja-JP" altLang="ja-JP" sz="800" dirty="0" smtClean="0">
                <a:latin typeface="メイリオ" panose="020B0604030504040204" pitchFamily="50" charset="-128"/>
                <a:ea typeface="メイリオ" panose="020B0604030504040204" pitchFamily="50" charset="-128"/>
              </a:rPr>
              <a:t>「</a:t>
            </a:r>
            <a:r>
              <a:rPr lang="ja-JP" altLang="ja-JP" sz="800" dirty="0">
                <a:latin typeface="メイリオ" panose="020B0604030504040204" pitchFamily="50" charset="-128"/>
                <a:ea typeface="メイリオ" panose="020B0604030504040204" pitchFamily="50" charset="-128"/>
              </a:rPr>
              <a:t>濃厚接触者の待機期間の見直し等について</a:t>
            </a:r>
            <a:r>
              <a:rPr lang="ja-JP" altLang="en-US" sz="800" dirty="0" smtClean="0">
                <a:latin typeface="メイリオ" panose="020B0604030504040204" pitchFamily="50" charset="-128"/>
                <a:ea typeface="メイリオ" panose="020B0604030504040204" pitchFamily="50" charset="-128"/>
              </a:rPr>
              <a:t>」</a:t>
            </a:r>
            <a:endParaRPr lang="en-US" altLang="ja-JP" sz="800" dirty="0">
              <a:latin typeface="メイリオ" panose="020B0604030504040204" pitchFamily="50" charset="-128"/>
              <a:ea typeface="メイリオ" panose="020B0604030504040204" pitchFamily="50" charset="-128"/>
            </a:endParaRPr>
          </a:p>
          <a:p>
            <a:pPr marL="2332038" indent="-2332038">
              <a:tabLst>
                <a:tab pos="2962275" algn="l"/>
              </a:tabLst>
            </a:pPr>
            <a:r>
              <a:rPr lang="ja-JP" altLang="en-US" sz="800" dirty="0" smtClean="0">
                <a:latin typeface="メイリオ" panose="020B0604030504040204" pitchFamily="50" charset="-128"/>
                <a:ea typeface="メイリオ" panose="020B0604030504040204" pitchFamily="50" charset="-128"/>
              </a:rPr>
              <a:t>　○ </a:t>
            </a:r>
            <a:r>
              <a:rPr lang="ja-JP" altLang="ja-JP" sz="800" dirty="0">
                <a:latin typeface="メイリオ" panose="020B0604030504040204" pitchFamily="50" charset="-128"/>
                <a:ea typeface="メイリオ" panose="020B0604030504040204" pitchFamily="50" charset="-128"/>
              </a:rPr>
              <a:t>令和４年</a:t>
            </a:r>
            <a:r>
              <a:rPr lang="ja-JP" altLang="en-US" sz="800" dirty="0">
                <a:latin typeface="メイリオ" panose="020B0604030504040204" pitchFamily="50" charset="-128"/>
                <a:ea typeface="メイリオ" panose="020B0604030504040204" pitchFamily="50" charset="-128"/>
              </a:rPr>
              <a:t>７</a:t>
            </a:r>
            <a:r>
              <a:rPr lang="ja-JP" altLang="ja-JP" sz="800" dirty="0">
                <a:latin typeface="メイリオ" panose="020B0604030504040204" pitchFamily="50" charset="-128"/>
                <a:ea typeface="メイリオ" panose="020B0604030504040204" pitchFamily="50" charset="-128"/>
              </a:rPr>
              <a:t>月</a:t>
            </a:r>
            <a:r>
              <a:rPr lang="en-US" altLang="ja-JP" sz="800" dirty="0">
                <a:latin typeface="メイリオ" panose="020B0604030504040204" pitchFamily="50" charset="-128"/>
                <a:ea typeface="メイリオ" panose="020B0604030504040204" pitchFamily="50" charset="-128"/>
              </a:rPr>
              <a:t>27</a:t>
            </a:r>
            <a:r>
              <a:rPr lang="ja-JP" altLang="ja-JP" sz="800" dirty="0">
                <a:latin typeface="メイリオ" panose="020B0604030504040204" pitchFamily="50" charset="-128"/>
                <a:ea typeface="メイリオ" panose="020B0604030504040204" pitchFamily="50" charset="-128"/>
              </a:rPr>
              <a:t>日付け府健康医療部長通知</a:t>
            </a:r>
            <a:r>
              <a:rPr lang="en-US" altLang="ja-JP" sz="800" dirty="0">
                <a:latin typeface="メイリオ" panose="020B0604030504040204" pitchFamily="50" charset="-128"/>
                <a:ea typeface="メイリオ" panose="020B0604030504040204" pitchFamily="50" charset="-128"/>
              </a:rPr>
              <a:t> </a:t>
            </a:r>
            <a:r>
              <a:rPr lang="en-US" altLang="ja-JP" sz="400" dirty="0">
                <a:latin typeface="メイリオ" panose="020B0604030504040204" pitchFamily="50" charset="-128"/>
                <a:ea typeface="メイリオ" panose="020B0604030504040204" pitchFamily="50" charset="-128"/>
              </a:rPr>
              <a:t>  </a:t>
            </a:r>
            <a:r>
              <a:rPr lang="ja-JP"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第七波の感染急拡大を踏まえたさらなる保健所業務の重点化について</a:t>
            </a:r>
            <a:r>
              <a:rPr lang="ja-JP" altLang="ja-JP" sz="800" dirty="0">
                <a:latin typeface="メイリオ" panose="020B0604030504040204" pitchFamily="50" charset="-128"/>
                <a:ea typeface="メイリオ" panose="020B0604030504040204" pitchFamily="50" charset="-128"/>
              </a:rPr>
              <a:t>」 </a:t>
            </a:r>
            <a:endParaRPr lang="en-US" altLang="ja-JP" sz="800" dirty="0" smtClean="0">
              <a:latin typeface="メイリオ" panose="020B0604030504040204" pitchFamily="50" charset="-128"/>
              <a:ea typeface="メイリオ" panose="020B0604030504040204" pitchFamily="50" charset="-128"/>
            </a:endParaRPr>
          </a:p>
          <a:p>
            <a:pPr marL="2332038" indent="-2332038">
              <a:tabLst>
                <a:tab pos="2962275" algn="l"/>
              </a:tabLst>
            </a:pPr>
            <a:r>
              <a:rPr lang="ja-JP" altLang="en-US" sz="800" dirty="0" smtClean="0">
                <a:latin typeface="メイリオ" panose="020B0604030504040204" pitchFamily="50" charset="-128"/>
                <a:ea typeface="メイリオ" panose="020B0604030504040204" pitchFamily="50" charset="-128"/>
              </a:rPr>
              <a:t>　○ 文部科学省作成「</a:t>
            </a:r>
            <a:r>
              <a:rPr lang="ja-JP" altLang="en-US" sz="800" dirty="0">
                <a:latin typeface="メイリオ" panose="020B0604030504040204" pitchFamily="50" charset="-128"/>
                <a:ea typeface="メイリオ" panose="020B0604030504040204" pitchFamily="50" charset="-128"/>
              </a:rPr>
              <a:t>学校における新型コロナウイルス感染症に関する衛生管理マニュアル～「学校の新しい生活様式」～（</a:t>
            </a:r>
            <a:r>
              <a:rPr lang="en-US" altLang="ja-JP" sz="800" dirty="0">
                <a:latin typeface="メイリオ" panose="020B0604030504040204" pitchFamily="50" charset="-128"/>
                <a:ea typeface="メイリオ" panose="020B0604030504040204" pitchFamily="50" charset="-128"/>
              </a:rPr>
              <a:t>2022.4.1 Ver.8</a:t>
            </a:r>
            <a:r>
              <a:rPr lang="ja-JP" altLang="en-US" sz="800" dirty="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a:t>
            </a:r>
            <a:endParaRPr lang="en-US" altLang="ja-JP" sz="800" dirty="0">
              <a:latin typeface="メイリオ" panose="020B0604030504040204" pitchFamily="50" charset="-128"/>
              <a:ea typeface="メイリオ" panose="020B0604030504040204" pitchFamily="50" charset="-128"/>
            </a:endParaRPr>
          </a:p>
          <a:p>
            <a:pPr marL="2332038" indent="-2332038">
              <a:tabLst>
                <a:tab pos="2962275" algn="l"/>
              </a:tabLst>
            </a:pPr>
            <a:r>
              <a:rPr lang="ja-JP" altLang="en-US" sz="800" dirty="0">
                <a:latin typeface="メイリオ" panose="020B0604030504040204" pitchFamily="50" charset="-128"/>
                <a:ea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rPr>
              <a:t>○ </a:t>
            </a:r>
            <a:r>
              <a:rPr lang="ja-JP" altLang="ja-JP" sz="800" dirty="0" smtClean="0">
                <a:latin typeface="メイリオ" panose="020B0604030504040204" pitchFamily="50" charset="-128"/>
                <a:ea typeface="メイリオ" panose="020B0604030504040204" pitchFamily="50" charset="-128"/>
              </a:rPr>
              <a:t>大阪府</a:t>
            </a:r>
            <a:r>
              <a:rPr lang="ja-JP" altLang="ja-JP" sz="800" dirty="0">
                <a:latin typeface="メイリオ" panose="020B0604030504040204" pitchFamily="50" charset="-128"/>
                <a:ea typeface="メイリオ" panose="020B0604030504040204" pitchFamily="50" charset="-128"/>
              </a:rPr>
              <a:t>健康医療部ＨＰ</a:t>
            </a:r>
            <a:r>
              <a:rPr lang="ja-JP" altLang="ja-JP" sz="800" dirty="0" smtClean="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濃厚接触者の方</a:t>
            </a:r>
            <a:r>
              <a:rPr lang="ja-JP" altLang="en-US" sz="800" dirty="0" smtClean="0">
                <a:latin typeface="メイリオ" panose="020B0604030504040204" pitchFamily="50" charset="-128"/>
                <a:ea typeface="メイリオ" panose="020B0604030504040204" pitchFamily="50" charset="-128"/>
              </a:rPr>
              <a:t>へ    </a:t>
            </a:r>
            <a:r>
              <a:rPr lang="en-US" altLang="ja-JP" sz="800" dirty="0" smtClean="0">
                <a:latin typeface="メイリオ" panose="020B0604030504040204" pitchFamily="50" charset="-128"/>
                <a:ea typeface="メイリオ" panose="020B0604030504040204" pitchFamily="50" charset="-128"/>
                <a:hlinkClick r:id="rId2"/>
              </a:rPr>
              <a:t>https://www.pref.osaka.lg.jp/iryo/osakakansensho/youseinoukoujigyou.html</a:t>
            </a:r>
            <a:endParaRPr lang="en-US" altLang="ja-JP" sz="800" dirty="0" smtClean="0">
              <a:latin typeface="メイリオ" panose="020B0604030504040204" pitchFamily="50" charset="-128"/>
              <a:ea typeface="メイリオ" panose="020B0604030504040204" pitchFamily="50" charset="-128"/>
            </a:endParaRPr>
          </a:p>
        </p:txBody>
      </p:sp>
      <p:sp>
        <p:nvSpPr>
          <p:cNvPr id="6" name="正方形/長方形 5"/>
          <p:cNvSpPr/>
          <p:nvPr/>
        </p:nvSpPr>
        <p:spPr>
          <a:xfrm>
            <a:off x="0" y="7965151"/>
            <a:ext cx="6804000" cy="1107996"/>
          </a:xfrm>
          <a:prstGeom prst="rect">
            <a:avLst/>
          </a:prstGeom>
        </p:spPr>
        <p:txBody>
          <a:bodyPr wrap="square">
            <a:spAutoFit/>
          </a:bodyPr>
          <a:lstStyle/>
          <a:p>
            <a:pPr marL="0" lvl="1" indent="-114300"/>
            <a:r>
              <a:rPr kumimoji="1" lang="en-US" altLang="ja-JP" sz="1100" dirty="0"/>
              <a:t>※</a:t>
            </a:r>
            <a:r>
              <a:rPr kumimoji="1" lang="ja-JP" altLang="en-US" sz="1100" dirty="0"/>
              <a:t>１　</a:t>
            </a:r>
            <a:r>
              <a:rPr kumimoji="1" lang="ja-JP" altLang="en-US" sz="1100" dirty="0" smtClean="0"/>
              <a:t>飲食の場面で、</a:t>
            </a:r>
            <a:r>
              <a:rPr lang="ja-JP" altLang="ja-JP" sz="1100" kern="0" spc="-30" dirty="0"/>
              <a:t>手で触れることのできる距離（目安として１ｍ）でマスクなしで</a:t>
            </a:r>
            <a:r>
              <a:rPr lang="en-US" altLang="ja-JP" sz="1100" kern="0" spc="-30" dirty="0"/>
              <a:t>15</a:t>
            </a:r>
            <a:r>
              <a:rPr lang="ja-JP" altLang="ja-JP" sz="1100" kern="0" spc="-30" dirty="0"/>
              <a:t>分</a:t>
            </a:r>
            <a:r>
              <a:rPr lang="ja-JP" altLang="ja-JP" sz="1100" kern="0" spc="-30" dirty="0" smtClean="0"/>
              <a:t>以上話</a:t>
            </a:r>
            <a:r>
              <a:rPr lang="ja-JP" altLang="ja-JP" sz="1100" kern="0" spc="-30" dirty="0"/>
              <a:t>を</a:t>
            </a:r>
            <a:r>
              <a:rPr lang="ja-JP" altLang="ja-JP" sz="1100" kern="0" spc="-30" dirty="0" smtClean="0"/>
              <a:t>した</a:t>
            </a:r>
            <a:r>
              <a:rPr lang="ja-JP" altLang="en-US" sz="1100" kern="0" spc="-30" dirty="0" smtClean="0"/>
              <a:t>者</a:t>
            </a:r>
            <a:endParaRPr lang="en-US" altLang="ja-JP" sz="1100" kern="0" spc="-30" dirty="0" smtClean="0"/>
          </a:p>
          <a:p>
            <a:pPr marL="0" lvl="1" indent="-114300"/>
            <a:r>
              <a:rPr kumimoji="1" lang="en-US" altLang="ja-JP" sz="1100" kern="0" spc="-30" dirty="0" smtClean="0"/>
              <a:t>※</a:t>
            </a:r>
            <a:r>
              <a:rPr kumimoji="1" lang="ja-JP" altLang="en-US" sz="1100" kern="0" spc="-30" dirty="0" smtClean="0"/>
              <a:t>２</a:t>
            </a:r>
            <a:r>
              <a:rPr kumimoji="1" lang="ja-JP" altLang="en-US" sz="1100" dirty="0"/>
              <a:t>　抗原定性検査</a:t>
            </a:r>
            <a:r>
              <a:rPr kumimoji="1" lang="ja-JP" altLang="en-US" sz="1100" dirty="0" smtClean="0"/>
              <a:t>キットは薬事承認された</a:t>
            </a:r>
            <a:r>
              <a:rPr kumimoji="1" lang="ja-JP" altLang="en-US" sz="1100" dirty="0"/>
              <a:t>もの</a:t>
            </a:r>
            <a:r>
              <a:rPr kumimoji="1" lang="ja-JP" altLang="ja-JP" sz="1100" dirty="0"/>
              <a:t>（体外診断用医薬品）</a:t>
            </a:r>
            <a:r>
              <a:rPr kumimoji="1" lang="ja-JP" altLang="en-US" sz="1100" dirty="0"/>
              <a:t>とする　      </a:t>
            </a:r>
            <a:endParaRPr kumimoji="1" lang="en-US" altLang="ja-JP" sz="1100" dirty="0"/>
          </a:p>
          <a:p>
            <a:pPr marL="0" lvl="1" indent="-114300"/>
            <a:r>
              <a:rPr kumimoji="1" lang="en-US" altLang="ja-JP" sz="1100" dirty="0" smtClean="0"/>
              <a:t>※</a:t>
            </a:r>
            <a:r>
              <a:rPr kumimoji="1" lang="ja-JP" altLang="en-US" sz="1100" dirty="0"/>
              <a:t>３　感染者が感染力を持っている</a:t>
            </a:r>
            <a:r>
              <a:rPr kumimoji="1" lang="ja-JP" altLang="en-US" sz="1100" dirty="0" smtClean="0"/>
              <a:t>期間</a:t>
            </a:r>
            <a:endParaRPr kumimoji="1" lang="en-US" altLang="ja-JP" sz="1100" dirty="0" smtClean="0"/>
          </a:p>
          <a:p>
            <a:pPr marL="0" lvl="1" indent="-114300"/>
            <a:r>
              <a:rPr kumimoji="1" lang="ja-JP" altLang="en-US" sz="1100" dirty="0" smtClean="0"/>
              <a:t>             </a:t>
            </a:r>
            <a:r>
              <a:rPr kumimoji="1" lang="ja-JP" altLang="en-US" sz="1100" dirty="0"/>
              <a:t>・</a:t>
            </a:r>
            <a:r>
              <a:rPr kumimoji="1" lang="ja-JP" altLang="en-US" sz="1100" dirty="0" smtClean="0"/>
              <a:t>感染者</a:t>
            </a:r>
            <a:r>
              <a:rPr kumimoji="1" lang="ja-JP" altLang="en-US" sz="1100" dirty="0"/>
              <a:t>が有症状の場合　症状が出た日の</a:t>
            </a:r>
            <a:r>
              <a:rPr kumimoji="1" lang="ja-JP" altLang="en-US" sz="1100" dirty="0" smtClean="0"/>
              <a:t>２日前から</a:t>
            </a:r>
            <a:r>
              <a:rPr kumimoji="1" lang="ja-JP" altLang="en-US" sz="1100" dirty="0"/>
              <a:t>療養終了日</a:t>
            </a:r>
            <a:r>
              <a:rPr kumimoji="1" lang="ja-JP" altLang="en-US" sz="1100" dirty="0" smtClean="0"/>
              <a:t>まで</a:t>
            </a:r>
            <a:endParaRPr kumimoji="1" lang="en-US" altLang="ja-JP" sz="1100" dirty="0" smtClean="0"/>
          </a:p>
          <a:p>
            <a:r>
              <a:rPr kumimoji="1" lang="ja-JP" altLang="en-US" sz="1100" dirty="0" smtClean="0"/>
              <a:t>　　　・感染者</a:t>
            </a:r>
            <a:r>
              <a:rPr kumimoji="1" lang="ja-JP" altLang="en-US" sz="1100" dirty="0"/>
              <a:t>が無症状の場合　検体をとった日の</a:t>
            </a:r>
            <a:r>
              <a:rPr kumimoji="1" lang="ja-JP" altLang="en-US" sz="1100" dirty="0" smtClean="0"/>
              <a:t>２日前から</a:t>
            </a:r>
            <a:r>
              <a:rPr kumimoji="1" lang="ja-JP" altLang="en-US" sz="1100" dirty="0"/>
              <a:t>療養終了日</a:t>
            </a:r>
            <a:r>
              <a:rPr kumimoji="1" lang="ja-JP" altLang="en-US" sz="1100" dirty="0" smtClean="0"/>
              <a:t>まで  </a:t>
            </a:r>
            <a:r>
              <a:rPr kumimoji="1" lang="ja-JP" altLang="en-US" sz="1100" dirty="0"/>
              <a:t>　　　　</a:t>
            </a:r>
            <a:endParaRPr kumimoji="1" lang="en-US" altLang="ja-JP" sz="1100" dirty="0"/>
          </a:p>
          <a:p>
            <a:pPr marL="0" lvl="1" indent="-114300"/>
            <a:r>
              <a:rPr kumimoji="1" lang="en-US" altLang="ja-JP" sz="1100" dirty="0" smtClean="0"/>
              <a:t>※</a:t>
            </a:r>
            <a:r>
              <a:rPr kumimoji="1" lang="ja-JP" altLang="en-US" sz="1100" dirty="0"/>
              <a:t>４　</a:t>
            </a:r>
            <a:r>
              <a:rPr kumimoji="1" lang="ja-JP" altLang="en-US" sz="1100" dirty="0" smtClean="0"/>
              <a:t>接触の状況の例は、概要</a:t>
            </a:r>
            <a:r>
              <a:rPr lang="en-US" altLang="ja-JP" sz="1100" b="1" dirty="0" smtClean="0"/>
              <a:t>No.</a:t>
            </a:r>
            <a:r>
              <a:rPr lang="ja-JP" altLang="en-US" sz="1100" b="1" dirty="0" smtClean="0"/>
              <a:t>２</a:t>
            </a:r>
            <a:r>
              <a:rPr kumimoji="1" lang="ja-JP" altLang="en-US" sz="1100" dirty="0" smtClean="0"/>
              <a:t>のフロー図を参照</a:t>
            </a:r>
            <a:endParaRPr lang="en-US" altLang="ja-JP" sz="1100" kern="0" dirty="0" smtClean="0">
              <a:latin typeface="+mn-ea"/>
              <a:cs typeface="MS-Gothic"/>
            </a:endParaRPr>
          </a:p>
        </p:txBody>
      </p:sp>
      <p:sp>
        <p:nvSpPr>
          <p:cNvPr id="9" name="正方形/長方形 8"/>
          <p:cNvSpPr/>
          <p:nvPr/>
        </p:nvSpPr>
        <p:spPr>
          <a:xfrm>
            <a:off x="27106" y="30481"/>
            <a:ext cx="1368000" cy="18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r>
              <a:rPr lang="en-US" altLang="ja-JP" sz="1100" b="1" dirty="0" smtClean="0">
                <a:solidFill>
                  <a:schemeClr val="tx1"/>
                </a:solidFill>
              </a:rPr>
              <a:t>No.</a:t>
            </a:r>
            <a:r>
              <a:rPr lang="ja-JP" altLang="en-US" sz="1100" b="1" dirty="0" smtClean="0">
                <a:solidFill>
                  <a:schemeClr val="tx1"/>
                </a:solidFill>
              </a:rPr>
              <a:t>１</a:t>
            </a:r>
            <a:endParaRPr kumimoji="1" lang="ja-JP" altLang="en-US" sz="1100" b="1" dirty="0">
              <a:solidFill>
                <a:schemeClr val="tx1"/>
              </a:solidFill>
            </a:endParaRPr>
          </a:p>
        </p:txBody>
      </p:sp>
    </p:spTree>
    <p:extLst>
      <p:ext uri="{BB962C8B-B14F-4D97-AF65-F5344CB8AC3E}">
        <p14:creationId xmlns:p14="http://schemas.microsoft.com/office/powerpoint/2010/main" val="17254300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正方形/長方形 96"/>
          <p:cNvSpPr/>
          <p:nvPr/>
        </p:nvSpPr>
        <p:spPr>
          <a:xfrm>
            <a:off x="61425" y="7320235"/>
            <a:ext cx="6768000" cy="358944"/>
          </a:xfrm>
          <a:prstGeom prst="rect">
            <a:avLst/>
          </a:prstGeom>
        </p:spPr>
        <p:txBody>
          <a:bodyPr wrap="square">
            <a:spAutoFit/>
          </a:bodyPr>
          <a:lstStyle/>
          <a:p>
            <a:pPr marL="179388" indent="-179388">
              <a:lnSpc>
                <a:spcPct val="80000"/>
              </a:lnSpc>
            </a:pPr>
            <a:r>
              <a:rPr lang="en-US" altLang="ja-JP" sz="1050" dirty="0" smtClean="0">
                <a:latin typeface="メイリオ" panose="020B0604030504040204" pitchFamily="50" charset="-128"/>
                <a:ea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rPr>
              <a:t>いずれの場合も、体調不良になった場合は、速やかにかかりつけ医等医療機関へ連絡のうえ、受診するよう指導してください。　（必要に応じて、新型コロナ受診相談センターを活用）</a:t>
            </a:r>
            <a:endParaRPr lang="ja-JP" altLang="en-US" sz="1050" dirty="0"/>
          </a:p>
        </p:txBody>
      </p:sp>
      <p:sp>
        <p:nvSpPr>
          <p:cNvPr id="106" name="テキスト ボックス 105"/>
          <p:cNvSpPr txBox="1"/>
          <p:nvPr/>
        </p:nvSpPr>
        <p:spPr>
          <a:xfrm>
            <a:off x="3398374" y="4117833"/>
            <a:ext cx="689811" cy="204117"/>
          </a:xfrm>
          <a:prstGeom prst="rect">
            <a:avLst/>
          </a:prstGeom>
          <a:noFill/>
        </p:spPr>
        <p:txBody>
          <a:bodyPr wrap="square" rtlCol="0">
            <a:spAutoFit/>
          </a:bodyPr>
          <a:lstStyle/>
          <a:p>
            <a:r>
              <a:rPr kumimoji="1" lang="ja-JP" altLang="en-US" sz="1100" b="1" dirty="0"/>
              <a:t>はい</a:t>
            </a:r>
          </a:p>
        </p:txBody>
      </p:sp>
      <p:sp>
        <p:nvSpPr>
          <p:cNvPr id="109" name="テキスト ボックス 108"/>
          <p:cNvSpPr txBox="1"/>
          <p:nvPr/>
        </p:nvSpPr>
        <p:spPr>
          <a:xfrm>
            <a:off x="6050607" y="4122141"/>
            <a:ext cx="648000" cy="204117"/>
          </a:xfrm>
          <a:prstGeom prst="rect">
            <a:avLst/>
          </a:prstGeom>
          <a:noFill/>
        </p:spPr>
        <p:txBody>
          <a:bodyPr wrap="square" rtlCol="0">
            <a:spAutoFit/>
          </a:bodyPr>
          <a:lstStyle/>
          <a:p>
            <a:r>
              <a:rPr kumimoji="1" lang="ja-JP" altLang="en-US" sz="1100" b="1" dirty="0"/>
              <a:t>いいえ</a:t>
            </a:r>
          </a:p>
        </p:txBody>
      </p:sp>
      <p:sp>
        <p:nvSpPr>
          <p:cNvPr id="111" name="正方形/長方形 110"/>
          <p:cNvSpPr/>
          <p:nvPr/>
        </p:nvSpPr>
        <p:spPr>
          <a:xfrm>
            <a:off x="5457825" y="4368799"/>
            <a:ext cx="1224000" cy="64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引き続き</a:t>
            </a:r>
            <a:r>
              <a:rPr kumimoji="1" lang="ja-JP" altLang="en-US" sz="1100" dirty="0" smtClean="0">
                <a:solidFill>
                  <a:schemeClr val="tx1"/>
                </a:solidFill>
              </a:rPr>
              <a:t>、学校</a:t>
            </a:r>
            <a:r>
              <a:rPr kumimoji="1" lang="ja-JP" altLang="en-US" sz="1100" dirty="0">
                <a:solidFill>
                  <a:schemeClr val="tx1"/>
                </a:solidFill>
              </a:rPr>
              <a:t>に</a:t>
            </a:r>
            <a:r>
              <a:rPr kumimoji="1" lang="ja-JP" altLang="en-US" sz="1100" dirty="0" smtClean="0">
                <a:solidFill>
                  <a:schemeClr val="tx1"/>
                </a:solidFill>
              </a:rPr>
              <a:t>おける感染</a:t>
            </a:r>
            <a:r>
              <a:rPr kumimoji="1" lang="ja-JP" altLang="en-US" sz="1100" dirty="0">
                <a:solidFill>
                  <a:schemeClr val="tx1"/>
                </a:solidFill>
              </a:rPr>
              <a:t>対策</a:t>
            </a:r>
            <a:r>
              <a:rPr kumimoji="1" lang="ja-JP" altLang="en-US" sz="1100" dirty="0" smtClean="0">
                <a:solidFill>
                  <a:schemeClr val="tx1"/>
                </a:solidFill>
              </a:rPr>
              <a:t>を徹底</a:t>
            </a:r>
            <a:r>
              <a:rPr kumimoji="1" lang="ja-JP" altLang="en-US" sz="1100" dirty="0">
                <a:solidFill>
                  <a:schemeClr val="tx1"/>
                </a:solidFill>
              </a:rPr>
              <a:t>する。</a:t>
            </a:r>
          </a:p>
        </p:txBody>
      </p:sp>
      <p:sp>
        <p:nvSpPr>
          <p:cNvPr id="112" name="正方形/長方形 111"/>
          <p:cNvSpPr/>
          <p:nvPr/>
        </p:nvSpPr>
        <p:spPr>
          <a:xfrm>
            <a:off x="45550" y="1356308"/>
            <a:ext cx="6768000" cy="7673392"/>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テキスト ボックス 112"/>
          <p:cNvSpPr txBox="1"/>
          <p:nvPr/>
        </p:nvSpPr>
        <p:spPr>
          <a:xfrm>
            <a:off x="746448" y="1123003"/>
            <a:ext cx="5417723" cy="196977"/>
          </a:xfrm>
          <a:prstGeom prst="rect">
            <a:avLst/>
          </a:prstGeom>
          <a:noFill/>
        </p:spPr>
        <p:txBody>
          <a:bodyPr wrap="square" lIns="0" tIns="0" rIns="0" bIns="0" rtlCol="0" anchor="ctr" anchorCtr="0">
            <a:spAutoFit/>
          </a:bodyPr>
          <a:lstStyle/>
          <a:p>
            <a:pPr algn="ctr">
              <a:lnSpc>
                <a:spcPct val="80000"/>
              </a:lnSpc>
            </a:pPr>
            <a:r>
              <a:rPr kumimoji="1" lang="ja-JP" altLang="en-US" sz="1600" b="1" dirty="0" smtClean="0"/>
              <a:t>学校において感染者が確認された場合の対応確認</a:t>
            </a:r>
            <a:r>
              <a:rPr kumimoji="1" lang="ja-JP" altLang="en-US" sz="1600" b="1" dirty="0"/>
              <a:t>フロー</a:t>
            </a:r>
          </a:p>
        </p:txBody>
      </p:sp>
      <p:sp>
        <p:nvSpPr>
          <p:cNvPr id="116" name="角丸四角形 115"/>
          <p:cNvSpPr/>
          <p:nvPr/>
        </p:nvSpPr>
        <p:spPr>
          <a:xfrm>
            <a:off x="113065" y="2401660"/>
            <a:ext cx="6624000" cy="1661885"/>
          </a:xfrm>
          <a:prstGeom prst="roundRect">
            <a:avLst>
              <a:gd name="adj" fmla="val 6236"/>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b="1" dirty="0">
                <a:solidFill>
                  <a:schemeClr val="tx1"/>
                </a:solidFill>
              </a:rPr>
              <a:t>教育活動に</a:t>
            </a:r>
            <a:r>
              <a:rPr kumimoji="1" lang="ja-JP" altLang="en-US" sz="1100" b="1" dirty="0" smtClean="0">
                <a:solidFill>
                  <a:schemeClr val="tx1"/>
                </a:solidFill>
              </a:rPr>
              <a:t>おいて、感染者</a:t>
            </a:r>
            <a:r>
              <a:rPr kumimoji="1" lang="ja-JP" altLang="en-US" sz="1100" b="1" dirty="0">
                <a:solidFill>
                  <a:schemeClr val="tx1"/>
                </a:solidFill>
              </a:rPr>
              <a:t>の感染可能期間に</a:t>
            </a:r>
            <a:r>
              <a:rPr kumimoji="1" lang="ja-JP" altLang="en-US" sz="1100" b="1" dirty="0" smtClean="0">
                <a:solidFill>
                  <a:schemeClr val="tx1"/>
                </a:solidFill>
              </a:rPr>
              <a:t>、以下のいずれかに当てはまる接触</a:t>
            </a:r>
            <a:r>
              <a:rPr kumimoji="1" lang="ja-JP" altLang="en-US" sz="1100" b="1" dirty="0">
                <a:solidFill>
                  <a:schemeClr val="tx1"/>
                </a:solidFill>
              </a:rPr>
              <a:t>があった者が</a:t>
            </a:r>
            <a:r>
              <a:rPr kumimoji="1" lang="ja-JP" altLang="en-US" sz="1100" b="1" dirty="0" smtClean="0">
                <a:solidFill>
                  <a:schemeClr val="tx1"/>
                </a:solidFill>
              </a:rPr>
              <a:t>いた。</a:t>
            </a:r>
            <a:endParaRPr kumimoji="1" lang="en-US" altLang="ja-JP" sz="1100" b="1" dirty="0" smtClean="0">
              <a:solidFill>
                <a:schemeClr val="tx1"/>
              </a:solidFill>
            </a:endParaRPr>
          </a:p>
          <a:p>
            <a:endParaRPr kumimoji="1" lang="en-US" altLang="ja-JP" sz="600" dirty="0" smtClean="0">
              <a:solidFill>
                <a:schemeClr val="tx1"/>
              </a:solidFill>
            </a:endParaRPr>
          </a:p>
          <a:p>
            <a:endParaRPr kumimoji="1" lang="en-US" altLang="ja-JP" sz="1100" dirty="0" smtClean="0">
              <a:solidFill>
                <a:schemeClr val="tx1"/>
              </a:solidFill>
            </a:endParaRPr>
          </a:p>
          <a:p>
            <a:endParaRPr kumimoji="1" lang="en-US" altLang="ja-JP" sz="1100" dirty="0" smtClean="0">
              <a:solidFill>
                <a:schemeClr val="tx1"/>
              </a:solidFill>
            </a:endParaRPr>
          </a:p>
          <a:p>
            <a:endParaRPr kumimoji="1" lang="en-US" altLang="ja-JP" sz="1100" dirty="0">
              <a:solidFill>
                <a:schemeClr val="tx1"/>
              </a:solidFill>
            </a:endParaRPr>
          </a:p>
          <a:p>
            <a:endParaRPr kumimoji="1" lang="en-US" altLang="ja-JP" sz="1100" dirty="0" smtClean="0">
              <a:solidFill>
                <a:schemeClr val="tx1"/>
              </a:solidFill>
            </a:endParaRPr>
          </a:p>
          <a:p>
            <a:endParaRPr kumimoji="1" lang="en-US" altLang="ja-JP" sz="1100" dirty="0">
              <a:solidFill>
                <a:schemeClr val="tx1"/>
              </a:solidFill>
            </a:endParaRPr>
          </a:p>
          <a:p>
            <a:endParaRPr kumimoji="1" lang="en-US" altLang="ja-JP" sz="1100" dirty="0" smtClean="0">
              <a:solidFill>
                <a:schemeClr val="tx1"/>
              </a:solidFill>
            </a:endParaRPr>
          </a:p>
          <a:p>
            <a:endParaRPr kumimoji="1" lang="en-US" altLang="ja-JP" sz="1100" dirty="0">
              <a:solidFill>
                <a:schemeClr val="tx1"/>
              </a:solidFill>
            </a:endParaRPr>
          </a:p>
          <a:p>
            <a:r>
              <a:rPr kumimoji="1" lang="ja-JP" altLang="en-US" sz="1100" dirty="0" smtClean="0">
                <a:solidFill>
                  <a:schemeClr val="tx1"/>
                </a:solidFill>
              </a:rPr>
              <a:t> </a:t>
            </a:r>
            <a:endParaRPr kumimoji="1" lang="en-US" altLang="ja-JP" sz="1100" kern="0" spc="-30" dirty="0" smtClean="0">
              <a:solidFill>
                <a:schemeClr val="tx1"/>
              </a:solidFill>
            </a:endParaRPr>
          </a:p>
        </p:txBody>
      </p:sp>
      <p:sp>
        <p:nvSpPr>
          <p:cNvPr id="119" name="下矢印 118"/>
          <p:cNvSpPr/>
          <p:nvPr/>
        </p:nvSpPr>
        <p:spPr>
          <a:xfrm>
            <a:off x="2901020" y="5016143"/>
            <a:ext cx="432000" cy="324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120" name="テキスト ボックス 119"/>
          <p:cNvSpPr txBox="1"/>
          <p:nvPr/>
        </p:nvSpPr>
        <p:spPr>
          <a:xfrm>
            <a:off x="3400480" y="5063382"/>
            <a:ext cx="689811" cy="204117"/>
          </a:xfrm>
          <a:prstGeom prst="rect">
            <a:avLst/>
          </a:prstGeom>
          <a:noFill/>
        </p:spPr>
        <p:txBody>
          <a:bodyPr wrap="square" rtlCol="0">
            <a:spAutoFit/>
          </a:bodyPr>
          <a:lstStyle/>
          <a:p>
            <a:r>
              <a:rPr kumimoji="1" lang="ja-JP" altLang="en-US" sz="1100" b="1" dirty="0"/>
              <a:t>はい</a:t>
            </a:r>
          </a:p>
        </p:txBody>
      </p:sp>
      <p:sp>
        <p:nvSpPr>
          <p:cNvPr id="123" name="テキスト ボックス 122"/>
          <p:cNvSpPr txBox="1"/>
          <p:nvPr/>
        </p:nvSpPr>
        <p:spPr>
          <a:xfrm>
            <a:off x="5306904" y="5064374"/>
            <a:ext cx="842210" cy="204117"/>
          </a:xfrm>
          <a:prstGeom prst="rect">
            <a:avLst/>
          </a:prstGeom>
          <a:noFill/>
        </p:spPr>
        <p:txBody>
          <a:bodyPr wrap="square" rtlCol="0">
            <a:spAutoFit/>
          </a:bodyPr>
          <a:lstStyle/>
          <a:p>
            <a:r>
              <a:rPr kumimoji="1" lang="ja-JP" altLang="en-US" sz="1100" b="1" dirty="0"/>
              <a:t>いいえ</a:t>
            </a:r>
          </a:p>
        </p:txBody>
      </p:sp>
      <p:sp>
        <p:nvSpPr>
          <p:cNvPr id="130" name="角丸四角形 129"/>
          <p:cNvSpPr/>
          <p:nvPr/>
        </p:nvSpPr>
        <p:spPr>
          <a:xfrm>
            <a:off x="2705101" y="5339988"/>
            <a:ext cx="1987556" cy="1857282"/>
          </a:xfrm>
          <a:prstGeom prst="roundRect">
            <a:avLst>
              <a:gd name="adj" fmla="val 6065"/>
            </a:avLst>
          </a:prstGeom>
          <a:noFill/>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kumimoji="1" lang="ja-JP" altLang="en-US" sz="1100" dirty="0" smtClean="0">
                <a:solidFill>
                  <a:schemeClr val="tx1"/>
                </a:solidFill>
              </a:rPr>
              <a:t>〇 </a:t>
            </a:r>
            <a:r>
              <a:rPr kumimoji="1" lang="ja-JP" altLang="en-US" sz="1100" b="1" u="sng" dirty="0" smtClean="0">
                <a:solidFill>
                  <a:schemeClr val="tx1"/>
                </a:solidFill>
              </a:rPr>
              <a:t>５日間の出席停止</a:t>
            </a:r>
            <a:r>
              <a:rPr kumimoji="1" lang="ja-JP" altLang="en-US" sz="1100" dirty="0" smtClean="0">
                <a:solidFill>
                  <a:schemeClr val="tx1"/>
                </a:solidFill>
              </a:rPr>
              <a:t>とする。</a:t>
            </a:r>
            <a:endParaRPr kumimoji="1" lang="en-US" altLang="ja-JP" sz="1100" dirty="0" smtClean="0">
              <a:solidFill>
                <a:schemeClr val="tx1"/>
              </a:solidFill>
            </a:endParaRPr>
          </a:p>
          <a:p>
            <a:pPr marL="174625" lvl="0" indent="-174625" defTabSz="685800">
              <a:tabLst>
                <a:tab pos="266700" algn="l"/>
              </a:tabLst>
              <a:defRPr/>
            </a:pPr>
            <a:r>
              <a:rPr kumimoji="1" lang="ja-JP" altLang="en-US" sz="1100" dirty="0" smtClean="0">
                <a:solidFill>
                  <a:schemeClr val="tx1"/>
                </a:solidFill>
              </a:rPr>
              <a:t>〇 </a:t>
            </a:r>
            <a:r>
              <a:rPr kumimoji="1" lang="ja-JP" altLang="en-US" sz="1100" u="sng" dirty="0" smtClean="0">
                <a:solidFill>
                  <a:schemeClr val="tx1"/>
                </a:solidFill>
              </a:rPr>
              <a:t>期間</a:t>
            </a:r>
            <a:r>
              <a:rPr kumimoji="1" lang="ja-JP" altLang="en-US" sz="1100" u="sng" dirty="0">
                <a:solidFill>
                  <a:schemeClr val="tx1"/>
                </a:solidFill>
              </a:rPr>
              <a:t>短縮の有無に係わらず</a:t>
            </a:r>
            <a:r>
              <a:rPr kumimoji="1" lang="ja-JP" altLang="en-US" sz="1100" dirty="0">
                <a:solidFill>
                  <a:schemeClr val="tx1"/>
                </a:solidFill>
              </a:rPr>
              <a:t>、</a:t>
            </a:r>
            <a:r>
              <a:rPr kumimoji="1" lang="ja-JP" altLang="en-US" sz="1100" u="sng" dirty="0">
                <a:solidFill>
                  <a:schemeClr val="tx1"/>
                </a:solidFill>
              </a:rPr>
              <a:t> </a:t>
            </a:r>
            <a:r>
              <a:rPr kumimoji="1" lang="ja-JP" altLang="en-US" sz="1100" b="1" u="sng" dirty="0" smtClean="0">
                <a:solidFill>
                  <a:schemeClr val="tx1"/>
                </a:solidFill>
              </a:rPr>
              <a:t>７日間は「感染</a:t>
            </a:r>
            <a:r>
              <a:rPr kumimoji="1" lang="ja-JP" altLang="en-US" sz="1100" b="1" u="sng" dirty="0">
                <a:solidFill>
                  <a:schemeClr val="tx1"/>
                </a:solidFill>
              </a:rPr>
              <a:t>リスクの高い行動</a:t>
            </a:r>
            <a:r>
              <a:rPr kumimoji="1" lang="ja-JP" altLang="en-US" sz="900" b="1" u="sng" dirty="0" smtClean="0">
                <a:solidFill>
                  <a:schemeClr val="tx1"/>
                </a:solidFill>
              </a:rPr>
              <a:t>（◆参照）</a:t>
            </a:r>
            <a:r>
              <a:rPr kumimoji="1" lang="ja-JP" altLang="en-US" sz="1100" b="1" u="sng" dirty="0" smtClean="0">
                <a:solidFill>
                  <a:schemeClr val="tx1"/>
                </a:solidFill>
              </a:rPr>
              <a:t>」を行わないよう指導</a:t>
            </a:r>
            <a:r>
              <a:rPr kumimoji="1" lang="ja-JP" altLang="en-US" sz="1100" dirty="0" smtClean="0">
                <a:solidFill>
                  <a:schemeClr val="tx1"/>
                </a:solidFill>
              </a:rPr>
              <a:t>。</a:t>
            </a:r>
            <a:endParaRPr kumimoji="1" lang="en-US" altLang="ja-JP" sz="1100" dirty="0">
              <a:solidFill>
                <a:schemeClr val="tx1"/>
              </a:solidFill>
            </a:endParaRPr>
          </a:p>
          <a:p>
            <a:pPr defTabSz="685800">
              <a:tabLst>
                <a:tab pos="266700" algn="l"/>
              </a:tabLst>
              <a:defRPr/>
            </a:pPr>
            <a:r>
              <a:rPr kumimoji="1" lang="ja-JP" altLang="en-US" sz="1100" dirty="0" smtClean="0">
                <a:solidFill>
                  <a:schemeClr val="tx1"/>
                </a:solidFill>
              </a:rPr>
              <a:t>〇 健康</a:t>
            </a:r>
            <a:r>
              <a:rPr kumimoji="1" lang="ja-JP" altLang="en-US" sz="1100" dirty="0">
                <a:solidFill>
                  <a:schemeClr val="tx1"/>
                </a:solidFill>
              </a:rPr>
              <a:t>観察の徹底等を指導</a:t>
            </a:r>
            <a:r>
              <a:rPr kumimoji="1" lang="ja-JP" altLang="en-US" sz="1100" dirty="0" smtClean="0">
                <a:solidFill>
                  <a:schemeClr val="tx1"/>
                </a:solidFill>
              </a:rPr>
              <a:t>。</a:t>
            </a:r>
            <a:endParaRPr kumimoji="1" lang="en-US" altLang="ja-JP" sz="1100" dirty="0" smtClean="0">
              <a:solidFill>
                <a:schemeClr val="tx1"/>
              </a:solidFill>
            </a:endParaRPr>
          </a:p>
          <a:p>
            <a:pPr marL="180975" indent="-180975" defTabSz="685800">
              <a:tabLst>
                <a:tab pos="266700" algn="l"/>
              </a:tabLst>
              <a:defRPr/>
            </a:pPr>
            <a:endParaRPr kumimoji="1" lang="en-US" altLang="ja-JP" sz="1100" dirty="0" smtClean="0">
              <a:solidFill>
                <a:schemeClr val="tx1"/>
              </a:solidFill>
            </a:endParaRPr>
          </a:p>
          <a:p>
            <a:pPr marL="180975" indent="-180975" defTabSz="685800">
              <a:tabLst>
                <a:tab pos="266700" algn="l"/>
              </a:tabLst>
              <a:defRPr/>
            </a:pPr>
            <a:endParaRPr kumimoji="1" lang="en-US" altLang="ja-JP" sz="1100" dirty="0">
              <a:solidFill>
                <a:schemeClr val="tx1"/>
              </a:solidFill>
            </a:endParaRPr>
          </a:p>
          <a:p>
            <a:pPr marL="180975" indent="-180975" defTabSz="685800">
              <a:tabLst>
                <a:tab pos="266700" algn="l"/>
              </a:tabLst>
              <a:defRPr/>
            </a:pPr>
            <a:endParaRPr kumimoji="1" lang="en-US" altLang="ja-JP" sz="1100" dirty="0">
              <a:solidFill>
                <a:schemeClr val="tx1"/>
              </a:solidFill>
            </a:endParaRPr>
          </a:p>
          <a:p>
            <a:pPr algn="r"/>
            <a:endParaRPr kumimoji="1" lang="en-US" altLang="ja-JP" sz="400" dirty="0" smtClean="0">
              <a:solidFill>
                <a:schemeClr val="tx1"/>
              </a:solidFill>
            </a:endParaRPr>
          </a:p>
          <a:p>
            <a:pPr algn="r"/>
            <a:r>
              <a:rPr kumimoji="1" lang="ja-JP" altLang="en-US" sz="1100" dirty="0" smtClean="0">
                <a:solidFill>
                  <a:schemeClr val="tx1"/>
                </a:solidFill>
              </a:rPr>
              <a:t>（概要</a:t>
            </a:r>
            <a:r>
              <a:rPr lang="en-US" altLang="ja-JP" sz="1100" b="1" dirty="0">
                <a:solidFill>
                  <a:schemeClr val="tx1"/>
                </a:solidFill>
              </a:rPr>
              <a:t>No.</a:t>
            </a:r>
            <a:r>
              <a:rPr lang="ja-JP" altLang="en-US" sz="1100" b="1" dirty="0" smtClean="0">
                <a:solidFill>
                  <a:schemeClr val="tx1"/>
                </a:solidFill>
              </a:rPr>
              <a:t>１</a:t>
            </a:r>
            <a:r>
              <a:rPr kumimoji="1" lang="ja-JP" altLang="en-US" sz="1100" dirty="0" smtClean="0">
                <a:solidFill>
                  <a:schemeClr val="tx1"/>
                </a:solidFill>
              </a:rPr>
              <a:t>①の対応）</a:t>
            </a:r>
            <a:endParaRPr kumimoji="1" lang="ja-JP" altLang="en-US" sz="1100" dirty="0">
              <a:solidFill>
                <a:schemeClr val="tx1"/>
              </a:solidFill>
            </a:endParaRPr>
          </a:p>
        </p:txBody>
      </p:sp>
      <p:sp>
        <p:nvSpPr>
          <p:cNvPr id="131" name="角丸四角形 130"/>
          <p:cNvSpPr/>
          <p:nvPr/>
        </p:nvSpPr>
        <p:spPr>
          <a:xfrm>
            <a:off x="4804229" y="5339988"/>
            <a:ext cx="1905003" cy="1857282"/>
          </a:xfrm>
          <a:prstGeom prst="roundRect">
            <a:avLst>
              <a:gd name="adj" fmla="val 3945"/>
            </a:avLst>
          </a:prstGeom>
          <a:noFill/>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174625" indent="-174625"/>
            <a:r>
              <a:rPr kumimoji="1" lang="ja-JP" altLang="en-US" sz="1100" dirty="0">
                <a:solidFill>
                  <a:schemeClr val="tx1"/>
                </a:solidFill>
              </a:rPr>
              <a:t>〇 </a:t>
            </a:r>
            <a:r>
              <a:rPr kumimoji="1" lang="ja-JP" altLang="en-US" sz="1100" b="1" u="sng" dirty="0" smtClean="0">
                <a:solidFill>
                  <a:schemeClr val="tx1"/>
                </a:solidFill>
              </a:rPr>
              <a:t>７日間「感染リスクの高い</a:t>
            </a:r>
            <a:r>
              <a:rPr kumimoji="1" lang="ja-JP" altLang="en-US" sz="1100" b="1" u="sng" dirty="0">
                <a:solidFill>
                  <a:schemeClr val="tx1"/>
                </a:solidFill>
              </a:rPr>
              <a:t>行動</a:t>
            </a:r>
            <a:r>
              <a:rPr kumimoji="1" lang="ja-JP" altLang="en-US" sz="900" b="1" u="sng" dirty="0" smtClean="0">
                <a:solidFill>
                  <a:schemeClr val="tx1"/>
                </a:solidFill>
              </a:rPr>
              <a:t>（◆参照）</a:t>
            </a:r>
            <a:r>
              <a:rPr kumimoji="1" lang="ja-JP" altLang="en-US" sz="1100" b="1" u="sng" dirty="0" smtClean="0">
                <a:solidFill>
                  <a:schemeClr val="tx1"/>
                </a:solidFill>
              </a:rPr>
              <a:t>」を行わないよう指導</a:t>
            </a:r>
            <a:r>
              <a:rPr kumimoji="1" lang="ja-JP" altLang="en-US" sz="1100" dirty="0" smtClean="0">
                <a:solidFill>
                  <a:schemeClr val="tx1"/>
                </a:solidFill>
              </a:rPr>
              <a:t>。</a:t>
            </a:r>
            <a:endParaRPr kumimoji="1" lang="en-US" altLang="ja-JP" sz="1100" dirty="0" smtClean="0">
              <a:solidFill>
                <a:schemeClr val="tx1"/>
              </a:solidFill>
            </a:endParaRPr>
          </a:p>
          <a:p>
            <a:r>
              <a:rPr kumimoji="1" lang="ja-JP" altLang="en-US" sz="1100" dirty="0" smtClean="0">
                <a:solidFill>
                  <a:schemeClr val="tx1"/>
                </a:solidFill>
              </a:rPr>
              <a:t>〇 健康観察の徹底等を指導。</a:t>
            </a:r>
            <a:endParaRPr kumimoji="1" lang="en-US" altLang="ja-JP" sz="1100" dirty="0" smtClean="0">
              <a:solidFill>
                <a:schemeClr val="tx1"/>
              </a:solidFill>
            </a:endParaRPr>
          </a:p>
          <a:p>
            <a:endParaRPr kumimoji="1" lang="en-US" altLang="ja-JP" sz="1100" dirty="0" smtClean="0">
              <a:solidFill>
                <a:schemeClr val="tx1"/>
              </a:solidFill>
            </a:endParaRPr>
          </a:p>
          <a:p>
            <a:endParaRPr kumimoji="1" lang="en-US" altLang="ja-JP" sz="1100" dirty="0" smtClean="0">
              <a:solidFill>
                <a:schemeClr val="tx1"/>
              </a:solidFill>
            </a:endParaRPr>
          </a:p>
          <a:p>
            <a:pPr algn="r"/>
            <a:endParaRPr kumimoji="1" lang="en-US" altLang="ja-JP" sz="1100" dirty="0" smtClean="0">
              <a:solidFill>
                <a:schemeClr val="tx1"/>
              </a:solidFill>
            </a:endParaRPr>
          </a:p>
          <a:p>
            <a:pPr algn="r"/>
            <a:endParaRPr kumimoji="1" lang="en-US" altLang="ja-JP" sz="1100" dirty="0" smtClean="0">
              <a:solidFill>
                <a:schemeClr val="tx1"/>
              </a:solidFill>
            </a:endParaRPr>
          </a:p>
          <a:p>
            <a:pPr algn="r"/>
            <a:endParaRPr kumimoji="1" lang="en-US" altLang="ja-JP" sz="1100" dirty="0" smtClean="0">
              <a:solidFill>
                <a:schemeClr val="tx1"/>
              </a:solidFill>
            </a:endParaRPr>
          </a:p>
          <a:p>
            <a:pPr algn="r"/>
            <a:endParaRPr kumimoji="1" lang="en-US" altLang="ja-JP" sz="400" dirty="0">
              <a:solidFill>
                <a:schemeClr val="tx1"/>
              </a:solidFill>
            </a:endParaRPr>
          </a:p>
          <a:p>
            <a:pPr algn="r"/>
            <a:r>
              <a:rPr kumimoji="1" lang="ja-JP" altLang="en-US" sz="1100" dirty="0" smtClean="0">
                <a:solidFill>
                  <a:schemeClr val="tx1"/>
                </a:solidFill>
              </a:rPr>
              <a:t>（概要</a:t>
            </a:r>
            <a:r>
              <a:rPr lang="en-US" altLang="ja-JP" sz="1100" b="1" dirty="0">
                <a:solidFill>
                  <a:schemeClr val="tx1"/>
                </a:solidFill>
              </a:rPr>
              <a:t>No.</a:t>
            </a:r>
            <a:r>
              <a:rPr lang="ja-JP" altLang="en-US" sz="1100" b="1" dirty="0">
                <a:solidFill>
                  <a:schemeClr val="tx1"/>
                </a:solidFill>
              </a:rPr>
              <a:t>１ </a:t>
            </a:r>
            <a:r>
              <a:rPr kumimoji="1" lang="ja-JP" altLang="en-US" sz="1100" dirty="0" smtClean="0">
                <a:solidFill>
                  <a:schemeClr val="tx1"/>
                </a:solidFill>
              </a:rPr>
              <a:t>②の対応）</a:t>
            </a:r>
            <a:endParaRPr kumimoji="1" lang="en-US" altLang="ja-JP" sz="1100" dirty="0" smtClean="0">
              <a:solidFill>
                <a:schemeClr val="tx1"/>
              </a:solidFill>
            </a:endParaRPr>
          </a:p>
        </p:txBody>
      </p:sp>
      <p:sp>
        <p:nvSpPr>
          <p:cNvPr id="133" name="下矢印 132"/>
          <p:cNvSpPr/>
          <p:nvPr/>
        </p:nvSpPr>
        <p:spPr>
          <a:xfrm>
            <a:off x="4884030" y="5025668"/>
            <a:ext cx="432000" cy="32400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135" name="テキスト ボックス 134"/>
          <p:cNvSpPr txBox="1"/>
          <p:nvPr/>
        </p:nvSpPr>
        <p:spPr>
          <a:xfrm>
            <a:off x="651909" y="4345618"/>
            <a:ext cx="689811" cy="204117"/>
          </a:xfrm>
          <a:prstGeom prst="rect">
            <a:avLst/>
          </a:prstGeom>
          <a:noFill/>
        </p:spPr>
        <p:txBody>
          <a:bodyPr wrap="square" rtlCol="0">
            <a:spAutoFit/>
          </a:bodyPr>
          <a:lstStyle/>
          <a:p>
            <a:r>
              <a:rPr kumimoji="1" lang="ja-JP" altLang="en-US" sz="1100" b="1" dirty="0"/>
              <a:t>はい</a:t>
            </a:r>
          </a:p>
        </p:txBody>
      </p:sp>
      <p:sp>
        <p:nvSpPr>
          <p:cNvPr id="137" name="テキスト ボックス 136"/>
          <p:cNvSpPr txBox="1"/>
          <p:nvPr/>
        </p:nvSpPr>
        <p:spPr>
          <a:xfrm>
            <a:off x="973701" y="3447844"/>
            <a:ext cx="353943" cy="710046"/>
          </a:xfrm>
          <a:prstGeom prst="rect">
            <a:avLst/>
          </a:prstGeom>
          <a:noFill/>
        </p:spPr>
        <p:txBody>
          <a:bodyPr vert="eaVert" wrap="square" rtlCol="0">
            <a:spAutoFit/>
          </a:bodyPr>
          <a:lstStyle/>
          <a:p>
            <a:r>
              <a:rPr kumimoji="1" lang="ja-JP" altLang="en-US" sz="1100" b="1" dirty="0"/>
              <a:t>いいえ</a:t>
            </a:r>
          </a:p>
        </p:txBody>
      </p:sp>
      <p:sp>
        <p:nvSpPr>
          <p:cNvPr id="138" name="下矢印 137"/>
          <p:cNvSpPr/>
          <p:nvPr/>
        </p:nvSpPr>
        <p:spPr>
          <a:xfrm rot="16200000">
            <a:off x="930478" y="3023833"/>
            <a:ext cx="432000" cy="375256"/>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139" name="角丸四角形 138"/>
          <p:cNvSpPr/>
          <p:nvPr/>
        </p:nvSpPr>
        <p:spPr>
          <a:xfrm>
            <a:off x="147857" y="5339988"/>
            <a:ext cx="2461993" cy="1857282"/>
          </a:xfrm>
          <a:prstGeom prst="roundRect">
            <a:avLst>
              <a:gd name="adj" fmla="val 6478"/>
            </a:avLst>
          </a:prstGeom>
          <a:noFill/>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174625" indent="-174625"/>
            <a:r>
              <a:rPr kumimoji="1" lang="ja-JP" altLang="en-US" sz="1100" dirty="0" smtClean="0">
                <a:solidFill>
                  <a:schemeClr val="tx1"/>
                </a:solidFill>
              </a:rPr>
              <a:t>〇 </a:t>
            </a:r>
            <a:r>
              <a:rPr kumimoji="1" lang="ja-JP" altLang="ja-JP" sz="1100" dirty="0" smtClean="0">
                <a:solidFill>
                  <a:schemeClr val="tx1"/>
                </a:solidFill>
              </a:rPr>
              <a:t>濃厚</a:t>
            </a:r>
            <a:r>
              <a:rPr kumimoji="1" lang="ja-JP" altLang="ja-JP" sz="1100" dirty="0">
                <a:solidFill>
                  <a:schemeClr val="tx1"/>
                </a:solidFill>
              </a:rPr>
              <a:t>接触者の候補者リストを</a:t>
            </a:r>
            <a:r>
              <a:rPr kumimoji="1" lang="ja-JP" altLang="ja-JP" sz="1100" dirty="0" smtClean="0">
                <a:solidFill>
                  <a:schemeClr val="tx1"/>
                </a:solidFill>
              </a:rPr>
              <a:t>作成する</a:t>
            </a:r>
            <a:r>
              <a:rPr kumimoji="1" lang="ja-JP" altLang="ja-JP" sz="1100" dirty="0">
                <a:solidFill>
                  <a:schemeClr val="tx1"/>
                </a:solidFill>
              </a:rPr>
              <a:t>とともに、学校所在地を管轄する保健所に提出し共有する。</a:t>
            </a:r>
            <a:endParaRPr kumimoji="1" lang="en-US" altLang="ja-JP" sz="1100" dirty="0">
              <a:solidFill>
                <a:schemeClr val="tx1"/>
              </a:solidFill>
            </a:endParaRPr>
          </a:p>
          <a:p>
            <a:pPr marL="174625" indent="-174625"/>
            <a:r>
              <a:rPr kumimoji="1" lang="ja-JP" altLang="en-US" sz="1100" dirty="0" smtClean="0">
                <a:solidFill>
                  <a:schemeClr val="tx1"/>
                </a:solidFill>
              </a:rPr>
              <a:t>〇 </a:t>
            </a:r>
            <a:r>
              <a:rPr kumimoji="1" lang="ja-JP" altLang="en-US" sz="1100" u="sng" dirty="0" smtClean="0">
                <a:solidFill>
                  <a:schemeClr val="tx1"/>
                </a:solidFill>
              </a:rPr>
              <a:t>濃厚</a:t>
            </a:r>
            <a:r>
              <a:rPr kumimoji="1" lang="ja-JP" altLang="en-US" sz="1100" u="sng" dirty="0">
                <a:solidFill>
                  <a:schemeClr val="tx1"/>
                </a:solidFill>
              </a:rPr>
              <a:t>接触者と</a:t>
            </a:r>
            <a:r>
              <a:rPr kumimoji="1" lang="ja-JP" altLang="en-US" sz="1100" u="sng" dirty="0" smtClean="0">
                <a:solidFill>
                  <a:schemeClr val="tx1"/>
                </a:solidFill>
              </a:rPr>
              <a:t>して</a:t>
            </a:r>
            <a:r>
              <a:rPr kumimoji="1" lang="ja-JP" altLang="en-US" sz="1100" b="1" u="sng" dirty="0" smtClean="0">
                <a:solidFill>
                  <a:schemeClr val="tx1"/>
                </a:solidFill>
              </a:rPr>
              <a:t>５日間</a:t>
            </a:r>
            <a:r>
              <a:rPr kumimoji="1" lang="ja-JP" altLang="en-US" sz="1100" b="1" u="sng" dirty="0">
                <a:solidFill>
                  <a:schemeClr val="tx1"/>
                </a:solidFill>
              </a:rPr>
              <a:t>の出席</a:t>
            </a:r>
            <a:r>
              <a:rPr kumimoji="1" lang="ja-JP" altLang="en-US" sz="1100" b="1" u="sng" dirty="0" smtClean="0">
                <a:solidFill>
                  <a:schemeClr val="tx1"/>
                </a:solidFill>
              </a:rPr>
              <a:t>停止</a:t>
            </a:r>
            <a:r>
              <a:rPr kumimoji="1" lang="ja-JP" altLang="en-US" sz="1100" dirty="0" smtClean="0">
                <a:solidFill>
                  <a:schemeClr val="tx1"/>
                </a:solidFill>
              </a:rPr>
              <a:t>とする。</a:t>
            </a:r>
            <a:endParaRPr kumimoji="1" lang="en-US" altLang="ja-JP" sz="1100" dirty="0" smtClean="0">
              <a:solidFill>
                <a:schemeClr val="tx1"/>
              </a:solidFill>
            </a:endParaRPr>
          </a:p>
          <a:p>
            <a:pPr marL="174625" indent="-174625"/>
            <a:r>
              <a:rPr kumimoji="1" lang="ja-JP" altLang="en-US" sz="1100" dirty="0" smtClean="0">
                <a:solidFill>
                  <a:schemeClr val="tx1"/>
                </a:solidFill>
              </a:rPr>
              <a:t>〇 </a:t>
            </a:r>
            <a:r>
              <a:rPr kumimoji="1" lang="ja-JP" altLang="en-US" sz="1100" u="sng" dirty="0" smtClean="0">
                <a:solidFill>
                  <a:schemeClr val="tx1"/>
                </a:solidFill>
              </a:rPr>
              <a:t>期間</a:t>
            </a:r>
            <a:r>
              <a:rPr kumimoji="1" lang="ja-JP" altLang="en-US" sz="1100" u="sng" dirty="0">
                <a:solidFill>
                  <a:schemeClr val="tx1"/>
                </a:solidFill>
              </a:rPr>
              <a:t>短縮の有無に係わらず、</a:t>
            </a:r>
            <a:r>
              <a:rPr kumimoji="1" lang="ja-JP" altLang="en-US" sz="1100" b="1" u="sng" dirty="0">
                <a:solidFill>
                  <a:schemeClr val="tx1"/>
                </a:solidFill>
              </a:rPr>
              <a:t>７日間は「感染リスクの高い行動</a:t>
            </a:r>
            <a:r>
              <a:rPr kumimoji="1" lang="ja-JP" altLang="en-US" sz="900" b="1" u="sng" dirty="0">
                <a:solidFill>
                  <a:schemeClr val="tx1"/>
                </a:solidFill>
              </a:rPr>
              <a:t>（◆参照）</a:t>
            </a:r>
            <a:r>
              <a:rPr kumimoji="1" lang="ja-JP" altLang="en-US" sz="1100" b="1" u="sng" dirty="0">
                <a:solidFill>
                  <a:schemeClr val="tx1"/>
                </a:solidFill>
              </a:rPr>
              <a:t>」を行わないよう</a:t>
            </a:r>
            <a:r>
              <a:rPr kumimoji="1" lang="ja-JP" altLang="en-US" sz="1100" b="1" u="sng" dirty="0" smtClean="0">
                <a:solidFill>
                  <a:schemeClr val="tx1"/>
                </a:solidFill>
              </a:rPr>
              <a:t>指導。</a:t>
            </a:r>
            <a:endParaRPr kumimoji="1" lang="en-US" altLang="ja-JP" sz="1100" dirty="0" smtClean="0">
              <a:solidFill>
                <a:schemeClr val="tx1"/>
              </a:solidFill>
            </a:endParaRPr>
          </a:p>
          <a:p>
            <a:pPr marL="85725" indent="-85725"/>
            <a:r>
              <a:rPr kumimoji="1" lang="ja-JP" altLang="en-US" sz="1100" dirty="0" smtClean="0">
                <a:solidFill>
                  <a:schemeClr val="tx1"/>
                </a:solidFill>
              </a:rPr>
              <a:t>〇 健康</a:t>
            </a:r>
            <a:r>
              <a:rPr kumimoji="1" lang="ja-JP" altLang="en-US" sz="1100" dirty="0">
                <a:solidFill>
                  <a:schemeClr val="tx1"/>
                </a:solidFill>
              </a:rPr>
              <a:t>観察の徹底等を指導。</a:t>
            </a:r>
            <a:endParaRPr kumimoji="1" lang="en-US" altLang="ja-JP" sz="1100" dirty="0">
              <a:solidFill>
                <a:schemeClr val="tx1"/>
              </a:solidFill>
            </a:endParaRPr>
          </a:p>
          <a:p>
            <a:pPr algn="r"/>
            <a:r>
              <a:rPr kumimoji="1" lang="ja-JP" altLang="en-US" sz="400" dirty="0" smtClean="0">
                <a:solidFill>
                  <a:schemeClr val="tx1"/>
                </a:solidFill>
              </a:rPr>
              <a:t>　</a:t>
            </a:r>
            <a:endParaRPr kumimoji="1" lang="en-US" altLang="ja-JP" sz="400" dirty="0" smtClean="0">
              <a:solidFill>
                <a:schemeClr val="tx1"/>
              </a:solidFill>
            </a:endParaRPr>
          </a:p>
          <a:p>
            <a:pPr algn="r"/>
            <a:r>
              <a:rPr kumimoji="1" lang="ja-JP" altLang="en-US" sz="1100" dirty="0" smtClean="0">
                <a:solidFill>
                  <a:schemeClr val="tx1"/>
                </a:solidFill>
              </a:rPr>
              <a:t>（概要</a:t>
            </a:r>
            <a:r>
              <a:rPr lang="en-US" altLang="ja-JP" sz="1100" b="1" dirty="0">
                <a:solidFill>
                  <a:schemeClr val="tx1"/>
                </a:solidFill>
              </a:rPr>
              <a:t>No.</a:t>
            </a:r>
            <a:r>
              <a:rPr lang="ja-JP" altLang="en-US" sz="1100" b="1" dirty="0">
                <a:solidFill>
                  <a:schemeClr val="tx1"/>
                </a:solidFill>
              </a:rPr>
              <a:t>１ </a:t>
            </a:r>
            <a:r>
              <a:rPr kumimoji="1" lang="ja-JP" altLang="en-US" sz="1100" dirty="0" smtClean="0">
                <a:solidFill>
                  <a:schemeClr val="tx1"/>
                </a:solidFill>
              </a:rPr>
              <a:t>③の対応）</a:t>
            </a:r>
            <a:endParaRPr kumimoji="1" lang="ja-JP" altLang="en-US" sz="1100" dirty="0">
              <a:solidFill>
                <a:schemeClr val="tx1"/>
              </a:solidFill>
            </a:endParaRPr>
          </a:p>
        </p:txBody>
      </p:sp>
      <p:sp>
        <p:nvSpPr>
          <p:cNvPr id="140" name="下矢印 139"/>
          <p:cNvSpPr/>
          <p:nvPr/>
        </p:nvSpPr>
        <p:spPr>
          <a:xfrm>
            <a:off x="323366" y="3692798"/>
            <a:ext cx="432000" cy="16415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a:p>
        </p:txBody>
      </p:sp>
      <p:sp>
        <p:nvSpPr>
          <p:cNvPr id="134" name="角丸四角形 133"/>
          <p:cNvSpPr/>
          <p:nvPr/>
        </p:nvSpPr>
        <p:spPr>
          <a:xfrm>
            <a:off x="185642" y="2662919"/>
            <a:ext cx="720000" cy="1296000"/>
          </a:xfrm>
          <a:prstGeom prst="roundRect">
            <a:avLst>
              <a:gd name="adj" fmla="val 586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r>
              <a:rPr kumimoji="1" lang="ja-JP" altLang="en-US" sz="1100" dirty="0" smtClean="0">
                <a:solidFill>
                  <a:schemeClr val="tx1"/>
                </a:solidFill>
              </a:rPr>
              <a:t>泊を伴う行事等において、感染者と同室であった。</a:t>
            </a:r>
            <a:endParaRPr kumimoji="1" lang="ja-JP" altLang="en-US" sz="1100" dirty="0">
              <a:solidFill>
                <a:schemeClr val="tx1"/>
              </a:solidFill>
            </a:endParaRPr>
          </a:p>
        </p:txBody>
      </p:sp>
      <p:sp>
        <p:nvSpPr>
          <p:cNvPr id="99" name="角丸四角形 98"/>
          <p:cNvSpPr/>
          <p:nvPr/>
        </p:nvSpPr>
        <p:spPr>
          <a:xfrm>
            <a:off x="152435" y="1430506"/>
            <a:ext cx="6516000" cy="720000"/>
          </a:xfrm>
          <a:prstGeom prst="roundRect">
            <a:avLst>
              <a:gd name="adj" fmla="val 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solidFill>
                  <a:schemeClr val="tx1"/>
                </a:solidFill>
              </a:rPr>
              <a:t>【</a:t>
            </a:r>
            <a:r>
              <a:rPr kumimoji="1" lang="ja-JP" altLang="en-US" sz="1200" b="1" dirty="0" smtClean="0">
                <a:solidFill>
                  <a:schemeClr val="tx1"/>
                </a:solidFill>
              </a:rPr>
              <a:t>感染者</a:t>
            </a:r>
            <a:r>
              <a:rPr kumimoji="1" lang="ja-JP" altLang="en-US" sz="1200" b="1" dirty="0">
                <a:solidFill>
                  <a:schemeClr val="tx1"/>
                </a:solidFill>
              </a:rPr>
              <a:t>が感染力を持っている期間（感染可能期間）は</a:t>
            </a:r>
            <a:r>
              <a:rPr kumimoji="1" lang="ja-JP" altLang="en-US" sz="1200" b="1" dirty="0" smtClean="0">
                <a:solidFill>
                  <a:schemeClr val="tx1"/>
                </a:solidFill>
              </a:rPr>
              <a:t>？</a:t>
            </a:r>
            <a:r>
              <a:rPr kumimoji="1" lang="en-US" altLang="ja-JP" sz="1200" b="1" dirty="0" smtClean="0">
                <a:solidFill>
                  <a:schemeClr val="tx1"/>
                </a:solidFill>
              </a:rPr>
              <a:t>】</a:t>
            </a:r>
          </a:p>
          <a:p>
            <a:pPr algn="ctr"/>
            <a:r>
              <a:rPr kumimoji="1" lang="ja-JP" altLang="en-US" sz="400" b="1" dirty="0" smtClean="0">
                <a:solidFill>
                  <a:schemeClr val="tx1"/>
                </a:solidFill>
              </a:rPr>
              <a:t>　　</a:t>
            </a:r>
            <a:endParaRPr kumimoji="1" lang="en-US" altLang="ja-JP" sz="400" b="1" dirty="0" smtClean="0">
              <a:solidFill>
                <a:schemeClr val="tx1"/>
              </a:solidFill>
            </a:endParaRPr>
          </a:p>
          <a:p>
            <a:r>
              <a:rPr kumimoji="1" lang="ja-JP" altLang="en-US" sz="1100" dirty="0">
                <a:solidFill>
                  <a:schemeClr val="tx1"/>
                </a:solidFill>
              </a:rPr>
              <a:t>〇　感染者が有症状の場合　症状が出た日の２日前　　</a:t>
            </a:r>
            <a:r>
              <a:rPr kumimoji="1" lang="ja-JP" altLang="en-US" sz="1100" u="sng" dirty="0">
                <a:solidFill>
                  <a:schemeClr val="tx1"/>
                </a:solidFill>
              </a:rPr>
              <a:t>（令和　</a:t>
            </a:r>
            <a:r>
              <a:rPr kumimoji="1" lang="ja-JP" altLang="en-US" sz="1100" u="sng" dirty="0" smtClean="0">
                <a:solidFill>
                  <a:schemeClr val="tx1"/>
                </a:solidFill>
              </a:rPr>
              <a:t>  年 </a:t>
            </a:r>
            <a:r>
              <a:rPr kumimoji="1" lang="ja-JP" altLang="en-US" sz="1100" u="sng" dirty="0">
                <a:solidFill>
                  <a:schemeClr val="tx1"/>
                </a:solidFill>
              </a:rPr>
              <a:t>　</a:t>
            </a:r>
            <a:r>
              <a:rPr kumimoji="1" lang="ja-JP" altLang="en-US" sz="1100" u="sng" dirty="0" smtClean="0">
                <a:solidFill>
                  <a:schemeClr val="tx1"/>
                </a:solidFill>
              </a:rPr>
              <a:t>月 </a:t>
            </a:r>
            <a:r>
              <a:rPr kumimoji="1" lang="ja-JP" altLang="en-US" sz="1100" u="sng" dirty="0">
                <a:solidFill>
                  <a:schemeClr val="tx1"/>
                </a:solidFill>
              </a:rPr>
              <a:t>　日）</a:t>
            </a:r>
            <a:r>
              <a:rPr kumimoji="1" lang="ja-JP" altLang="en-US" sz="1100" dirty="0" smtClean="0">
                <a:solidFill>
                  <a:schemeClr val="tx1"/>
                </a:solidFill>
              </a:rPr>
              <a:t>から療養終了日まで</a:t>
            </a:r>
            <a:endParaRPr kumimoji="1" lang="en-US" altLang="ja-JP" sz="1100" dirty="0" smtClean="0">
              <a:solidFill>
                <a:schemeClr val="tx1"/>
              </a:solidFill>
            </a:endParaRPr>
          </a:p>
          <a:p>
            <a:r>
              <a:rPr kumimoji="1" lang="ja-JP" altLang="en-US" sz="400" dirty="0" smtClean="0">
                <a:solidFill>
                  <a:schemeClr val="tx1"/>
                </a:solidFill>
              </a:rPr>
              <a:t>　</a:t>
            </a:r>
            <a:endParaRPr kumimoji="1" lang="en-US" altLang="ja-JP" sz="400" dirty="0" smtClean="0">
              <a:solidFill>
                <a:schemeClr val="tx1"/>
              </a:solidFill>
            </a:endParaRPr>
          </a:p>
          <a:p>
            <a:r>
              <a:rPr kumimoji="1" lang="ja-JP" altLang="en-US" sz="300" dirty="0">
                <a:solidFill>
                  <a:schemeClr val="tx1"/>
                </a:solidFill>
              </a:rPr>
              <a:t>　</a:t>
            </a:r>
            <a:endParaRPr kumimoji="1" lang="en-US" altLang="ja-JP" sz="300" dirty="0">
              <a:solidFill>
                <a:schemeClr val="tx1"/>
              </a:solidFill>
            </a:endParaRPr>
          </a:p>
          <a:p>
            <a:r>
              <a:rPr kumimoji="1" lang="ja-JP" altLang="en-US" sz="1100" dirty="0">
                <a:solidFill>
                  <a:schemeClr val="tx1"/>
                </a:solidFill>
              </a:rPr>
              <a:t>〇　感染者が無症状の場合　検体をとった日の２日前　</a:t>
            </a:r>
            <a:r>
              <a:rPr kumimoji="1" lang="ja-JP" altLang="en-US" sz="1100" u="sng" dirty="0">
                <a:solidFill>
                  <a:schemeClr val="tx1"/>
                </a:solidFill>
              </a:rPr>
              <a:t>（令和　</a:t>
            </a:r>
            <a:r>
              <a:rPr kumimoji="1" lang="ja-JP" altLang="en-US" sz="1100" u="sng" dirty="0" smtClean="0">
                <a:solidFill>
                  <a:schemeClr val="tx1"/>
                </a:solidFill>
              </a:rPr>
              <a:t>  年</a:t>
            </a:r>
            <a:r>
              <a:rPr kumimoji="1" lang="ja-JP" altLang="en-US" sz="1100" u="sng" dirty="0">
                <a:solidFill>
                  <a:schemeClr val="tx1"/>
                </a:solidFill>
              </a:rPr>
              <a:t>　</a:t>
            </a:r>
            <a:r>
              <a:rPr kumimoji="1" lang="ja-JP" altLang="en-US" sz="1100" u="sng" dirty="0" smtClean="0">
                <a:solidFill>
                  <a:schemeClr val="tx1"/>
                </a:solidFill>
              </a:rPr>
              <a:t> 月 </a:t>
            </a:r>
            <a:r>
              <a:rPr kumimoji="1" lang="ja-JP" altLang="en-US" sz="1100" u="sng" dirty="0">
                <a:solidFill>
                  <a:schemeClr val="tx1"/>
                </a:solidFill>
              </a:rPr>
              <a:t>　日</a:t>
            </a:r>
            <a:r>
              <a:rPr kumimoji="1" lang="ja-JP" altLang="en-US" sz="1100" u="sng" dirty="0" smtClean="0">
                <a:solidFill>
                  <a:schemeClr val="tx1"/>
                </a:solidFill>
              </a:rPr>
              <a:t>）</a:t>
            </a:r>
            <a:r>
              <a:rPr kumimoji="1" lang="ja-JP" altLang="en-US" sz="1100" dirty="0">
                <a:solidFill>
                  <a:schemeClr val="tx1"/>
                </a:solidFill>
              </a:rPr>
              <a:t>から療養終了日</a:t>
            </a:r>
            <a:r>
              <a:rPr kumimoji="1" lang="ja-JP" altLang="en-US" sz="1100" dirty="0" smtClean="0">
                <a:solidFill>
                  <a:schemeClr val="tx1"/>
                </a:solidFill>
              </a:rPr>
              <a:t>まで</a:t>
            </a:r>
            <a:endParaRPr kumimoji="1" lang="ja-JP" altLang="en-US" sz="1100" dirty="0"/>
          </a:p>
        </p:txBody>
      </p:sp>
      <p:sp>
        <p:nvSpPr>
          <p:cNvPr id="2" name="フローチャート: 抜出し 1"/>
          <p:cNvSpPr/>
          <p:nvPr/>
        </p:nvSpPr>
        <p:spPr>
          <a:xfrm rot="10800000">
            <a:off x="2972285" y="2196722"/>
            <a:ext cx="908050" cy="152323"/>
          </a:xfrm>
          <a:prstGeom prst="flowChartExtra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角丸四角形 104"/>
          <p:cNvSpPr/>
          <p:nvPr/>
        </p:nvSpPr>
        <p:spPr>
          <a:xfrm>
            <a:off x="1843311" y="4368799"/>
            <a:ext cx="3454401" cy="692461"/>
          </a:xfrm>
          <a:prstGeom prst="roundRect">
            <a:avLst>
              <a:gd name="adj" fmla="val 595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solidFill>
                  <a:schemeClr val="tx1"/>
                </a:solidFill>
              </a:rPr>
              <a:t>その接触のあった者は、飲食</a:t>
            </a:r>
            <a:r>
              <a:rPr kumimoji="1" lang="ja-JP" altLang="en-US" sz="1100" dirty="0">
                <a:solidFill>
                  <a:schemeClr val="tx1"/>
                </a:solidFill>
              </a:rPr>
              <a:t>の場面で、</a:t>
            </a:r>
            <a:r>
              <a:rPr lang="ja-JP" altLang="ja-JP" sz="1100" kern="0" spc="-30" dirty="0">
                <a:solidFill>
                  <a:schemeClr val="tx1"/>
                </a:solidFill>
              </a:rPr>
              <a:t>手で触れることのできる距離（目安として１ｍ）でマスクなしで</a:t>
            </a:r>
            <a:r>
              <a:rPr lang="en-US" altLang="ja-JP" sz="1100" kern="0" spc="-30" dirty="0">
                <a:solidFill>
                  <a:schemeClr val="tx1"/>
                </a:solidFill>
              </a:rPr>
              <a:t>15</a:t>
            </a:r>
            <a:r>
              <a:rPr lang="ja-JP" altLang="ja-JP" sz="1100" kern="0" spc="-30" dirty="0">
                <a:solidFill>
                  <a:schemeClr val="tx1"/>
                </a:solidFill>
              </a:rPr>
              <a:t>分以上話を</a:t>
            </a:r>
            <a:r>
              <a:rPr lang="ja-JP" altLang="ja-JP" sz="1100" kern="0" spc="-30" dirty="0" smtClean="0">
                <a:solidFill>
                  <a:schemeClr val="tx1"/>
                </a:solidFill>
              </a:rPr>
              <a:t>した</a:t>
            </a:r>
            <a:r>
              <a:rPr kumimoji="1" lang="ja-JP" altLang="en-US" sz="1100" dirty="0" smtClean="0">
                <a:solidFill>
                  <a:schemeClr val="tx1"/>
                </a:solidFill>
              </a:rPr>
              <a:t>。</a:t>
            </a:r>
            <a:endParaRPr kumimoji="1" lang="ja-JP" altLang="en-US" sz="1100" dirty="0"/>
          </a:p>
        </p:txBody>
      </p:sp>
      <p:sp>
        <p:nvSpPr>
          <p:cNvPr id="5" name="正方形/長方形 4"/>
          <p:cNvSpPr/>
          <p:nvPr/>
        </p:nvSpPr>
        <p:spPr>
          <a:xfrm>
            <a:off x="24764" y="7755983"/>
            <a:ext cx="6734175" cy="1231106"/>
          </a:xfrm>
          <a:prstGeom prst="rect">
            <a:avLst/>
          </a:prstGeom>
        </p:spPr>
        <p:txBody>
          <a:bodyPr wrap="square">
            <a:spAutoFit/>
          </a:bodyPr>
          <a:lstStyle/>
          <a:p>
            <a:r>
              <a:rPr kumimoji="1" lang="ja-JP" altLang="en-US" sz="1050" b="1" dirty="0">
                <a:latin typeface="UD デジタル 教科書体 NK-R" panose="02020400000000000000" pitchFamily="18" charset="-128"/>
                <a:ea typeface="UD デジタル 教科書体 NK-R" panose="02020400000000000000" pitchFamily="18" charset="-128"/>
              </a:rPr>
              <a:t> </a:t>
            </a:r>
            <a:r>
              <a:rPr kumimoji="1" lang="ja-JP" altLang="en-US" sz="1100" b="1" dirty="0">
                <a:latin typeface="UD デジタル 教科書体 NK-R" panose="02020400000000000000" pitchFamily="18" charset="-128"/>
                <a:ea typeface="UD デジタル 教科書体 NK-R" panose="02020400000000000000" pitchFamily="18" charset="-128"/>
              </a:rPr>
              <a:t>◆  </a:t>
            </a:r>
            <a:r>
              <a:rPr kumimoji="1" lang="ja-JP" altLang="en-US" sz="1100" b="1" dirty="0" smtClean="0">
                <a:latin typeface="UD デジタル 教科書体 NK-R" panose="02020400000000000000" pitchFamily="18" charset="-128"/>
                <a:ea typeface="UD デジタル 教科書体 NK-R" panose="02020400000000000000" pitchFamily="18" charset="-128"/>
              </a:rPr>
              <a:t>「</a:t>
            </a:r>
            <a:r>
              <a:rPr kumimoji="1" lang="ja-JP" altLang="ja-JP" sz="1100" b="1" dirty="0" smtClean="0">
                <a:latin typeface="UD デジタル 教科書体 NK-R" panose="02020400000000000000" pitchFamily="18" charset="-128"/>
                <a:ea typeface="UD デジタル 教科書体 NK-R" panose="02020400000000000000" pitchFamily="18" charset="-128"/>
              </a:rPr>
              <a:t>感染</a:t>
            </a:r>
            <a:r>
              <a:rPr kumimoji="1" lang="ja-JP" altLang="ja-JP" sz="1100" b="1" dirty="0">
                <a:latin typeface="UD デジタル 教科書体 NK-R" panose="02020400000000000000" pitchFamily="18" charset="-128"/>
                <a:ea typeface="UD デジタル 教科書体 NK-R" panose="02020400000000000000" pitchFamily="18" charset="-128"/>
              </a:rPr>
              <a:t>リスクの高い</a:t>
            </a:r>
            <a:r>
              <a:rPr kumimoji="1" lang="ja-JP" altLang="ja-JP" sz="1100" b="1" dirty="0" smtClean="0">
                <a:latin typeface="UD デジタル 教科書体 NK-R" panose="02020400000000000000" pitchFamily="18" charset="-128"/>
                <a:ea typeface="UD デジタル 教科書体 NK-R" panose="02020400000000000000" pitchFamily="18" charset="-128"/>
              </a:rPr>
              <a:t>行動</a:t>
            </a:r>
            <a:r>
              <a:rPr kumimoji="1" lang="ja-JP" altLang="en-US" sz="1100" b="1" dirty="0" smtClean="0">
                <a:latin typeface="UD デジタル 教科書体 NK-R" panose="02020400000000000000" pitchFamily="18" charset="-128"/>
                <a:ea typeface="UD デジタル 教科書体 NK-R" panose="02020400000000000000" pitchFamily="18" charset="-128"/>
              </a:rPr>
              <a:t>」の</a:t>
            </a:r>
            <a:r>
              <a:rPr kumimoji="1" lang="ja-JP" altLang="ja-JP" sz="1100" b="1" dirty="0" smtClean="0">
                <a:latin typeface="UD デジタル 教科書体 NK-R" panose="02020400000000000000" pitchFamily="18" charset="-128"/>
                <a:ea typeface="UD デジタル 教科書体 NK-R" panose="02020400000000000000" pitchFamily="18" charset="-128"/>
              </a:rPr>
              <a:t>例</a:t>
            </a:r>
            <a:r>
              <a:rPr kumimoji="1" lang="ja-JP" altLang="en-US" sz="1100" b="1" dirty="0">
                <a:latin typeface="UD デジタル 教科書体 NK-R" panose="02020400000000000000" pitchFamily="18" charset="-128"/>
                <a:ea typeface="UD デジタル 教科書体 NK-R" panose="02020400000000000000" pitchFamily="18" charset="-128"/>
              </a:rPr>
              <a:t>　　　</a:t>
            </a:r>
            <a:r>
              <a:rPr kumimoji="1" lang="en-US" altLang="ja-JP" sz="1100" dirty="0"/>
              <a:t> </a:t>
            </a:r>
            <a:endParaRPr kumimoji="1" lang="en-US" altLang="ja-JP" sz="1100" dirty="0" smtClean="0"/>
          </a:p>
          <a:p>
            <a:r>
              <a:rPr kumimoji="1" lang="en-US" altLang="ja-JP" sz="1100" dirty="0" smtClean="0"/>
              <a:t>    </a:t>
            </a:r>
            <a:r>
              <a:rPr kumimoji="1" lang="ja-JP" altLang="ja-JP" sz="1100" dirty="0" smtClean="0"/>
              <a:t>・</a:t>
            </a:r>
            <a:r>
              <a:rPr kumimoji="1" lang="ja-JP" altLang="ja-JP" sz="1100" dirty="0"/>
              <a:t>高齢者や基礎疾患を有する者</a:t>
            </a:r>
            <a:r>
              <a:rPr kumimoji="1" lang="ja-JP" altLang="ja-JP" sz="1100" dirty="0" smtClean="0"/>
              <a:t>等</a:t>
            </a:r>
            <a:r>
              <a:rPr kumimoji="1" lang="ja-JP" altLang="en-US" sz="1100" dirty="0" smtClean="0"/>
              <a:t>、</a:t>
            </a:r>
            <a:r>
              <a:rPr kumimoji="1" lang="ja-JP" altLang="ja-JP" sz="1100" dirty="0" smtClean="0"/>
              <a:t>感染</a:t>
            </a:r>
            <a:r>
              <a:rPr kumimoji="1" lang="ja-JP" altLang="ja-JP" sz="1100" dirty="0"/>
              <a:t>した場合に重症化リスクの高い方との</a:t>
            </a:r>
            <a:r>
              <a:rPr kumimoji="1" lang="ja-JP" altLang="ja-JP" sz="1100" dirty="0" smtClean="0"/>
              <a:t>接触</a:t>
            </a:r>
            <a:r>
              <a:rPr kumimoji="1" lang="ja-JP" altLang="en-US" sz="1100" dirty="0"/>
              <a:t>　　</a:t>
            </a:r>
            <a:endParaRPr kumimoji="1" lang="en-US" altLang="ja-JP" sz="1100" dirty="0" smtClean="0"/>
          </a:p>
          <a:p>
            <a:r>
              <a:rPr kumimoji="1" lang="en-US" altLang="ja-JP" sz="1100" dirty="0" smtClean="0"/>
              <a:t>    </a:t>
            </a:r>
            <a:r>
              <a:rPr kumimoji="1" lang="ja-JP" altLang="ja-JP" sz="1100" dirty="0" smtClean="0"/>
              <a:t>・</a:t>
            </a:r>
            <a:r>
              <a:rPr kumimoji="1" lang="ja-JP" altLang="ja-JP" sz="1100" dirty="0"/>
              <a:t>上記の方々が多く入所、入院する高齢者、</a:t>
            </a:r>
            <a:r>
              <a:rPr kumimoji="1" lang="ja-JP" altLang="ja-JP" sz="1100" dirty="0" err="1"/>
              <a:t>障</a:t>
            </a:r>
            <a:r>
              <a:rPr kumimoji="1" lang="ja-JP" altLang="en-US" sz="1100" dirty="0" err="1"/>
              <a:t>がい</a:t>
            </a:r>
            <a:r>
              <a:rPr kumimoji="1" lang="ja-JP" altLang="ja-JP" sz="1100" dirty="0"/>
              <a:t>児者施設や医療機関への</a:t>
            </a:r>
            <a:r>
              <a:rPr kumimoji="1" lang="ja-JP" altLang="ja-JP" sz="1100" dirty="0" smtClean="0"/>
              <a:t>訪問</a:t>
            </a:r>
            <a:endParaRPr kumimoji="1" lang="en-US" altLang="ja-JP" sz="1100" dirty="0" smtClean="0"/>
          </a:p>
          <a:p>
            <a:r>
              <a:rPr kumimoji="1" lang="en-US" altLang="ja-JP" sz="1100" dirty="0" smtClean="0"/>
              <a:t>    </a:t>
            </a:r>
            <a:r>
              <a:rPr kumimoji="1" lang="ja-JP" altLang="ja-JP" sz="1100" dirty="0" smtClean="0"/>
              <a:t>・</a:t>
            </a:r>
            <a:r>
              <a:rPr kumimoji="1" lang="ja-JP" altLang="ja-JP" sz="1100" dirty="0"/>
              <a:t>不特定多数の者が集まる飲食や大規模イベントへの</a:t>
            </a:r>
            <a:r>
              <a:rPr kumimoji="1" lang="ja-JP" altLang="ja-JP" sz="1100" dirty="0" smtClean="0"/>
              <a:t>参加</a:t>
            </a:r>
            <a:endParaRPr kumimoji="1" lang="en-US" altLang="ja-JP" sz="1100" dirty="0" smtClean="0"/>
          </a:p>
          <a:p>
            <a:pPr marL="361950" lvl="1" indent="-9525"/>
            <a:r>
              <a:rPr kumimoji="1" lang="ja-JP" altLang="en-US" sz="1000" u="sng" dirty="0"/>
              <a:t>なお、上記は、個人の</a:t>
            </a:r>
            <a:r>
              <a:rPr kumimoji="1" lang="ja-JP" altLang="en-US" sz="1000" b="1" u="sng" dirty="0"/>
              <a:t>行動</a:t>
            </a:r>
            <a:r>
              <a:rPr kumimoji="1" lang="ja-JP" altLang="en-US" sz="1000" u="sng" dirty="0"/>
              <a:t>を示すものであり、別紙で示されている</a:t>
            </a:r>
            <a:r>
              <a:rPr kumimoji="1" lang="ja-JP" altLang="en-US" sz="1000" u="sng" dirty="0" smtClean="0"/>
              <a:t>、別紙</a:t>
            </a:r>
            <a:r>
              <a:rPr kumimoji="1" lang="en-US" altLang="ja-JP" sz="1000" u="sng" dirty="0" smtClean="0"/>
              <a:t>3(1</a:t>
            </a:r>
            <a:r>
              <a:rPr kumimoji="1" lang="en-US" altLang="ja-JP" sz="1000" u="sng" dirty="0"/>
              <a:t>)</a:t>
            </a:r>
            <a:r>
              <a:rPr kumimoji="1" lang="ja-JP" altLang="en-US" sz="1000" u="sng" dirty="0"/>
              <a:t>「感染リスクの高い</a:t>
            </a:r>
            <a:r>
              <a:rPr kumimoji="1" lang="ja-JP" altLang="en-US" sz="1000" b="1" u="sng" dirty="0"/>
              <a:t>学習活動</a:t>
            </a:r>
            <a:r>
              <a:rPr kumimoji="1" lang="ja-JP" altLang="en-US" sz="1000" u="sng" dirty="0"/>
              <a:t>」</a:t>
            </a:r>
            <a:r>
              <a:rPr kumimoji="1" lang="ja-JP" altLang="en-US" sz="1000" u="sng" dirty="0" smtClean="0"/>
              <a:t>や別紙</a:t>
            </a:r>
            <a:r>
              <a:rPr kumimoji="1" lang="en-US" altLang="ja-JP" sz="1000" u="sng" dirty="0" smtClean="0"/>
              <a:t>3(3</a:t>
            </a:r>
            <a:r>
              <a:rPr kumimoji="1" lang="en-US" altLang="ja-JP" sz="1000" u="sng" dirty="0"/>
              <a:t>) </a:t>
            </a:r>
            <a:r>
              <a:rPr kumimoji="1" lang="ja-JP" altLang="en-US" sz="1000" u="sng" dirty="0"/>
              <a:t>「感染リスクの高い</a:t>
            </a:r>
            <a:r>
              <a:rPr kumimoji="1" lang="ja-JP" altLang="en-US" sz="1000" b="1" u="sng" dirty="0"/>
              <a:t>活動</a:t>
            </a:r>
            <a:r>
              <a:rPr kumimoji="1" lang="ja-JP" altLang="en-US" sz="1000" u="sng" dirty="0"/>
              <a:t>」とは別であることに留意すること</a:t>
            </a:r>
            <a:r>
              <a:rPr kumimoji="1" lang="ja-JP" altLang="en-US" sz="1000" u="sng" dirty="0" smtClean="0"/>
              <a:t>。</a:t>
            </a:r>
            <a:endParaRPr kumimoji="1" lang="en-US" altLang="ja-JP" sz="1000" u="sng" dirty="0" smtClean="0"/>
          </a:p>
          <a:p>
            <a:pPr marL="361950" lvl="1" indent="-9525"/>
            <a:r>
              <a:rPr kumimoji="1" lang="ja-JP" altLang="en-US" sz="1000" dirty="0"/>
              <a:t>また、「医療機関への訪問」は</a:t>
            </a:r>
            <a:r>
              <a:rPr kumimoji="1" lang="ja-JP" altLang="en-US" sz="1000" dirty="0" smtClean="0"/>
              <a:t>、</a:t>
            </a:r>
            <a:r>
              <a:rPr kumimoji="1" lang="ja-JP" altLang="en-US" sz="1000" dirty="0"/>
              <a:t>体調不良時の</a:t>
            </a:r>
            <a:r>
              <a:rPr kumimoji="1" lang="ja-JP" altLang="en-US" sz="1000" dirty="0" smtClean="0"/>
              <a:t>受診</a:t>
            </a:r>
            <a:r>
              <a:rPr kumimoji="1" lang="ja-JP" altLang="en-US" sz="1000" dirty="0"/>
              <a:t>等を目的としたものは除く</a:t>
            </a:r>
            <a:r>
              <a:rPr kumimoji="1" lang="ja-JP" altLang="en-US" sz="1000" dirty="0" smtClean="0"/>
              <a:t>。</a:t>
            </a:r>
            <a:endParaRPr kumimoji="1" lang="en-US" altLang="ja-JP" sz="1000" dirty="0"/>
          </a:p>
        </p:txBody>
      </p:sp>
      <p:sp>
        <p:nvSpPr>
          <p:cNvPr id="31" name="正方形/長方形 30"/>
          <p:cNvSpPr/>
          <p:nvPr/>
        </p:nvSpPr>
        <p:spPr>
          <a:xfrm>
            <a:off x="27106" y="30481"/>
            <a:ext cx="1368000" cy="18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r>
              <a:rPr lang="en-US" altLang="ja-JP" sz="1100" b="1" dirty="0">
                <a:solidFill>
                  <a:schemeClr val="tx1"/>
                </a:solidFill>
              </a:rPr>
              <a:t>No.</a:t>
            </a:r>
            <a:r>
              <a:rPr lang="ja-JP" altLang="en-US" sz="1100" b="1" dirty="0">
                <a:solidFill>
                  <a:schemeClr val="tx1"/>
                </a:solidFill>
              </a:rPr>
              <a:t>２</a:t>
            </a:r>
            <a:endParaRPr kumimoji="1" lang="ja-JP" altLang="en-US" sz="1100" b="1" dirty="0">
              <a:solidFill>
                <a:schemeClr val="tx1"/>
              </a:solidFill>
            </a:endParaRPr>
          </a:p>
        </p:txBody>
      </p:sp>
      <p:sp>
        <p:nvSpPr>
          <p:cNvPr id="117" name="下矢印 116"/>
          <p:cNvSpPr/>
          <p:nvPr/>
        </p:nvSpPr>
        <p:spPr>
          <a:xfrm>
            <a:off x="2915524" y="3922936"/>
            <a:ext cx="432000" cy="4339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108" name="下矢印 107"/>
          <p:cNvSpPr/>
          <p:nvPr/>
        </p:nvSpPr>
        <p:spPr>
          <a:xfrm>
            <a:off x="5662253" y="3927472"/>
            <a:ext cx="425115" cy="43553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32" name="角丸四角形 31"/>
          <p:cNvSpPr/>
          <p:nvPr/>
        </p:nvSpPr>
        <p:spPr>
          <a:xfrm>
            <a:off x="1381124" y="2662918"/>
            <a:ext cx="5305425" cy="1295852"/>
          </a:xfrm>
          <a:prstGeom prst="roundRect">
            <a:avLst>
              <a:gd name="adj" fmla="val 586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36000" tIns="0" rIns="0" bIns="0" rtlCol="0" anchor="ctr"/>
          <a:lstStyle/>
          <a:p>
            <a:pPr marL="174625" indent="-174625"/>
            <a:r>
              <a:rPr kumimoji="1" lang="ja-JP" altLang="en-US" sz="1100" dirty="0" smtClean="0">
                <a:solidFill>
                  <a:schemeClr val="tx1"/>
                </a:solidFill>
              </a:rPr>
              <a:t>（泊の有無にかかわらず）以下のいずれかの接触があった</a:t>
            </a:r>
            <a:endParaRPr kumimoji="1" lang="en-US" altLang="ja-JP" sz="1100" dirty="0" smtClean="0">
              <a:solidFill>
                <a:schemeClr val="tx1"/>
              </a:solidFill>
            </a:endParaRPr>
          </a:p>
          <a:p>
            <a:pPr marL="174625" indent="-174625"/>
            <a:r>
              <a:rPr kumimoji="1" lang="ja-JP" altLang="en-US" sz="1100" dirty="0" smtClean="0">
                <a:solidFill>
                  <a:schemeClr val="tx1"/>
                </a:solidFill>
              </a:rPr>
              <a:t>□  </a:t>
            </a:r>
            <a:r>
              <a:rPr lang="ja-JP" altLang="en-US" sz="1100" kern="0" spc="-30" dirty="0">
                <a:solidFill>
                  <a:schemeClr val="tx1"/>
                </a:solidFill>
              </a:rPr>
              <a:t>手で</a:t>
            </a:r>
            <a:r>
              <a:rPr lang="ja-JP" altLang="ja-JP" sz="1100" kern="0" spc="-30" dirty="0">
                <a:solidFill>
                  <a:schemeClr val="tx1"/>
                </a:solidFill>
              </a:rPr>
              <a:t>触れることのできる距離（目安として１ｍ）でマスクなしで</a:t>
            </a:r>
            <a:r>
              <a:rPr lang="en-US" altLang="ja-JP" sz="1100" kern="0" spc="-30" dirty="0">
                <a:solidFill>
                  <a:schemeClr val="tx1"/>
                </a:solidFill>
              </a:rPr>
              <a:t>15</a:t>
            </a:r>
            <a:r>
              <a:rPr lang="ja-JP" altLang="ja-JP" sz="1100" kern="0" spc="-30" dirty="0">
                <a:solidFill>
                  <a:schemeClr val="tx1"/>
                </a:solidFill>
              </a:rPr>
              <a:t>分以上会話をした</a:t>
            </a:r>
            <a:endParaRPr lang="en-US" altLang="ja-JP" sz="1100" kern="100" dirty="0">
              <a:solidFill>
                <a:schemeClr val="tx1"/>
              </a:solidFill>
            </a:endParaRPr>
          </a:p>
          <a:p>
            <a:pPr marL="174625" indent="-174625"/>
            <a:r>
              <a:rPr lang="ja-JP" altLang="en-US" sz="1100" kern="0" spc="-30" dirty="0" smtClean="0">
                <a:solidFill>
                  <a:schemeClr val="tx1"/>
                </a:solidFill>
              </a:rPr>
              <a:t>□  </a:t>
            </a:r>
            <a:r>
              <a:rPr lang="ja-JP" altLang="ja-JP" sz="1100" kern="0" spc="-30" dirty="0">
                <a:solidFill>
                  <a:schemeClr val="tx1"/>
                </a:solidFill>
              </a:rPr>
              <a:t>車内等で</a:t>
            </a:r>
            <a:r>
              <a:rPr lang="ja-JP" altLang="ja-JP" sz="1100" kern="0" spc="-30" dirty="0" smtClean="0">
                <a:solidFill>
                  <a:schemeClr val="tx1"/>
                </a:solidFill>
              </a:rPr>
              <a:t>長時間</a:t>
            </a:r>
            <a:r>
              <a:rPr lang="ja-JP" altLang="en-US" sz="1050" kern="0" spc="-30" dirty="0">
                <a:solidFill>
                  <a:schemeClr val="tx1"/>
                </a:solidFill>
              </a:rPr>
              <a:t>［</a:t>
            </a:r>
            <a:r>
              <a:rPr lang="ja-JP" altLang="ja-JP" sz="1050" kern="0" spc="-30" dirty="0" smtClean="0">
                <a:solidFill>
                  <a:schemeClr val="tx1"/>
                </a:solidFill>
              </a:rPr>
              <a:t>１時間以上</a:t>
            </a:r>
            <a:r>
              <a:rPr lang="ja-JP" altLang="en-US" sz="1050" kern="0" spc="-30" dirty="0" smtClean="0">
                <a:solidFill>
                  <a:schemeClr val="tx1"/>
                </a:solidFill>
              </a:rPr>
              <a:t>］</a:t>
            </a:r>
            <a:r>
              <a:rPr lang="ja-JP" altLang="ja-JP" sz="1100" kern="0" spc="-30" dirty="0" smtClean="0">
                <a:solidFill>
                  <a:schemeClr val="tx1"/>
                </a:solidFill>
              </a:rPr>
              <a:t>の接触</a:t>
            </a:r>
            <a:r>
              <a:rPr lang="ja-JP" altLang="en-US" sz="1050" kern="0" spc="-30" dirty="0" smtClean="0">
                <a:solidFill>
                  <a:schemeClr val="tx1"/>
                </a:solidFill>
              </a:rPr>
              <a:t>［「</a:t>
            </a:r>
            <a:r>
              <a:rPr kumimoji="1" lang="ja-JP" altLang="ja-JP" sz="1050" kern="0" spc="-30" dirty="0">
                <a:solidFill>
                  <a:schemeClr val="tx1"/>
                </a:solidFill>
              </a:rPr>
              <a:t>会話」や</a:t>
            </a:r>
            <a:r>
              <a:rPr lang="ja-JP" altLang="ja-JP" sz="1050" kern="0" spc="-30" dirty="0">
                <a:solidFill>
                  <a:schemeClr val="tx1"/>
                </a:solidFill>
              </a:rPr>
              <a:t>「共有のものを使用</a:t>
            </a:r>
            <a:r>
              <a:rPr lang="ja-JP" altLang="ja-JP" sz="1050" kern="0" spc="-30" dirty="0" smtClean="0">
                <a:solidFill>
                  <a:schemeClr val="tx1"/>
                </a:solidFill>
              </a:rPr>
              <a:t>」</a:t>
            </a:r>
            <a:r>
              <a:rPr lang="ja-JP" altLang="en-US" sz="1050" kern="0" spc="-30" dirty="0" smtClean="0">
                <a:solidFill>
                  <a:schemeClr val="tx1"/>
                </a:solidFill>
              </a:rPr>
              <a:t>］</a:t>
            </a:r>
            <a:r>
              <a:rPr lang="ja-JP" altLang="ja-JP" sz="1100" kern="0" spc="-30" dirty="0" smtClean="0">
                <a:solidFill>
                  <a:schemeClr val="tx1"/>
                </a:solidFill>
              </a:rPr>
              <a:t>が</a:t>
            </a:r>
            <a:r>
              <a:rPr lang="ja-JP" altLang="ja-JP" sz="1100" kern="0" spc="-30" dirty="0">
                <a:solidFill>
                  <a:schemeClr val="tx1"/>
                </a:solidFill>
              </a:rPr>
              <a:t>あった</a:t>
            </a:r>
            <a:endParaRPr lang="en-US" altLang="ja-JP" sz="1100" kern="0" spc="-30" dirty="0">
              <a:solidFill>
                <a:schemeClr val="tx1"/>
              </a:solidFill>
            </a:endParaRPr>
          </a:p>
          <a:p>
            <a:pPr marL="174625" indent="-174625"/>
            <a:r>
              <a:rPr lang="ja-JP" altLang="en-US" sz="1100" kern="0" spc="-30" dirty="0" smtClean="0">
                <a:solidFill>
                  <a:schemeClr val="tx1"/>
                </a:solidFill>
              </a:rPr>
              <a:t>□  </a:t>
            </a:r>
            <a:r>
              <a:rPr lang="ja-JP" altLang="ja-JP" sz="1100" kern="0" spc="-30" dirty="0">
                <a:solidFill>
                  <a:schemeClr val="tx1"/>
                </a:solidFill>
              </a:rPr>
              <a:t>適切な感染防護なしに陽性者を診察、看護もしくは介護をしていた</a:t>
            </a:r>
            <a:endParaRPr lang="en-US" altLang="ja-JP" sz="1100" kern="0" spc="-30" dirty="0">
              <a:solidFill>
                <a:schemeClr val="tx1"/>
              </a:solidFill>
            </a:endParaRPr>
          </a:p>
          <a:p>
            <a:pPr marL="174625" indent="-174625"/>
            <a:r>
              <a:rPr lang="ja-JP" altLang="en-US" sz="1100" kern="0" spc="-30" dirty="0" smtClean="0">
                <a:solidFill>
                  <a:schemeClr val="tx1"/>
                </a:solidFill>
              </a:rPr>
              <a:t>□  </a:t>
            </a:r>
            <a:r>
              <a:rPr lang="ja-JP" altLang="ja-JP" sz="1100" kern="0" spc="-30" dirty="0">
                <a:solidFill>
                  <a:schemeClr val="tx1"/>
                </a:solidFill>
              </a:rPr>
              <a:t>陽性者の気道分泌液もしくは体液等の汚染物質に直接触れた可能性が</a:t>
            </a:r>
            <a:r>
              <a:rPr lang="ja-JP" altLang="en-US" sz="1100" kern="0" spc="-30" dirty="0">
                <a:solidFill>
                  <a:schemeClr val="tx1"/>
                </a:solidFill>
              </a:rPr>
              <a:t>高</a:t>
            </a:r>
            <a:r>
              <a:rPr lang="ja-JP" altLang="ja-JP" sz="1100" kern="0" spc="-30" dirty="0">
                <a:solidFill>
                  <a:schemeClr val="tx1"/>
                </a:solidFill>
              </a:rPr>
              <a:t>い</a:t>
            </a:r>
            <a:endParaRPr lang="en-US" altLang="ja-JP" sz="1100" kern="0" spc="-30" dirty="0">
              <a:solidFill>
                <a:schemeClr val="tx1"/>
              </a:solidFill>
            </a:endParaRPr>
          </a:p>
          <a:p>
            <a:pPr marL="174625" indent="-174625" algn="r"/>
            <a:r>
              <a:rPr kumimoji="1" lang="en-US" altLang="ja-JP" sz="1000" kern="0" spc="-30" dirty="0">
                <a:solidFill>
                  <a:schemeClr val="tx1"/>
                </a:solidFill>
              </a:rPr>
              <a:t>    </a:t>
            </a:r>
            <a:r>
              <a:rPr kumimoji="1" lang="ja-JP" altLang="en-US" sz="1000" kern="0" spc="-30" dirty="0" smtClean="0">
                <a:solidFill>
                  <a:schemeClr val="tx1"/>
                </a:solidFill>
              </a:rPr>
              <a:t>（参考：</a:t>
            </a:r>
            <a:r>
              <a:rPr lang="ja-JP" altLang="ja-JP" sz="1000" kern="0" dirty="0" smtClean="0">
                <a:solidFill>
                  <a:schemeClr val="tx1"/>
                </a:solidFill>
              </a:rPr>
              <a:t>大阪府</a:t>
            </a:r>
            <a:r>
              <a:rPr lang="ja-JP" altLang="ja-JP" sz="1000" kern="0" dirty="0">
                <a:solidFill>
                  <a:schemeClr val="tx1"/>
                </a:solidFill>
              </a:rPr>
              <a:t>健康医療部</a:t>
            </a:r>
            <a:r>
              <a:rPr lang="ja-JP" altLang="ja-JP" sz="1000" kern="0" dirty="0" smtClean="0">
                <a:solidFill>
                  <a:schemeClr val="tx1"/>
                </a:solidFill>
              </a:rPr>
              <a:t>ＨＰ</a:t>
            </a:r>
            <a:r>
              <a:rPr lang="ja-JP" altLang="en-US" sz="1000" kern="0" dirty="0" smtClean="0">
                <a:solidFill>
                  <a:schemeClr val="tx1"/>
                </a:solidFill>
              </a:rPr>
              <a:t>）</a:t>
            </a:r>
            <a:endParaRPr kumimoji="1" lang="en-US" altLang="ja-JP" sz="1000" kern="0" spc="-30" dirty="0">
              <a:solidFill>
                <a:schemeClr val="tx1"/>
              </a:solidFill>
            </a:endParaRPr>
          </a:p>
        </p:txBody>
      </p:sp>
      <p:sp>
        <p:nvSpPr>
          <p:cNvPr id="33" name="テキスト ボックス 32"/>
          <p:cNvSpPr txBox="1"/>
          <p:nvPr/>
        </p:nvSpPr>
        <p:spPr>
          <a:xfrm>
            <a:off x="28575" y="285334"/>
            <a:ext cx="6804000" cy="677108"/>
          </a:xfrm>
          <a:prstGeom prst="rect">
            <a:avLst/>
          </a:prstGeom>
          <a:solidFill>
            <a:srgbClr val="66FF66"/>
          </a:solidFill>
          <a:ln w="28575">
            <a:solidFill>
              <a:schemeClr val="accent2"/>
            </a:solidFill>
          </a:ln>
        </p:spPr>
        <p:txBody>
          <a:bodyPr wrap="square" tIns="0" bIns="0" rtlCol="0" anchor="ctr">
            <a:spAutoFit/>
          </a:bodyPr>
          <a:lstStyle/>
          <a:p>
            <a:pPr algn="just"/>
            <a:r>
              <a:rPr lang="ja-JP" altLang="en-US" sz="1600" b="1" dirty="0" smtClean="0">
                <a:latin typeface="UD デジタル 教科書体 NK-R" panose="02020400000000000000" pitchFamily="18" charset="-128"/>
                <a:ea typeface="UD デジタル 教科書体 NK-R" panose="02020400000000000000" pitchFamily="18" charset="-128"/>
              </a:rPr>
              <a:t>　</a:t>
            </a:r>
            <a:r>
              <a:rPr lang="en-US" altLang="ja-JP" sz="1400" b="1" dirty="0" smtClean="0">
                <a:latin typeface="UD デジタル 教科書体 NK-R" panose="02020400000000000000" pitchFamily="18" charset="-128"/>
                <a:ea typeface="UD デジタル 教科書体 NK-R" panose="02020400000000000000" pitchFamily="18" charset="-128"/>
              </a:rPr>
              <a:t>【</a:t>
            </a:r>
            <a:r>
              <a:rPr lang="ja-JP" altLang="en-US" sz="1400" b="1" dirty="0">
                <a:latin typeface="UD デジタル 教科書体 NK-R" panose="02020400000000000000" pitchFamily="18" charset="-128"/>
                <a:ea typeface="UD デジタル 教科書体 NK-R" panose="02020400000000000000" pitchFamily="18" charset="-128"/>
              </a:rPr>
              <a:t>別紙</a:t>
            </a:r>
            <a:r>
              <a:rPr lang="en-US" altLang="ja-JP" sz="1400" b="1" dirty="0">
                <a:latin typeface="UD デジタル 教科書体 NK-R" panose="02020400000000000000" pitchFamily="18" charset="-128"/>
                <a:ea typeface="UD デジタル 教科書体 NK-R" panose="02020400000000000000" pitchFamily="18" charset="-128"/>
              </a:rPr>
              <a:t>】</a:t>
            </a:r>
            <a:r>
              <a:rPr lang="ja-JP" altLang="en-US" sz="1400" b="1" dirty="0">
                <a:latin typeface="UD デジタル 教科書体 NK-R" panose="02020400000000000000" pitchFamily="18" charset="-128"/>
                <a:ea typeface="UD デジタル 教科書体 NK-R" panose="02020400000000000000" pitchFamily="18" charset="-128"/>
              </a:rPr>
              <a:t>（</a:t>
            </a:r>
            <a:r>
              <a:rPr lang="en-US" altLang="ja-JP" sz="1400" b="1" dirty="0" smtClean="0">
                <a:latin typeface="UD デジタル 教科書体 NK-R" panose="02020400000000000000" pitchFamily="18" charset="-128"/>
                <a:ea typeface="UD デジタル 教科書体 NK-R" panose="02020400000000000000" pitchFamily="18" charset="-128"/>
              </a:rPr>
              <a:t>0727</a:t>
            </a:r>
            <a:r>
              <a:rPr lang="ja-JP" altLang="en-US" sz="1400" b="1" dirty="0" smtClean="0">
                <a:latin typeface="UD デジタル 教科書体 NK-R" panose="02020400000000000000" pitchFamily="18" charset="-128"/>
                <a:ea typeface="UD デジタル 教科書体 NK-R" panose="02020400000000000000" pitchFamily="18" charset="-128"/>
              </a:rPr>
              <a:t>改訂版</a:t>
            </a:r>
            <a:r>
              <a:rPr lang="ja-JP" altLang="en-US" sz="1400" b="1" dirty="0">
                <a:latin typeface="UD デジタル 教科書体 NK-R" panose="02020400000000000000" pitchFamily="18" charset="-128"/>
                <a:ea typeface="UD デジタル 教科書体 NK-R" panose="02020400000000000000" pitchFamily="18" charset="-128"/>
              </a:rPr>
              <a:t>）</a:t>
            </a:r>
            <a:endParaRPr lang="en-US" altLang="ja-JP" sz="1400" b="1" dirty="0">
              <a:latin typeface="UD デジタル 教科書体 NK-R" panose="02020400000000000000" pitchFamily="18" charset="-128"/>
              <a:ea typeface="UD デジタル 教科書体 NK-R" panose="02020400000000000000" pitchFamily="18" charset="-128"/>
            </a:endParaRPr>
          </a:p>
          <a:p>
            <a:pPr marL="85725" algn="just"/>
            <a:r>
              <a:rPr lang="ja-JP" altLang="en-US" sz="1400" b="1" spc="300" dirty="0" smtClean="0">
                <a:latin typeface="UD デジタル 教科書体 NK-R" panose="02020400000000000000" pitchFamily="18" charset="-128"/>
                <a:ea typeface="UD デジタル 教科書体 NK-R" panose="02020400000000000000" pitchFamily="18" charset="-128"/>
              </a:rPr>
              <a:t> </a:t>
            </a:r>
            <a:r>
              <a:rPr lang="en-US" altLang="ja-JP" sz="1400" b="1" spc="300" dirty="0" smtClean="0">
                <a:latin typeface="UD デジタル 教科書体 NK-R" panose="02020400000000000000" pitchFamily="18" charset="-128"/>
                <a:ea typeface="UD デジタル 教科書体 NK-R" panose="02020400000000000000" pitchFamily="18" charset="-128"/>
              </a:rPr>
              <a:t>6</a:t>
            </a:r>
            <a:r>
              <a:rPr lang="ja-JP" altLang="en-US" sz="1400" b="1" spc="300" dirty="0">
                <a:latin typeface="UD デジタル 教科書体 NK-R" panose="02020400000000000000" pitchFamily="18" charset="-128"/>
                <a:ea typeface="UD デジタル 教科書体 NK-R" panose="02020400000000000000" pitchFamily="18" charset="-128"/>
              </a:rPr>
              <a:t>　</a:t>
            </a:r>
            <a:r>
              <a:rPr lang="ja-JP" altLang="ja-JP" sz="1400" b="1" spc="300" dirty="0" smtClean="0">
                <a:latin typeface="UD デジタル 教科書体 NK-R" panose="02020400000000000000" pitchFamily="18" charset="-128"/>
                <a:ea typeface="UD デジタル 教科書体 NK-R" panose="02020400000000000000" pitchFamily="18" charset="-128"/>
              </a:rPr>
              <a:t>児童</a:t>
            </a:r>
            <a:r>
              <a:rPr lang="ja-JP" altLang="ja-JP" sz="1400" b="1" spc="300" dirty="0">
                <a:latin typeface="UD デジタル 教科書体 NK-R" panose="02020400000000000000" pitchFamily="18" charset="-128"/>
                <a:ea typeface="UD デジタル 教科書体 NK-R" panose="02020400000000000000" pitchFamily="18" charset="-128"/>
              </a:rPr>
              <a:t>生徒等又は教職員に感染者が確認された場合の対応に</a:t>
            </a:r>
            <a:r>
              <a:rPr lang="ja-JP" altLang="ja-JP" sz="1400" b="1" spc="300" dirty="0" smtClean="0">
                <a:latin typeface="UD デジタル 教科書体 NK-R" panose="02020400000000000000" pitchFamily="18" charset="-128"/>
                <a:ea typeface="UD デジタル 教科書体 NK-R" panose="02020400000000000000" pitchFamily="18" charset="-128"/>
              </a:rPr>
              <a:t>ついて</a:t>
            </a:r>
            <a:endParaRPr lang="en-US" altLang="ja-JP" sz="1400" b="1" spc="300" dirty="0">
              <a:latin typeface="UD デジタル 教科書体 NK-R" panose="02020400000000000000" pitchFamily="18" charset="-128"/>
              <a:ea typeface="UD デジタル 教科書体 NK-R" panose="02020400000000000000" pitchFamily="18" charset="-128"/>
            </a:endParaRPr>
          </a:p>
          <a:p>
            <a:pPr marL="85725" algn="just"/>
            <a:r>
              <a:rPr lang="ja-JP" altLang="en-US" sz="1400" b="1" dirty="0" smtClean="0">
                <a:latin typeface="UD デジタル 教科書体 NK-R" panose="02020400000000000000" pitchFamily="18" charset="-128"/>
                <a:ea typeface="UD デジタル 教科書体 NK-R" panose="02020400000000000000" pitchFamily="18" charset="-128"/>
              </a:rPr>
              <a:t> 　　　（２）</a:t>
            </a:r>
            <a:r>
              <a:rPr lang="ja-JP" altLang="ja-JP" sz="1400" dirty="0">
                <a:latin typeface="UD デジタル 教科書体 NK-R" panose="02020400000000000000" pitchFamily="18" charset="-128"/>
                <a:ea typeface="UD デジタル 教科書体 NK-R" panose="02020400000000000000" pitchFamily="18" charset="-128"/>
              </a:rPr>
              <a:t>中学校及び高等学校に</a:t>
            </a:r>
            <a:r>
              <a:rPr lang="ja-JP" altLang="ja-JP" sz="1400" dirty="0" smtClean="0">
                <a:latin typeface="UD デジタル 教科書体 NK-R" panose="02020400000000000000" pitchFamily="18" charset="-128"/>
                <a:ea typeface="UD デジタル 教科書体 NK-R" panose="02020400000000000000" pitchFamily="18" charset="-128"/>
              </a:rPr>
              <a:t>ついて</a:t>
            </a:r>
            <a:r>
              <a:rPr lang="en-US" altLang="ja-JP" sz="1400" dirty="0" smtClean="0">
                <a:latin typeface="UD デジタル 教科書体 NK-R" panose="02020400000000000000" pitchFamily="18" charset="-128"/>
                <a:ea typeface="UD デジタル 教科書体 NK-R" panose="02020400000000000000" pitchFamily="18" charset="-128"/>
              </a:rPr>
              <a:t> </a:t>
            </a:r>
            <a:r>
              <a:rPr lang="ja-JP" altLang="en-US" sz="1400" b="1" dirty="0" smtClean="0"/>
              <a:t>（概要）　</a:t>
            </a:r>
            <a:r>
              <a:rPr lang="en-US" altLang="ja-JP" sz="1400" b="1" dirty="0" smtClean="0"/>
              <a:t>No.</a:t>
            </a:r>
            <a:r>
              <a:rPr lang="ja-JP" altLang="en-US" sz="1400" b="1" dirty="0" smtClean="0"/>
              <a:t>２</a:t>
            </a:r>
            <a:endParaRPr lang="en-US" altLang="ja-JP" sz="1400" b="1" dirty="0"/>
          </a:p>
        </p:txBody>
      </p:sp>
      <p:sp>
        <p:nvSpPr>
          <p:cNvPr id="34" name="正方形/長方形 33"/>
          <p:cNvSpPr/>
          <p:nvPr/>
        </p:nvSpPr>
        <p:spPr>
          <a:xfrm>
            <a:off x="5450006" y="43181"/>
            <a:ext cx="1368000" cy="18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r"/>
            <a:r>
              <a:rPr kumimoji="1" lang="en-US" altLang="ja-JP" sz="1100" b="1" dirty="0" smtClean="0">
                <a:solidFill>
                  <a:schemeClr val="tx1"/>
                </a:solidFill>
              </a:rPr>
              <a:t>R4.7.27</a:t>
            </a:r>
            <a:r>
              <a:rPr kumimoji="1" lang="ja-JP" altLang="en-US" sz="1100" b="1" dirty="0" smtClean="0">
                <a:solidFill>
                  <a:schemeClr val="tx1"/>
                </a:solidFill>
              </a:rPr>
              <a:t>　教育振興室</a:t>
            </a:r>
            <a:endParaRPr kumimoji="1" lang="ja-JP" altLang="en-US" sz="1100" b="1" dirty="0">
              <a:solidFill>
                <a:schemeClr val="tx1"/>
              </a:solidFill>
            </a:endParaRPr>
          </a:p>
        </p:txBody>
      </p:sp>
      <p:sp>
        <p:nvSpPr>
          <p:cNvPr id="36" name="テキスト ボックス 35"/>
          <p:cNvSpPr txBox="1"/>
          <p:nvPr/>
        </p:nvSpPr>
        <p:spPr>
          <a:xfrm>
            <a:off x="40004" y="9134863"/>
            <a:ext cx="6768000" cy="688256"/>
          </a:xfrm>
          <a:prstGeom prst="rect">
            <a:avLst/>
          </a:prstGeom>
          <a:noFill/>
          <a:ln>
            <a:solidFill>
              <a:schemeClr val="tx1"/>
            </a:solidFill>
            <a:prstDash val="sysDot"/>
          </a:ln>
        </p:spPr>
        <p:txBody>
          <a:bodyPr wrap="square" lIns="0" tIns="36000" rIns="36000" bIns="36000" rtlCol="0">
            <a:spAutoFit/>
          </a:bodyPr>
          <a:lstStyle/>
          <a:p>
            <a:pPr marL="2695575" indent="-2695575">
              <a:tabLst>
                <a:tab pos="2962275" algn="l"/>
              </a:tabLst>
            </a:pPr>
            <a:r>
              <a:rPr lang="en-US" altLang="ja-JP" sz="800" dirty="0" smtClean="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参考</a:t>
            </a:r>
            <a:r>
              <a:rPr lang="en-US" altLang="ja-JP" sz="800" dirty="0" smtClean="0">
                <a:latin typeface="メイリオ" panose="020B0604030504040204" pitchFamily="50" charset="-128"/>
                <a:ea typeface="メイリオ" panose="020B0604030504040204" pitchFamily="50" charset="-128"/>
              </a:rPr>
              <a:t>】</a:t>
            </a:r>
          </a:p>
          <a:p>
            <a:pPr marL="2332038" indent="-2332038">
              <a:tabLst>
                <a:tab pos="2962275" algn="l"/>
              </a:tabLst>
            </a:pPr>
            <a:r>
              <a:rPr lang="ja-JP" altLang="en-US" sz="800" dirty="0">
                <a:latin typeface="メイリオ" panose="020B0604030504040204" pitchFamily="50" charset="-128"/>
                <a:ea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rPr>
              <a:t>○ </a:t>
            </a:r>
            <a:r>
              <a:rPr lang="ja-JP" altLang="ja-JP" sz="800" dirty="0" smtClean="0">
                <a:latin typeface="メイリオ" panose="020B0604030504040204" pitchFamily="50" charset="-128"/>
                <a:ea typeface="メイリオ" panose="020B0604030504040204" pitchFamily="50" charset="-128"/>
              </a:rPr>
              <a:t>令和４年</a:t>
            </a:r>
            <a:r>
              <a:rPr lang="ja-JP" altLang="en-US" sz="800" dirty="0" smtClean="0">
                <a:latin typeface="メイリオ" panose="020B0604030504040204" pitchFamily="50" charset="-128"/>
                <a:ea typeface="メイリオ" panose="020B0604030504040204" pitchFamily="50" charset="-128"/>
              </a:rPr>
              <a:t>７</a:t>
            </a:r>
            <a:r>
              <a:rPr lang="ja-JP" altLang="ja-JP" sz="800" dirty="0" smtClean="0">
                <a:latin typeface="メイリオ" panose="020B0604030504040204" pitchFamily="50" charset="-128"/>
                <a:ea typeface="メイリオ" panose="020B0604030504040204" pitchFamily="50" charset="-128"/>
              </a:rPr>
              <a:t>月</a:t>
            </a:r>
            <a:r>
              <a:rPr lang="en-US" altLang="ja-JP" sz="800" dirty="0" smtClean="0">
                <a:latin typeface="メイリオ" panose="020B0604030504040204" pitchFamily="50" charset="-128"/>
                <a:ea typeface="メイリオ" panose="020B0604030504040204" pitchFamily="50" charset="-128"/>
              </a:rPr>
              <a:t>25</a:t>
            </a:r>
            <a:r>
              <a:rPr lang="ja-JP" altLang="ja-JP" sz="800" dirty="0" smtClean="0">
                <a:latin typeface="メイリオ" panose="020B0604030504040204" pitchFamily="50" charset="-128"/>
                <a:ea typeface="メイリオ" panose="020B0604030504040204" pitchFamily="50" charset="-128"/>
              </a:rPr>
              <a:t>日付け</a:t>
            </a:r>
            <a:r>
              <a:rPr lang="ja-JP" altLang="ja-JP" sz="800" dirty="0">
                <a:latin typeface="メイリオ" panose="020B0604030504040204" pitchFamily="50" charset="-128"/>
                <a:ea typeface="メイリオ" panose="020B0604030504040204" pitchFamily="50" charset="-128"/>
              </a:rPr>
              <a:t>文部科学省事務</a:t>
            </a:r>
            <a:r>
              <a:rPr lang="ja-JP" altLang="ja-JP" sz="800" dirty="0" smtClean="0">
                <a:latin typeface="メイリオ" panose="020B0604030504040204" pitchFamily="50" charset="-128"/>
                <a:ea typeface="メイリオ" panose="020B0604030504040204" pitchFamily="50" charset="-128"/>
              </a:rPr>
              <a:t>連絡</a:t>
            </a:r>
            <a:r>
              <a:rPr lang="en-US" altLang="ja-JP" sz="800" smtClean="0">
                <a:latin typeface="メイリオ" panose="020B0604030504040204" pitchFamily="50" charset="-128"/>
                <a:ea typeface="メイリオ" panose="020B0604030504040204" pitchFamily="50" charset="-128"/>
              </a:rPr>
              <a:t>  </a:t>
            </a:r>
            <a:r>
              <a:rPr lang="ja-JP" altLang="ja-JP" sz="800" dirty="0" smtClean="0">
                <a:latin typeface="メイリオ" panose="020B0604030504040204" pitchFamily="50" charset="-128"/>
                <a:ea typeface="メイリオ" panose="020B0604030504040204" pitchFamily="50" charset="-128"/>
              </a:rPr>
              <a:t>「</a:t>
            </a:r>
            <a:r>
              <a:rPr lang="ja-JP" altLang="ja-JP" sz="800" dirty="0">
                <a:latin typeface="メイリオ" panose="020B0604030504040204" pitchFamily="50" charset="-128"/>
                <a:ea typeface="メイリオ" panose="020B0604030504040204" pitchFamily="50" charset="-128"/>
              </a:rPr>
              <a:t>濃厚接触者の待機期間の見直し等について</a:t>
            </a:r>
            <a:r>
              <a:rPr lang="ja-JP" altLang="en-US" sz="800" dirty="0" smtClean="0">
                <a:latin typeface="メイリオ" panose="020B0604030504040204" pitchFamily="50" charset="-128"/>
                <a:ea typeface="メイリオ" panose="020B0604030504040204" pitchFamily="50" charset="-128"/>
              </a:rPr>
              <a:t>」</a:t>
            </a:r>
            <a:endParaRPr lang="en-US" altLang="ja-JP" sz="800" dirty="0">
              <a:latin typeface="メイリオ" panose="020B0604030504040204" pitchFamily="50" charset="-128"/>
              <a:ea typeface="メイリオ" panose="020B0604030504040204" pitchFamily="50" charset="-128"/>
            </a:endParaRPr>
          </a:p>
          <a:p>
            <a:pPr marL="2332038" indent="-2332038">
              <a:tabLst>
                <a:tab pos="2962275" algn="l"/>
              </a:tabLst>
            </a:pPr>
            <a:r>
              <a:rPr lang="ja-JP" altLang="en-US" sz="800" dirty="0" smtClean="0">
                <a:latin typeface="メイリオ" panose="020B0604030504040204" pitchFamily="50" charset="-128"/>
                <a:ea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rPr>
              <a:t>○ </a:t>
            </a:r>
            <a:r>
              <a:rPr lang="ja-JP" altLang="ja-JP" sz="800" dirty="0">
                <a:latin typeface="メイリオ" panose="020B0604030504040204" pitchFamily="50" charset="-128"/>
                <a:ea typeface="メイリオ" panose="020B0604030504040204" pitchFamily="50" charset="-128"/>
              </a:rPr>
              <a:t>令和</a:t>
            </a:r>
            <a:r>
              <a:rPr lang="ja-JP" altLang="ja-JP" sz="800" dirty="0" smtClean="0">
                <a:latin typeface="メイリオ" panose="020B0604030504040204" pitchFamily="50" charset="-128"/>
                <a:ea typeface="メイリオ" panose="020B0604030504040204" pitchFamily="50" charset="-128"/>
              </a:rPr>
              <a:t>４年</a:t>
            </a:r>
            <a:r>
              <a:rPr lang="ja-JP" altLang="en-US" sz="800" dirty="0">
                <a:latin typeface="メイリオ" panose="020B0604030504040204" pitchFamily="50" charset="-128"/>
                <a:ea typeface="メイリオ" panose="020B0604030504040204" pitchFamily="50" charset="-128"/>
              </a:rPr>
              <a:t>７</a:t>
            </a:r>
            <a:r>
              <a:rPr lang="ja-JP" altLang="ja-JP" sz="800" dirty="0">
                <a:latin typeface="メイリオ" panose="020B0604030504040204" pitchFamily="50" charset="-128"/>
                <a:ea typeface="メイリオ" panose="020B0604030504040204" pitchFamily="50" charset="-128"/>
              </a:rPr>
              <a:t>月</a:t>
            </a:r>
            <a:r>
              <a:rPr lang="en-US" altLang="ja-JP" sz="800" dirty="0" smtClean="0">
                <a:latin typeface="メイリオ" panose="020B0604030504040204" pitchFamily="50" charset="-128"/>
                <a:ea typeface="メイリオ" panose="020B0604030504040204" pitchFamily="50" charset="-128"/>
              </a:rPr>
              <a:t>27</a:t>
            </a:r>
            <a:r>
              <a:rPr lang="ja-JP" altLang="ja-JP" sz="800" dirty="0" smtClean="0">
                <a:latin typeface="メイリオ" panose="020B0604030504040204" pitchFamily="50" charset="-128"/>
                <a:ea typeface="メイリオ" panose="020B0604030504040204" pitchFamily="50" charset="-128"/>
              </a:rPr>
              <a:t>日付け</a:t>
            </a:r>
            <a:r>
              <a:rPr lang="ja-JP" altLang="ja-JP" sz="800" dirty="0">
                <a:latin typeface="メイリオ" panose="020B0604030504040204" pitchFamily="50" charset="-128"/>
                <a:ea typeface="メイリオ" panose="020B0604030504040204" pitchFamily="50" charset="-128"/>
              </a:rPr>
              <a:t>府健康医療部長通知</a:t>
            </a:r>
            <a:r>
              <a:rPr lang="en-US" altLang="ja-JP" sz="800" dirty="0">
                <a:latin typeface="メイリオ" panose="020B0604030504040204" pitchFamily="50" charset="-128"/>
                <a:ea typeface="メイリオ" panose="020B0604030504040204" pitchFamily="50" charset="-128"/>
              </a:rPr>
              <a:t> </a:t>
            </a:r>
            <a:r>
              <a:rPr lang="en-US" altLang="ja-JP" sz="400" dirty="0">
                <a:latin typeface="メイリオ" panose="020B0604030504040204" pitchFamily="50" charset="-128"/>
                <a:ea typeface="メイリオ" panose="020B0604030504040204" pitchFamily="50" charset="-128"/>
              </a:rPr>
              <a:t>  </a:t>
            </a:r>
            <a:r>
              <a:rPr lang="ja-JP" altLang="ja-JP" sz="800" dirty="0" smtClean="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第七波の感染急拡大を踏まえたさらなる保健所業務の重点化に</a:t>
            </a:r>
            <a:r>
              <a:rPr lang="ja-JP" altLang="en-US" sz="800" dirty="0" smtClean="0">
                <a:latin typeface="メイリオ" panose="020B0604030504040204" pitchFamily="50" charset="-128"/>
                <a:ea typeface="メイリオ" panose="020B0604030504040204" pitchFamily="50" charset="-128"/>
              </a:rPr>
              <a:t>ついて</a:t>
            </a:r>
            <a:r>
              <a:rPr lang="ja-JP" altLang="ja-JP" sz="800" dirty="0" smtClean="0">
                <a:latin typeface="メイリオ" panose="020B0604030504040204" pitchFamily="50" charset="-128"/>
                <a:ea typeface="メイリオ" panose="020B0604030504040204" pitchFamily="50" charset="-128"/>
              </a:rPr>
              <a:t>」</a:t>
            </a:r>
            <a:endParaRPr lang="en-US" altLang="ja-JP" sz="800" dirty="0">
              <a:latin typeface="メイリオ" panose="020B0604030504040204" pitchFamily="50" charset="-128"/>
              <a:ea typeface="メイリオ" panose="020B0604030504040204" pitchFamily="50" charset="-128"/>
            </a:endParaRPr>
          </a:p>
          <a:p>
            <a:pPr marL="2695575" indent="-2695575">
              <a:tabLst>
                <a:tab pos="2962275" algn="l"/>
              </a:tabLst>
            </a:pPr>
            <a:r>
              <a:rPr lang="ja-JP" altLang="en-US" sz="800" dirty="0" smtClean="0">
                <a:latin typeface="メイリオ" panose="020B0604030504040204" pitchFamily="50" charset="-128"/>
                <a:ea typeface="メイリオ" panose="020B0604030504040204" pitchFamily="50" charset="-128"/>
              </a:rPr>
              <a:t>　○ 文部科学省作成「</a:t>
            </a:r>
            <a:r>
              <a:rPr lang="ja-JP" altLang="en-US" sz="800" dirty="0">
                <a:latin typeface="メイリオ" panose="020B0604030504040204" pitchFamily="50" charset="-128"/>
                <a:ea typeface="メイリオ" panose="020B0604030504040204" pitchFamily="50" charset="-128"/>
              </a:rPr>
              <a:t>学校における新型コロナウイルス感染症に関する衛生管理マニュアル～「学校の新しい生活様式」～（</a:t>
            </a:r>
            <a:r>
              <a:rPr lang="en-US" altLang="ja-JP" sz="800" dirty="0">
                <a:latin typeface="メイリオ" panose="020B0604030504040204" pitchFamily="50" charset="-128"/>
                <a:ea typeface="メイリオ" panose="020B0604030504040204" pitchFamily="50" charset="-128"/>
              </a:rPr>
              <a:t>2022.4.1 Ver.8</a:t>
            </a:r>
            <a:r>
              <a:rPr lang="ja-JP" altLang="en-US" sz="800" dirty="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a:t>
            </a:r>
            <a:endParaRPr lang="en-US" altLang="ja-JP" sz="800" dirty="0">
              <a:latin typeface="メイリオ" panose="020B0604030504040204" pitchFamily="50" charset="-128"/>
              <a:ea typeface="メイリオ" panose="020B0604030504040204" pitchFamily="50" charset="-128"/>
            </a:endParaRPr>
          </a:p>
          <a:p>
            <a:pPr marL="2332038" indent="-2332038">
              <a:tabLst>
                <a:tab pos="2962275" algn="l"/>
              </a:tabLst>
            </a:pPr>
            <a:r>
              <a:rPr lang="ja-JP" altLang="en-US" sz="800" dirty="0">
                <a:latin typeface="メイリオ" panose="020B0604030504040204" pitchFamily="50" charset="-128"/>
                <a:ea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rPr>
              <a:t>○ </a:t>
            </a:r>
            <a:r>
              <a:rPr lang="ja-JP" altLang="ja-JP" sz="800" dirty="0" smtClean="0">
                <a:latin typeface="メイリオ" panose="020B0604030504040204" pitchFamily="50" charset="-128"/>
                <a:ea typeface="メイリオ" panose="020B0604030504040204" pitchFamily="50" charset="-128"/>
              </a:rPr>
              <a:t>大阪府</a:t>
            </a:r>
            <a:r>
              <a:rPr lang="ja-JP" altLang="ja-JP" sz="800" dirty="0">
                <a:latin typeface="メイリオ" panose="020B0604030504040204" pitchFamily="50" charset="-128"/>
                <a:ea typeface="メイリオ" panose="020B0604030504040204" pitchFamily="50" charset="-128"/>
              </a:rPr>
              <a:t>健康医療部ＨＰ</a:t>
            </a:r>
            <a:r>
              <a:rPr lang="ja-JP" altLang="ja-JP" sz="800" dirty="0" smtClean="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濃厚接触者の方</a:t>
            </a:r>
            <a:r>
              <a:rPr lang="ja-JP" altLang="en-US" sz="800" dirty="0" smtClean="0">
                <a:latin typeface="メイリオ" panose="020B0604030504040204" pitchFamily="50" charset="-128"/>
                <a:ea typeface="メイリオ" panose="020B0604030504040204" pitchFamily="50" charset="-128"/>
              </a:rPr>
              <a:t>へ    </a:t>
            </a:r>
            <a:r>
              <a:rPr lang="en-US" altLang="ja-JP" sz="800" dirty="0" smtClean="0">
                <a:latin typeface="メイリオ" panose="020B0604030504040204" pitchFamily="50" charset="-128"/>
                <a:ea typeface="メイリオ" panose="020B0604030504040204" pitchFamily="50" charset="-128"/>
                <a:hlinkClick r:id="rId2"/>
              </a:rPr>
              <a:t>https://www.pref.osaka.lg.jp/iryo/osakakansensho/youseinoukoujigyou.html</a:t>
            </a:r>
            <a:endParaRPr lang="en-US" altLang="ja-JP" sz="8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99462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2571</TotalTime>
  <Words>1790</Words>
  <Application>Microsoft Office PowerPoint</Application>
  <PresentationFormat>A4 210 x 297 mm</PresentationFormat>
  <Paragraphs>151</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MS-Gothic</vt:lpstr>
      <vt:lpstr>UD デジタル 教科書体 NK-R</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折井　郁</dc:creator>
  <cp:lastModifiedBy>大更　真須美</cp:lastModifiedBy>
  <cp:revision>223</cp:revision>
  <cp:lastPrinted>2022-07-25T12:41:58Z</cp:lastPrinted>
  <dcterms:created xsi:type="dcterms:W3CDTF">2022-01-15T08:42:42Z</dcterms:created>
  <dcterms:modified xsi:type="dcterms:W3CDTF">2022-07-27T06:38:59Z</dcterms:modified>
</cp:coreProperties>
</file>