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096" r:id="rId4"/>
  </p:sldMasterIdLst>
  <p:notesMasterIdLst>
    <p:notesMasterId r:id="rId31"/>
  </p:notesMasterIdLst>
  <p:handoutMasterIdLst>
    <p:handoutMasterId r:id="rId32"/>
  </p:handoutMasterIdLst>
  <p:sldIdLst>
    <p:sldId id="967" r:id="rId5"/>
    <p:sldId id="968" r:id="rId6"/>
    <p:sldId id="975" r:id="rId7"/>
    <p:sldId id="978" r:id="rId8"/>
    <p:sldId id="954" r:id="rId9"/>
    <p:sldId id="956" r:id="rId10"/>
    <p:sldId id="572" r:id="rId11"/>
    <p:sldId id="329" r:id="rId12"/>
    <p:sldId id="974" r:id="rId13"/>
    <p:sldId id="690" r:id="rId14"/>
    <p:sldId id="976" r:id="rId15"/>
    <p:sldId id="986" r:id="rId16"/>
    <p:sldId id="979" r:id="rId17"/>
    <p:sldId id="987" r:id="rId18"/>
    <p:sldId id="990" r:id="rId19"/>
    <p:sldId id="985" r:id="rId20"/>
    <p:sldId id="981" r:id="rId21"/>
    <p:sldId id="982" r:id="rId22"/>
    <p:sldId id="983" r:id="rId23"/>
    <p:sldId id="965" r:id="rId24"/>
    <p:sldId id="526" r:id="rId25"/>
    <p:sldId id="547" r:id="rId26"/>
    <p:sldId id="966" r:id="rId27"/>
    <p:sldId id="570" r:id="rId28"/>
    <p:sldId id="952" r:id="rId29"/>
    <p:sldId id="467" r:id="rId30"/>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guide id="3" orient="horz" pos="527" userDrawn="1">
          <p15:clr>
            <a:srgbClr val="A4A3A4"/>
          </p15:clr>
        </p15:guide>
        <p15:guide id="4" orient="horz" pos="709" userDrawn="1">
          <p15:clr>
            <a:srgbClr val="A4A3A4"/>
          </p15:clr>
        </p15:guide>
        <p15:guide id="5" pos="2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福岡　将士" initials="福岡　将士" lastIdx="2" clrIdx="0">
    <p:extLst>
      <p:ext uri="{19B8F6BF-5375-455C-9EA6-DF929625EA0E}">
        <p15:presenceInfo xmlns:p15="http://schemas.microsoft.com/office/powerpoint/2012/main" userId="S-1-5-21-161959346-1900351369-444732941-214474" providerId="AD"/>
      </p:ext>
    </p:extLst>
  </p:cmAuthor>
  <p:cmAuthor id="2" name="堀　健人" initials="堀　健人" lastIdx="3" clrIdx="1">
    <p:extLst>
      <p:ext uri="{19B8F6BF-5375-455C-9EA6-DF929625EA0E}">
        <p15:presenceInfo xmlns:p15="http://schemas.microsoft.com/office/powerpoint/2012/main" userId="S::HoriKe@lan.pref.osaka.jp::1315a6a8-9759-4cff-a412-5a99fce933bb" providerId="AD"/>
      </p:ext>
    </p:extLst>
  </p:cmAuthor>
  <p:cmAuthor id="3" name="今田　清重" initials="今田　清重" lastIdx="1" clrIdx="2">
    <p:extLst>
      <p:ext uri="{19B8F6BF-5375-455C-9EA6-DF929625EA0E}">
        <p15:presenceInfo xmlns:p15="http://schemas.microsoft.com/office/powerpoint/2012/main" userId="S::ImadaKi@lan.pref.osaka.jp::8cccda34-b6c2-4f1f-8167-0a4739c837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CC6600"/>
    <a:srgbClr val="FFF2CC"/>
    <a:srgbClr val="D9E1F2"/>
    <a:srgbClr val="CCECFF"/>
    <a:srgbClr val="3399FF"/>
    <a:srgbClr val="FFCCCC"/>
    <a:srgbClr val="FF99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3" autoAdjust="0"/>
    <p:restoredTop sz="96270" autoAdjust="0"/>
  </p:normalViewPr>
  <p:slideViewPr>
    <p:cSldViewPr showGuides="1">
      <p:cViewPr varScale="1">
        <p:scale>
          <a:sx n="115" d="100"/>
          <a:sy n="115" d="100"/>
        </p:scale>
        <p:origin x="1626" y="108"/>
      </p:cViewPr>
      <p:guideLst>
        <p:guide orient="horz" pos="2160"/>
        <p:guide pos="2880"/>
        <p:guide orient="horz" pos="527"/>
        <p:guide orient="horz" pos="709"/>
        <p:guide pos="204"/>
      </p:guideLst>
    </p:cSldViewPr>
  </p:slideViewPr>
  <p:outlineViewPr>
    <p:cViewPr>
      <p:scale>
        <a:sx n="33" d="100"/>
        <a:sy n="33" d="100"/>
      </p:scale>
      <p:origin x="0" y="48"/>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7" y="6"/>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3" tIns="45649" rIns="91293" bIns="45649" numCol="1" anchor="t" anchorCtr="0" compatLnSpc="1">
            <a:prstTxWarp prst="textNoShape">
              <a:avLst/>
            </a:prstTxWarp>
          </a:bodyPr>
          <a:lstStyle>
            <a:lvl1pPr defTabSz="912514">
              <a:defRPr sz="1100">
                <a:latin typeface="Arial" charset="0"/>
                <a:ea typeface="ＭＳ Ｐゴシック" pitchFamily="50" charset="-128"/>
              </a:defRPr>
            </a:lvl1pPr>
          </a:lstStyle>
          <a:p>
            <a:pPr>
              <a:defRPr/>
            </a:pPr>
            <a:endParaRPr lang="en-US" altLang="ja-JP"/>
          </a:p>
        </p:txBody>
      </p:sp>
      <p:sp>
        <p:nvSpPr>
          <p:cNvPr id="38915" name="Rectangle 3"/>
          <p:cNvSpPr>
            <a:spLocks noGrp="1" noChangeArrowheads="1"/>
          </p:cNvSpPr>
          <p:nvPr>
            <p:ph type="dt" sz="quarter" idx="1"/>
          </p:nvPr>
        </p:nvSpPr>
        <p:spPr bwMode="auto">
          <a:xfrm>
            <a:off x="3856043" y="6"/>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3" tIns="45649" rIns="91293" bIns="45649" numCol="1" anchor="t" anchorCtr="0" compatLnSpc="1">
            <a:prstTxWarp prst="textNoShape">
              <a:avLst/>
            </a:prstTxWarp>
          </a:bodyPr>
          <a:lstStyle>
            <a:lvl1pPr algn="r" defTabSz="912514">
              <a:defRPr sz="1100">
                <a:latin typeface="Arial" charset="0"/>
                <a:ea typeface="ＭＳ Ｐゴシック" pitchFamily="50" charset="-128"/>
              </a:defRPr>
            </a:lvl1pPr>
          </a:lstStyle>
          <a:p>
            <a:pPr>
              <a:defRPr/>
            </a:pPr>
            <a:endParaRPr lang="en-US" altLang="ja-JP"/>
          </a:p>
        </p:txBody>
      </p:sp>
      <p:sp>
        <p:nvSpPr>
          <p:cNvPr id="38916" name="Rectangle 4"/>
          <p:cNvSpPr>
            <a:spLocks noGrp="1" noChangeArrowheads="1"/>
          </p:cNvSpPr>
          <p:nvPr>
            <p:ph type="ftr" sz="quarter" idx="2"/>
          </p:nvPr>
        </p:nvSpPr>
        <p:spPr bwMode="auto">
          <a:xfrm>
            <a:off x="7" y="9440867"/>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3" tIns="45649" rIns="91293" bIns="45649" numCol="1" anchor="b" anchorCtr="0" compatLnSpc="1">
            <a:prstTxWarp prst="textNoShape">
              <a:avLst/>
            </a:prstTxWarp>
          </a:bodyPr>
          <a:lstStyle>
            <a:lvl1pPr defTabSz="912514">
              <a:defRPr sz="1100">
                <a:latin typeface="Arial" charset="0"/>
                <a:ea typeface="ＭＳ Ｐゴシック" pitchFamily="50" charset="-128"/>
              </a:defRPr>
            </a:lvl1pPr>
          </a:lstStyle>
          <a:p>
            <a:pPr>
              <a:defRPr/>
            </a:pPr>
            <a:endParaRPr lang="en-US" altLang="ja-JP"/>
          </a:p>
        </p:txBody>
      </p:sp>
      <p:sp>
        <p:nvSpPr>
          <p:cNvPr id="38917" name="Rectangle 5"/>
          <p:cNvSpPr>
            <a:spLocks noGrp="1" noChangeArrowheads="1"/>
          </p:cNvSpPr>
          <p:nvPr>
            <p:ph type="sldNum" sz="quarter" idx="3"/>
          </p:nvPr>
        </p:nvSpPr>
        <p:spPr bwMode="auto">
          <a:xfrm>
            <a:off x="3856043" y="9440867"/>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3" tIns="45649" rIns="91293" bIns="45649" numCol="1" anchor="b" anchorCtr="0" compatLnSpc="1">
            <a:prstTxWarp prst="textNoShape">
              <a:avLst/>
            </a:prstTxWarp>
          </a:bodyPr>
          <a:lstStyle>
            <a:lvl1pPr algn="r" defTabSz="911517">
              <a:defRPr sz="1100"/>
            </a:lvl1pPr>
          </a:lstStyle>
          <a:p>
            <a:fld id="{26FF9AF0-FED6-4705-B08C-BF7B5CD2699C}" type="slidenum">
              <a:rPr lang="en-US" altLang="ja-JP"/>
              <a:pPr/>
              <a:t>‹#›</a:t>
            </a:fld>
            <a:endParaRPr lang="en-US" altLang="ja-JP"/>
          </a:p>
        </p:txBody>
      </p:sp>
    </p:spTree>
    <p:extLst>
      <p:ext uri="{BB962C8B-B14F-4D97-AF65-F5344CB8AC3E}">
        <p14:creationId xmlns:p14="http://schemas.microsoft.com/office/powerpoint/2010/main" val="1490247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6"/>
            <a:ext cx="2949575" cy="496888"/>
          </a:xfrm>
          <a:prstGeom prst="rect">
            <a:avLst/>
          </a:prstGeom>
        </p:spPr>
        <p:txBody>
          <a:bodyPr vert="horz" lIns="88190" tIns="44095" rIns="88190" bIns="44095" rtlCol="0"/>
          <a:lstStyle>
            <a:lvl1pPr algn="l">
              <a:defRPr sz="11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56043" y="6"/>
            <a:ext cx="2949575" cy="496888"/>
          </a:xfrm>
          <a:prstGeom prst="rect">
            <a:avLst/>
          </a:prstGeom>
        </p:spPr>
        <p:txBody>
          <a:bodyPr vert="horz" lIns="88190" tIns="44095" rIns="88190" bIns="44095" rtlCol="0"/>
          <a:lstStyle>
            <a:lvl1pPr algn="r">
              <a:defRPr sz="1100">
                <a:latin typeface="Arial" charset="0"/>
                <a:ea typeface="ＭＳ Ｐゴシック" pitchFamily="50" charset="-128"/>
              </a:defRPr>
            </a:lvl1pPr>
          </a:lstStyle>
          <a:p>
            <a:pPr>
              <a:defRPr/>
            </a:pPr>
            <a:fld id="{761EF408-23C6-4050-A519-57712A6B5ED6}" type="datetimeFigureOut">
              <a:rPr lang="ja-JP" altLang="en-US"/>
              <a:pPr>
                <a:defRPr/>
              </a:pPr>
              <a:t>2024/6/27</a:t>
            </a:fld>
            <a:endParaRPr lang="ja-JP" altLang="en-US"/>
          </a:p>
        </p:txBody>
      </p:sp>
      <p:sp>
        <p:nvSpPr>
          <p:cNvPr id="4" name="スライド イメージ プレースホルダー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88190" tIns="44095" rIns="88190" bIns="44095" rtlCol="0" anchor="ctr"/>
          <a:lstStyle/>
          <a:p>
            <a:pPr lvl="0"/>
            <a:endParaRPr lang="ja-JP" altLang="en-US" noProof="0"/>
          </a:p>
        </p:txBody>
      </p:sp>
      <p:sp>
        <p:nvSpPr>
          <p:cNvPr id="5" name="ノート プレースホルダー 4"/>
          <p:cNvSpPr>
            <a:spLocks noGrp="1"/>
          </p:cNvSpPr>
          <p:nvPr>
            <p:ph type="body" sz="quarter" idx="3"/>
          </p:nvPr>
        </p:nvSpPr>
        <p:spPr>
          <a:xfrm>
            <a:off x="679456" y="4721232"/>
            <a:ext cx="5448300" cy="4471988"/>
          </a:xfrm>
          <a:prstGeom prst="rect">
            <a:avLst/>
          </a:prstGeom>
        </p:spPr>
        <p:txBody>
          <a:bodyPr vert="horz" lIns="88190" tIns="44095" rIns="88190" bIns="44095"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7" y="9440867"/>
            <a:ext cx="2949575" cy="496887"/>
          </a:xfrm>
          <a:prstGeom prst="rect">
            <a:avLst/>
          </a:prstGeom>
        </p:spPr>
        <p:txBody>
          <a:bodyPr vert="horz" lIns="88190" tIns="44095" rIns="88190" bIns="44095" rtlCol="0" anchor="b"/>
          <a:lstStyle>
            <a:lvl1pPr algn="l">
              <a:defRPr sz="1100">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56043" y="9440867"/>
            <a:ext cx="2949575" cy="496887"/>
          </a:xfrm>
          <a:prstGeom prst="rect">
            <a:avLst/>
          </a:prstGeom>
        </p:spPr>
        <p:txBody>
          <a:bodyPr vert="horz" wrap="square" lIns="88190" tIns="44095" rIns="88190" bIns="44095" numCol="1" anchor="b" anchorCtr="0" compatLnSpc="1">
            <a:prstTxWarp prst="textNoShape">
              <a:avLst/>
            </a:prstTxWarp>
          </a:bodyPr>
          <a:lstStyle>
            <a:lvl1pPr algn="r">
              <a:defRPr sz="1100"/>
            </a:lvl1pPr>
          </a:lstStyle>
          <a:p>
            <a:fld id="{F3B58CB1-DA0F-4B75-92A7-F45153F3BA85}" type="slidenum">
              <a:rPr lang="ja-JP" altLang="en-US"/>
              <a:pPr/>
              <a:t>‹#›</a:t>
            </a:fld>
            <a:endParaRPr lang="ja-JP" altLang="en-US"/>
          </a:p>
        </p:txBody>
      </p:sp>
    </p:spTree>
    <p:extLst>
      <p:ext uri="{BB962C8B-B14F-4D97-AF65-F5344CB8AC3E}">
        <p14:creationId xmlns:p14="http://schemas.microsoft.com/office/powerpoint/2010/main" val="2479228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38724" indent="-283760"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2pPr>
            <a:lvl3pPr marL="1139793" indent="-226692"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3pPr>
            <a:lvl4pPr marL="1596343" indent="-226692"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4pPr>
            <a:lvl5pPr marL="2051306" indent="-226692"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5pPr>
            <a:lvl6pPr marL="2507861"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6pPr>
            <a:lvl7pPr marL="2964412"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7pPr>
            <a:lvl8pPr marL="3420962"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8pPr>
            <a:lvl9pPr marL="3877514"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831A880-4021-4B74-ACFC-1C1161E05342}" type="slidenum">
              <a:rPr lang="en-US" altLang="ja-JP">
                <a:latin typeface="Arial" panose="020B0604020202020204" pitchFamily="34" charset="0"/>
              </a:rPr>
              <a:pPr eaLnBrk="1" hangingPunct="1">
                <a:spcBef>
                  <a:spcPct val="0"/>
                </a:spcBef>
              </a:pPr>
              <a:t>1</a:t>
            </a:fld>
            <a:endParaRPr lang="en-US" altLang="ja-JP">
              <a:latin typeface="Arial" panose="020B0604020202020204" pitchFamily="34" charset="0"/>
            </a:endParaRPr>
          </a:p>
        </p:txBody>
      </p:sp>
      <p:sp>
        <p:nvSpPr>
          <p:cNvPr id="54275" name="スライド イメージ プレースホルダー 1"/>
          <p:cNvSpPr>
            <a:spLocks noGrp="1" noRot="1" noChangeAspect="1" noTextEdit="1"/>
          </p:cNvSpPr>
          <p:nvPr>
            <p:ph type="sldImg"/>
          </p:nvPr>
        </p:nvSpPr>
        <p:spPr bwMode="auto">
          <a:xfrm>
            <a:off x="919163" y="746125"/>
            <a:ext cx="4970462"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7" tIns="45644" rIns="91287" bIns="45644" numCol="1" anchor="t" anchorCtr="0" compatLnSpc="1">
            <a:prstTxWarp prst="textNoShape">
              <a:avLst/>
            </a:prstTxWarp>
          </a:bodyPr>
          <a:lstStyle/>
          <a:p>
            <a:pPr eaLnBrk="1" hangingPunct="1"/>
            <a:endParaRPr lang="ja-JP" altLang="ja-JP">
              <a:ea typeface="ＭＳ Ｐ明朝" panose="02020600040205080304" pitchFamily="18" charset="-128"/>
            </a:endParaRPr>
          </a:p>
        </p:txBody>
      </p:sp>
      <p:sp>
        <p:nvSpPr>
          <p:cNvPr id="54277" name="スライド番号プレースホルダー 3"/>
          <p:cNvSpPr txBox="1">
            <a:spLocks noGrp="1"/>
          </p:cNvSpPr>
          <p:nvPr/>
        </p:nvSpPr>
        <p:spPr bwMode="auto">
          <a:xfrm>
            <a:off x="3856043" y="9440867"/>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87" tIns="45644" rIns="91287" bIns="45644" anchor="b"/>
          <a:lstStyle>
            <a:lvl1pPr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B635AED5-7867-4FE3-BBEC-40C511A8A13C}" type="slidenum">
              <a:rPr lang="en-US" altLang="ja-JP">
                <a:latin typeface="Arial" panose="020B0604020202020204" pitchFamily="34" charset="0"/>
              </a:rPr>
              <a:pPr algn="r" eaLnBrk="1" hangingPunct="1">
                <a:spcBef>
                  <a:spcPct val="0"/>
                </a:spcBef>
              </a:pPr>
              <a:t>1</a:t>
            </a:fld>
            <a:endParaRPr lang="en-US" altLang="ja-JP">
              <a:latin typeface="Arial" panose="020B0604020202020204" pitchFamily="34" charset="0"/>
            </a:endParaRPr>
          </a:p>
        </p:txBody>
      </p:sp>
    </p:spTree>
    <p:extLst>
      <p:ext uri="{BB962C8B-B14F-4D97-AF65-F5344CB8AC3E}">
        <p14:creationId xmlns:p14="http://schemas.microsoft.com/office/powerpoint/2010/main" val="16756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32297" indent="-281291"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2pPr>
            <a:lvl3pPr marL="1129877" indent="-224720"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3pPr>
            <a:lvl4pPr marL="1582455" indent="-224720"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4pPr>
            <a:lvl5pPr marL="2033460" indent="-224720"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5pPr>
            <a:lvl6pPr marL="2486043"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6pPr>
            <a:lvl7pPr marL="2938622"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7pPr>
            <a:lvl8pPr marL="3391200"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8pPr>
            <a:lvl9pPr marL="3843780"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79DD22A-2107-4B83-9B95-67786A5C641F}" type="slidenum">
              <a:rPr lang="en-US" altLang="ja-JP">
                <a:latin typeface="Arial" panose="020B0604020202020204" pitchFamily="34" charset="0"/>
              </a:rPr>
              <a:pPr eaLnBrk="1" hangingPunct="1">
                <a:spcBef>
                  <a:spcPct val="0"/>
                </a:spcBef>
              </a:pPr>
              <a:t>13</a:t>
            </a:fld>
            <a:endParaRPr lang="en-US" altLang="ja-JP">
              <a:latin typeface="Arial" panose="020B0604020202020204" pitchFamily="34" charset="0"/>
            </a:endParaRPr>
          </a:p>
        </p:txBody>
      </p:sp>
      <p:sp>
        <p:nvSpPr>
          <p:cNvPr id="65539" name="Rectangle 7"/>
          <p:cNvSpPr txBox="1">
            <a:spLocks noGrp="1" noChangeArrowheads="1"/>
          </p:cNvSpPr>
          <p:nvPr/>
        </p:nvSpPr>
        <p:spPr bwMode="auto">
          <a:xfrm>
            <a:off x="3815577" y="9371505"/>
            <a:ext cx="2918621"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93" tIns="45247" rIns="90493" bIns="45247" anchor="b"/>
          <a:lstStyle>
            <a:lvl1pPr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E70D301B-E393-44A3-A71A-BE4262D5438D}" type="slidenum">
              <a:rPr lang="en-US" altLang="ja-JP">
                <a:latin typeface="Arial" panose="020B0604020202020204" pitchFamily="34" charset="0"/>
              </a:rPr>
              <a:pPr algn="r" eaLnBrk="1" hangingPunct="1">
                <a:spcBef>
                  <a:spcPct val="0"/>
                </a:spcBef>
              </a:pPr>
              <a:t>13</a:t>
            </a:fld>
            <a:endParaRPr lang="en-US" altLang="ja-JP">
              <a:latin typeface="Arial" panose="020B0604020202020204" pitchFamily="34" charset="0"/>
            </a:endParaRPr>
          </a:p>
        </p:txBody>
      </p:sp>
      <p:sp>
        <p:nvSpPr>
          <p:cNvPr id="65540"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93" tIns="45247" rIns="90493" bIns="45247"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409418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38724" indent="-283760"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2pPr>
            <a:lvl3pPr marL="1139793" indent="-226692"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3pPr>
            <a:lvl4pPr marL="1596343" indent="-226692"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4pPr>
            <a:lvl5pPr marL="2051306" indent="-226692" defTabSz="909931"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5pPr>
            <a:lvl6pPr marL="2507861"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6pPr>
            <a:lvl7pPr marL="2964412"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7pPr>
            <a:lvl8pPr marL="3420962"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8pPr>
            <a:lvl9pPr marL="3877514" indent="-226692" defTabSz="909931"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79DD22A-2107-4B83-9B95-67786A5C641F}" type="slidenum">
              <a:rPr lang="en-US" altLang="ja-JP">
                <a:latin typeface="Arial" panose="020B0604020202020204" pitchFamily="34" charset="0"/>
              </a:rPr>
              <a:pPr eaLnBrk="1" hangingPunct="1">
                <a:spcBef>
                  <a:spcPct val="0"/>
                </a:spcBef>
              </a:pPr>
              <a:t>14</a:t>
            </a:fld>
            <a:endParaRPr lang="en-US" altLang="ja-JP">
              <a:latin typeface="Arial" panose="020B0604020202020204" pitchFamily="34" charset="0"/>
            </a:endParaRPr>
          </a:p>
        </p:txBody>
      </p:sp>
      <p:sp>
        <p:nvSpPr>
          <p:cNvPr id="65539" name="Rectangle 7"/>
          <p:cNvSpPr txBox="1">
            <a:spLocks noGrp="1" noChangeArrowheads="1"/>
          </p:cNvSpPr>
          <p:nvPr/>
        </p:nvSpPr>
        <p:spPr bwMode="auto">
          <a:xfrm>
            <a:off x="3856043" y="9440867"/>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87" tIns="45644" rIns="91287" bIns="45644" anchor="b"/>
          <a:lstStyle>
            <a:lvl1pPr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E70D301B-E393-44A3-A71A-BE4262D5438D}" type="slidenum">
              <a:rPr lang="en-US" altLang="ja-JP">
                <a:latin typeface="Arial" panose="020B0604020202020204" pitchFamily="34" charset="0"/>
              </a:rPr>
              <a:pPr algn="r" eaLnBrk="1" hangingPunct="1">
                <a:spcBef>
                  <a:spcPct val="0"/>
                </a:spcBef>
              </a:pPr>
              <a:t>14</a:t>
            </a:fld>
            <a:endParaRPr lang="en-US" altLang="ja-JP">
              <a:latin typeface="Arial" panose="020B0604020202020204" pitchFamily="34" charset="0"/>
            </a:endParaRPr>
          </a:p>
        </p:txBody>
      </p:sp>
      <p:sp>
        <p:nvSpPr>
          <p:cNvPr id="65540" name="Rectangle 2"/>
          <p:cNvSpPr>
            <a:spLocks noGrp="1" noRot="1" noChangeAspect="1" noChangeArrowheads="1" noTextEdit="1"/>
          </p:cNvSpPr>
          <p:nvPr>
            <p:ph type="sldImg"/>
          </p:nvPr>
        </p:nvSpPr>
        <p:spPr bwMode="auto">
          <a:xfrm>
            <a:off x="919163" y="746125"/>
            <a:ext cx="4970462"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7" tIns="45644" rIns="91287" bIns="45644"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13910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9862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71033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45044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369240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54827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B58CB1-DA0F-4B75-92A7-F45153F3BA85}" type="slidenum">
              <a:rPr lang="ja-JP" altLang="en-US" smtClean="0"/>
              <a:pPr/>
              <a:t>23</a:t>
            </a:fld>
            <a:endParaRPr lang="ja-JP" altLang="en-US"/>
          </a:p>
        </p:txBody>
      </p:sp>
    </p:spTree>
    <p:extLst>
      <p:ext uri="{BB962C8B-B14F-4D97-AF65-F5344CB8AC3E}">
        <p14:creationId xmlns:p14="http://schemas.microsoft.com/office/powerpoint/2010/main" val="2236566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B58CB1-DA0F-4B75-92A7-F45153F3BA85}" type="slidenum">
              <a:rPr lang="ja-JP" altLang="en-US" smtClean="0"/>
              <a:pPr/>
              <a:t>26</a:t>
            </a:fld>
            <a:endParaRPr lang="ja-JP" altLang="en-US"/>
          </a:p>
        </p:txBody>
      </p:sp>
    </p:spTree>
    <p:extLst>
      <p:ext uri="{BB962C8B-B14F-4D97-AF65-F5344CB8AC3E}">
        <p14:creationId xmlns:p14="http://schemas.microsoft.com/office/powerpoint/2010/main" val="359393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B58CB1-DA0F-4B75-92A7-F45153F3BA85}" type="slidenum">
              <a:rPr lang="ja-JP" altLang="en-US" smtClean="0"/>
              <a:pPr/>
              <a:t>3</a:t>
            </a:fld>
            <a:endParaRPr lang="ja-JP" altLang="en-US"/>
          </a:p>
        </p:txBody>
      </p:sp>
    </p:spTree>
    <p:extLst>
      <p:ext uri="{BB962C8B-B14F-4D97-AF65-F5344CB8AC3E}">
        <p14:creationId xmlns:p14="http://schemas.microsoft.com/office/powerpoint/2010/main" val="230009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B58CB1-DA0F-4B75-92A7-F45153F3BA85}" type="slidenum">
              <a:rPr lang="ja-JP" altLang="en-US" smtClean="0"/>
              <a:pPr/>
              <a:t>4</a:t>
            </a:fld>
            <a:endParaRPr lang="ja-JP" altLang="en-US"/>
          </a:p>
        </p:txBody>
      </p:sp>
    </p:spTree>
    <p:extLst>
      <p:ext uri="{BB962C8B-B14F-4D97-AF65-F5344CB8AC3E}">
        <p14:creationId xmlns:p14="http://schemas.microsoft.com/office/powerpoint/2010/main" val="276899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B58CB1-DA0F-4B75-92A7-F45153F3BA85}" type="slidenum">
              <a:rPr lang="ja-JP" altLang="en-US" smtClean="0"/>
              <a:pPr/>
              <a:t>5</a:t>
            </a:fld>
            <a:endParaRPr lang="ja-JP" altLang="en-US"/>
          </a:p>
        </p:txBody>
      </p:sp>
    </p:spTree>
    <p:extLst>
      <p:ext uri="{BB962C8B-B14F-4D97-AF65-F5344CB8AC3E}">
        <p14:creationId xmlns:p14="http://schemas.microsoft.com/office/powerpoint/2010/main" val="276899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4E85435D-02CE-4D53-A453-680AC716CA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a:extLst>
              <a:ext uri="{FF2B5EF4-FFF2-40B4-BE49-F238E27FC236}">
                <a16:creationId xmlns:a16="http://schemas.microsoft.com/office/drawing/2014/main" id="{61F20AD8-2160-495D-8886-6AA5E87E97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B58CB1-DA0F-4B75-92A7-F45153F3BA85}" type="slidenum">
              <a:rPr lang="ja-JP" altLang="en-US" smtClean="0"/>
              <a:pPr/>
              <a:t>9</a:t>
            </a:fld>
            <a:endParaRPr lang="ja-JP" altLang="en-US"/>
          </a:p>
        </p:txBody>
      </p:sp>
    </p:spTree>
    <p:extLst>
      <p:ext uri="{BB962C8B-B14F-4D97-AF65-F5344CB8AC3E}">
        <p14:creationId xmlns:p14="http://schemas.microsoft.com/office/powerpoint/2010/main" val="90931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5D6565F-AC13-4B2F-A027-68A958A11E7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128547DF-3BA7-4819-AAD6-3AC4CE14C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Tree>
    <p:extLst>
      <p:ext uri="{BB962C8B-B14F-4D97-AF65-F5344CB8AC3E}">
        <p14:creationId xmlns:p14="http://schemas.microsoft.com/office/powerpoint/2010/main" val="335857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5D6565F-AC13-4B2F-A027-68A958A11E7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128547DF-3BA7-4819-AAD6-3AC4CE14C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Tree>
    <p:extLst>
      <p:ext uri="{BB962C8B-B14F-4D97-AF65-F5344CB8AC3E}">
        <p14:creationId xmlns:p14="http://schemas.microsoft.com/office/powerpoint/2010/main" val="124091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32297" indent="-281291"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2pPr>
            <a:lvl3pPr marL="1129877" indent="-224720"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3pPr>
            <a:lvl4pPr marL="1582455" indent="-224720"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4pPr>
            <a:lvl5pPr marL="2033460" indent="-224720" defTabSz="902015"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5pPr>
            <a:lvl6pPr marL="2486043"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6pPr>
            <a:lvl7pPr marL="2938622"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7pPr>
            <a:lvl8pPr marL="3391200"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8pPr>
            <a:lvl9pPr marL="3843780" indent="-224720" defTabSz="902015"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79DD22A-2107-4B83-9B95-67786A5C641F}" type="slidenum">
              <a:rPr lang="en-US" altLang="ja-JP">
                <a:latin typeface="Arial" panose="020B0604020202020204" pitchFamily="34" charset="0"/>
              </a:rPr>
              <a:pPr eaLnBrk="1" hangingPunct="1">
                <a:spcBef>
                  <a:spcPct val="0"/>
                </a:spcBef>
              </a:pPr>
              <a:t>12</a:t>
            </a:fld>
            <a:endParaRPr lang="en-US" altLang="ja-JP">
              <a:latin typeface="Arial" panose="020B0604020202020204" pitchFamily="34" charset="0"/>
            </a:endParaRPr>
          </a:p>
        </p:txBody>
      </p:sp>
      <p:sp>
        <p:nvSpPr>
          <p:cNvPr id="65539" name="Rectangle 7"/>
          <p:cNvSpPr txBox="1">
            <a:spLocks noGrp="1" noChangeArrowheads="1"/>
          </p:cNvSpPr>
          <p:nvPr/>
        </p:nvSpPr>
        <p:spPr bwMode="auto">
          <a:xfrm>
            <a:off x="3815577" y="9371505"/>
            <a:ext cx="2918621"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93" tIns="45247" rIns="90493" bIns="45247" anchor="b"/>
          <a:lstStyle>
            <a:lvl1pPr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96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96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E70D301B-E393-44A3-A71A-BE4262D5438D}" type="slidenum">
              <a:rPr lang="en-US" altLang="ja-JP">
                <a:latin typeface="Arial" panose="020B0604020202020204" pitchFamily="34" charset="0"/>
              </a:rPr>
              <a:pPr algn="r" eaLnBrk="1" hangingPunct="1">
                <a:spcBef>
                  <a:spcPct val="0"/>
                </a:spcBef>
              </a:pPr>
              <a:t>12</a:t>
            </a:fld>
            <a:endParaRPr lang="en-US" altLang="ja-JP">
              <a:latin typeface="Arial" panose="020B0604020202020204" pitchFamily="34" charset="0"/>
            </a:endParaRPr>
          </a:p>
        </p:txBody>
      </p:sp>
      <p:sp>
        <p:nvSpPr>
          <p:cNvPr id="65540" name="Rectangle 2"/>
          <p:cNvSpPr>
            <a:spLocks noGrp="1" noRot="1" noChangeAspect="1" noChangeArrowheads="1" noTextEdit="1"/>
          </p:cNvSpPr>
          <p:nvPr>
            <p:ph type="sldImg"/>
          </p:nvPr>
        </p:nvSpPr>
        <p:spPr bwMode="auto">
          <a:xfrm>
            <a:off x="903288" y="741363"/>
            <a:ext cx="4930775" cy="3698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93" tIns="45247" rIns="90493" bIns="45247"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35047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6027" y="2130653"/>
            <a:ext cx="7771947" cy="1469571"/>
          </a:xfrm>
        </p:spPr>
        <p:txBody>
          <a:bodyPr/>
          <a:lstStyle/>
          <a:p>
            <a:r>
              <a:rPr lang="ja-JP" altLang="en-US"/>
              <a:t>マスター タイトルの書式設定</a:t>
            </a:r>
          </a:p>
        </p:txBody>
      </p:sp>
      <p:sp>
        <p:nvSpPr>
          <p:cNvPr id="3" name="サブタイトル 2"/>
          <p:cNvSpPr>
            <a:spLocks noGrp="1"/>
          </p:cNvSpPr>
          <p:nvPr>
            <p:ph type="subTitle" idx="1"/>
          </p:nvPr>
        </p:nvSpPr>
        <p:spPr>
          <a:xfrm>
            <a:off x="1372054" y="3885974"/>
            <a:ext cx="6399893" cy="1753054"/>
          </a:xfrm>
        </p:spPr>
        <p:txBody>
          <a:bodyPr/>
          <a:lstStyle>
            <a:lvl1pPr marL="0" indent="0" algn="ctr">
              <a:buNone/>
              <a:defRPr/>
            </a:lvl1pPr>
            <a:lvl2pPr marL="315771" indent="0" algn="ctr">
              <a:buNone/>
              <a:defRPr/>
            </a:lvl2pPr>
            <a:lvl3pPr marL="631543" indent="0" algn="ctr">
              <a:buNone/>
              <a:defRPr/>
            </a:lvl3pPr>
            <a:lvl4pPr marL="947314" indent="0" algn="ctr">
              <a:buNone/>
              <a:defRPr/>
            </a:lvl4pPr>
            <a:lvl5pPr marL="1263085" indent="0" algn="ctr">
              <a:buNone/>
              <a:defRPr/>
            </a:lvl5pPr>
            <a:lvl6pPr marL="1578856" indent="0" algn="ctr">
              <a:buNone/>
              <a:defRPr/>
            </a:lvl6pPr>
            <a:lvl7pPr marL="1894628" indent="0" algn="ctr">
              <a:buNone/>
              <a:defRPr/>
            </a:lvl7pPr>
            <a:lvl8pPr marL="2210399" indent="0" algn="ctr">
              <a:buNone/>
              <a:defRPr/>
            </a:lvl8pPr>
            <a:lvl9pPr marL="252617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CA4F114B-645D-4057-9F47-92DE18163934}"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6919CC2-2F78-4F74-AF09-469F7F1F226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01878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5B5D70C6-2A59-4123-8AB9-2DE16A0D0DE6}"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A99998B-7FBA-4091-82DE-4CBC1A4B972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4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082" y="274411"/>
            <a:ext cx="2056947" cy="5852206"/>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6974" y="274411"/>
            <a:ext cx="6064250" cy="585220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B3FAB7D1-449D-4CF5-80B4-D19EE73FD90E}"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0FEBEF5-8D8D-4D3F-9751-16155DEADF6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6226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6974" y="274411"/>
            <a:ext cx="8230053" cy="58522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14EF6DB3-18EB-41AB-88C7-124F480F3B22}" type="slidenum">
              <a:rPr lang="en-US" altLang="ja-JP">
                <a:solidFill>
                  <a:srgbClr val="000000"/>
                </a:solidFill>
              </a:rPr>
              <a:pPr/>
              <a:t>‹#›</a:t>
            </a:fld>
            <a:endParaRPr lang="en-US" altLang="ja-JP">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6A9239FA-0E83-4694-90F9-07D5C8C2AC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57824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6974" y="274411"/>
            <a:ext cx="8230053"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6974" y="1599974"/>
            <a:ext cx="8230053" cy="452664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67A5D651-5ABC-41A9-8AA5-317CD5C7DE7D}"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FD040E9-1965-46AF-B8F2-351759615A9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8626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44225A55-A5B5-4E05-BE39-DDF63BF0A30E}"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57F308F-FD15-4BE4-AA80-898DDDD2F5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194015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447"/>
            <a:ext cx="7771947" cy="1362982"/>
          </a:xfrm>
        </p:spPr>
        <p:txBody>
          <a:bodyPr anchor="t"/>
          <a:lstStyle>
            <a:lvl1pPr algn="l">
              <a:defRPr sz="2769"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4" y="2906259"/>
            <a:ext cx="7771947" cy="1500187"/>
          </a:xfrm>
        </p:spPr>
        <p:txBody>
          <a:bodyPr anchor="b"/>
          <a:lstStyle>
            <a:lvl1pPr marL="0" indent="0">
              <a:buNone/>
              <a:defRPr sz="1385"/>
            </a:lvl1pPr>
            <a:lvl2pPr marL="315771" indent="0">
              <a:buNone/>
              <a:defRPr sz="1200"/>
            </a:lvl2pPr>
            <a:lvl3pPr marL="631543" indent="0">
              <a:buNone/>
              <a:defRPr sz="1108"/>
            </a:lvl3pPr>
            <a:lvl4pPr marL="947314" indent="0">
              <a:buNone/>
              <a:defRPr sz="923"/>
            </a:lvl4pPr>
            <a:lvl5pPr marL="1263085" indent="0">
              <a:buNone/>
              <a:defRPr sz="923"/>
            </a:lvl5pPr>
            <a:lvl6pPr marL="1578856" indent="0">
              <a:buNone/>
              <a:defRPr sz="923"/>
            </a:lvl6pPr>
            <a:lvl7pPr marL="1894628" indent="0">
              <a:buNone/>
              <a:defRPr sz="923"/>
            </a:lvl7pPr>
            <a:lvl8pPr marL="2210399" indent="0">
              <a:buNone/>
              <a:defRPr sz="923"/>
            </a:lvl8pPr>
            <a:lvl9pPr marL="2526170" indent="0">
              <a:buNone/>
              <a:defRPr sz="923"/>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498BC9EF-8287-449B-B4A4-371F160DEF9A}"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4C904E4-24BB-4E09-88E2-219274402C7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0863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6974" y="1599974"/>
            <a:ext cx="4060598" cy="4526643"/>
          </a:xfrm>
        </p:spPr>
        <p:txBody>
          <a:bodyPr/>
          <a:lstStyle>
            <a:lvl1pPr>
              <a:defRPr sz="1939"/>
            </a:lvl1pPr>
            <a:lvl2pPr>
              <a:defRPr sz="1662"/>
            </a:lvl2pPr>
            <a:lvl3pPr>
              <a:defRPr sz="1385"/>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6428" y="1599974"/>
            <a:ext cx="4060599" cy="4526643"/>
          </a:xfrm>
        </p:spPr>
        <p:txBody>
          <a:bodyPr/>
          <a:lstStyle>
            <a:lvl1pPr>
              <a:defRPr sz="1939"/>
            </a:lvl1pPr>
            <a:lvl2pPr>
              <a:defRPr sz="1662"/>
            </a:lvl2pPr>
            <a:lvl3pPr>
              <a:defRPr sz="1385"/>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86F6AAA3-ADF7-4D02-8050-8F948D1F83CD}" type="slidenum">
              <a:rPr lang="en-US" altLang="ja-JP">
                <a:solidFill>
                  <a:srgbClr val="000000"/>
                </a:solidFill>
              </a:rPr>
              <a:pPr/>
              <a:t>‹#›</a:t>
            </a:fld>
            <a:endParaRPr lang="en-US" altLang="ja-JP">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86F7AA28-6C74-45D4-9E36-06A46B53DE6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7852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6974" y="1535339"/>
            <a:ext cx="4040187" cy="639536"/>
          </a:xfrm>
        </p:spPr>
        <p:txBody>
          <a:bodyPr anchor="b"/>
          <a:lstStyle>
            <a:lvl1pPr marL="0" indent="0">
              <a:buNone/>
              <a:defRPr sz="1662" b="1"/>
            </a:lvl1pPr>
            <a:lvl2pPr marL="315771" indent="0">
              <a:buNone/>
              <a:defRPr sz="1385" b="1"/>
            </a:lvl2pPr>
            <a:lvl3pPr marL="631543" indent="0">
              <a:buNone/>
              <a:defRPr sz="1200" b="1"/>
            </a:lvl3pPr>
            <a:lvl4pPr marL="947314" indent="0">
              <a:buNone/>
              <a:defRPr sz="1108" b="1"/>
            </a:lvl4pPr>
            <a:lvl5pPr marL="1263085" indent="0">
              <a:buNone/>
              <a:defRPr sz="1108" b="1"/>
            </a:lvl5pPr>
            <a:lvl6pPr marL="1578856" indent="0">
              <a:buNone/>
              <a:defRPr sz="1108" b="1"/>
            </a:lvl6pPr>
            <a:lvl7pPr marL="1894628" indent="0">
              <a:buNone/>
              <a:defRPr sz="1108" b="1"/>
            </a:lvl7pPr>
            <a:lvl8pPr marL="2210399" indent="0">
              <a:buNone/>
              <a:defRPr sz="1108" b="1"/>
            </a:lvl8pPr>
            <a:lvl9pPr marL="2526170" indent="0">
              <a:buNone/>
              <a:defRPr sz="1108"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6974" y="2174875"/>
            <a:ext cx="4040187" cy="3951741"/>
          </a:xfrm>
        </p:spPr>
        <p:txBody>
          <a:bodyPr/>
          <a:lstStyle>
            <a:lvl1pPr>
              <a:defRPr sz="1662"/>
            </a:lvl1pPr>
            <a:lvl2pPr>
              <a:defRPr sz="1385"/>
            </a:lvl2pPr>
            <a:lvl3pPr>
              <a:defRPr sz="1200"/>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4572" y="1535339"/>
            <a:ext cx="4042456" cy="639536"/>
          </a:xfrm>
        </p:spPr>
        <p:txBody>
          <a:bodyPr anchor="b"/>
          <a:lstStyle>
            <a:lvl1pPr marL="0" indent="0">
              <a:buNone/>
              <a:defRPr sz="1662" b="1"/>
            </a:lvl1pPr>
            <a:lvl2pPr marL="315771" indent="0">
              <a:buNone/>
              <a:defRPr sz="1385" b="1"/>
            </a:lvl2pPr>
            <a:lvl3pPr marL="631543" indent="0">
              <a:buNone/>
              <a:defRPr sz="1200" b="1"/>
            </a:lvl3pPr>
            <a:lvl4pPr marL="947314" indent="0">
              <a:buNone/>
              <a:defRPr sz="1108" b="1"/>
            </a:lvl4pPr>
            <a:lvl5pPr marL="1263085" indent="0">
              <a:buNone/>
              <a:defRPr sz="1108" b="1"/>
            </a:lvl5pPr>
            <a:lvl6pPr marL="1578856" indent="0">
              <a:buNone/>
              <a:defRPr sz="1108" b="1"/>
            </a:lvl6pPr>
            <a:lvl7pPr marL="1894628" indent="0">
              <a:buNone/>
              <a:defRPr sz="1108" b="1"/>
            </a:lvl7pPr>
            <a:lvl8pPr marL="2210399" indent="0">
              <a:buNone/>
              <a:defRPr sz="1108" b="1"/>
            </a:lvl8pPr>
            <a:lvl9pPr marL="2526170" indent="0">
              <a:buNone/>
              <a:defRPr sz="1108"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4572" y="2174875"/>
            <a:ext cx="4042456" cy="3951741"/>
          </a:xfrm>
        </p:spPr>
        <p:txBody>
          <a:bodyPr/>
          <a:lstStyle>
            <a:lvl1pPr>
              <a:defRPr sz="1662"/>
            </a:lvl1pPr>
            <a:lvl2pPr>
              <a:defRPr sz="1385"/>
            </a:lvl2pPr>
            <a:lvl3pPr>
              <a:defRPr sz="1200"/>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E05075B1-72CB-492F-AFBE-380B4E48D0F7}" type="slidenum">
              <a:rPr lang="en-US" altLang="ja-JP">
                <a:solidFill>
                  <a:srgbClr val="000000"/>
                </a:solidFill>
              </a:rPr>
              <a:pPr/>
              <a:t>‹#›</a:t>
            </a:fld>
            <a:endParaRPr lang="en-US" altLang="ja-JP">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E97C510-D01F-4725-A16D-C029E987EED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2541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E2965960-C486-4067-B384-07BD20E8E565}" type="slidenum">
              <a:rPr lang="en-US" altLang="ja-JP">
                <a:solidFill>
                  <a:srgbClr val="000000"/>
                </a:solidFill>
              </a:rPr>
              <a:pPr/>
              <a:t>‹#›</a:t>
            </a:fld>
            <a:endParaRPr lang="en-US" altLang="ja-JP">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A533155-80E9-4198-A1CB-1DBE609E5EB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0174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1E6C1264-B964-4578-ABDF-9F37C66442DC}" type="slidenum">
              <a:rPr lang="en-US" altLang="ja-JP">
                <a:solidFill>
                  <a:srgbClr val="000000"/>
                </a:solidFill>
              </a:rPr>
              <a:pPr/>
              <a:t>‹#›</a:t>
            </a:fld>
            <a:endParaRPr lang="en-US" altLang="ja-JP">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EF569D7C-9639-42C3-8F25-B9A830C54CB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27320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6974" y="273278"/>
            <a:ext cx="3008312" cy="1162276"/>
          </a:xfrm>
        </p:spPr>
        <p:txBody>
          <a:bodyPr anchor="b"/>
          <a:lstStyle>
            <a:lvl1pPr algn="l">
              <a:defRPr sz="1385" b="1"/>
            </a:lvl1pPr>
          </a:lstStyle>
          <a:p>
            <a:r>
              <a:rPr lang="ja-JP" altLang="en-US"/>
              <a:t>マスター タイトルの書式設定</a:t>
            </a:r>
          </a:p>
        </p:txBody>
      </p:sp>
      <p:sp>
        <p:nvSpPr>
          <p:cNvPr id="3" name="コンテンツ プレースホルダー 2"/>
          <p:cNvSpPr>
            <a:spLocks noGrp="1"/>
          </p:cNvSpPr>
          <p:nvPr>
            <p:ph idx="1"/>
          </p:nvPr>
        </p:nvSpPr>
        <p:spPr>
          <a:xfrm>
            <a:off x="3575278" y="273279"/>
            <a:ext cx="5111750" cy="5853339"/>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6974" y="1435555"/>
            <a:ext cx="3008312" cy="4691063"/>
          </a:xfrm>
        </p:spPr>
        <p:txBody>
          <a:bodyPr/>
          <a:lstStyle>
            <a:lvl1pPr marL="0" indent="0">
              <a:buNone/>
              <a:defRPr sz="923"/>
            </a:lvl1pPr>
            <a:lvl2pPr marL="315771" indent="0">
              <a:buNone/>
              <a:defRPr sz="831"/>
            </a:lvl2pPr>
            <a:lvl3pPr marL="631543" indent="0">
              <a:buNone/>
              <a:defRPr sz="646"/>
            </a:lvl3pPr>
            <a:lvl4pPr marL="947314" indent="0">
              <a:buNone/>
              <a:defRPr sz="646"/>
            </a:lvl4pPr>
            <a:lvl5pPr marL="1263085" indent="0">
              <a:buNone/>
              <a:defRPr sz="646"/>
            </a:lvl5pPr>
            <a:lvl6pPr marL="1578856" indent="0">
              <a:buNone/>
              <a:defRPr sz="646"/>
            </a:lvl6pPr>
            <a:lvl7pPr marL="1894628" indent="0">
              <a:buNone/>
              <a:defRPr sz="646"/>
            </a:lvl7pPr>
            <a:lvl8pPr marL="2210399" indent="0">
              <a:buNone/>
              <a:defRPr sz="646"/>
            </a:lvl8pPr>
            <a:lvl9pPr marL="2526170" indent="0">
              <a:buNone/>
              <a:defRPr sz="646"/>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B92784FA-3924-46F2-A088-20E54E7FD6DA}" type="slidenum">
              <a:rPr lang="en-US" altLang="ja-JP">
                <a:solidFill>
                  <a:srgbClr val="000000"/>
                </a:solidFill>
              </a:rPr>
              <a:pPr/>
              <a:t>‹#›</a:t>
            </a:fld>
            <a:endParaRPr lang="en-US" altLang="ja-JP">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A3D6698-A531-4AF8-AA7D-0BA9FD3C276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8813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42" y="4801055"/>
            <a:ext cx="5485947" cy="565831"/>
          </a:xfrm>
        </p:spPr>
        <p:txBody>
          <a:bodyPr anchor="b"/>
          <a:lstStyle>
            <a:lvl1pPr algn="l">
              <a:defRPr sz="1385" b="1"/>
            </a:lvl1pPr>
          </a:lstStyle>
          <a:p>
            <a:r>
              <a:rPr lang="ja-JP" altLang="en-US"/>
              <a:t>マスター タイトルの書式設定</a:t>
            </a:r>
          </a:p>
        </p:txBody>
      </p:sp>
      <p:sp>
        <p:nvSpPr>
          <p:cNvPr id="3" name="図プレースホルダー 2"/>
          <p:cNvSpPr>
            <a:spLocks noGrp="1"/>
          </p:cNvSpPr>
          <p:nvPr>
            <p:ph type="pic" idx="1"/>
          </p:nvPr>
        </p:nvSpPr>
        <p:spPr>
          <a:xfrm>
            <a:off x="1792742" y="612323"/>
            <a:ext cx="5485947" cy="4115027"/>
          </a:xfrm>
        </p:spPr>
        <p:txBody>
          <a:bodyPr/>
          <a:lstStyle>
            <a:lvl1pPr marL="0" indent="0">
              <a:buNone/>
              <a:defRPr sz="2215"/>
            </a:lvl1pPr>
            <a:lvl2pPr marL="315771" indent="0">
              <a:buNone/>
              <a:defRPr sz="1939"/>
            </a:lvl2pPr>
            <a:lvl3pPr marL="631543" indent="0">
              <a:buNone/>
              <a:defRPr sz="1662"/>
            </a:lvl3pPr>
            <a:lvl4pPr marL="947314" indent="0">
              <a:buNone/>
              <a:defRPr sz="1385"/>
            </a:lvl4pPr>
            <a:lvl5pPr marL="1263085" indent="0">
              <a:buNone/>
              <a:defRPr sz="1385"/>
            </a:lvl5pPr>
            <a:lvl6pPr marL="1578856" indent="0">
              <a:buNone/>
              <a:defRPr sz="1385"/>
            </a:lvl6pPr>
            <a:lvl7pPr marL="1894628" indent="0">
              <a:buNone/>
              <a:defRPr sz="1385"/>
            </a:lvl7pPr>
            <a:lvl8pPr marL="2210399" indent="0">
              <a:buNone/>
              <a:defRPr sz="1385"/>
            </a:lvl8pPr>
            <a:lvl9pPr marL="2526170" indent="0">
              <a:buNone/>
              <a:defRPr sz="1385"/>
            </a:lvl9pPr>
          </a:lstStyle>
          <a:p>
            <a:pPr lvl="0"/>
            <a:endParaRPr lang="ja-JP" altLang="en-US" noProof="0"/>
          </a:p>
        </p:txBody>
      </p:sp>
      <p:sp>
        <p:nvSpPr>
          <p:cNvPr id="4" name="テキスト プレースホルダー 3"/>
          <p:cNvSpPr>
            <a:spLocks noGrp="1"/>
          </p:cNvSpPr>
          <p:nvPr>
            <p:ph type="body" sz="half" idx="2"/>
          </p:nvPr>
        </p:nvSpPr>
        <p:spPr>
          <a:xfrm>
            <a:off x="1792742" y="5366886"/>
            <a:ext cx="5485947" cy="805089"/>
          </a:xfrm>
        </p:spPr>
        <p:txBody>
          <a:bodyPr/>
          <a:lstStyle>
            <a:lvl1pPr marL="0" indent="0">
              <a:buNone/>
              <a:defRPr sz="923"/>
            </a:lvl1pPr>
            <a:lvl2pPr marL="315771" indent="0">
              <a:buNone/>
              <a:defRPr sz="831"/>
            </a:lvl2pPr>
            <a:lvl3pPr marL="631543" indent="0">
              <a:buNone/>
              <a:defRPr sz="646"/>
            </a:lvl3pPr>
            <a:lvl4pPr marL="947314" indent="0">
              <a:buNone/>
              <a:defRPr sz="646"/>
            </a:lvl4pPr>
            <a:lvl5pPr marL="1263085" indent="0">
              <a:buNone/>
              <a:defRPr sz="646"/>
            </a:lvl5pPr>
            <a:lvl6pPr marL="1578856" indent="0">
              <a:buNone/>
              <a:defRPr sz="646"/>
            </a:lvl6pPr>
            <a:lvl7pPr marL="1894628" indent="0">
              <a:buNone/>
              <a:defRPr sz="646"/>
            </a:lvl7pPr>
            <a:lvl8pPr marL="2210399" indent="0">
              <a:buNone/>
              <a:defRPr sz="646"/>
            </a:lvl8pPr>
            <a:lvl9pPr marL="2526170" indent="0">
              <a:buNone/>
              <a:defRPr sz="646"/>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C604DBBC-7CCF-4000-A538-64DD8F86B075}" type="slidenum">
              <a:rPr lang="en-US" altLang="ja-JP">
                <a:solidFill>
                  <a:srgbClr val="000000"/>
                </a:solidFill>
              </a:rPr>
              <a:pPr/>
              <a:t>‹#›</a:t>
            </a:fld>
            <a:endParaRPr lang="en-US" altLang="ja-JP">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C09AEFD-6875-4A9A-90EE-E7EC8B014B1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2280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l" eaLnBrk="1" hangingPunct="1">
              <a:defRPr kumimoji="0" sz="1385">
                <a:latin typeface="Arial" charset="0"/>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ctr" eaLnBrk="1" hangingPunct="1">
              <a:defRPr kumimoji="0" sz="1385"/>
            </a:lvl1pPr>
          </a:lstStyle>
          <a:p>
            <a:endParaRPr lang="en-US" altLang="ja-JP">
              <a:solidFill>
                <a:srgbClr val="000000"/>
              </a:solidFill>
            </a:endParaRPr>
          </a:p>
          <a:p>
            <a:fld id="{8B8041A2-76AB-4231-B47D-BAE703D14B3F}" type="slidenum">
              <a:rPr lang="en-US" altLang="ja-JP" smtClean="0">
                <a:solidFill>
                  <a:srgbClr val="000000"/>
                </a:solidFill>
              </a:rPr>
              <a:pPr/>
              <a:t>‹#›</a:t>
            </a:fld>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r" eaLnBrk="1" hangingPunct="1">
              <a:defRPr kumimoji="0" sz="1385"/>
            </a:lvl1pPr>
          </a:lstStyle>
          <a:p>
            <a:fld id="{91B9011F-7652-4881-BE8C-957D6C34AA12}"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90757815"/>
      </p:ext>
    </p:extLst>
  </p:cSld>
  <p:clrMap bg1="lt1" tx1="dk1" bg2="lt2" tx2="dk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 id="2147486109" r:id="rId13"/>
  </p:sldLayoutIdLst>
  <p:hf hdr="0" ftr="0" dt="0"/>
  <p:txStyles>
    <p:titleStyle>
      <a:lvl1pPr algn="ctr" defTabSz="883649" rtl="0" eaLnBrk="0" fontAlgn="base" hangingPunct="0">
        <a:spcBef>
          <a:spcPct val="0"/>
        </a:spcBef>
        <a:spcAft>
          <a:spcPct val="0"/>
        </a:spcAft>
        <a:defRPr kumimoji="1" sz="4246">
          <a:solidFill>
            <a:schemeClr val="tx2"/>
          </a:solidFill>
          <a:latin typeface="+mj-lt"/>
          <a:ea typeface="+mj-ea"/>
          <a:cs typeface="+mj-cs"/>
        </a:defRPr>
      </a:lvl1pPr>
      <a:lvl2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2pPr>
      <a:lvl3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3pPr>
      <a:lvl4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4pPr>
      <a:lvl5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5pPr>
      <a:lvl6pPr marL="315771" algn="ctr" defTabSz="883721" rtl="0" fontAlgn="base">
        <a:spcBef>
          <a:spcPct val="0"/>
        </a:spcBef>
        <a:spcAft>
          <a:spcPct val="0"/>
        </a:spcAft>
        <a:defRPr kumimoji="1" sz="4246">
          <a:solidFill>
            <a:schemeClr val="tx2"/>
          </a:solidFill>
          <a:latin typeface="Arial" charset="0"/>
          <a:ea typeface="ＭＳ Ｐゴシック" pitchFamily="50" charset="-128"/>
        </a:defRPr>
      </a:lvl6pPr>
      <a:lvl7pPr marL="631543" algn="ctr" defTabSz="883721" rtl="0" fontAlgn="base">
        <a:spcBef>
          <a:spcPct val="0"/>
        </a:spcBef>
        <a:spcAft>
          <a:spcPct val="0"/>
        </a:spcAft>
        <a:defRPr kumimoji="1" sz="4246">
          <a:solidFill>
            <a:schemeClr val="tx2"/>
          </a:solidFill>
          <a:latin typeface="Arial" charset="0"/>
          <a:ea typeface="ＭＳ Ｐゴシック" pitchFamily="50" charset="-128"/>
        </a:defRPr>
      </a:lvl7pPr>
      <a:lvl8pPr marL="947314" algn="ctr" defTabSz="883721" rtl="0" fontAlgn="base">
        <a:spcBef>
          <a:spcPct val="0"/>
        </a:spcBef>
        <a:spcAft>
          <a:spcPct val="0"/>
        </a:spcAft>
        <a:defRPr kumimoji="1" sz="4246">
          <a:solidFill>
            <a:schemeClr val="tx2"/>
          </a:solidFill>
          <a:latin typeface="Arial" charset="0"/>
          <a:ea typeface="ＭＳ Ｐゴシック" pitchFamily="50" charset="-128"/>
        </a:defRPr>
      </a:lvl8pPr>
      <a:lvl9pPr marL="1263085" algn="ctr" defTabSz="883721" rtl="0" fontAlgn="base">
        <a:spcBef>
          <a:spcPct val="0"/>
        </a:spcBef>
        <a:spcAft>
          <a:spcPct val="0"/>
        </a:spcAft>
        <a:defRPr kumimoji="1" sz="4246">
          <a:solidFill>
            <a:schemeClr val="tx2"/>
          </a:solidFill>
          <a:latin typeface="Arial" charset="0"/>
          <a:ea typeface="ＭＳ Ｐゴシック" pitchFamily="50" charset="-128"/>
        </a:defRPr>
      </a:lvl9pPr>
    </p:titleStyle>
    <p:bodyStyle>
      <a:lvl1pPr marL="329720" indent="-329720" algn="l" defTabSz="883649" rtl="0" eaLnBrk="0" fontAlgn="base" hangingPunct="0">
        <a:spcBef>
          <a:spcPct val="20000"/>
        </a:spcBef>
        <a:spcAft>
          <a:spcPct val="0"/>
        </a:spcAft>
        <a:buChar char="•"/>
        <a:defRPr kumimoji="1" sz="3139">
          <a:solidFill>
            <a:schemeClr val="tx1"/>
          </a:solidFill>
          <a:latin typeface="+mn-lt"/>
          <a:ea typeface="+mn-ea"/>
          <a:cs typeface="+mn-cs"/>
        </a:defRPr>
      </a:lvl1pPr>
      <a:lvl2pPr marL="718056" indent="-275499" algn="l" defTabSz="883649" rtl="0" eaLnBrk="0" fontAlgn="base" hangingPunct="0">
        <a:spcBef>
          <a:spcPct val="20000"/>
        </a:spcBef>
        <a:spcAft>
          <a:spcPct val="0"/>
        </a:spcAft>
        <a:buChar char="–"/>
        <a:defRPr kumimoji="1" sz="2677">
          <a:solidFill>
            <a:schemeClr val="tx1"/>
          </a:solidFill>
          <a:latin typeface="+mn-lt"/>
          <a:ea typeface="+mn-ea"/>
        </a:defRPr>
      </a:lvl2pPr>
      <a:lvl3pPr marL="1104928" indent="-221279" algn="l" defTabSz="883649" rtl="0" eaLnBrk="0" fontAlgn="base" hangingPunct="0">
        <a:spcBef>
          <a:spcPct val="20000"/>
        </a:spcBef>
        <a:spcAft>
          <a:spcPct val="0"/>
        </a:spcAft>
        <a:buChar char="•"/>
        <a:defRPr kumimoji="1" sz="2308">
          <a:solidFill>
            <a:schemeClr val="tx1"/>
          </a:solidFill>
          <a:latin typeface="+mn-lt"/>
          <a:ea typeface="+mn-ea"/>
        </a:defRPr>
      </a:lvl3pPr>
      <a:lvl4pPr marL="1546020" indent="-219813" algn="l" defTabSz="883649" rtl="0" eaLnBrk="0" fontAlgn="base" hangingPunct="0">
        <a:spcBef>
          <a:spcPct val="20000"/>
        </a:spcBef>
        <a:spcAft>
          <a:spcPct val="0"/>
        </a:spcAft>
        <a:buChar char="–"/>
        <a:defRPr kumimoji="1" sz="1939">
          <a:solidFill>
            <a:schemeClr val="tx1"/>
          </a:solidFill>
          <a:latin typeface="+mn-lt"/>
          <a:ea typeface="+mn-ea"/>
        </a:defRPr>
      </a:lvl4pPr>
      <a:lvl5pPr marL="1988577" indent="-219813" algn="l" defTabSz="883649" rtl="0" eaLnBrk="0" fontAlgn="base" hangingPunct="0">
        <a:spcBef>
          <a:spcPct val="20000"/>
        </a:spcBef>
        <a:spcAft>
          <a:spcPct val="0"/>
        </a:spcAft>
        <a:buChar char="»"/>
        <a:defRPr kumimoji="1" sz="1939">
          <a:solidFill>
            <a:schemeClr val="tx1"/>
          </a:solidFill>
          <a:latin typeface="+mn-lt"/>
          <a:ea typeface="+mn-ea"/>
        </a:defRPr>
      </a:lvl5pPr>
      <a:lvl6pPr marL="2304692" indent="-220383" algn="l" defTabSz="883721" rtl="0" fontAlgn="base">
        <a:spcBef>
          <a:spcPct val="20000"/>
        </a:spcBef>
        <a:spcAft>
          <a:spcPct val="0"/>
        </a:spcAft>
        <a:buChar char="»"/>
        <a:defRPr kumimoji="1" sz="1939">
          <a:solidFill>
            <a:schemeClr val="tx1"/>
          </a:solidFill>
          <a:latin typeface="+mn-lt"/>
          <a:ea typeface="+mn-ea"/>
        </a:defRPr>
      </a:lvl6pPr>
      <a:lvl7pPr marL="2620463" indent="-220383" algn="l" defTabSz="883721" rtl="0" fontAlgn="base">
        <a:spcBef>
          <a:spcPct val="20000"/>
        </a:spcBef>
        <a:spcAft>
          <a:spcPct val="0"/>
        </a:spcAft>
        <a:buChar char="»"/>
        <a:defRPr kumimoji="1" sz="1939">
          <a:solidFill>
            <a:schemeClr val="tx1"/>
          </a:solidFill>
          <a:latin typeface="+mn-lt"/>
          <a:ea typeface="+mn-ea"/>
        </a:defRPr>
      </a:lvl7pPr>
      <a:lvl8pPr marL="2936234" indent="-220383" algn="l" defTabSz="883721" rtl="0" fontAlgn="base">
        <a:spcBef>
          <a:spcPct val="20000"/>
        </a:spcBef>
        <a:spcAft>
          <a:spcPct val="0"/>
        </a:spcAft>
        <a:buChar char="»"/>
        <a:defRPr kumimoji="1" sz="1939">
          <a:solidFill>
            <a:schemeClr val="tx1"/>
          </a:solidFill>
          <a:latin typeface="+mn-lt"/>
          <a:ea typeface="+mn-ea"/>
        </a:defRPr>
      </a:lvl8pPr>
      <a:lvl9pPr marL="3252006" indent="-220383" algn="l" defTabSz="883721" rtl="0" fontAlgn="base">
        <a:spcBef>
          <a:spcPct val="20000"/>
        </a:spcBef>
        <a:spcAft>
          <a:spcPct val="0"/>
        </a:spcAft>
        <a:buChar char="»"/>
        <a:defRPr kumimoji="1" sz="1939">
          <a:solidFill>
            <a:schemeClr val="tx1"/>
          </a:solidFill>
          <a:latin typeface="+mn-lt"/>
          <a:ea typeface="+mn-ea"/>
        </a:defRPr>
      </a:lvl9pPr>
    </p:bodyStyle>
    <p:otherStyle>
      <a:defPPr>
        <a:defRPr lang="ja-JP"/>
      </a:defPPr>
      <a:lvl1pPr marL="0" algn="l" defTabSz="631543" rtl="0" eaLnBrk="1" latinLnBrk="0" hangingPunct="1">
        <a:defRPr kumimoji="1" sz="1200" kern="1200">
          <a:solidFill>
            <a:schemeClr val="tx1"/>
          </a:solidFill>
          <a:latin typeface="+mn-lt"/>
          <a:ea typeface="+mn-ea"/>
          <a:cs typeface="+mn-cs"/>
        </a:defRPr>
      </a:lvl1pPr>
      <a:lvl2pPr marL="315771" algn="l" defTabSz="631543" rtl="0" eaLnBrk="1" latinLnBrk="0" hangingPunct="1">
        <a:defRPr kumimoji="1" sz="1200" kern="1200">
          <a:solidFill>
            <a:schemeClr val="tx1"/>
          </a:solidFill>
          <a:latin typeface="+mn-lt"/>
          <a:ea typeface="+mn-ea"/>
          <a:cs typeface="+mn-cs"/>
        </a:defRPr>
      </a:lvl2pPr>
      <a:lvl3pPr marL="631543" algn="l" defTabSz="631543" rtl="0" eaLnBrk="1" latinLnBrk="0" hangingPunct="1">
        <a:defRPr kumimoji="1" sz="1200" kern="1200">
          <a:solidFill>
            <a:schemeClr val="tx1"/>
          </a:solidFill>
          <a:latin typeface="+mn-lt"/>
          <a:ea typeface="+mn-ea"/>
          <a:cs typeface="+mn-cs"/>
        </a:defRPr>
      </a:lvl3pPr>
      <a:lvl4pPr marL="947314" algn="l" defTabSz="631543" rtl="0" eaLnBrk="1" latinLnBrk="0" hangingPunct="1">
        <a:defRPr kumimoji="1" sz="1200" kern="1200">
          <a:solidFill>
            <a:schemeClr val="tx1"/>
          </a:solidFill>
          <a:latin typeface="+mn-lt"/>
          <a:ea typeface="+mn-ea"/>
          <a:cs typeface="+mn-cs"/>
        </a:defRPr>
      </a:lvl4pPr>
      <a:lvl5pPr marL="1263085" algn="l" defTabSz="631543" rtl="0" eaLnBrk="1" latinLnBrk="0" hangingPunct="1">
        <a:defRPr kumimoji="1" sz="1200" kern="1200">
          <a:solidFill>
            <a:schemeClr val="tx1"/>
          </a:solidFill>
          <a:latin typeface="+mn-lt"/>
          <a:ea typeface="+mn-ea"/>
          <a:cs typeface="+mn-cs"/>
        </a:defRPr>
      </a:lvl5pPr>
      <a:lvl6pPr marL="1578856" algn="l" defTabSz="631543" rtl="0" eaLnBrk="1" latinLnBrk="0" hangingPunct="1">
        <a:defRPr kumimoji="1" sz="1200" kern="1200">
          <a:solidFill>
            <a:schemeClr val="tx1"/>
          </a:solidFill>
          <a:latin typeface="+mn-lt"/>
          <a:ea typeface="+mn-ea"/>
          <a:cs typeface="+mn-cs"/>
        </a:defRPr>
      </a:lvl6pPr>
      <a:lvl7pPr marL="1894628" algn="l" defTabSz="631543" rtl="0" eaLnBrk="1" latinLnBrk="0" hangingPunct="1">
        <a:defRPr kumimoji="1" sz="1200" kern="1200">
          <a:solidFill>
            <a:schemeClr val="tx1"/>
          </a:solidFill>
          <a:latin typeface="+mn-lt"/>
          <a:ea typeface="+mn-ea"/>
          <a:cs typeface="+mn-cs"/>
        </a:defRPr>
      </a:lvl7pPr>
      <a:lvl8pPr marL="2210399" algn="l" defTabSz="631543" rtl="0" eaLnBrk="1" latinLnBrk="0" hangingPunct="1">
        <a:defRPr kumimoji="1" sz="1200" kern="1200">
          <a:solidFill>
            <a:schemeClr val="tx1"/>
          </a:solidFill>
          <a:latin typeface="+mn-lt"/>
          <a:ea typeface="+mn-ea"/>
          <a:cs typeface="+mn-cs"/>
        </a:defRPr>
      </a:lvl8pPr>
      <a:lvl9pPr marL="2526170" algn="l" defTabSz="631543" rtl="0" eaLnBrk="1" latinLnBrk="0" hangingPunct="1">
        <a:defRPr kumimoji="1"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txBox="1">
            <a:spLocks noChangeArrowheads="1"/>
          </p:cNvSpPr>
          <p:nvPr/>
        </p:nvSpPr>
        <p:spPr bwMode="auto">
          <a:xfrm>
            <a:off x="194842" y="1484784"/>
            <a:ext cx="912968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2600" dirty="0">
                <a:latin typeface="ＭＳ ゴシック" panose="020B0609070205080204" pitchFamily="49" charset="-128"/>
                <a:ea typeface="ＭＳ ゴシック" panose="020B0609070205080204" pitchFamily="49" charset="-128"/>
              </a:rPr>
              <a:t>淀川水系西大阪ブロック　高潮・地震・津波対策事業</a:t>
            </a:r>
            <a:endParaRPr lang="en-US" altLang="ja-JP" sz="2600" dirty="0">
              <a:latin typeface="ＭＳ ゴシック" panose="020B0609070205080204" pitchFamily="49" charset="-128"/>
              <a:ea typeface="ＭＳ ゴシック" panose="020B0609070205080204" pitchFamily="49" charset="-128"/>
            </a:endParaRPr>
          </a:p>
          <a:p>
            <a:pPr algn="ctr" eaLnBrk="1" hangingPunct="1">
              <a:buFontTx/>
              <a:buNone/>
            </a:pPr>
            <a:r>
              <a:rPr lang="ja-JP" altLang="en-US" sz="2600" dirty="0">
                <a:latin typeface="ＭＳ ゴシック" panose="020B0609070205080204" pitchFamily="49" charset="-128"/>
                <a:ea typeface="ＭＳ ゴシック" panose="020B0609070205080204" pitchFamily="49" charset="-128"/>
              </a:rPr>
              <a:t>の事業評価について</a:t>
            </a:r>
            <a:endParaRPr lang="ja-JP" altLang="en-US" sz="2600" u="sng" dirty="0">
              <a:latin typeface="ＭＳ ゴシック" panose="020B0609070205080204" pitchFamily="49" charset="-128"/>
              <a:ea typeface="ＭＳ ゴシック" panose="020B0609070205080204" pitchFamily="49" charset="-128"/>
            </a:endParaRPr>
          </a:p>
        </p:txBody>
      </p:sp>
      <p:sp>
        <p:nvSpPr>
          <p:cNvPr id="15364" name="Text Box 6"/>
          <p:cNvSpPr txBox="1">
            <a:spLocks noChangeArrowheads="1"/>
          </p:cNvSpPr>
          <p:nvPr/>
        </p:nvSpPr>
        <p:spPr bwMode="auto">
          <a:xfrm>
            <a:off x="6318672" y="548680"/>
            <a:ext cx="3225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800" bIns="46800">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endParaRPr lang="en-US" altLang="ja-JP" sz="2400">
              <a:ea typeface="ＭＳ ゴシック" panose="020B0609070205080204" pitchFamily="49" charset="-128"/>
            </a:endParaRPr>
          </a:p>
          <a:p>
            <a:pPr eaLnBrk="1" hangingPunct="1">
              <a:spcBef>
                <a:spcPct val="50000"/>
              </a:spcBef>
              <a:buFontTx/>
              <a:buNone/>
            </a:pPr>
            <a:endParaRPr lang="en-US" altLang="ja-JP" sz="2400">
              <a:ea typeface="ＭＳ ゴシック" panose="020B0609070205080204" pitchFamily="49" charset="-128"/>
            </a:endParaRPr>
          </a:p>
        </p:txBody>
      </p:sp>
      <p:sp>
        <p:nvSpPr>
          <p:cNvPr id="15365" name="Line 4"/>
          <p:cNvSpPr>
            <a:spLocks noChangeShapeType="1"/>
          </p:cNvSpPr>
          <p:nvPr/>
        </p:nvSpPr>
        <p:spPr bwMode="auto">
          <a:xfrm>
            <a:off x="378247" y="1456730"/>
            <a:ext cx="8570912"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6" name="Line 5"/>
          <p:cNvSpPr>
            <a:spLocks noChangeShapeType="1"/>
          </p:cNvSpPr>
          <p:nvPr/>
        </p:nvSpPr>
        <p:spPr bwMode="auto">
          <a:xfrm>
            <a:off x="395709" y="2351219"/>
            <a:ext cx="8567738"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7" name="Text Box 3"/>
          <p:cNvSpPr txBox="1">
            <a:spLocks noChangeArrowheads="1"/>
          </p:cNvSpPr>
          <p:nvPr/>
        </p:nvSpPr>
        <p:spPr bwMode="auto">
          <a:xfrm>
            <a:off x="2154312" y="2421062"/>
            <a:ext cx="561662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ＭＳ Ｐゴシック" panose="020B0600070205080204" pitchFamily="50" charset="-128"/>
              </a:rPr>
              <a:t>◎　今回の事業評価について</a:t>
            </a:r>
            <a:endParaRPr lang="en-US" altLang="ja-JP" sz="2400" dirty="0">
              <a:latin typeface="ＭＳ Ｐゴシック" panose="020B0600070205080204" pitchFamily="50" charset="-128"/>
            </a:endParaRPr>
          </a:p>
          <a:p>
            <a:pPr eaLnBrk="1" hangingPunct="1">
              <a:spcBef>
                <a:spcPct val="50000"/>
              </a:spcBef>
              <a:buFontTx/>
              <a:buNone/>
            </a:pPr>
            <a:r>
              <a:rPr lang="en-US" altLang="ja-JP" sz="2000" dirty="0">
                <a:latin typeface="ＭＳ Ｐゴシック" panose="020B0600070205080204" pitchFamily="50" charset="-128"/>
              </a:rPr>
              <a:t>1. </a:t>
            </a:r>
            <a:r>
              <a:rPr lang="ja-JP" altLang="en-US" sz="2000" dirty="0">
                <a:latin typeface="ＭＳ Ｐゴシック" panose="020B0600070205080204" pitchFamily="50" charset="-128"/>
              </a:rPr>
              <a:t>事業概要</a:t>
            </a:r>
            <a:endParaRPr lang="en-US" altLang="ja-JP" sz="2000" dirty="0">
              <a:latin typeface="ＭＳ Ｐゴシック" panose="020B0600070205080204" pitchFamily="50" charset="-128"/>
            </a:endParaRPr>
          </a:p>
          <a:p>
            <a:pPr eaLnBrk="1" hangingPunct="1">
              <a:spcBef>
                <a:spcPct val="50000"/>
              </a:spcBef>
              <a:buFontTx/>
              <a:buNone/>
            </a:pPr>
            <a:r>
              <a:rPr lang="en-US" altLang="ja-JP" sz="2000" dirty="0">
                <a:latin typeface="ＭＳ Ｐゴシック" panose="020B0600070205080204" pitchFamily="50" charset="-128"/>
              </a:rPr>
              <a:t>2.</a:t>
            </a:r>
            <a:r>
              <a:rPr lang="ja-JP" altLang="en-US" sz="2000" dirty="0">
                <a:latin typeface="ＭＳ Ｐゴシック" panose="020B0600070205080204" pitchFamily="50" charset="-128"/>
              </a:rPr>
              <a:t> 事業の必要性等に関する視点</a:t>
            </a:r>
            <a:endParaRPr lang="en-US" altLang="ja-JP" sz="2000" dirty="0">
              <a:latin typeface="ＭＳ Ｐゴシック" panose="020B0600070205080204" pitchFamily="50" charset="-128"/>
            </a:endParaRPr>
          </a:p>
          <a:p>
            <a:pPr eaLnBrk="1" hangingPunct="1">
              <a:spcBef>
                <a:spcPct val="50000"/>
              </a:spcBef>
              <a:buFontTx/>
              <a:buNone/>
            </a:pPr>
            <a:r>
              <a:rPr lang="en-US" altLang="ja-JP" sz="2000" dirty="0">
                <a:latin typeface="ＭＳ Ｐゴシック" panose="020B0600070205080204" pitchFamily="50" charset="-128"/>
              </a:rPr>
              <a:t>3.</a:t>
            </a:r>
            <a:r>
              <a:rPr lang="ja-JP" altLang="en-US" sz="2000" dirty="0">
                <a:latin typeface="ＭＳ Ｐゴシック" panose="020B0600070205080204" pitchFamily="50" charset="-128"/>
              </a:rPr>
              <a:t> </a:t>
            </a:r>
            <a:r>
              <a:rPr lang="zh-TW" altLang="en-US" sz="2000" dirty="0">
                <a:latin typeface="ＭＳ Ｐゴシック" panose="020B0600070205080204" pitchFamily="50" charset="-128"/>
              </a:rPr>
              <a:t>事業費</a:t>
            </a:r>
            <a:r>
              <a:rPr lang="ja-JP" altLang="en-US" sz="2000" dirty="0">
                <a:latin typeface="ＭＳ Ｐゴシック" panose="020B0600070205080204" pitchFamily="50" charset="-128"/>
              </a:rPr>
              <a:t>の</a:t>
            </a:r>
            <a:r>
              <a:rPr lang="zh-TW" altLang="en-US" sz="2000" dirty="0">
                <a:latin typeface="ＭＳ Ｐゴシック" panose="020B0600070205080204" pitchFamily="50" charset="-128"/>
              </a:rPr>
              <a:t>変動要因</a:t>
            </a:r>
          </a:p>
          <a:p>
            <a:pPr eaLnBrk="1" hangingPunct="1">
              <a:spcBef>
                <a:spcPct val="50000"/>
              </a:spcBef>
              <a:buFontTx/>
              <a:buNone/>
            </a:pPr>
            <a:r>
              <a:rPr lang="en-US" altLang="ja-JP" sz="2000" dirty="0">
                <a:latin typeface="ＭＳ Ｐゴシック" panose="020B0600070205080204" pitchFamily="50" charset="-128"/>
              </a:rPr>
              <a:t>4. </a:t>
            </a:r>
            <a:r>
              <a:rPr lang="ja-JP" altLang="en-US" sz="2000" dirty="0">
                <a:latin typeface="ＭＳ Ｐゴシック" panose="020B0600070205080204" pitchFamily="50" charset="-128"/>
              </a:rPr>
              <a:t>事業の投資効果と進捗状況</a:t>
            </a:r>
            <a:endParaRPr lang="en-US" altLang="ja-JP" sz="2000" dirty="0">
              <a:latin typeface="ＭＳ Ｐゴシック" panose="020B0600070205080204" pitchFamily="50" charset="-128"/>
            </a:endParaRPr>
          </a:p>
          <a:p>
            <a:pPr eaLnBrk="1" hangingPunct="1">
              <a:spcBef>
                <a:spcPct val="50000"/>
              </a:spcBef>
              <a:buFontTx/>
              <a:buNone/>
            </a:pPr>
            <a:r>
              <a:rPr lang="en-US" altLang="ja-JP" sz="2000" dirty="0">
                <a:latin typeface="ＭＳ Ｐゴシック" panose="020B0600070205080204" pitchFamily="50" charset="-128"/>
              </a:rPr>
              <a:t>5. </a:t>
            </a:r>
            <a:r>
              <a:rPr lang="ja-JP" altLang="en-US" sz="2000" dirty="0">
                <a:latin typeface="ＭＳ Ｐゴシック" panose="020B0600070205080204" pitchFamily="50" charset="-128"/>
              </a:rPr>
              <a:t>コスト縮減や代替案立案等の可能性の視点</a:t>
            </a:r>
            <a:endParaRPr lang="en-US" altLang="ja-JP" sz="2000" dirty="0">
              <a:latin typeface="ＭＳ Ｐゴシック" panose="020B0600070205080204" pitchFamily="50" charset="-128"/>
            </a:endParaRPr>
          </a:p>
          <a:p>
            <a:pPr eaLnBrk="1" hangingPunct="1">
              <a:spcBef>
                <a:spcPct val="50000"/>
              </a:spcBef>
              <a:buFontTx/>
              <a:buNone/>
            </a:pPr>
            <a:r>
              <a:rPr lang="en-US" altLang="ja-JP" sz="2000" dirty="0">
                <a:latin typeface="ＭＳ Ｐゴシック" panose="020B0600070205080204" pitchFamily="50" charset="-128"/>
              </a:rPr>
              <a:t>6. </a:t>
            </a:r>
            <a:r>
              <a:rPr lang="ja-JP" altLang="en-US" sz="2000" dirty="0">
                <a:latin typeface="ＭＳ Ｐゴシック" panose="020B0600070205080204" pitchFamily="50" charset="-128"/>
              </a:rPr>
              <a:t>事業効果の定性的分析</a:t>
            </a:r>
            <a:endParaRPr lang="en-US" altLang="ja-JP" sz="2000" dirty="0">
              <a:latin typeface="ＭＳ Ｐゴシック" panose="020B0600070205080204" pitchFamily="50" charset="-128"/>
            </a:endParaRPr>
          </a:p>
          <a:p>
            <a:pPr eaLnBrk="1" hangingPunct="1">
              <a:spcBef>
                <a:spcPct val="50000"/>
              </a:spcBef>
              <a:buFontTx/>
              <a:buNone/>
            </a:pPr>
            <a:r>
              <a:rPr lang="en-US" altLang="ja-JP" sz="2000" dirty="0">
                <a:latin typeface="ＭＳ Ｐゴシック" panose="020B0600070205080204" pitchFamily="50" charset="-128"/>
              </a:rPr>
              <a:t>7. </a:t>
            </a:r>
            <a:r>
              <a:rPr lang="ja-JP" altLang="en-US" sz="2000" dirty="0">
                <a:latin typeface="ＭＳ Ｐゴシック" panose="020B0600070205080204" pitchFamily="50" charset="-128"/>
              </a:rPr>
              <a:t>特記事項</a:t>
            </a:r>
            <a:endParaRPr lang="en-US" altLang="ja-JP" sz="2000" dirty="0">
              <a:latin typeface="ＭＳ Ｐゴシック" panose="020B0600070205080204" pitchFamily="50" charset="-128"/>
            </a:endParaRPr>
          </a:p>
          <a:p>
            <a:pPr eaLnBrk="1" hangingPunct="1">
              <a:spcBef>
                <a:spcPct val="50000"/>
              </a:spcBef>
              <a:buNone/>
            </a:pPr>
            <a:r>
              <a:rPr lang="en-US" altLang="ja-JP" sz="2000" dirty="0">
                <a:latin typeface="ＭＳ Ｐゴシック" panose="020B0600070205080204" pitchFamily="50" charset="-128"/>
              </a:rPr>
              <a:t>8. </a:t>
            </a:r>
            <a:r>
              <a:rPr lang="ja-JP" altLang="en-US" sz="2000" dirty="0">
                <a:latin typeface="ＭＳ Ｐゴシック" panose="020B0600070205080204" pitchFamily="50" charset="-128"/>
              </a:rPr>
              <a:t>対応方針（案）</a:t>
            </a:r>
            <a:endParaRPr lang="en-US" altLang="ja-JP" sz="2000" dirty="0">
              <a:latin typeface="ＭＳ Ｐゴシック" panose="020B060007020508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1422841343"/>
              </p:ext>
            </p:extLst>
          </p:nvPr>
        </p:nvGraphicFramePr>
        <p:xfrm>
          <a:off x="6228184" y="548680"/>
          <a:ext cx="2735263" cy="639770"/>
        </p:xfrm>
        <a:graphic>
          <a:graphicData uri="http://schemas.openxmlformats.org/drawingml/2006/table">
            <a:tbl>
              <a:tblPr firstRow="1" bandRow="1">
                <a:tableStyleId>{5940675A-B579-460E-94D1-54222C63F5DA}</a:tableStyleId>
              </a:tblPr>
              <a:tblGrid>
                <a:gridCol w="1799515">
                  <a:extLst>
                    <a:ext uri="{9D8B030D-6E8A-4147-A177-3AD203B41FA5}">
                      <a16:colId xmlns:a16="http://schemas.microsoft.com/office/drawing/2014/main" val="20000"/>
                    </a:ext>
                  </a:extLst>
                </a:gridCol>
                <a:gridCol w="935748">
                  <a:extLst>
                    <a:ext uri="{9D8B030D-6E8A-4147-A177-3AD203B41FA5}">
                      <a16:colId xmlns:a16="http://schemas.microsoft.com/office/drawing/2014/main" val="20001"/>
                    </a:ext>
                  </a:extLst>
                </a:gridCol>
              </a:tblGrid>
              <a:tr h="639763">
                <a:tc>
                  <a:txBody>
                    <a:bodyPr/>
                    <a:lstStyle/>
                    <a:p>
                      <a:r>
                        <a:rPr kumimoji="1" lang="ja-JP" altLang="en-US" sz="1200" dirty="0">
                          <a:solidFill>
                            <a:schemeClr val="tx1"/>
                          </a:solidFill>
                          <a:latin typeface="+mj-ea"/>
                          <a:ea typeface="+mj-ea"/>
                        </a:rPr>
                        <a:t>令和６年６月</a:t>
                      </a:r>
                      <a:r>
                        <a:rPr kumimoji="1" lang="en-US" altLang="ja-JP" sz="1200" dirty="0">
                          <a:solidFill>
                            <a:schemeClr val="tx1"/>
                          </a:solidFill>
                          <a:latin typeface="+mj-ea"/>
                          <a:ea typeface="+mj-ea"/>
                        </a:rPr>
                        <a:t>25</a:t>
                      </a:r>
                      <a:r>
                        <a:rPr kumimoji="1" lang="ja-JP" altLang="en-US" sz="1200" dirty="0">
                          <a:solidFill>
                            <a:schemeClr val="tx1"/>
                          </a:solidFill>
                          <a:latin typeface="+mj-ea"/>
                          <a:ea typeface="+mj-ea"/>
                        </a:rPr>
                        <a:t>日（火）</a:t>
                      </a:r>
                      <a:endParaRPr kumimoji="1" lang="en-US" altLang="ja-JP" sz="1200" dirty="0">
                        <a:solidFill>
                          <a:schemeClr val="tx1"/>
                        </a:solidFill>
                        <a:latin typeface="+mj-ea"/>
                        <a:ea typeface="+mj-ea"/>
                      </a:endParaRPr>
                    </a:p>
                    <a:p>
                      <a:r>
                        <a:rPr lang="ja-JP" altLang="en-US" sz="1200" dirty="0">
                          <a:latin typeface="+mj-ea"/>
                          <a:ea typeface="+mj-ea"/>
                        </a:rPr>
                        <a:t>令和６年度　第１回</a:t>
                      </a:r>
                      <a:endParaRPr lang="en-US" altLang="ja-JP" sz="1200" dirty="0">
                        <a:latin typeface="+mj-ea"/>
                        <a:ea typeface="+mj-ea"/>
                      </a:endParaRPr>
                    </a:p>
                    <a:p>
                      <a:r>
                        <a:rPr kumimoji="1" lang="ja-JP" altLang="en-US" sz="1200" dirty="0">
                          <a:latin typeface="+mj-ea"/>
                          <a:ea typeface="+mj-ea"/>
                        </a:rPr>
                        <a:t>大阪府河川整備審議会</a:t>
                      </a:r>
                    </a:p>
                  </a:txBody>
                  <a:tcPr marL="91405" marR="91405" marT="45565" marB="45565" anchor="ctr">
                    <a:solidFill>
                      <a:schemeClr val="bg1"/>
                    </a:solidFill>
                  </a:tcPr>
                </a:tc>
                <a:tc>
                  <a:txBody>
                    <a:bodyPr/>
                    <a:lstStyle/>
                    <a:p>
                      <a:pPr algn="ctr"/>
                      <a:r>
                        <a:rPr kumimoji="1" lang="ja-JP" altLang="en-US" sz="1200" dirty="0">
                          <a:latin typeface="+mj-ea"/>
                          <a:ea typeface="+mj-ea"/>
                        </a:rPr>
                        <a:t>資料</a:t>
                      </a:r>
                      <a:r>
                        <a:rPr kumimoji="1" lang="ja-JP" altLang="en-US" sz="1100" dirty="0">
                          <a:latin typeface="+mj-ea"/>
                          <a:ea typeface="+mj-ea"/>
                        </a:rPr>
                        <a:t>２</a:t>
                      </a:r>
                      <a:endParaRPr kumimoji="1" lang="ja-JP" altLang="en-US" sz="1200" dirty="0">
                        <a:latin typeface="+mj-ea"/>
                        <a:ea typeface="+mj-ea"/>
                      </a:endParaRPr>
                    </a:p>
                  </a:txBody>
                  <a:tcPr marL="91405" marR="91405" marT="45565" marB="45565" anchor="ctr">
                    <a:solidFill>
                      <a:schemeClr val="bg1"/>
                    </a:solidFill>
                  </a:tcPr>
                </a:tc>
                <a:extLst>
                  <a:ext uri="{0D108BD9-81ED-4DB2-BD59-A6C34878D82A}">
                    <a16:rowId xmlns:a16="http://schemas.microsoft.com/office/drawing/2014/main" val="10000"/>
                  </a:ext>
                </a:extLst>
              </a:tr>
            </a:tbl>
          </a:graphicData>
        </a:graphic>
      </p:graphicFrame>
      <p:sp>
        <p:nvSpPr>
          <p:cNvPr id="3" name="スライド番号プレースホルダー 2">
            <a:extLst>
              <a:ext uri="{FF2B5EF4-FFF2-40B4-BE49-F238E27FC236}">
                <a16:creationId xmlns:a16="http://schemas.microsoft.com/office/drawing/2014/main" id="{D0E6943D-8859-4116-A9CB-079A1B740555}"/>
              </a:ext>
            </a:extLst>
          </p:cNvPr>
          <p:cNvSpPr>
            <a:spLocks noGrp="1"/>
          </p:cNvSpPr>
          <p:nvPr>
            <p:ph type="sldNum" sz="quarter" idx="12"/>
          </p:nvPr>
        </p:nvSpPr>
        <p:spPr>
          <a:xfrm>
            <a:off x="8665071" y="6453336"/>
            <a:ext cx="298376" cy="280119"/>
          </a:xfrm>
        </p:spPr>
        <p:txBody>
          <a:bodyPr/>
          <a:lstStyle/>
          <a:p>
            <a:fld id="{EF569D7C-9639-42C3-8F25-B9A830C54CB5}" type="slidenum">
              <a:rPr lang="en-US" altLang="ja-JP" smtClean="0">
                <a:solidFill>
                  <a:srgbClr val="000000"/>
                </a:solidFill>
              </a:rPr>
              <a:pPr/>
              <a:t>1</a:t>
            </a:fld>
            <a:endParaRPr lang="en-US" altLang="ja-JP">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F6511C-4D61-45AA-AE00-2D10DD0453B6}"/>
              </a:ext>
            </a:extLst>
          </p:cNvPr>
          <p:cNvPicPr>
            <a:picLocks noChangeAspect="1"/>
          </p:cNvPicPr>
          <p:nvPr/>
        </p:nvPicPr>
        <p:blipFill>
          <a:blip r:embed="rId3"/>
          <a:stretch>
            <a:fillRect/>
          </a:stretch>
        </p:blipFill>
        <p:spPr>
          <a:xfrm>
            <a:off x="6169623" y="3448511"/>
            <a:ext cx="2387674" cy="2642223"/>
          </a:xfrm>
          <a:prstGeom prst="rect">
            <a:avLst/>
          </a:prstGeom>
        </p:spPr>
      </p:pic>
      <p:pic>
        <p:nvPicPr>
          <p:cNvPr id="7" name="図 6">
            <a:extLst>
              <a:ext uri="{FF2B5EF4-FFF2-40B4-BE49-F238E27FC236}">
                <a16:creationId xmlns:a16="http://schemas.microsoft.com/office/drawing/2014/main" id="{B2A55502-C795-414A-9206-BCB1CEC58B2C}"/>
              </a:ext>
            </a:extLst>
          </p:cNvPr>
          <p:cNvPicPr>
            <a:picLocks noChangeAspect="1"/>
          </p:cNvPicPr>
          <p:nvPr/>
        </p:nvPicPr>
        <p:blipFill>
          <a:blip r:embed="rId4"/>
          <a:stretch>
            <a:fillRect/>
          </a:stretch>
        </p:blipFill>
        <p:spPr>
          <a:xfrm>
            <a:off x="3347864" y="3448511"/>
            <a:ext cx="2359325" cy="2577873"/>
          </a:xfrm>
          <a:prstGeom prst="rect">
            <a:avLst/>
          </a:prstGeom>
        </p:spPr>
      </p:pic>
      <p:pic>
        <p:nvPicPr>
          <p:cNvPr id="6" name="図 5">
            <a:extLst>
              <a:ext uri="{FF2B5EF4-FFF2-40B4-BE49-F238E27FC236}">
                <a16:creationId xmlns:a16="http://schemas.microsoft.com/office/drawing/2014/main" id="{5F6E47D8-F1AB-447D-9267-DF462CAF7890}"/>
              </a:ext>
            </a:extLst>
          </p:cNvPr>
          <p:cNvPicPr>
            <a:picLocks noChangeAspect="1"/>
          </p:cNvPicPr>
          <p:nvPr/>
        </p:nvPicPr>
        <p:blipFill>
          <a:blip r:embed="rId5"/>
          <a:stretch>
            <a:fillRect/>
          </a:stretch>
        </p:blipFill>
        <p:spPr>
          <a:xfrm>
            <a:off x="571701" y="3436333"/>
            <a:ext cx="2262227" cy="2514123"/>
          </a:xfrm>
          <a:prstGeom prst="rect">
            <a:avLst/>
          </a:prstGeom>
        </p:spPr>
      </p:pic>
      <p:sp>
        <p:nvSpPr>
          <p:cNvPr id="19459" name="Rectangle 2">
            <a:extLst>
              <a:ext uri="{FF2B5EF4-FFF2-40B4-BE49-F238E27FC236}">
                <a16:creationId xmlns:a16="http://schemas.microsoft.com/office/drawing/2014/main" id="{D4B26C71-8910-415E-95C1-4ECAE67DBBFF}"/>
              </a:ext>
            </a:extLst>
          </p:cNvPr>
          <p:cNvSpPr>
            <a:spLocks noChangeArrowheads="1"/>
          </p:cNvSpPr>
          <p:nvPr/>
        </p:nvSpPr>
        <p:spPr bwMode="auto">
          <a:xfrm>
            <a:off x="-65153" y="379247"/>
            <a:ext cx="9149862" cy="5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215" dirty="0">
                <a:latin typeface="ＭＳ ゴシック" panose="020B0609070205080204" pitchFamily="49" charset="-128"/>
                <a:ea typeface="ＭＳ ゴシック" panose="020B0609070205080204" pitchFamily="49" charset="-128"/>
              </a:rPr>
              <a:t>高潮対策事業に係る経済性評価の考え方</a:t>
            </a:r>
          </a:p>
        </p:txBody>
      </p:sp>
      <p:sp>
        <p:nvSpPr>
          <p:cNvPr id="9" name="Text Box 16">
            <a:extLst>
              <a:ext uri="{FF2B5EF4-FFF2-40B4-BE49-F238E27FC236}">
                <a16:creationId xmlns:a16="http://schemas.microsoft.com/office/drawing/2014/main" id="{FEB95C6A-CD73-4DEE-84BE-801860257BB7}"/>
              </a:ext>
            </a:extLst>
          </p:cNvPr>
          <p:cNvSpPr txBox="1">
            <a:spLocks noChangeArrowheads="1"/>
          </p:cNvSpPr>
          <p:nvPr/>
        </p:nvSpPr>
        <p:spPr bwMode="auto">
          <a:xfrm>
            <a:off x="1522118" y="6053047"/>
            <a:ext cx="1278122" cy="274969"/>
          </a:xfrm>
          <a:prstGeom prst="roundRect">
            <a:avLst/>
          </a:prstGeom>
          <a:solidFill>
            <a:schemeClr val="bg1"/>
          </a:solidFill>
          <a:ln w="9525">
            <a:solidFill>
              <a:srgbClr val="FF0000"/>
            </a:solidFill>
            <a:miter lim="800000"/>
            <a:headEnd/>
            <a:tailEnd/>
          </a:ln>
        </p:spPr>
        <p:txBody>
          <a:bodyPr wrap="none">
            <a:spAutoFit/>
          </a:bodyPr>
          <a:lstStyle/>
          <a:p>
            <a:r>
              <a:rPr lang="ja-JP" altLang="en-US" sz="1015" dirty="0">
                <a:latin typeface="+mn-ea"/>
                <a:ea typeface="+mn-ea"/>
              </a:rPr>
              <a:t>被害額：</a:t>
            </a:r>
            <a:r>
              <a:rPr lang="en-US" altLang="ja-JP" sz="1015" dirty="0">
                <a:latin typeface="+mn-ea"/>
                <a:ea typeface="+mn-ea"/>
              </a:rPr>
              <a:t>76,758</a:t>
            </a:r>
            <a:r>
              <a:rPr lang="ja-JP" altLang="en-US" sz="1015" dirty="0">
                <a:latin typeface="+mn-ea"/>
                <a:ea typeface="+mn-ea"/>
              </a:rPr>
              <a:t>億円</a:t>
            </a:r>
          </a:p>
        </p:txBody>
      </p:sp>
      <p:sp>
        <p:nvSpPr>
          <p:cNvPr id="10" name="Text Box 16">
            <a:extLst>
              <a:ext uri="{FF2B5EF4-FFF2-40B4-BE49-F238E27FC236}">
                <a16:creationId xmlns:a16="http://schemas.microsoft.com/office/drawing/2014/main" id="{ADFD9C10-6E75-4521-AFAA-52E98AC5AF40}"/>
              </a:ext>
            </a:extLst>
          </p:cNvPr>
          <p:cNvSpPr txBox="1">
            <a:spLocks noChangeArrowheads="1"/>
          </p:cNvSpPr>
          <p:nvPr/>
        </p:nvSpPr>
        <p:spPr bwMode="auto">
          <a:xfrm>
            <a:off x="4507069" y="6086691"/>
            <a:ext cx="1278122" cy="274969"/>
          </a:xfrm>
          <a:prstGeom prst="roundRect">
            <a:avLst/>
          </a:prstGeom>
          <a:solidFill>
            <a:schemeClr val="bg1"/>
          </a:solidFill>
          <a:ln w="9525">
            <a:solidFill>
              <a:srgbClr val="FF0000"/>
            </a:solidFill>
            <a:miter lim="800000"/>
            <a:headEnd/>
            <a:tailEnd/>
          </a:ln>
        </p:spPr>
        <p:txBody>
          <a:bodyPr wrap="none">
            <a:spAutoFit/>
          </a:bodyPr>
          <a:lstStyle/>
          <a:p>
            <a:r>
              <a:rPr lang="ja-JP" altLang="en-US" sz="1015" dirty="0">
                <a:latin typeface="+mn-ea"/>
                <a:ea typeface="+mn-ea"/>
              </a:rPr>
              <a:t>被害額：</a:t>
            </a:r>
            <a:r>
              <a:rPr lang="en-US" altLang="ja-JP" sz="1015" dirty="0">
                <a:latin typeface="+mn-ea"/>
                <a:ea typeface="+mn-ea"/>
              </a:rPr>
              <a:t>90,771</a:t>
            </a:r>
            <a:r>
              <a:rPr lang="ja-JP" altLang="en-US" sz="1015" dirty="0">
                <a:latin typeface="+mn-ea"/>
                <a:ea typeface="+mn-ea"/>
              </a:rPr>
              <a:t>億円</a:t>
            </a:r>
          </a:p>
        </p:txBody>
      </p:sp>
      <p:sp>
        <p:nvSpPr>
          <p:cNvPr id="11" name="Text Box 16">
            <a:extLst>
              <a:ext uri="{FF2B5EF4-FFF2-40B4-BE49-F238E27FC236}">
                <a16:creationId xmlns:a16="http://schemas.microsoft.com/office/drawing/2014/main" id="{B181D91A-BCDF-40FE-984E-B1D0845EECB0}"/>
              </a:ext>
            </a:extLst>
          </p:cNvPr>
          <p:cNvSpPr txBox="1">
            <a:spLocks noChangeArrowheads="1"/>
          </p:cNvSpPr>
          <p:nvPr/>
        </p:nvSpPr>
        <p:spPr bwMode="auto">
          <a:xfrm>
            <a:off x="7448955" y="6065426"/>
            <a:ext cx="1345116" cy="274969"/>
          </a:xfrm>
          <a:prstGeom prst="roundRect">
            <a:avLst/>
          </a:prstGeom>
          <a:solidFill>
            <a:schemeClr val="bg1"/>
          </a:solidFill>
          <a:ln w="9525">
            <a:solidFill>
              <a:srgbClr val="FF0000"/>
            </a:solidFill>
            <a:miter lim="800000"/>
            <a:headEnd/>
            <a:tailEnd/>
          </a:ln>
        </p:spPr>
        <p:txBody>
          <a:bodyPr wrap="none">
            <a:spAutoFit/>
          </a:bodyPr>
          <a:lstStyle/>
          <a:p>
            <a:r>
              <a:rPr lang="ja-JP" altLang="en-US" sz="1015" dirty="0">
                <a:latin typeface="+mn-ea"/>
                <a:ea typeface="+mn-ea"/>
              </a:rPr>
              <a:t>被害額：</a:t>
            </a:r>
            <a:r>
              <a:rPr lang="en-US" altLang="ja-JP" sz="1015" dirty="0">
                <a:latin typeface="+mn-ea"/>
                <a:ea typeface="+mn-ea"/>
              </a:rPr>
              <a:t>117,469</a:t>
            </a:r>
            <a:r>
              <a:rPr lang="ja-JP" altLang="en-US" sz="1015" dirty="0">
                <a:latin typeface="+mn-ea"/>
                <a:ea typeface="+mn-ea"/>
              </a:rPr>
              <a:t>億円</a:t>
            </a:r>
          </a:p>
        </p:txBody>
      </p:sp>
      <p:sp>
        <p:nvSpPr>
          <p:cNvPr id="13" name="テキスト ボックス 12">
            <a:extLst>
              <a:ext uri="{FF2B5EF4-FFF2-40B4-BE49-F238E27FC236}">
                <a16:creationId xmlns:a16="http://schemas.microsoft.com/office/drawing/2014/main" id="{459A0090-224E-453F-A858-9652D4A269B2}"/>
              </a:ext>
            </a:extLst>
          </p:cNvPr>
          <p:cNvSpPr txBox="1"/>
          <p:nvPr/>
        </p:nvSpPr>
        <p:spPr>
          <a:xfrm>
            <a:off x="3978496" y="6113675"/>
            <a:ext cx="457224" cy="205610"/>
          </a:xfrm>
          <a:prstGeom prst="rect">
            <a:avLst/>
          </a:prstGeom>
          <a:solidFill>
            <a:srgbClr val="FF0000"/>
          </a:solidFill>
        </p:spPr>
        <p:txBody>
          <a:bodyPr wrap="square" lIns="33231" tIns="33231" rIns="33231" bIns="33231" rtlCol="0">
            <a:spAutoFit/>
          </a:bodyPr>
          <a:lstStyle/>
          <a:p>
            <a:pPr algn="ctr"/>
            <a:r>
              <a:rPr kumimoji="1" lang="ja-JP" altLang="en-US" sz="900" b="1" dirty="0">
                <a:solidFill>
                  <a:schemeClr val="bg1"/>
                </a:solidFill>
              </a:rPr>
              <a:t>今回</a:t>
            </a:r>
          </a:p>
        </p:txBody>
      </p:sp>
      <p:sp>
        <p:nvSpPr>
          <p:cNvPr id="14" name="テキスト ボックス 13">
            <a:extLst>
              <a:ext uri="{FF2B5EF4-FFF2-40B4-BE49-F238E27FC236}">
                <a16:creationId xmlns:a16="http://schemas.microsoft.com/office/drawing/2014/main" id="{861739D6-7BBF-4C62-854F-8EBA31B29F11}"/>
              </a:ext>
            </a:extLst>
          </p:cNvPr>
          <p:cNvSpPr txBox="1"/>
          <p:nvPr/>
        </p:nvSpPr>
        <p:spPr>
          <a:xfrm>
            <a:off x="6918985" y="6105065"/>
            <a:ext cx="457224" cy="205610"/>
          </a:xfrm>
          <a:prstGeom prst="rect">
            <a:avLst/>
          </a:prstGeom>
          <a:solidFill>
            <a:srgbClr val="FF0000"/>
          </a:solidFill>
        </p:spPr>
        <p:txBody>
          <a:bodyPr wrap="square" lIns="33231" tIns="33231" rIns="33231" bIns="33231" rtlCol="0">
            <a:spAutoFit/>
          </a:bodyPr>
          <a:lstStyle/>
          <a:p>
            <a:pPr algn="ctr"/>
            <a:r>
              <a:rPr kumimoji="1" lang="ja-JP" altLang="en-US" sz="900" b="1" dirty="0">
                <a:solidFill>
                  <a:schemeClr val="bg1"/>
                </a:solidFill>
              </a:rPr>
              <a:t>今回</a:t>
            </a:r>
          </a:p>
        </p:txBody>
      </p:sp>
      <p:sp>
        <p:nvSpPr>
          <p:cNvPr id="20" name="テキスト ボックス 19">
            <a:extLst>
              <a:ext uri="{FF2B5EF4-FFF2-40B4-BE49-F238E27FC236}">
                <a16:creationId xmlns:a16="http://schemas.microsoft.com/office/drawing/2014/main" id="{B619DE4D-5CA3-4D27-8D0B-154356AD9FD2}"/>
              </a:ext>
            </a:extLst>
          </p:cNvPr>
          <p:cNvSpPr txBox="1"/>
          <p:nvPr/>
        </p:nvSpPr>
        <p:spPr>
          <a:xfrm>
            <a:off x="1022487" y="6077188"/>
            <a:ext cx="495326" cy="211203"/>
          </a:xfrm>
          <a:prstGeom prst="rect">
            <a:avLst/>
          </a:prstGeom>
          <a:solidFill>
            <a:srgbClr val="FF0000"/>
          </a:solidFill>
        </p:spPr>
        <p:txBody>
          <a:bodyPr wrap="square" lIns="36000" tIns="36000" rIns="36000" bIns="36000" rtlCol="0">
            <a:spAutoFit/>
          </a:bodyPr>
          <a:lstStyle/>
          <a:p>
            <a:pPr algn="ctr"/>
            <a:r>
              <a:rPr kumimoji="1" lang="ja-JP" altLang="en-US" sz="900" b="1" dirty="0">
                <a:solidFill>
                  <a:schemeClr val="bg1"/>
                </a:solidFill>
              </a:rPr>
              <a:t>今回</a:t>
            </a:r>
          </a:p>
        </p:txBody>
      </p:sp>
      <p:sp>
        <p:nvSpPr>
          <p:cNvPr id="21" name="矢印: 右 20">
            <a:extLst>
              <a:ext uri="{FF2B5EF4-FFF2-40B4-BE49-F238E27FC236}">
                <a16:creationId xmlns:a16="http://schemas.microsoft.com/office/drawing/2014/main" id="{CA077D23-2519-456E-89B2-163C297BC687}"/>
              </a:ext>
            </a:extLst>
          </p:cNvPr>
          <p:cNvSpPr/>
          <p:nvPr/>
        </p:nvSpPr>
        <p:spPr bwMode="auto">
          <a:xfrm rot="2477514">
            <a:off x="1670783" y="5770084"/>
            <a:ext cx="220674" cy="289441"/>
          </a:xfrm>
          <a:prstGeom prst="rightArrow">
            <a:avLst/>
          </a:prstGeom>
          <a:solidFill>
            <a:schemeClr val="tx1"/>
          </a:solidFill>
          <a:ln w="222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1" lang="ja-JP" altLang="en-US" sz="2500" b="0" i="0" u="none" strike="noStrike" cap="none" normalizeH="0" baseline="0">
              <a:ln>
                <a:noFill/>
              </a:ln>
              <a:solidFill>
                <a:schemeClr val="tx1"/>
              </a:solidFill>
              <a:effectLst/>
              <a:latin typeface="Arial" charset="0"/>
              <a:ea typeface="ＭＳ Ｐゴシック" pitchFamily="50" charset="-128"/>
            </a:endParaRPr>
          </a:p>
        </p:txBody>
      </p:sp>
      <p:sp>
        <p:nvSpPr>
          <p:cNvPr id="23" name="矢印: 右 22">
            <a:extLst>
              <a:ext uri="{FF2B5EF4-FFF2-40B4-BE49-F238E27FC236}">
                <a16:creationId xmlns:a16="http://schemas.microsoft.com/office/drawing/2014/main" id="{5C5B5F11-7E5A-4634-A1DE-2FE6C56DB72E}"/>
              </a:ext>
            </a:extLst>
          </p:cNvPr>
          <p:cNvSpPr/>
          <p:nvPr/>
        </p:nvSpPr>
        <p:spPr bwMode="auto">
          <a:xfrm rot="2477514">
            <a:off x="4551103" y="5839035"/>
            <a:ext cx="220674" cy="289441"/>
          </a:xfrm>
          <a:prstGeom prst="rightArrow">
            <a:avLst/>
          </a:prstGeom>
          <a:solidFill>
            <a:schemeClr val="tx1"/>
          </a:solidFill>
          <a:ln w="222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1" lang="ja-JP" altLang="en-US" sz="2500" b="0" i="0" u="none" strike="noStrike" cap="none" normalizeH="0" baseline="0">
              <a:ln>
                <a:noFill/>
              </a:ln>
              <a:solidFill>
                <a:schemeClr val="tx1"/>
              </a:solidFill>
              <a:effectLst/>
              <a:latin typeface="Arial" charset="0"/>
              <a:ea typeface="ＭＳ Ｐゴシック" pitchFamily="50" charset="-128"/>
            </a:endParaRPr>
          </a:p>
        </p:txBody>
      </p:sp>
      <p:sp>
        <p:nvSpPr>
          <p:cNvPr id="18" name="Rectangle 2">
            <a:extLst>
              <a:ext uri="{FF2B5EF4-FFF2-40B4-BE49-F238E27FC236}">
                <a16:creationId xmlns:a16="http://schemas.microsoft.com/office/drawing/2014/main" id="{FB8A72A8-B8F9-4179-8CB2-1CFC4DB3A529}"/>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3" name="スライド番号プレースホルダー 2">
            <a:extLst>
              <a:ext uri="{FF2B5EF4-FFF2-40B4-BE49-F238E27FC236}">
                <a16:creationId xmlns:a16="http://schemas.microsoft.com/office/drawing/2014/main" id="{03773A86-C7BC-4B19-BFBF-C4F259F49F66}"/>
              </a:ext>
            </a:extLst>
          </p:cNvPr>
          <p:cNvSpPr>
            <a:spLocks noGrp="1"/>
          </p:cNvSpPr>
          <p:nvPr>
            <p:ph type="sldNum" sz="quarter" idx="12"/>
          </p:nvPr>
        </p:nvSpPr>
        <p:spPr>
          <a:xfrm>
            <a:off x="8435891" y="6503937"/>
            <a:ext cx="547594" cy="274969"/>
          </a:xfrm>
        </p:spPr>
        <p:txBody>
          <a:bodyPr/>
          <a:lstStyle/>
          <a:p>
            <a:fld id="{4FD040E9-1965-46AF-B8F2-351759615A9C}" type="slidenum">
              <a:rPr lang="en-US" altLang="ja-JP" smtClean="0">
                <a:solidFill>
                  <a:srgbClr val="000000"/>
                </a:solidFill>
              </a:rPr>
              <a:pPr/>
              <a:t>10</a:t>
            </a:fld>
            <a:endParaRPr lang="en-US" altLang="ja-JP" dirty="0">
              <a:solidFill>
                <a:srgbClr val="000000"/>
              </a:solidFill>
            </a:endParaRPr>
          </a:p>
        </p:txBody>
      </p:sp>
      <p:sp>
        <p:nvSpPr>
          <p:cNvPr id="19" name="Text Box 6">
            <a:extLst>
              <a:ext uri="{FF2B5EF4-FFF2-40B4-BE49-F238E27FC236}">
                <a16:creationId xmlns:a16="http://schemas.microsoft.com/office/drawing/2014/main" id="{F67FF47B-094A-49CC-BED6-E4EC2C0F25D9}"/>
              </a:ext>
            </a:extLst>
          </p:cNvPr>
          <p:cNvSpPr txBox="1">
            <a:spLocks noChangeArrowheads="1"/>
          </p:cNvSpPr>
          <p:nvPr/>
        </p:nvSpPr>
        <p:spPr bwMode="auto">
          <a:xfrm>
            <a:off x="80747" y="823999"/>
            <a:ext cx="7128165" cy="338554"/>
          </a:xfrm>
          <a:prstGeom prst="rect">
            <a:avLst/>
          </a:prstGeom>
          <a:noFill/>
          <a:ln w="9525">
            <a:noFill/>
            <a:miter lim="800000"/>
            <a:headEnd/>
            <a:tailEnd/>
          </a:ln>
        </p:spPr>
        <p:txBody>
          <a:bodyPr>
            <a:spAutoFit/>
          </a:bodyPr>
          <a:lstStyle/>
          <a:p>
            <a:pPr algn="just"/>
            <a:r>
              <a:rPr lang="ja-JP" altLang="en-US" sz="1600" b="1" dirty="0">
                <a:solidFill>
                  <a:srgbClr val="000000"/>
                </a:solidFill>
                <a:latin typeface="ＭＳ ゴシック" panose="020B0609070205080204" pitchFamily="49" charset="-128"/>
                <a:ea typeface="ＭＳ ゴシック" panose="020B0609070205080204" pitchFamily="49" charset="-128"/>
              </a:rPr>
              <a:t>●高潮対策事業における便益（被害額）の算定</a:t>
            </a:r>
            <a:endParaRPr lang="en-US" altLang="ja-JP" sz="1600" b="1" dirty="0">
              <a:solidFill>
                <a:srgbClr val="000000"/>
              </a:solidFill>
              <a:latin typeface="ＭＳ ゴシック" panose="020B0609070205080204" pitchFamily="49" charset="-128"/>
              <a:ea typeface="ＭＳ ゴシック" panose="020B0609070205080204" pitchFamily="49" charset="-128"/>
            </a:endParaRPr>
          </a:p>
        </p:txBody>
      </p:sp>
      <p:sp>
        <p:nvSpPr>
          <p:cNvPr id="22" name="Text Box 6">
            <a:extLst>
              <a:ext uri="{FF2B5EF4-FFF2-40B4-BE49-F238E27FC236}">
                <a16:creationId xmlns:a16="http://schemas.microsoft.com/office/drawing/2014/main" id="{917E8DDA-6709-4CE7-B05E-24CC2B7FBFFC}"/>
              </a:ext>
            </a:extLst>
          </p:cNvPr>
          <p:cNvSpPr txBox="1">
            <a:spLocks noChangeArrowheads="1"/>
          </p:cNvSpPr>
          <p:nvPr/>
        </p:nvSpPr>
        <p:spPr bwMode="auto">
          <a:xfrm>
            <a:off x="209737" y="1095897"/>
            <a:ext cx="8772333" cy="576293"/>
          </a:xfrm>
          <a:prstGeom prst="rect">
            <a:avLst/>
          </a:prstGeom>
          <a:noFill/>
          <a:ln w="9525">
            <a:noFill/>
            <a:miter lim="800000"/>
            <a:headEnd/>
            <a:tailEnd/>
          </a:ln>
        </p:spPr>
        <p:txBody>
          <a:bodyPr wrap="square" tIns="72000" bIns="72000" anchor="t">
            <a:spAutoFit/>
          </a:bodyPr>
          <a:lstStyle/>
          <a:p>
            <a:r>
              <a:rPr lang="ja-JP" altLang="en-US" sz="1400" dirty="0">
                <a:solidFill>
                  <a:srgbClr val="000000"/>
                </a:solidFill>
                <a:latin typeface="ＭＳ ゴシック" panose="020B0609070205080204" pitchFamily="49" charset="-128"/>
                <a:ea typeface="ＭＳ ゴシック" panose="020B0609070205080204" pitchFamily="49" charset="-128"/>
              </a:rPr>
              <a:t>　事業全体の投資効率性を確認するため、高潮対策事業の着手年度である昭和</a:t>
            </a:r>
            <a:r>
              <a:rPr lang="en-US" altLang="ja-JP" sz="1400" dirty="0">
                <a:solidFill>
                  <a:srgbClr val="000000"/>
                </a:solidFill>
                <a:latin typeface="ＭＳ ゴシック" panose="020B0609070205080204" pitchFamily="49" charset="-128"/>
                <a:ea typeface="ＭＳ ゴシック" panose="020B0609070205080204" pitchFamily="49" charset="-128"/>
              </a:rPr>
              <a:t>35</a:t>
            </a:r>
            <a:r>
              <a:rPr lang="ja-JP" altLang="en-US" sz="1400" dirty="0">
                <a:solidFill>
                  <a:srgbClr val="000000"/>
                </a:solidFill>
                <a:latin typeface="ＭＳ ゴシック" panose="020B0609070205080204" pitchFamily="49" charset="-128"/>
                <a:ea typeface="ＭＳ ゴシック" panose="020B0609070205080204" pitchFamily="49" charset="-128"/>
              </a:rPr>
              <a:t>年から「三大水門の更新」が完了する令和</a:t>
            </a:r>
            <a:r>
              <a:rPr lang="en-US" altLang="ja-JP" sz="1400" dirty="0">
                <a:solidFill>
                  <a:srgbClr val="000000"/>
                </a:solidFill>
                <a:latin typeface="ＭＳ ゴシック" panose="020B0609070205080204" pitchFamily="49" charset="-128"/>
                <a:ea typeface="ＭＳ ゴシック" panose="020B0609070205080204" pitchFamily="49" charset="-128"/>
              </a:rPr>
              <a:t>23</a:t>
            </a:r>
            <a:r>
              <a:rPr lang="ja-JP" altLang="en-US" sz="1400" dirty="0">
                <a:solidFill>
                  <a:srgbClr val="000000"/>
                </a:solidFill>
                <a:latin typeface="ＭＳ ゴシック" panose="020B0609070205080204" pitchFamily="49" charset="-128"/>
                <a:ea typeface="ＭＳ ゴシック" panose="020B0609070205080204" pitchFamily="49" charset="-128"/>
              </a:rPr>
              <a:t>年を「整備期間」として評価を行う。</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p:txBody>
      </p:sp>
      <p:sp>
        <p:nvSpPr>
          <p:cNvPr id="25" name="Text Box 6">
            <a:extLst>
              <a:ext uri="{FF2B5EF4-FFF2-40B4-BE49-F238E27FC236}">
                <a16:creationId xmlns:a16="http://schemas.microsoft.com/office/drawing/2014/main" id="{2B1DC739-02F1-4363-BC20-D159C6602087}"/>
              </a:ext>
            </a:extLst>
          </p:cNvPr>
          <p:cNvSpPr txBox="1">
            <a:spLocks noChangeArrowheads="1"/>
          </p:cNvSpPr>
          <p:nvPr/>
        </p:nvSpPr>
        <p:spPr bwMode="auto">
          <a:xfrm>
            <a:off x="228762" y="1644846"/>
            <a:ext cx="8754723" cy="1222624"/>
          </a:xfrm>
          <a:prstGeom prst="rect">
            <a:avLst/>
          </a:prstGeom>
          <a:solidFill>
            <a:schemeClr val="bg1"/>
          </a:solidFill>
          <a:ln w="9525">
            <a:solidFill>
              <a:schemeClr val="tx1"/>
            </a:solidFill>
            <a:miter lim="800000"/>
            <a:headEnd/>
            <a:tailEnd/>
          </a:ln>
        </p:spPr>
        <p:txBody>
          <a:bodyPr wrap="square" tIns="72000" bIns="72000" anchor="t">
            <a:spAutoFit/>
          </a:bodyPr>
          <a:lstStyle/>
          <a:p>
            <a:pPr marL="285750" indent="-285750">
              <a:buFont typeface="Arial" panose="020B0604020202020204" pitchFamily="34" charset="0"/>
              <a:buChar char="•"/>
            </a:pPr>
            <a:r>
              <a:rPr lang="ja-JP" altLang="en-US" sz="1400" dirty="0">
                <a:solidFill>
                  <a:srgbClr val="000000"/>
                </a:solidFill>
                <a:latin typeface="ＭＳ ゴシック" panose="020B0609070205080204" pitchFamily="49" charset="-128"/>
                <a:ea typeface="ＭＳ ゴシック" panose="020B0609070205080204" pitchFamily="49" charset="-128"/>
              </a:rPr>
              <a:t>昭和</a:t>
            </a:r>
            <a:r>
              <a:rPr lang="en-US" altLang="ja-JP" sz="1400" dirty="0">
                <a:solidFill>
                  <a:srgbClr val="000000"/>
                </a:solidFill>
                <a:latin typeface="ＭＳ ゴシック" panose="020B0609070205080204" pitchFamily="49" charset="-128"/>
                <a:ea typeface="ＭＳ ゴシック" panose="020B0609070205080204" pitchFamily="49" charset="-128"/>
              </a:rPr>
              <a:t>35</a:t>
            </a:r>
            <a:r>
              <a:rPr lang="ja-JP" altLang="en-US" sz="1400" dirty="0">
                <a:solidFill>
                  <a:srgbClr val="000000"/>
                </a:solidFill>
                <a:latin typeface="ＭＳ ゴシック" panose="020B0609070205080204" pitchFamily="49" charset="-128"/>
                <a:ea typeface="ＭＳ ゴシック" panose="020B0609070205080204" pitchFamily="49" charset="-128"/>
              </a:rPr>
              <a:t>年以前（事業進捗前）の防潮堤等の整備状況を想定して被害額を算定する。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lang="ja-JP" altLang="en-US" sz="1400" dirty="0">
                <a:solidFill>
                  <a:srgbClr val="000000"/>
                </a:solidFill>
                <a:latin typeface="ＭＳ ゴシック" panose="020B0609070205080204" pitchFamily="49" charset="-128"/>
                <a:ea typeface="ＭＳ ゴシック" panose="020B0609070205080204" pitchFamily="49" charset="-128"/>
              </a:rPr>
              <a:t>昭和</a:t>
            </a:r>
            <a:r>
              <a:rPr lang="en-US" altLang="ja-JP" sz="1400" dirty="0">
                <a:solidFill>
                  <a:srgbClr val="000000"/>
                </a:solidFill>
                <a:latin typeface="ＭＳ ゴシック" panose="020B0609070205080204" pitchFamily="49" charset="-128"/>
                <a:ea typeface="ＭＳ ゴシック" panose="020B0609070205080204" pitchFamily="49" charset="-128"/>
              </a:rPr>
              <a:t>35</a:t>
            </a:r>
            <a:r>
              <a:rPr lang="ja-JP" altLang="en-US" sz="1400" dirty="0">
                <a:solidFill>
                  <a:srgbClr val="000000"/>
                </a:solidFill>
                <a:latin typeface="ＭＳ ゴシック" panose="020B0609070205080204" pitchFamily="49" charset="-128"/>
                <a:ea typeface="ＭＳ ゴシック" panose="020B0609070205080204" pitchFamily="49" charset="-128"/>
              </a:rPr>
              <a:t>年以前は、防潮堤や水門等が整備されておらず、確率規模の小さい高潮（潮位</a:t>
            </a:r>
            <a:r>
              <a:rPr lang="en-US" altLang="ja-JP" sz="1400" dirty="0">
                <a:solidFill>
                  <a:srgbClr val="000000"/>
                </a:solidFill>
                <a:latin typeface="ＭＳ ゴシック" panose="020B0609070205080204" pitchFamily="49" charset="-128"/>
                <a:ea typeface="ＭＳ ゴシック" panose="020B0609070205080204" pitchFamily="49" charset="-128"/>
              </a:rPr>
              <a:t>O.P.+3.8m</a:t>
            </a:r>
            <a:r>
              <a:rPr lang="ja-JP" altLang="en-US" sz="1400" dirty="0">
                <a:solidFill>
                  <a:srgbClr val="000000"/>
                </a:solidFill>
                <a:latin typeface="ＭＳ ゴシック" panose="020B0609070205080204" pitchFamily="49" charset="-128"/>
                <a:ea typeface="ＭＳ ゴシック" panose="020B0609070205080204" pitchFamily="49" charset="-128"/>
              </a:rPr>
              <a:t>）においても、大阪市内の低平地の多くで浸水被害が発生する。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lang="ja-JP" altLang="en-US" sz="1400" dirty="0">
                <a:solidFill>
                  <a:srgbClr val="000000"/>
                </a:solidFill>
                <a:latin typeface="ＭＳ ゴシック" panose="020B0609070205080204" pitchFamily="49" charset="-128"/>
                <a:ea typeface="ＭＳ ゴシック" panose="020B0609070205080204" pitchFamily="49" charset="-128"/>
              </a:rPr>
              <a:t>「三大水門の更新」を含む高潮事業が令和</a:t>
            </a:r>
            <a:r>
              <a:rPr lang="en-US" altLang="ja-JP" sz="1400" dirty="0">
                <a:solidFill>
                  <a:srgbClr val="000000"/>
                </a:solidFill>
                <a:latin typeface="ＭＳ ゴシック" panose="020B0609070205080204" pitchFamily="49" charset="-128"/>
                <a:ea typeface="ＭＳ ゴシック" panose="020B0609070205080204" pitchFamily="49" charset="-128"/>
              </a:rPr>
              <a:t>23</a:t>
            </a:r>
            <a:r>
              <a:rPr lang="ja-JP" altLang="en-US" sz="1400" dirty="0">
                <a:solidFill>
                  <a:srgbClr val="000000"/>
                </a:solidFill>
                <a:latin typeface="ＭＳ ゴシック" panose="020B0609070205080204" pitchFamily="49" charset="-128"/>
                <a:ea typeface="ＭＳ ゴシック" panose="020B0609070205080204" pitchFamily="49" charset="-128"/>
              </a:rPr>
              <a:t>年度に完成することで、これらの高潮浸水被害がなくなることから、これを便益とする。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44F57194-ACE1-403C-AA4C-49E54C9F60D9}"/>
              </a:ext>
            </a:extLst>
          </p:cNvPr>
          <p:cNvSpPr txBox="1"/>
          <p:nvPr/>
        </p:nvSpPr>
        <p:spPr>
          <a:xfrm>
            <a:off x="77102" y="5647092"/>
            <a:ext cx="495326" cy="211203"/>
          </a:xfrm>
          <a:prstGeom prst="rect">
            <a:avLst/>
          </a:prstGeom>
          <a:solidFill>
            <a:schemeClr val="tx1"/>
          </a:solidFill>
        </p:spPr>
        <p:txBody>
          <a:bodyPr wrap="square" lIns="36000" tIns="36000" rIns="36000" bIns="36000" rtlCol="0">
            <a:spAutoFit/>
          </a:bodyPr>
          <a:lstStyle/>
          <a:p>
            <a:pPr algn="ctr"/>
            <a:r>
              <a:rPr lang="ja-JP" altLang="en-US" sz="900" b="1" dirty="0">
                <a:solidFill>
                  <a:schemeClr val="bg1"/>
                </a:solidFill>
              </a:rPr>
              <a:t>前回</a:t>
            </a:r>
            <a:endParaRPr kumimoji="1" lang="ja-JP" altLang="en-US" sz="900" b="1" dirty="0">
              <a:solidFill>
                <a:schemeClr val="bg1"/>
              </a:solidFill>
            </a:endParaRPr>
          </a:p>
        </p:txBody>
      </p:sp>
      <p:sp>
        <p:nvSpPr>
          <p:cNvPr id="27" name="矢印: 右 26">
            <a:extLst>
              <a:ext uri="{FF2B5EF4-FFF2-40B4-BE49-F238E27FC236}">
                <a16:creationId xmlns:a16="http://schemas.microsoft.com/office/drawing/2014/main" id="{D5463B41-86C8-42F3-B1EA-EC1FA2AC694C}"/>
              </a:ext>
            </a:extLst>
          </p:cNvPr>
          <p:cNvSpPr/>
          <p:nvPr/>
        </p:nvSpPr>
        <p:spPr bwMode="auto">
          <a:xfrm rot="2477514">
            <a:off x="7376370" y="5828718"/>
            <a:ext cx="220674" cy="289441"/>
          </a:xfrm>
          <a:prstGeom prst="rightArrow">
            <a:avLst/>
          </a:prstGeom>
          <a:solidFill>
            <a:schemeClr val="tx1"/>
          </a:solidFill>
          <a:ln w="222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1" lang="ja-JP" altLang="en-US" sz="2500" b="0" i="0" u="none" strike="noStrike" cap="none" normalizeH="0" baseline="0">
              <a:ln>
                <a:noFill/>
              </a:ln>
              <a:solidFill>
                <a:schemeClr val="tx1"/>
              </a:solidFill>
              <a:effectLst/>
              <a:latin typeface="Arial" charset="0"/>
              <a:ea typeface="ＭＳ Ｐゴシック" pitchFamily="50" charset="-128"/>
            </a:endParaRPr>
          </a:p>
        </p:txBody>
      </p:sp>
      <p:sp>
        <p:nvSpPr>
          <p:cNvPr id="28" name="テキスト ボックス 27">
            <a:extLst>
              <a:ext uri="{FF2B5EF4-FFF2-40B4-BE49-F238E27FC236}">
                <a16:creationId xmlns:a16="http://schemas.microsoft.com/office/drawing/2014/main" id="{97DF3502-912A-496F-96FB-FA0189094F67}"/>
              </a:ext>
            </a:extLst>
          </p:cNvPr>
          <p:cNvSpPr txBox="1"/>
          <p:nvPr/>
        </p:nvSpPr>
        <p:spPr>
          <a:xfrm>
            <a:off x="2877459" y="5723865"/>
            <a:ext cx="495326" cy="211203"/>
          </a:xfrm>
          <a:prstGeom prst="rect">
            <a:avLst/>
          </a:prstGeom>
          <a:solidFill>
            <a:schemeClr val="tx1"/>
          </a:solidFill>
        </p:spPr>
        <p:txBody>
          <a:bodyPr wrap="square" lIns="36000" tIns="36000" rIns="36000" bIns="36000" rtlCol="0">
            <a:spAutoFit/>
          </a:bodyPr>
          <a:lstStyle/>
          <a:p>
            <a:pPr algn="ctr"/>
            <a:r>
              <a:rPr lang="ja-JP" altLang="en-US" sz="900" b="1" dirty="0">
                <a:solidFill>
                  <a:schemeClr val="bg1"/>
                </a:solidFill>
              </a:rPr>
              <a:t>前回</a:t>
            </a:r>
            <a:endParaRPr kumimoji="1" lang="ja-JP" altLang="en-US" sz="900" b="1" dirty="0">
              <a:solidFill>
                <a:schemeClr val="bg1"/>
              </a:solidFill>
            </a:endParaRPr>
          </a:p>
        </p:txBody>
      </p:sp>
      <p:sp>
        <p:nvSpPr>
          <p:cNvPr id="29" name="テキスト ボックス 28">
            <a:extLst>
              <a:ext uri="{FF2B5EF4-FFF2-40B4-BE49-F238E27FC236}">
                <a16:creationId xmlns:a16="http://schemas.microsoft.com/office/drawing/2014/main" id="{916B051D-8859-45BB-A979-D5BFE03277A5}"/>
              </a:ext>
            </a:extLst>
          </p:cNvPr>
          <p:cNvSpPr txBox="1"/>
          <p:nvPr/>
        </p:nvSpPr>
        <p:spPr>
          <a:xfrm>
            <a:off x="5630766" y="5798792"/>
            <a:ext cx="495326" cy="211203"/>
          </a:xfrm>
          <a:prstGeom prst="rect">
            <a:avLst/>
          </a:prstGeom>
          <a:solidFill>
            <a:schemeClr val="tx1"/>
          </a:solidFill>
        </p:spPr>
        <p:txBody>
          <a:bodyPr wrap="square" lIns="36000" tIns="36000" rIns="36000" bIns="36000" rtlCol="0">
            <a:spAutoFit/>
          </a:bodyPr>
          <a:lstStyle/>
          <a:p>
            <a:pPr algn="ctr"/>
            <a:r>
              <a:rPr lang="ja-JP" altLang="en-US" sz="900" b="1" dirty="0">
                <a:solidFill>
                  <a:schemeClr val="bg1"/>
                </a:solidFill>
              </a:rPr>
              <a:t>前回</a:t>
            </a:r>
            <a:endParaRPr kumimoji="1" lang="ja-JP" altLang="en-US" sz="900" b="1" dirty="0">
              <a:solidFill>
                <a:schemeClr val="bg1"/>
              </a:solidFill>
            </a:endParaRPr>
          </a:p>
        </p:txBody>
      </p:sp>
      <p:sp>
        <p:nvSpPr>
          <p:cNvPr id="56" name="Text Box 16">
            <a:extLst>
              <a:ext uri="{FF2B5EF4-FFF2-40B4-BE49-F238E27FC236}">
                <a16:creationId xmlns:a16="http://schemas.microsoft.com/office/drawing/2014/main" id="{A741F24B-32DE-4374-9F00-C8F81A57E60C}"/>
              </a:ext>
            </a:extLst>
          </p:cNvPr>
          <p:cNvSpPr txBox="1">
            <a:spLocks noChangeArrowheads="1"/>
          </p:cNvSpPr>
          <p:nvPr/>
        </p:nvSpPr>
        <p:spPr bwMode="auto">
          <a:xfrm>
            <a:off x="567472" y="3171512"/>
            <a:ext cx="1449810" cy="276999"/>
          </a:xfrm>
          <a:prstGeom prst="rect">
            <a:avLst/>
          </a:prstGeom>
          <a:noFill/>
          <a:ln w="9525">
            <a:noFill/>
            <a:miter lim="800000"/>
            <a:headEnd/>
            <a:tailEnd/>
          </a:ln>
        </p:spPr>
        <p:txBody>
          <a:bodyPr wrap="square">
            <a:spAutoFit/>
          </a:bodyPr>
          <a:lstStyle/>
          <a:p>
            <a:r>
              <a:rPr lang="zh-TW" altLang="en-US" sz="1200" dirty="0">
                <a:latin typeface="ＭＳ ゴシック" panose="020B0609070205080204" pitchFamily="49" charset="-128"/>
                <a:ea typeface="ＭＳ ゴシック" panose="020B0609070205080204" pitchFamily="49" charset="-128"/>
              </a:rPr>
              <a:t>潮位（</a:t>
            </a:r>
            <a:r>
              <a:rPr lang="en-US" altLang="zh-TW" sz="1200" dirty="0">
                <a:latin typeface="ＭＳ ゴシック" panose="020B0609070205080204" pitchFamily="49" charset="-128"/>
                <a:ea typeface="ＭＳ ゴシック" panose="020B0609070205080204" pitchFamily="49" charset="-128"/>
              </a:rPr>
              <a:t>O.P.+3.8m</a:t>
            </a:r>
            <a:r>
              <a:rPr lang="zh-TW" altLang="en-US" sz="1200" dirty="0">
                <a:latin typeface="ＭＳ ゴシック" panose="020B0609070205080204" pitchFamily="49" charset="-128"/>
                <a:ea typeface="ＭＳ ゴシック" panose="020B0609070205080204" pitchFamily="49" charset="-128"/>
              </a:rPr>
              <a:t>）</a:t>
            </a:r>
            <a:endParaRPr lang="en-US" altLang="zh-TW" sz="1200" dirty="0">
              <a:latin typeface="ＭＳ ゴシック" panose="020B0609070205080204" pitchFamily="49" charset="-128"/>
              <a:ea typeface="ＭＳ ゴシック" panose="020B0609070205080204" pitchFamily="49" charset="-128"/>
            </a:endParaRPr>
          </a:p>
        </p:txBody>
      </p:sp>
      <p:sp>
        <p:nvSpPr>
          <p:cNvPr id="57" name="Text Box 16">
            <a:extLst>
              <a:ext uri="{FF2B5EF4-FFF2-40B4-BE49-F238E27FC236}">
                <a16:creationId xmlns:a16="http://schemas.microsoft.com/office/drawing/2014/main" id="{8B649F65-56BE-4BC0-A6FC-A1B2FB786D06}"/>
              </a:ext>
            </a:extLst>
          </p:cNvPr>
          <p:cNvSpPr txBox="1">
            <a:spLocks noChangeArrowheads="1"/>
          </p:cNvSpPr>
          <p:nvPr/>
        </p:nvSpPr>
        <p:spPr bwMode="auto">
          <a:xfrm>
            <a:off x="3348595" y="3197147"/>
            <a:ext cx="1403625" cy="276999"/>
          </a:xfrm>
          <a:prstGeom prst="rect">
            <a:avLst/>
          </a:prstGeom>
          <a:noFill/>
          <a:ln w="9525">
            <a:noFill/>
            <a:miter lim="800000"/>
            <a:headEnd/>
            <a:tailEnd/>
          </a:ln>
        </p:spPr>
        <p:txBody>
          <a:bodyPr wrap="square">
            <a:spAutoFit/>
          </a:bodyPr>
          <a:lstStyle/>
          <a:p>
            <a:r>
              <a:rPr lang="zh-TW" altLang="en-US" sz="1200" dirty="0">
                <a:latin typeface="ＭＳ ゴシック" panose="020B0609070205080204" pitchFamily="49" charset="-128"/>
                <a:ea typeface="ＭＳ ゴシック" panose="020B0609070205080204" pitchFamily="49" charset="-128"/>
              </a:rPr>
              <a:t>潮位（</a:t>
            </a:r>
            <a:r>
              <a:rPr lang="en-US" altLang="zh-TW" sz="1200" dirty="0">
                <a:latin typeface="ＭＳ ゴシック" panose="020B0609070205080204" pitchFamily="49" charset="-128"/>
                <a:ea typeface="ＭＳ ゴシック" panose="020B0609070205080204" pitchFamily="49" charset="-128"/>
              </a:rPr>
              <a:t>O.P.+</a:t>
            </a:r>
            <a:r>
              <a:rPr lang="en-US" altLang="ja-JP" sz="1200" dirty="0">
                <a:latin typeface="ＭＳ ゴシック" panose="020B0609070205080204" pitchFamily="49" charset="-128"/>
                <a:ea typeface="ＭＳ ゴシック" panose="020B0609070205080204" pitchFamily="49" charset="-128"/>
              </a:rPr>
              <a:t>4.2</a:t>
            </a:r>
            <a:r>
              <a:rPr lang="en-US" altLang="zh-TW" sz="1200" dirty="0">
                <a:latin typeface="ＭＳ ゴシック" panose="020B0609070205080204" pitchFamily="49" charset="-128"/>
                <a:ea typeface="ＭＳ ゴシック" panose="020B0609070205080204" pitchFamily="49" charset="-128"/>
              </a:rPr>
              <a:t>m</a:t>
            </a:r>
            <a:r>
              <a:rPr lang="zh-TW" altLang="en-US" sz="1200" dirty="0">
                <a:latin typeface="ＭＳ ゴシック" panose="020B0609070205080204" pitchFamily="49" charset="-128"/>
                <a:ea typeface="ＭＳ ゴシック" panose="020B0609070205080204" pitchFamily="49" charset="-128"/>
              </a:rPr>
              <a:t>）</a:t>
            </a:r>
            <a:endParaRPr lang="en-US" altLang="zh-TW" sz="1200" dirty="0">
              <a:latin typeface="ＭＳ ゴシック" panose="020B0609070205080204" pitchFamily="49" charset="-128"/>
              <a:ea typeface="ＭＳ ゴシック" panose="020B0609070205080204" pitchFamily="49" charset="-128"/>
            </a:endParaRPr>
          </a:p>
        </p:txBody>
      </p:sp>
      <p:sp>
        <p:nvSpPr>
          <p:cNvPr id="58" name="Text Box 16">
            <a:extLst>
              <a:ext uri="{FF2B5EF4-FFF2-40B4-BE49-F238E27FC236}">
                <a16:creationId xmlns:a16="http://schemas.microsoft.com/office/drawing/2014/main" id="{82D1D509-06BE-4FCC-A00D-5D1F0A50F11A}"/>
              </a:ext>
            </a:extLst>
          </p:cNvPr>
          <p:cNvSpPr txBox="1">
            <a:spLocks noChangeArrowheads="1"/>
          </p:cNvSpPr>
          <p:nvPr/>
        </p:nvSpPr>
        <p:spPr bwMode="auto">
          <a:xfrm>
            <a:off x="6089480" y="3184387"/>
            <a:ext cx="1946599" cy="276999"/>
          </a:xfrm>
          <a:prstGeom prst="rect">
            <a:avLst/>
          </a:prstGeom>
          <a:noFill/>
          <a:ln w="9525">
            <a:noFill/>
            <a:miter lim="800000"/>
            <a:headEnd/>
            <a:tailEnd/>
          </a:ln>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計画</a:t>
            </a:r>
            <a:r>
              <a:rPr lang="zh-TW" altLang="en-US" sz="1200" dirty="0">
                <a:latin typeface="ＭＳ ゴシック" panose="020B0609070205080204" pitchFamily="49" charset="-128"/>
                <a:ea typeface="ＭＳ ゴシック" panose="020B0609070205080204" pitchFamily="49" charset="-128"/>
              </a:rPr>
              <a:t>高潮位（</a:t>
            </a:r>
            <a:r>
              <a:rPr lang="en-US" altLang="zh-TW" sz="1200" dirty="0">
                <a:latin typeface="ＭＳ ゴシック" panose="020B0609070205080204" pitchFamily="49" charset="-128"/>
                <a:ea typeface="ＭＳ ゴシック" panose="020B0609070205080204" pitchFamily="49" charset="-128"/>
              </a:rPr>
              <a:t>O.P.+</a:t>
            </a:r>
            <a:r>
              <a:rPr lang="en-US" altLang="ja-JP" sz="1200" dirty="0">
                <a:latin typeface="ＭＳ ゴシック" panose="020B0609070205080204" pitchFamily="49" charset="-128"/>
                <a:ea typeface="ＭＳ ゴシック" panose="020B0609070205080204" pitchFamily="49" charset="-128"/>
              </a:rPr>
              <a:t>5.2</a:t>
            </a:r>
            <a:r>
              <a:rPr lang="en-US" altLang="zh-TW" sz="1200" dirty="0">
                <a:latin typeface="ＭＳ ゴシック" panose="020B0609070205080204" pitchFamily="49" charset="-128"/>
                <a:ea typeface="ＭＳ ゴシック" panose="020B0609070205080204" pitchFamily="49" charset="-128"/>
              </a:rPr>
              <a:t>m</a:t>
            </a:r>
            <a:r>
              <a:rPr lang="zh-TW" altLang="en-US" sz="1200" dirty="0">
                <a:latin typeface="ＭＳ ゴシック" panose="020B0609070205080204" pitchFamily="49" charset="-128"/>
                <a:ea typeface="ＭＳ ゴシック" panose="020B0609070205080204" pitchFamily="49" charset="-128"/>
              </a:rPr>
              <a:t>）</a:t>
            </a:r>
            <a:endParaRPr lang="en-US" altLang="zh-TW" sz="1200" dirty="0">
              <a:latin typeface="ＭＳ ゴシック" panose="020B0609070205080204" pitchFamily="49" charset="-128"/>
              <a:ea typeface="ＭＳ ゴシック" panose="020B0609070205080204" pitchFamily="49" charset="-128"/>
            </a:endParaRPr>
          </a:p>
        </p:txBody>
      </p:sp>
      <p:sp>
        <p:nvSpPr>
          <p:cNvPr id="59" name="Text Box 6">
            <a:extLst>
              <a:ext uri="{FF2B5EF4-FFF2-40B4-BE49-F238E27FC236}">
                <a16:creationId xmlns:a16="http://schemas.microsoft.com/office/drawing/2014/main" id="{6374F04A-07E2-4071-8AE6-FE0AD782E838}"/>
              </a:ext>
            </a:extLst>
          </p:cNvPr>
          <p:cNvSpPr txBox="1">
            <a:spLocks noChangeArrowheads="1"/>
          </p:cNvSpPr>
          <p:nvPr/>
        </p:nvSpPr>
        <p:spPr bwMode="auto">
          <a:xfrm>
            <a:off x="80747" y="2911035"/>
            <a:ext cx="8957480" cy="338554"/>
          </a:xfrm>
          <a:prstGeom prst="rect">
            <a:avLst/>
          </a:prstGeom>
          <a:noFill/>
          <a:ln w="9525">
            <a:noFill/>
            <a:miter lim="800000"/>
            <a:headEnd/>
            <a:tailEnd/>
          </a:ln>
        </p:spPr>
        <p:txBody>
          <a:bodyPr anchor="ctr" anchorCtr="0">
            <a:spAutoFit/>
          </a:bodyPr>
          <a:lstStyle/>
          <a:p>
            <a:pPr algn="ctr"/>
            <a:r>
              <a:rPr lang="ja-JP" altLang="en-US" sz="1600" b="1" dirty="0">
                <a:solidFill>
                  <a:srgbClr val="000000"/>
                </a:solidFill>
                <a:latin typeface="ＭＳ ゴシック" panose="020B0609070205080204" pitchFamily="49" charset="-128"/>
                <a:ea typeface="ＭＳ ゴシック" panose="020B0609070205080204" pitchFamily="49" charset="-128"/>
              </a:rPr>
              <a:t>●すべての高潮対策施設（防潮堤、三大水門ほか）が未整備の場合の高潮浸水範囲</a:t>
            </a:r>
            <a:endParaRPr lang="en-US" altLang="ja-JP" sz="1600" b="1" dirty="0">
              <a:solidFill>
                <a:srgbClr val="000000"/>
              </a:solidFill>
              <a:latin typeface="ＭＳ ゴシック" panose="020B0609070205080204" pitchFamily="49" charset="-128"/>
              <a:ea typeface="ＭＳ ゴシック" panose="020B0609070205080204" pitchFamily="49" charset="-128"/>
            </a:endParaRPr>
          </a:p>
        </p:txBody>
      </p:sp>
      <p:pic>
        <p:nvPicPr>
          <p:cNvPr id="16" name="図 15">
            <a:extLst>
              <a:ext uri="{FF2B5EF4-FFF2-40B4-BE49-F238E27FC236}">
                <a16:creationId xmlns:a16="http://schemas.microsoft.com/office/drawing/2014/main" id="{5B1F5600-B74A-4979-A8E0-822AEB9EBAED}"/>
              </a:ext>
            </a:extLst>
          </p:cNvPr>
          <p:cNvPicPr>
            <a:picLocks noChangeAspect="1"/>
          </p:cNvPicPr>
          <p:nvPr/>
        </p:nvPicPr>
        <p:blipFill>
          <a:blip r:embed="rId6"/>
          <a:stretch>
            <a:fillRect/>
          </a:stretch>
        </p:blipFill>
        <p:spPr>
          <a:xfrm>
            <a:off x="7895538" y="5374347"/>
            <a:ext cx="1226239" cy="564248"/>
          </a:xfrm>
          <a:prstGeom prst="rect">
            <a:avLst/>
          </a:prstGeom>
        </p:spPr>
      </p:pic>
    </p:spTree>
    <p:extLst>
      <p:ext uri="{BB962C8B-B14F-4D97-AF65-F5344CB8AC3E}">
        <p14:creationId xmlns:p14="http://schemas.microsoft.com/office/powerpoint/2010/main" val="300520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D4B26C71-8910-415E-95C1-4ECAE67DBBFF}"/>
              </a:ext>
            </a:extLst>
          </p:cNvPr>
          <p:cNvSpPr>
            <a:spLocks noChangeArrowheads="1"/>
          </p:cNvSpPr>
          <p:nvPr/>
        </p:nvSpPr>
        <p:spPr bwMode="auto">
          <a:xfrm>
            <a:off x="0" y="583742"/>
            <a:ext cx="9149862" cy="5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215" dirty="0">
                <a:latin typeface="ＭＳ ゴシック" panose="020B0609070205080204" pitchFamily="49" charset="-128"/>
                <a:ea typeface="ＭＳ ゴシック" panose="020B0609070205080204" pitchFamily="49" charset="-128"/>
              </a:rPr>
              <a:t>高潮対策事業に係る経済性評価の考え方</a:t>
            </a:r>
          </a:p>
        </p:txBody>
      </p:sp>
      <p:sp>
        <p:nvSpPr>
          <p:cNvPr id="35" name="Text Box 6">
            <a:extLst>
              <a:ext uri="{FF2B5EF4-FFF2-40B4-BE49-F238E27FC236}">
                <a16:creationId xmlns:a16="http://schemas.microsoft.com/office/drawing/2014/main" id="{2F804C7B-7E57-42F9-94DA-F2CF1AEA79D3}"/>
              </a:ext>
            </a:extLst>
          </p:cNvPr>
          <p:cNvSpPr txBox="1">
            <a:spLocks noChangeArrowheads="1"/>
          </p:cNvSpPr>
          <p:nvPr/>
        </p:nvSpPr>
        <p:spPr bwMode="auto">
          <a:xfrm>
            <a:off x="457200" y="6388058"/>
            <a:ext cx="7128792" cy="333417"/>
          </a:xfrm>
          <a:prstGeom prst="rect">
            <a:avLst/>
          </a:prstGeom>
          <a:noFill/>
          <a:ln w="9525">
            <a:noFill/>
            <a:miter lim="800000"/>
            <a:headEnd/>
            <a:tailEnd/>
          </a:ln>
        </p:spPr>
        <p:txBody>
          <a:bodyPr/>
          <a:lstStyle/>
          <a:p>
            <a:pPr algn="just"/>
            <a:r>
              <a:rPr lang="ja-JP" altLang="en-US" sz="1292" dirty="0">
                <a:ea typeface="ＭＳ ゴシック" panose="020B0609070205080204" pitchFamily="49" charset="-128"/>
              </a:rPr>
              <a:t>令和元年度　第２回　大阪府河川整備審議会　資料５　Ｐ</a:t>
            </a:r>
            <a:r>
              <a:rPr lang="en-US" altLang="ja-JP" sz="1292" dirty="0">
                <a:latin typeface="ＭＳ ゴシック" panose="020B0609070205080204" pitchFamily="49" charset="-128"/>
                <a:ea typeface="ＭＳ ゴシック" panose="020B0609070205080204" pitchFamily="49" charset="-128"/>
              </a:rPr>
              <a:t>12</a:t>
            </a:r>
            <a:r>
              <a:rPr lang="ja-JP" altLang="en-US" sz="1292" dirty="0">
                <a:latin typeface="ＭＳ ゴシック" panose="020B0609070205080204" pitchFamily="49" charset="-128"/>
                <a:ea typeface="ＭＳ ゴシック" panose="020B0609070205080204" pitchFamily="49" charset="-128"/>
              </a:rPr>
              <a:t>に加筆</a:t>
            </a:r>
            <a:endParaRPr lang="en-US" altLang="ja-JP" sz="1292" dirty="0">
              <a:latin typeface="ＭＳ ゴシック" panose="020B0609070205080204" pitchFamily="49" charset="-128"/>
              <a:ea typeface="ＭＳ ゴシック" panose="020B0609070205080204" pitchFamily="49" charset="-128"/>
            </a:endParaRPr>
          </a:p>
        </p:txBody>
      </p:sp>
      <p:sp>
        <p:nvSpPr>
          <p:cNvPr id="13" name="Rectangle 2">
            <a:extLst>
              <a:ext uri="{FF2B5EF4-FFF2-40B4-BE49-F238E27FC236}">
                <a16:creationId xmlns:a16="http://schemas.microsoft.com/office/drawing/2014/main" id="{F4A6F992-EAAF-49C8-80B7-FED3FA4D1B23}"/>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2" name="正方形/長方形 1">
            <a:extLst>
              <a:ext uri="{FF2B5EF4-FFF2-40B4-BE49-F238E27FC236}">
                <a16:creationId xmlns:a16="http://schemas.microsoft.com/office/drawing/2014/main" id="{22B21977-3EAF-4E79-BD63-9A723175348A}"/>
              </a:ext>
            </a:extLst>
          </p:cNvPr>
          <p:cNvSpPr/>
          <p:nvPr/>
        </p:nvSpPr>
        <p:spPr bwMode="auto">
          <a:xfrm>
            <a:off x="315615" y="1531832"/>
            <a:ext cx="8576865" cy="4777488"/>
          </a:xfrm>
          <a:prstGeom prst="rect">
            <a:avLst/>
          </a:prstGeom>
          <a:noFill/>
          <a:ln w="254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28389D4F-E68C-40A1-ABAE-6323FA1F6C2E}"/>
              </a:ext>
            </a:extLst>
          </p:cNvPr>
          <p:cNvGrpSpPr>
            <a:grpSpLocks noChangeAspect="1"/>
          </p:cNvGrpSpPr>
          <p:nvPr/>
        </p:nvGrpSpPr>
        <p:grpSpPr>
          <a:xfrm>
            <a:off x="777922" y="3394626"/>
            <a:ext cx="7877638" cy="2819047"/>
            <a:chOff x="359599" y="2869983"/>
            <a:chExt cx="8604889" cy="3079297"/>
          </a:xfrm>
        </p:grpSpPr>
        <p:pic>
          <p:nvPicPr>
            <p:cNvPr id="19" name="図 18">
              <a:extLst>
                <a:ext uri="{FF2B5EF4-FFF2-40B4-BE49-F238E27FC236}">
                  <a16:creationId xmlns:a16="http://schemas.microsoft.com/office/drawing/2014/main" id="{EF26D013-5545-49D5-8E3D-973997A3BAC7}"/>
                </a:ext>
              </a:extLst>
            </p:cNvPr>
            <p:cNvPicPr>
              <a:picLocks noChangeAspect="1"/>
            </p:cNvPicPr>
            <p:nvPr/>
          </p:nvPicPr>
          <p:blipFill rotWithShape="1">
            <a:blip r:embed="rId3"/>
            <a:srcRect l="3932" t="31936" r="8328" b="2718"/>
            <a:stretch/>
          </p:blipFill>
          <p:spPr>
            <a:xfrm>
              <a:off x="359599" y="2869983"/>
              <a:ext cx="8022879" cy="3079297"/>
            </a:xfrm>
            <a:prstGeom prst="rect">
              <a:avLst/>
            </a:prstGeom>
            <a:solidFill>
              <a:schemeClr val="bg1"/>
            </a:solidFill>
          </p:spPr>
        </p:pic>
        <p:sp>
          <p:nvSpPr>
            <p:cNvPr id="20" name="正方形/長方形 19">
              <a:extLst>
                <a:ext uri="{FF2B5EF4-FFF2-40B4-BE49-F238E27FC236}">
                  <a16:creationId xmlns:a16="http://schemas.microsoft.com/office/drawing/2014/main" id="{F6B25B45-9CD1-4964-B9AF-FE9A9AAF51A0}"/>
                </a:ext>
              </a:extLst>
            </p:cNvPr>
            <p:cNvSpPr/>
            <p:nvPr/>
          </p:nvSpPr>
          <p:spPr bwMode="auto">
            <a:xfrm>
              <a:off x="8686800" y="5589240"/>
              <a:ext cx="277688" cy="360040"/>
            </a:xfrm>
            <a:prstGeom prst="rect">
              <a:avLst/>
            </a:prstGeom>
            <a:solidFill>
              <a:schemeClr val="bg1"/>
            </a:solidFill>
            <a:ln>
              <a:noFill/>
            </a:ln>
            <a:effectLst/>
          </p:spPr>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4DF5DC38-4991-4855-8144-AAC1E2E998D0}"/>
              </a:ext>
            </a:extLst>
          </p:cNvPr>
          <p:cNvSpPr txBox="1"/>
          <p:nvPr/>
        </p:nvSpPr>
        <p:spPr>
          <a:xfrm>
            <a:off x="2884771" y="2715287"/>
            <a:ext cx="864096" cy="534368"/>
          </a:xfrm>
          <a:prstGeom prst="rect">
            <a:avLst/>
          </a:prstGeom>
          <a:solidFill>
            <a:srgbClr val="FFFF00"/>
          </a:solidFill>
          <a:ln w="12700">
            <a:solidFill>
              <a:srgbClr val="FF0000"/>
            </a:solidFill>
          </a:ln>
        </p:spPr>
        <p:txBody>
          <a:bodyPr wrap="square" lIns="36000" tIns="36000" rIns="36000" bIns="36000" rtlCol="0">
            <a:spAutoFit/>
          </a:bodyPr>
          <a:lstStyle/>
          <a:p>
            <a:pPr algn="ctr"/>
            <a:r>
              <a:rPr kumimoji="1" lang="en-US" altLang="ja-JP" sz="1200" u="sng" dirty="0">
                <a:latin typeface="+mj-ea"/>
                <a:ea typeface="+mj-ea"/>
              </a:rPr>
              <a:t>H14</a:t>
            </a:r>
            <a:r>
              <a:rPr kumimoji="1" lang="ja-JP" altLang="en-US" sz="1200" u="sng" dirty="0">
                <a:latin typeface="+mj-ea"/>
                <a:ea typeface="+mj-ea"/>
              </a:rPr>
              <a:t>～</a:t>
            </a:r>
            <a:r>
              <a:rPr kumimoji="1" lang="en-US" altLang="ja-JP" sz="1200" u="sng" dirty="0">
                <a:latin typeface="+mj-ea"/>
                <a:ea typeface="+mj-ea"/>
              </a:rPr>
              <a:t>R5</a:t>
            </a:r>
            <a:r>
              <a:rPr kumimoji="1" lang="ja-JP" altLang="en-US" sz="1200" u="sng" dirty="0">
                <a:latin typeface="+mj-ea"/>
                <a:ea typeface="+mj-ea"/>
              </a:rPr>
              <a:t>年</a:t>
            </a:r>
            <a:endParaRPr kumimoji="1" lang="en-US" altLang="ja-JP" sz="1200" u="sng" dirty="0">
              <a:latin typeface="+mj-ea"/>
              <a:ea typeface="+mj-ea"/>
            </a:endParaRPr>
          </a:p>
          <a:p>
            <a:pPr algn="ctr"/>
            <a:r>
              <a:rPr kumimoji="1" lang="ja-JP" altLang="en-US" sz="900" dirty="0">
                <a:latin typeface="+mj-ea"/>
                <a:ea typeface="+mj-ea"/>
              </a:rPr>
              <a:t>維持管理費の</a:t>
            </a:r>
            <a:endParaRPr kumimoji="1" lang="en-US" altLang="ja-JP" sz="900" dirty="0">
              <a:latin typeface="+mj-ea"/>
              <a:ea typeface="+mj-ea"/>
            </a:endParaRPr>
          </a:p>
          <a:p>
            <a:pPr algn="ctr"/>
            <a:r>
              <a:rPr lang="ja-JP" altLang="en-US" sz="900" dirty="0">
                <a:latin typeface="+mj-ea"/>
                <a:ea typeface="+mj-ea"/>
              </a:rPr>
              <a:t>実績値を計上</a:t>
            </a:r>
            <a:endParaRPr kumimoji="1" lang="ja-JP" altLang="en-US" sz="900" dirty="0">
              <a:latin typeface="+mj-ea"/>
              <a:ea typeface="+mj-ea"/>
            </a:endParaRPr>
          </a:p>
        </p:txBody>
      </p:sp>
      <p:sp>
        <p:nvSpPr>
          <p:cNvPr id="21" name="テキスト ボックス 20">
            <a:extLst>
              <a:ext uri="{FF2B5EF4-FFF2-40B4-BE49-F238E27FC236}">
                <a16:creationId xmlns:a16="http://schemas.microsoft.com/office/drawing/2014/main" id="{596E33E5-5560-4913-87E4-C806AABB5F27}"/>
              </a:ext>
            </a:extLst>
          </p:cNvPr>
          <p:cNvSpPr txBox="1"/>
          <p:nvPr/>
        </p:nvSpPr>
        <p:spPr>
          <a:xfrm>
            <a:off x="4450330" y="2699002"/>
            <a:ext cx="1080120" cy="672867"/>
          </a:xfrm>
          <a:prstGeom prst="rect">
            <a:avLst/>
          </a:prstGeom>
          <a:solidFill>
            <a:srgbClr val="FFFF00"/>
          </a:solidFill>
          <a:ln w="12700">
            <a:solidFill>
              <a:schemeClr val="tx1"/>
            </a:solidFill>
          </a:ln>
        </p:spPr>
        <p:txBody>
          <a:bodyPr wrap="square" lIns="36000" tIns="36000" rIns="36000" bIns="36000" rtlCol="0">
            <a:spAutoFit/>
          </a:bodyPr>
          <a:lstStyle/>
          <a:p>
            <a:r>
              <a:rPr kumimoji="1" lang="en-US" altLang="ja-JP" sz="1200" u="sng" dirty="0">
                <a:latin typeface="+mj-ea"/>
                <a:ea typeface="+mj-ea"/>
              </a:rPr>
              <a:t>R6</a:t>
            </a:r>
            <a:r>
              <a:rPr kumimoji="1" lang="ja-JP" altLang="en-US" sz="1200" u="sng" dirty="0">
                <a:latin typeface="+mj-ea"/>
                <a:ea typeface="+mj-ea"/>
              </a:rPr>
              <a:t>～</a:t>
            </a:r>
            <a:r>
              <a:rPr kumimoji="1" lang="en-US" altLang="ja-JP" sz="1200" u="sng" dirty="0">
                <a:latin typeface="+mj-ea"/>
                <a:ea typeface="+mj-ea"/>
              </a:rPr>
              <a:t>R24</a:t>
            </a:r>
            <a:r>
              <a:rPr kumimoji="1" lang="ja-JP" altLang="en-US" sz="1200" u="sng" dirty="0">
                <a:latin typeface="+mj-ea"/>
                <a:ea typeface="+mj-ea"/>
              </a:rPr>
              <a:t>年</a:t>
            </a:r>
            <a:endParaRPr kumimoji="1" lang="en-US" altLang="ja-JP" sz="1200" u="sng" dirty="0">
              <a:latin typeface="+mj-ea"/>
              <a:ea typeface="+mj-ea"/>
            </a:endParaRPr>
          </a:p>
          <a:p>
            <a:r>
              <a:rPr kumimoji="1" lang="ja-JP" altLang="en-US" sz="900" dirty="0">
                <a:latin typeface="+mj-ea"/>
                <a:ea typeface="+mj-ea"/>
              </a:rPr>
              <a:t>直近</a:t>
            </a:r>
            <a:r>
              <a:rPr kumimoji="1" lang="en-US" altLang="ja-JP" sz="900" dirty="0">
                <a:latin typeface="+mj-ea"/>
                <a:ea typeface="+mj-ea"/>
              </a:rPr>
              <a:t>5</a:t>
            </a:r>
            <a:r>
              <a:rPr kumimoji="1" lang="ja-JP" altLang="en-US" sz="900" dirty="0">
                <a:latin typeface="+mj-ea"/>
                <a:ea typeface="+mj-ea"/>
              </a:rPr>
              <a:t>ヶ年</a:t>
            </a:r>
            <a:endParaRPr kumimoji="1" lang="en-US" altLang="ja-JP" sz="900" dirty="0">
              <a:latin typeface="+mj-ea"/>
              <a:ea typeface="+mj-ea"/>
            </a:endParaRPr>
          </a:p>
          <a:p>
            <a:r>
              <a:rPr lang="ja-JP" altLang="en-US" sz="900" dirty="0">
                <a:latin typeface="+mj-ea"/>
                <a:ea typeface="+mj-ea"/>
              </a:rPr>
              <a:t>（</a:t>
            </a:r>
            <a:r>
              <a:rPr lang="en-US" altLang="ja-JP" sz="900" dirty="0">
                <a:latin typeface="+mj-ea"/>
                <a:ea typeface="+mj-ea"/>
              </a:rPr>
              <a:t>R1</a:t>
            </a:r>
            <a:r>
              <a:rPr lang="ja-JP" altLang="en-US" sz="900" dirty="0">
                <a:latin typeface="+mj-ea"/>
                <a:ea typeface="+mj-ea"/>
              </a:rPr>
              <a:t>～</a:t>
            </a:r>
            <a:r>
              <a:rPr lang="en-US" altLang="ja-JP" sz="900" dirty="0">
                <a:latin typeface="+mj-ea"/>
                <a:ea typeface="+mj-ea"/>
              </a:rPr>
              <a:t>R5</a:t>
            </a:r>
            <a:r>
              <a:rPr lang="ja-JP" altLang="en-US" sz="900" dirty="0">
                <a:latin typeface="+mj-ea"/>
                <a:ea typeface="+mj-ea"/>
              </a:rPr>
              <a:t>）における</a:t>
            </a:r>
            <a:endParaRPr kumimoji="1" lang="en-US" altLang="ja-JP" sz="900" dirty="0">
              <a:latin typeface="+mj-ea"/>
              <a:ea typeface="+mj-ea"/>
            </a:endParaRPr>
          </a:p>
          <a:p>
            <a:r>
              <a:rPr lang="ja-JP" altLang="en-US" sz="900" dirty="0">
                <a:latin typeface="+mj-ea"/>
                <a:ea typeface="+mj-ea"/>
              </a:rPr>
              <a:t>維持管理費を計上</a:t>
            </a:r>
            <a:endParaRPr kumimoji="1" lang="ja-JP" altLang="en-US" sz="900" dirty="0">
              <a:latin typeface="+mj-ea"/>
              <a:ea typeface="+mj-ea"/>
            </a:endParaRPr>
          </a:p>
        </p:txBody>
      </p:sp>
      <p:sp>
        <p:nvSpPr>
          <p:cNvPr id="5" name="矢印: 右 4">
            <a:extLst>
              <a:ext uri="{FF2B5EF4-FFF2-40B4-BE49-F238E27FC236}">
                <a16:creationId xmlns:a16="http://schemas.microsoft.com/office/drawing/2014/main" id="{9688D56F-8F0F-40CA-BD24-669C8E4EDFE2}"/>
              </a:ext>
            </a:extLst>
          </p:cNvPr>
          <p:cNvSpPr/>
          <p:nvPr/>
        </p:nvSpPr>
        <p:spPr bwMode="auto">
          <a:xfrm rot="16030714">
            <a:off x="3245554" y="3279545"/>
            <a:ext cx="312863" cy="313656"/>
          </a:xfrm>
          <a:prstGeom prst="rightArrow">
            <a:avLst/>
          </a:prstGeom>
          <a:solidFill>
            <a:schemeClr val="tx1"/>
          </a:solidFill>
          <a:ln>
            <a:noFill/>
          </a:ln>
          <a:effectLst/>
        </p:spPr>
        <p:txBody>
          <a:bodyPr rtlCol="0" anchor="ctr"/>
          <a:lstStyle/>
          <a:p>
            <a:pPr algn="ctr"/>
            <a:endParaRPr kumimoji="1" lang="ja-JP" altLang="en-US"/>
          </a:p>
        </p:txBody>
      </p:sp>
      <p:sp>
        <p:nvSpPr>
          <p:cNvPr id="23" name="矢印: 右 22">
            <a:extLst>
              <a:ext uri="{FF2B5EF4-FFF2-40B4-BE49-F238E27FC236}">
                <a16:creationId xmlns:a16="http://schemas.microsoft.com/office/drawing/2014/main" id="{35127A17-2750-448E-A7C7-F9A6D49E76D4}"/>
              </a:ext>
            </a:extLst>
          </p:cNvPr>
          <p:cNvSpPr/>
          <p:nvPr/>
        </p:nvSpPr>
        <p:spPr bwMode="auto">
          <a:xfrm rot="19352890">
            <a:off x="4238321" y="3246593"/>
            <a:ext cx="279168" cy="313656"/>
          </a:xfrm>
          <a:prstGeom prst="rightArrow">
            <a:avLst/>
          </a:prstGeom>
          <a:solidFill>
            <a:schemeClr val="tx1"/>
          </a:solidFill>
          <a:ln>
            <a:noFill/>
          </a:ln>
          <a:effectLst/>
        </p:spPr>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65D097F5-C68E-4A1F-BA3B-5C88D74B32DE}"/>
              </a:ext>
            </a:extLst>
          </p:cNvPr>
          <p:cNvSpPr>
            <a:spLocks noGrp="1"/>
          </p:cNvSpPr>
          <p:nvPr>
            <p:ph type="sldNum" sz="quarter" idx="12"/>
          </p:nvPr>
        </p:nvSpPr>
        <p:spPr>
          <a:xfrm>
            <a:off x="8321588" y="6526204"/>
            <a:ext cx="730424" cy="264681"/>
          </a:xfrm>
        </p:spPr>
        <p:txBody>
          <a:bodyPr/>
          <a:lstStyle/>
          <a:p>
            <a:fld id="{4FD040E9-1965-46AF-B8F2-351759615A9C}" type="slidenum">
              <a:rPr lang="en-US" altLang="ja-JP" smtClean="0">
                <a:solidFill>
                  <a:srgbClr val="000000"/>
                </a:solidFill>
              </a:rPr>
              <a:pPr/>
              <a:t>11</a:t>
            </a:fld>
            <a:endParaRPr lang="en-US" altLang="ja-JP" dirty="0">
              <a:solidFill>
                <a:srgbClr val="000000"/>
              </a:solidFill>
            </a:endParaRPr>
          </a:p>
        </p:txBody>
      </p:sp>
      <p:sp>
        <p:nvSpPr>
          <p:cNvPr id="24" name="テキスト ボックス 23">
            <a:extLst>
              <a:ext uri="{FF2B5EF4-FFF2-40B4-BE49-F238E27FC236}">
                <a16:creationId xmlns:a16="http://schemas.microsoft.com/office/drawing/2014/main" id="{6C95B4A0-5C8B-4547-BCA5-77611127D7BF}"/>
              </a:ext>
            </a:extLst>
          </p:cNvPr>
          <p:cNvSpPr txBox="1"/>
          <p:nvPr/>
        </p:nvSpPr>
        <p:spPr>
          <a:xfrm>
            <a:off x="611560" y="1649248"/>
            <a:ext cx="7511179" cy="954107"/>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ＭＳ ゴシック" panose="020B0609070205080204" pitchFamily="49" charset="-128"/>
                <a:ea typeface="ＭＳ ゴシック" panose="020B0609070205080204" pitchFamily="49" charset="-128"/>
              </a:rPr>
              <a:t>平成</a:t>
            </a:r>
            <a:r>
              <a:rPr lang="en-US" altLang="ja-JP" sz="1400" dirty="0">
                <a:latin typeface="ＭＳ ゴシック" panose="020B0609070205080204" pitchFamily="49" charset="-128"/>
                <a:ea typeface="ＭＳ ゴシック" panose="020B0609070205080204" pitchFamily="49" charset="-128"/>
              </a:rPr>
              <a:t>13</a:t>
            </a:r>
            <a:r>
              <a:rPr lang="ja-JP" altLang="en-US" sz="1400" dirty="0">
                <a:latin typeface="ＭＳ ゴシック" panose="020B0609070205080204" pitchFamily="49" charset="-128"/>
                <a:ea typeface="ＭＳ ゴシック" panose="020B0609070205080204" pitchFamily="49" charset="-128"/>
              </a:rPr>
              <a:t>年度以前は、（前年までの累加事業費）</a:t>
            </a:r>
            <a:r>
              <a:rPr lang="en-US" altLang="ja-JP" sz="1400" dirty="0">
                <a:latin typeface="ＭＳ ゴシック" panose="020B0609070205080204" pitchFamily="49" charset="-128"/>
                <a:ea typeface="ＭＳ ゴシック" panose="020B0609070205080204" pitchFamily="49" charset="-128"/>
              </a:rPr>
              <a:t> ×</a:t>
            </a:r>
            <a:r>
              <a:rPr lang="ja-JP" altLang="en-US" sz="1400" dirty="0">
                <a:latin typeface="ＭＳ ゴシック" panose="020B0609070205080204" pitchFamily="49" charset="-128"/>
                <a:ea typeface="ＭＳ ゴシック" panose="020B0609070205080204" pitchFamily="49" charset="-128"/>
              </a:rPr>
              <a:t> （維持管理費比率</a:t>
            </a:r>
            <a:r>
              <a:rPr lang="en-US" altLang="ja-JP" sz="1400" dirty="0">
                <a:latin typeface="ＭＳ ゴシック" panose="020B0609070205080204" pitchFamily="49" charset="-128"/>
                <a:ea typeface="ＭＳ ゴシック" panose="020B0609070205080204" pitchFamily="49" charset="-128"/>
              </a:rPr>
              <a:t>0.5%</a:t>
            </a:r>
            <a:r>
              <a:rPr lang="ja-JP" altLang="en-US" sz="1400" dirty="0">
                <a:latin typeface="ＭＳ ゴシック" panose="020B0609070205080204" pitchFamily="49" charset="-128"/>
                <a:ea typeface="ＭＳ ゴシック" panose="020B0609070205080204" pitchFamily="49" charset="-128"/>
              </a:rPr>
              <a:t>）を計上する。　</a:t>
            </a:r>
          </a:p>
          <a:p>
            <a:pPr marL="285750" indent="-285750">
              <a:buFont typeface="Arial" panose="020B0604020202020204" pitchFamily="34" charset="0"/>
              <a:buChar char="•"/>
            </a:pPr>
            <a:r>
              <a:rPr lang="ja-JP" altLang="en-US" sz="1400" dirty="0">
                <a:latin typeface="ＭＳ ゴシック" panose="020B0609070205080204" pitchFamily="49" charset="-128"/>
                <a:ea typeface="ＭＳ ゴシック" panose="020B0609070205080204" pitchFamily="49" charset="-128"/>
              </a:rPr>
              <a:t>平成</a:t>
            </a:r>
            <a:r>
              <a:rPr lang="en-US" altLang="ja-JP" sz="1400" dirty="0">
                <a:latin typeface="ＭＳ ゴシック" panose="020B0609070205080204" pitchFamily="49" charset="-128"/>
                <a:ea typeface="ＭＳ ゴシック" panose="020B0609070205080204" pitchFamily="49" charset="-128"/>
              </a:rPr>
              <a:t>14</a:t>
            </a:r>
            <a:r>
              <a:rPr lang="ja-JP" altLang="en-US" sz="1400" dirty="0">
                <a:latin typeface="ＭＳ ゴシック" panose="020B0609070205080204" pitchFamily="49" charset="-128"/>
                <a:ea typeface="ＭＳ ゴシック" panose="020B0609070205080204" pitchFamily="49" charset="-128"/>
              </a:rPr>
              <a:t>年度～令和５年度は実績の維持管理費を計上する。</a:t>
            </a:r>
          </a:p>
          <a:p>
            <a:pPr marL="285750" indent="-285750">
              <a:buFont typeface="Arial" panose="020B0604020202020204" pitchFamily="34" charset="0"/>
              <a:buChar char="•"/>
            </a:pPr>
            <a:r>
              <a:rPr lang="ja-JP" altLang="en-US" sz="1400" dirty="0">
                <a:latin typeface="ＭＳ ゴシック" panose="020B0609070205080204" pitchFamily="49" charset="-128"/>
                <a:ea typeface="ＭＳ ゴシック" panose="020B0609070205080204" pitchFamily="49" charset="-128"/>
              </a:rPr>
              <a:t>令和６年度以降は、直近５ヶ年の維持管理費（実績値）の平均値を計上する。</a:t>
            </a:r>
            <a:endParaRPr lang="en-US" altLang="ja-JP" sz="1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lang="ja-JP" altLang="en-US" sz="1400" dirty="0">
                <a:latin typeface="+mn-ea"/>
              </a:rPr>
              <a:t>また、大規模修繕費として評価期間中に寿命となる中小水門の更新についても計上する。</a:t>
            </a:r>
            <a:endParaRPr lang="en-US" altLang="ja-JP" sz="1400" dirty="0">
              <a:latin typeface="+mn-ea"/>
            </a:endParaRPr>
          </a:p>
        </p:txBody>
      </p:sp>
      <p:sp>
        <p:nvSpPr>
          <p:cNvPr id="25" name="Text Box 6">
            <a:extLst>
              <a:ext uri="{FF2B5EF4-FFF2-40B4-BE49-F238E27FC236}">
                <a16:creationId xmlns:a16="http://schemas.microsoft.com/office/drawing/2014/main" id="{80BEB1A3-0358-4C66-A5C9-5152554CDAD0}"/>
              </a:ext>
            </a:extLst>
          </p:cNvPr>
          <p:cNvSpPr txBox="1">
            <a:spLocks noChangeArrowheads="1"/>
          </p:cNvSpPr>
          <p:nvPr/>
        </p:nvSpPr>
        <p:spPr bwMode="auto">
          <a:xfrm>
            <a:off x="201858" y="1188458"/>
            <a:ext cx="4248472" cy="338554"/>
          </a:xfrm>
          <a:prstGeom prst="rect">
            <a:avLst/>
          </a:prstGeom>
          <a:noFill/>
          <a:ln w="9525">
            <a:noFill/>
            <a:miter lim="800000"/>
            <a:headEnd/>
            <a:tailEnd/>
          </a:ln>
        </p:spPr>
        <p:txBody>
          <a:bodyPr wrap="square">
            <a:spAutoFit/>
          </a:bodyPr>
          <a:lstStyle/>
          <a:p>
            <a:pPr algn="just"/>
            <a:r>
              <a:rPr lang="ja-JP" altLang="en-US" sz="1600" b="1" dirty="0">
                <a:solidFill>
                  <a:srgbClr val="000000"/>
                </a:solidFill>
                <a:latin typeface="ＭＳ ゴシック" panose="020B0609070205080204" pitchFamily="49" charset="-128"/>
                <a:ea typeface="ＭＳ ゴシック" panose="020B0609070205080204" pitchFamily="49" charset="-128"/>
              </a:rPr>
              <a:t>●高潮対策事業における維持管理費の算定</a:t>
            </a:r>
            <a:endParaRPr lang="en-US" altLang="ja-JP" sz="1600" b="1" dirty="0">
              <a:solidFill>
                <a:srgbClr val="0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940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a:t>
            </a:r>
            <a:r>
              <a:rPr kumimoji="0" lang="zh-TW" altLang="en-US" sz="2400" dirty="0">
                <a:solidFill>
                  <a:srgbClr val="FFFFFF"/>
                </a:solidFill>
                <a:latin typeface="HGｺﾞｼｯｸE" panose="020B0909000000000000" pitchFamily="49" charset="-128"/>
                <a:ea typeface="HGｺﾞｼｯｸE" panose="020B0909000000000000" pitchFamily="49" charset="-128"/>
              </a:rPr>
              <a:t>．事業費</a:t>
            </a:r>
            <a:r>
              <a:rPr kumimoji="0" lang="ja-JP" altLang="en-US" sz="2400" dirty="0">
                <a:solidFill>
                  <a:srgbClr val="FFFFFF"/>
                </a:solidFill>
                <a:latin typeface="HGｺﾞｼｯｸE" panose="020B0909000000000000" pitchFamily="49" charset="-128"/>
                <a:ea typeface="HGｺﾞｼｯｸE" panose="020B0909000000000000" pitchFamily="49" charset="-128"/>
              </a:rPr>
              <a:t>の</a:t>
            </a:r>
            <a:r>
              <a:rPr kumimoji="0" lang="zh-TW" altLang="en-US" sz="2400" dirty="0">
                <a:solidFill>
                  <a:srgbClr val="FFFFFF"/>
                </a:solidFill>
                <a:latin typeface="HGｺﾞｼｯｸE" panose="020B0909000000000000" pitchFamily="49" charset="-128"/>
                <a:ea typeface="HGｺﾞｼｯｸE" panose="020B0909000000000000" pitchFamily="49" charset="-128"/>
              </a:rPr>
              <a:t>変動要因</a:t>
            </a:r>
          </a:p>
        </p:txBody>
      </p:sp>
      <p:sp>
        <p:nvSpPr>
          <p:cNvPr id="5" name="スライド番号プレースホルダー 4">
            <a:extLst>
              <a:ext uri="{FF2B5EF4-FFF2-40B4-BE49-F238E27FC236}">
                <a16:creationId xmlns:a16="http://schemas.microsoft.com/office/drawing/2014/main" id="{81DBDC86-C638-41A4-8640-D9CD54686B0E}"/>
              </a:ext>
            </a:extLst>
          </p:cNvPr>
          <p:cNvSpPr>
            <a:spLocks noGrp="1"/>
          </p:cNvSpPr>
          <p:nvPr>
            <p:ph type="sldNum" sz="quarter" idx="12"/>
          </p:nvPr>
        </p:nvSpPr>
        <p:spPr/>
        <p:txBody>
          <a:bodyPr/>
          <a:lstStyle/>
          <a:p>
            <a:fld id="{EF569D7C-9639-42C3-8F25-B9A830C54CB5}" type="slidenum">
              <a:rPr lang="en-US" altLang="ja-JP" smtClean="0">
                <a:solidFill>
                  <a:srgbClr val="000000"/>
                </a:solidFill>
              </a:rPr>
              <a:pPr/>
              <a:t>12</a:t>
            </a:fld>
            <a:endParaRPr lang="en-US" altLang="ja-JP" dirty="0">
              <a:solidFill>
                <a:srgbClr val="000000"/>
              </a:solidFill>
            </a:endParaRPr>
          </a:p>
        </p:txBody>
      </p:sp>
      <p:sp>
        <p:nvSpPr>
          <p:cNvPr id="13" name="Text Box 9">
            <a:extLst>
              <a:ext uri="{FF2B5EF4-FFF2-40B4-BE49-F238E27FC236}">
                <a16:creationId xmlns:a16="http://schemas.microsoft.com/office/drawing/2014/main" id="{0E205710-3A05-4B5A-B1E1-BF563C5CE45B}"/>
              </a:ext>
            </a:extLst>
          </p:cNvPr>
          <p:cNvSpPr txBox="1">
            <a:spLocks noChangeArrowheads="1"/>
          </p:cNvSpPr>
          <p:nvPr/>
        </p:nvSpPr>
        <p:spPr bwMode="auto">
          <a:xfrm>
            <a:off x="107505" y="503460"/>
            <a:ext cx="9036495" cy="355030"/>
          </a:xfrm>
          <a:prstGeom prst="rect">
            <a:avLst/>
          </a:prstGeom>
          <a:noFill/>
          <a:ln w="9525">
            <a:noFill/>
            <a:miter lim="800000"/>
            <a:headEnd/>
            <a:tailEnd/>
          </a:ln>
        </p:spPr>
        <p:txBody>
          <a:bodyPr wrap="square">
            <a:no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2800" b="1" dirty="0">
                <a:solidFill>
                  <a:prstClr val="black"/>
                </a:solidFill>
                <a:latin typeface="+mj-ea"/>
                <a:ea typeface="+mj-ea"/>
              </a:rPr>
              <a:t>■これまでの経過</a:t>
            </a:r>
            <a:endParaRPr lang="en-US" altLang="ja-JP" sz="2800" b="1" dirty="0">
              <a:solidFill>
                <a:prstClr val="black"/>
              </a:solidFill>
              <a:latin typeface="+mj-ea"/>
              <a:ea typeface="+mj-ea"/>
            </a:endParaRPr>
          </a:p>
        </p:txBody>
      </p:sp>
      <p:sp>
        <p:nvSpPr>
          <p:cNvPr id="14" name="テキスト ボックス 13">
            <a:extLst>
              <a:ext uri="{FF2B5EF4-FFF2-40B4-BE49-F238E27FC236}">
                <a16:creationId xmlns:a16="http://schemas.microsoft.com/office/drawing/2014/main" id="{72010C9B-A84F-4648-AB32-610371DB2138}"/>
              </a:ext>
            </a:extLst>
          </p:cNvPr>
          <p:cNvSpPr txBox="1"/>
          <p:nvPr/>
        </p:nvSpPr>
        <p:spPr>
          <a:xfrm>
            <a:off x="481289" y="1455884"/>
            <a:ext cx="8676454" cy="4524315"/>
          </a:xfrm>
          <a:prstGeom prst="rect">
            <a:avLst/>
          </a:prstGeom>
          <a:noFill/>
          <a:ln>
            <a:solidFill>
              <a:schemeClr val="tx1">
                <a:alpha val="0"/>
              </a:schemeClr>
            </a:solidFill>
            <a:prstDash val="dashDot"/>
          </a:ln>
        </p:spPr>
        <p:txBody>
          <a:bodyPr wrap="square" rtlCol="0">
            <a:spAutoFit/>
          </a:bodyPr>
          <a:lstStyle/>
          <a:p>
            <a:pPr algn="just"/>
            <a:r>
              <a:rPr lang="en-US" altLang="ja-JP" sz="2400" dirty="0">
                <a:latin typeface="+mn-ea"/>
                <a:ea typeface="+mn-ea"/>
                <a:cs typeface="ＭＳ Ｐゴシック" panose="020B0600070205080204" pitchFamily="50" charset="-128"/>
              </a:rPr>
              <a:t>H30</a:t>
            </a:r>
            <a:r>
              <a:rPr lang="ja-JP" altLang="en-US" sz="2400" dirty="0">
                <a:latin typeface="+mn-ea"/>
                <a:ea typeface="+mn-ea"/>
                <a:cs typeface="ＭＳ Ｐゴシック" panose="020B0600070205080204" pitchFamily="50" charset="-128"/>
              </a:rPr>
              <a:t>：予備設計実施（木津川水門、安治川水門、尻無川水門）</a:t>
            </a:r>
            <a:endParaRPr lang="en-US" altLang="ja-JP" sz="2400" dirty="0">
              <a:latin typeface="+mn-ea"/>
              <a:ea typeface="+mn-ea"/>
              <a:cs typeface="ＭＳ Ｐゴシック" panose="020B0600070205080204" pitchFamily="50" charset="-128"/>
            </a:endParaRPr>
          </a:p>
          <a:p>
            <a:pPr algn="just"/>
            <a:endParaRPr lang="ja-JP" altLang="en-US" sz="2400" dirty="0">
              <a:latin typeface="+mn-ea"/>
              <a:ea typeface="+mn-ea"/>
              <a:cs typeface="ＭＳ Ｐゴシック" panose="020B0600070205080204" pitchFamily="50" charset="-128"/>
            </a:endParaRPr>
          </a:p>
          <a:p>
            <a:pPr algn="just"/>
            <a:r>
              <a:rPr lang="en-US" altLang="ja-JP" sz="2400" b="1" dirty="0">
                <a:latin typeface="+mn-ea"/>
                <a:ea typeface="+mn-ea"/>
                <a:cs typeface="ＭＳ Ｐゴシック" panose="020B0600070205080204" pitchFamily="50" charset="-128"/>
              </a:rPr>
              <a:t>H31</a:t>
            </a:r>
            <a:r>
              <a:rPr lang="ja-JP" altLang="en-US" sz="2400" b="1" dirty="0">
                <a:latin typeface="+mn-ea"/>
                <a:ea typeface="+mn-ea"/>
                <a:cs typeface="ＭＳ Ｐゴシック" panose="020B0600070205080204" pitchFamily="50" charset="-128"/>
              </a:rPr>
              <a:t>：前回事業評価</a:t>
            </a:r>
          </a:p>
          <a:p>
            <a:pPr algn="just"/>
            <a:endParaRPr lang="en-US" altLang="ja-JP" sz="2400" dirty="0">
              <a:latin typeface="+mn-ea"/>
              <a:ea typeface="+mn-ea"/>
              <a:cs typeface="ＭＳ Ｐゴシック" panose="020B0600070205080204" pitchFamily="50" charset="-128"/>
            </a:endParaRPr>
          </a:p>
          <a:p>
            <a:pPr algn="just"/>
            <a:r>
              <a:rPr lang="en-US" altLang="ja-JP" sz="2400" dirty="0">
                <a:latin typeface="+mn-ea"/>
                <a:ea typeface="+mn-ea"/>
                <a:cs typeface="ＭＳ Ｐゴシック" panose="020B0600070205080204" pitchFamily="50" charset="-128"/>
              </a:rPr>
              <a:t>R2</a:t>
            </a:r>
            <a:r>
              <a:rPr lang="ja-JP" altLang="en-US" sz="2400" dirty="0">
                <a:latin typeface="+mn-ea"/>
                <a:ea typeface="+mn-ea"/>
                <a:cs typeface="ＭＳ Ｐゴシック" panose="020B0600070205080204" pitchFamily="50" charset="-128"/>
              </a:rPr>
              <a:t>  ：</a:t>
            </a:r>
            <a:r>
              <a:rPr lang="ja-JP" altLang="en-US" sz="2400" dirty="0">
                <a:solidFill>
                  <a:prstClr val="black"/>
                </a:solidFill>
              </a:rPr>
              <a:t>気候変動を見据えた設計の見直し</a:t>
            </a:r>
            <a:endParaRPr lang="en-US" altLang="ja-JP" sz="2400" dirty="0">
              <a:solidFill>
                <a:prstClr val="black"/>
              </a:solidFill>
              <a:latin typeface="+mn-ea"/>
              <a:ea typeface="+mn-ea"/>
            </a:endParaRPr>
          </a:p>
          <a:p>
            <a:pPr algn="just"/>
            <a:r>
              <a:rPr lang="ja-JP" altLang="en-US" sz="2400" dirty="0">
                <a:solidFill>
                  <a:prstClr val="black"/>
                </a:solidFill>
                <a:latin typeface="+mn-ea"/>
                <a:ea typeface="+mn-ea"/>
              </a:rPr>
              <a:t>　　　（</a:t>
            </a:r>
            <a:r>
              <a:rPr lang="ja-JP" altLang="en-US" sz="2400" dirty="0">
                <a:solidFill>
                  <a:prstClr val="black"/>
                </a:solidFill>
              </a:rPr>
              <a:t>河川構造物等審議会において答申）</a:t>
            </a:r>
            <a:endParaRPr lang="en-US" altLang="ja-JP" sz="2400" dirty="0">
              <a:solidFill>
                <a:prstClr val="black"/>
              </a:solidFill>
            </a:endParaRPr>
          </a:p>
          <a:p>
            <a:pPr algn="just"/>
            <a:endParaRPr lang="en-US" altLang="ja-JP" sz="2400" dirty="0">
              <a:solidFill>
                <a:prstClr val="black"/>
              </a:solidFill>
              <a:latin typeface="+mn-ea"/>
              <a:ea typeface="+mn-ea"/>
              <a:cs typeface="ＭＳ Ｐゴシック" panose="020B0600070205080204" pitchFamily="50" charset="-128"/>
            </a:endParaRPr>
          </a:p>
          <a:p>
            <a:pPr algn="just"/>
            <a:r>
              <a:rPr lang="en-US" altLang="ja-JP" sz="2400" dirty="0">
                <a:solidFill>
                  <a:prstClr val="black"/>
                </a:solidFill>
                <a:latin typeface="+mn-ea"/>
                <a:ea typeface="+mn-ea"/>
                <a:cs typeface="ＭＳ Ｐゴシック" panose="020B0600070205080204" pitchFamily="50" charset="-128"/>
              </a:rPr>
              <a:t>R2</a:t>
            </a:r>
            <a:r>
              <a:rPr lang="ja-JP" altLang="en-US" sz="2400" dirty="0">
                <a:solidFill>
                  <a:prstClr val="black"/>
                </a:solidFill>
                <a:latin typeface="+mn-ea"/>
                <a:ea typeface="+mn-ea"/>
                <a:cs typeface="ＭＳ Ｐゴシック" panose="020B0600070205080204" pitchFamily="50" charset="-128"/>
              </a:rPr>
              <a:t>～　：　</a:t>
            </a:r>
            <a:r>
              <a:rPr lang="ja-JP" altLang="en-US" sz="2400" dirty="0">
                <a:latin typeface="+mn-ea"/>
                <a:ea typeface="+mn-ea"/>
                <a:cs typeface="ＭＳ Ｐゴシック" panose="020B0600070205080204" pitchFamily="50" charset="-128"/>
              </a:rPr>
              <a:t>詳細設計等実施</a:t>
            </a:r>
            <a:endParaRPr lang="en-US" altLang="ja-JP" sz="2400" dirty="0">
              <a:latin typeface="+mn-ea"/>
              <a:ea typeface="+mn-ea"/>
              <a:cs typeface="ＭＳ Ｐゴシック" panose="020B0600070205080204" pitchFamily="50" charset="-128"/>
            </a:endParaRPr>
          </a:p>
          <a:p>
            <a:pPr algn="just"/>
            <a:r>
              <a:rPr lang="en-US" altLang="ja-JP" sz="2400" dirty="0">
                <a:latin typeface="+mn-ea"/>
                <a:ea typeface="+mn-ea"/>
                <a:cs typeface="ＭＳ Ｐゴシック" panose="020B0600070205080204" pitchFamily="50" charset="-128"/>
              </a:rPr>
              <a:t> </a:t>
            </a:r>
            <a:r>
              <a:rPr lang="ja-JP" altLang="en-US" sz="2400" dirty="0">
                <a:latin typeface="+mn-ea"/>
                <a:ea typeface="+mn-ea"/>
                <a:cs typeface="ＭＳ Ｐゴシック" panose="020B0600070205080204" pitchFamily="50" charset="-128"/>
              </a:rPr>
              <a:t>　　　　　　（木津川水門</a:t>
            </a:r>
            <a:r>
              <a:rPr lang="en-US" altLang="ja-JP" sz="2400" dirty="0">
                <a:latin typeface="+mn-ea"/>
                <a:ea typeface="+mn-ea"/>
                <a:cs typeface="ＭＳ Ｐゴシック" panose="020B0600070205080204" pitchFamily="50" charset="-128"/>
              </a:rPr>
              <a:t>(R2)</a:t>
            </a:r>
            <a:r>
              <a:rPr lang="ja-JP" altLang="en-US" sz="2400" dirty="0">
                <a:latin typeface="+mn-ea"/>
                <a:ea typeface="+mn-ea"/>
                <a:cs typeface="ＭＳ Ｐゴシック" panose="020B0600070205080204" pitchFamily="50" charset="-128"/>
              </a:rPr>
              <a:t>、安治川水門</a:t>
            </a:r>
            <a:r>
              <a:rPr lang="en-US" altLang="ja-JP" sz="2400" dirty="0">
                <a:latin typeface="+mn-ea"/>
                <a:ea typeface="+mn-ea"/>
                <a:cs typeface="ＭＳ Ｐゴシック" panose="020B0600070205080204" pitchFamily="50" charset="-128"/>
              </a:rPr>
              <a:t>(R4)</a:t>
            </a:r>
            <a:r>
              <a:rPr lang="ja-JP" altLang="en-US" sz="2400" dirty="0">
                <a:latin typeface="+mn-ea"/>
                <a:ea typeface="+mn-ea"/>
                <a:cs typeface="ＭＳ Ｐゴシック" panose="020B0600070205080204" pitchFamily="50" charset="-128"/>
              </a:rPr>
              <a:t>）</a:t>
            </a:r>
            <a:endParaRPr lang="en-US" altLang="ja-JP" sz="2400" dirty="0">
              <a:latin typeface="+mn-ea"/>
              <a:ea typeface="+mn-ea"/>
              <a:cs typeface="ＭＳ Ｐゴシック" panose="020B0600070205080204" pitchFamily="50" charset="-128"/>
            </a:endParaRPr>
          </a:p>
          <a:p>
            <a:pPr algn="just"/>
            <a:endParaRPr lang="en-US" altLang="ja-JP" sz="2400" dirty="0">
              <a:latin typeface="+mn-ea"/>
              <a:ea typeface="+mn-ea"/>
              <a:cs typeface="ＭＳ Ｐゴシック" panose="020B0600070205080204" pitchFamily="50" charset="-128"/>
            </a:endParaRPr>
          </a:p>
          <a:p>
            <a:pPr algn="just"/>
            <a:r>
              <a:rPr lang="en-US" altLang="ja-JP" sz="2400" b="1" dirty="0">
                <a:latin typeface="+mn-ea"/>
                <a:ea typeface="+mn-ea"/>
                <a:cs typeface="ＭＳ Ｐゴシック" panose="020B0600070205080204" pitchFamily="50" charset="-128"/>
              </a:rPr>
              <a:t>R6</a:t>
            </a:r>
            <a:r>
              <a:rPr lang="ja-JP" altLang="en-US" sz="2400" b="1" dirty="0">
                <a:latin typeface="+mn-ea"/>
                <a:ea typeface="+mn-ea"/>
                <a:cs typeface="ＭＳ Ｐゴシック" panose="020B0600070205080204" pitchFamily="50" charset="-128"/>
              </a:rPr>
              <a:t>　：今回事業評価</a:t>
            </a:r>
            <a:endParaRPr lang="en-US" altLang="ja-JP" sz="2400" b="1" dirty="0">
              <a:latin typeface="+mn-ea"/>
              <a:ea typeface="+mn-ea"/>
              <a:cs typeface="ＭＳ Ｐゴシック" panose="020B0600070205080204" pitchFamily="50" charset="-128"/>
            </a:endParaRPr>
          </a:p>
          <a:p>
            <a:pPr algn="just"/>
            <a:endParaRPr lang="en-US" altLang="ja-JP" sz="2400" dirty="0">
              <a:latin typeface="+mn-ea"/>
              <a:ea typeface="+mn-ea"/>
              <a:cs typeface="ＭＳ Ｐゴシック" panose="020B0600070205080204" pitchFamily="50" charset="-128"/>
            </a:endParaRPr>
          </a:p>
        </p:txBody>
      </p:sp>
    </p:spTree>
    <p:extLst>
      <p:ext uri="{BB962C8B-B14F-4D97-AF65-F5344CB8AC3E}">
        <p14:creationId xmlns:p14="http://schemas.microsoft.com/office/powerpoint/2010/main" val="211552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63499" y="5449858"/>
            <a:ext cx="9080501" cy="861774"/>
          </a:xfrm>
          <a:prstGeom prst="rect">
            <a:avLst/>
          </a:prstGeom>
          <a:solidFill>
            <a:srgbClr val="FFFF99"/>
          </a:solidFill>
          <a:ln>
            <a:solidFill>
              <a:schemeClr val="tx1"/>
            </a:solidFill>
          </a:ln>
        </p:spPr>
        <p:txBody>
          <a:bodyPr wrap="square" rtlCol="0">
            <a:spAutoFit/>
          </a:bodyPr>
          <a:lstStyle/>
          <a:p>
            <a:r>
              <a:rPr lang="en-US" altLang="ja-JP" b="1" dirty="0"/>
              <a:t>【</a:t>
            </a:r>
            <a:r>
              <a:rPr lang="ja-JP" altLang="en-US" b="1" dirty="0"/>
              <a:t>事業費変動要因の状況</a:t>
            </a:r>
            <a:r>
              <a:rPr lang="en-US" altLang="ja-JP" b="1" dirty="0"/>
              <a:t>】</a:t>
            </a:r>
          </a:p>
          <a:p>
            <a:pPr marL="285750" indent="-285750">
              <a:buFont typeface="Wingdings" panose="05000000000000000000" pitchFamily="2" charset="2"/>
              <a:buChar char="Ø"/>
            </a:pPr>
            <a:r>
              <a:rPr lang="ja-JP" altLang="en-US" sz="1600" b="1" dirty="0"/>
              <a:t>気候変動を見据えた設計の見直しや土質調査等を踏まえた事業費の増加（事業費</a:t>
            </a:r>
            <a:r>
              <a:rPr lang="en-US" altLang="ja-JP" sz="1600" b="1" dirty="0"/>
              <a:t>185</a:t>
            </a:r>
            <a:r>
              <a:rPr lang="ja-JP" altLang="en-US" sz="1600" b="1" dirty="0"/>
              <a:t>億円増）</a:t>
            </a:r>
            <a:endParaRPr lang="en-US" altLang="ja-JP" sz="1600" b="1" dirty="0"/>
          </a:p>
          <a:p>
            <a:pPr marL="266700" indent="-266700">
              <a:buFont typeface="Wingdings" panose="05000000000000000000" pitchFamily="2" charset="2"/>
              <a:buChar char="Ø"/>
            </a:pPr>
            <a:r>
              <a:rPr lang="ja-JP" altLang="en-US" sz="1600" b="1" dirty="0"/>
              <a:t>社会的要因（物価、人件費等の上昇）による事業費の増加（事業費</a:t>
            </a:r>
            <a:r>
              <a:rPr lang="en-US" altLang="ja-JP" sz="1600" b="1" dirty="0"/>
              <a:t>98</a:t>
            </a:r>
            <a:r>
              <a:rPr lang="ja-JP" altLang="en-US" sz="1600" b="1" dirty="0"/>
              <a:t>億円増）</a:t>
            </a:r>
            <a:endParaRPr lang="en-US" altLang="ja-JP" sz="1600" b="1" dirty="0"/>
          </a:p>
        </p:txBody>
      </p:sp>
      <p:graphicFrame>
        <p:nvGraphicFramePr>
          <p:cNvPr id="17" name="表 16"/>
          <p:cNvGraphicFramePr>
            <a:graphicFrameLocks noGrp="1"/>
          </p:cNvGraphicFramePr>
          <p:nvPr>
            <p:extLst>
              <p:ext uri="{D42A27DB-BD31-4B8C-83A1-F6EECF244321}">
                <p14:modId xmlns:p14="http://schemas.microsoft.com/office/powerpoint/2010/main" val="1632471861"/>
              </p:ext>
            </p:extLst>
          </p:nvPr>
        </p:nvGraphicFramePr>
        <p:xfrm>
          <a:off x="909172" y="2881844"/>
          <a:ext cx="7416823" cy="2031443"/>
        </p:xfrm>
        <a:graphic>
          <a:graphicData uri="http://schemas.openxmlformats.org/drawingml/2006/table">
            <a:tbl>
              <a:tblPr firstRow="1" bandRow="1">
                <a:tableStyleId>{F5AB1C69-6EDB-4FF4-983F-18BD219EF322}</a:tableStyleId>
              </a:tblPr>
              <a:tblGrid>
                <a:gridCol w="3752291">
                  <a:extLst>
                    <a:ext uri="{9D8B030D-6E8A-4147-A177-3AD203B41FA5}">
                      <a16:colId xmlns:a16="http://schemas.microsoft.com/office/drawing/2014/main" val="20000"/>
                    </a:ext>
                  </a:extLst>
                </a:gridCol>
                <a:gridCol w="3664532">
                  <a:extLst>
                    <a:ext uri="{9D8B030D-6E8A-4147-A177-3AD203B41FA5}">
                      <a16:colId xmlns:a16="http://schemas.microsoft.com/office/drawing/2014/main" val="20002"/>
                    </a:ext>
                  </a:extLst>
                </a:gridCol>
              </a:tblGrid>
              <a:tr h="238896">
                <a:tc>
                  <a:txBody>
                    <a:bodyPr/>
                    <a:lstStyle/>
                    <a:p>
                      <a:endParaRPr kumimoji="1" lang="ja-JP" altLang="en-US" sz="1100" b="0" dirty="0">
                        <a:solidFill>
                          <a:schemeClr val="tx1"/>
                        </a:solidFill>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ctr">
                        <a:spcAft>
                          <a:spcPts val="0"/>
                        </a:spcAft>
                      </a:pPr>
                      <a:r>
                        <a:rPr lang="ja-JP" altLang="en-US" sz="1600" b="0" kern="100" dirty="0">
                          <a:solidFill>
                            <a:schemeClr val="tx1"/>
                          </a:solidFill>
                          <a:latin typeface="HG丸ｺﾞｼｯｸM-PRO" pitchFamily="50" charset="-128"/>
                          <a:ea typeface="HG丸ｺﾞｼｯｸM-PRO" pitchFamily="50" charset="-128"/>
                          <a:cs typeface="Times New Roman"/>
                        </a:rPr>
                        <a:t>全体事業費</a:t>
                      </a:r>
                      <a:endParaRPr lang="ja-JP" sz="1600" b="0" kern="100" dirty="0">
                        <a:solidFill>
                          <a:schemeClr val="tx1"/>
                        </a:solidFill>
                        <a:latin typeface="HG丸ｺﾞｼｯｸM-PRO" pitchFamily="50" charset="-128"/>
                        <a:ea typeface="HG丸ｺﾞｼｯｸM-PRO" pitchFamily="50" charset="-128"/>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62335">
                <a:tc>
                  <a:txBody>
                    <a:bodyPr/>
                    <a:lstStyle/>
                    <a:p>
                      <a:pPr algn="ctr"/>
                      <a:r>
                        <a:rPr kumimoji="1" lang="ja-JP" altLang="en-US" sz="1800" b="0" dirty="0">
                          <a:solidFill>
                            <a:schemeClr val="tx1"/>
                          </a:solidFill>
                        </a:rPr>
                        <a:t>前回評価時</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0" dirty="0">
                          <a:solidFill>
                            <a:schemeClr val="tx1"/>
                          </a:solidFill>
                        </a:rPr>
                        <a:t>約</a:t>
                      </a:r>
                      <a:r>
                        <a:rPr kumimoji="1" lang="en-US" altLang="ja-JP" sz="1800" b="0" dirty="0">
                          <a:solidFill>
                            <a:schemeClr val="tx1"/>
                          </a:solidFill>
                        </a:rPr>
                        <a:t>2073.5</a:t>
                      </a:r>
                      <a:r>
                        <a:rPr kumimoji="1" lang="ja-JP" altLang="en-US" sz="1800" b="0" dirty="0">
                          <a:solidFill>
                            <a:schemeClr val="tx1"/>
                          </a:solidFill>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0716">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今回評価</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約</a:t>
                      </a:r>
                      <a:r>
                        <a:rPr kumimoji="1" lang="en-US" altLang="ja-JP" sz="1800" b="0" dirty="0">
                          <a:solidFill>
                            <a:schemeClr val="tx1"/>
                          </a:solidFill>
                        </a:rPr>
                        <a:t>2356.4</a:t>
                      </a:r>
                      <a:r>
                        <a:rPr kumimoji="1" lang="ja-JP" altLang="en-US" sz="1800" b="0" dirty="0">
                          <a:solidFill>
                            <a:schemeClr val="tx1"/>
                          </a:solidFill>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452488"/>
                  </a:ext>
                </a:extLst>
              </a:tr>
              <a:tr h="599248">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増減</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rPr>
                        <a:t>約</a:t>
                      </a:r>
                      <a:r>
                        <a:rPr kumimoji="1" lang="en-US" altLang="ja-JP" sz="1800" b="0" dirty="0">
                          <a:solidFill>
                            <a:schemeClr val="tx1"/>
                          </a:solidFill>
                        </a:rPr>
                        <a:t>282.9</a:t>
                      </a:r>
                      <a:r>
                        <a:rPr kumimoji="1" lang="ja-JP" altLang="en-US" sz="1800" b="0" dirty="0">
                          <a:solidFill>
                            <a:schemeClr val="tx1"/>
                          </a:solidFill>
                        </a:rPr>
                        <a:t>億円　増</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156829"/>
                  </a:ext>
                </a:extLst>
              </a:tr>
            </a:tbl>
          </a:graphicData>
        </a:graphic>
      </p:graphicFrame>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p>
        </p:txBody>
      </p:sp>
      <p:sp>
        <p:nvSpPr>
          <p:cNvPr id="19" name="AutoShape 6">
            <a:extLst>
              <a:ext uri="{FF2B5EF4-FFF2-40B4-BE49-F238E27FC236}">
                <a16:creationId xmlns:a16="http://schemas.microsoft.com/office/drawing/2014/main" id="{93F19924-BA81-B7F4-BF24-2D9CDEAB0D4D}"/>
              </a:ext>
            </a:extLst>
          </p:cNvPr>
          <p:cNvSpPr>
            <a:spLocks noChangeArrowheads="1"/>
          </p:cNvSpPr>
          <p:nvPr/>
        </p:nvSpPr>
        <p:spPr bwMode="auto">
          <a:xfrm>
            <a:off x="182562" y="2414264"/>
            <a:ext cx="3779838" cy="387144"/>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事業費（前回評価と今回評価の比較）</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0" name="AutoShape 6"/>
          <p:cNvSpPr>
            <a:spLocks noChangeArrowheads="1"/>
          </p:cNvSpPr>
          <p:nvPr/>
        </p:nvSpPr>
        <p:spPr bwMode="auto">
          <a:xfrm>
            <a:off x="182562" y="4980559"/>
            <a:ext cx="2073275"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事業費の変更理由</a:t>
            </a:r>
          </a:p>
        </p:txBody>
      </p:sp>
      <p:sp>
        <p:nvSpPr>
          <p:cNvPr id="5" name="スライド番号プレースホルダー 4">
            <a:extLst>
              <a:ext uri="{FF2B5EF4-FFF2-40B4-BE49-F238E27FC236}">
                <a16:creationId xmlns:a16="http://schemas.microsoft.com/office/drawing/2014/main" id="{81DBDC86-C638-41A4-8640-D9CD54686B0E}"/>
              </a:ext>
            </a:extLst>
          </p:cNvPr>
          <p:cNvSpPr>
            <a:spLocks noGrp="1"/>
          </p:cNvSpPr>
          <p:nvPr>
            <p:ph type="sldNum" sz="quarter" idx="12"/>
          </p:nvPr>
        </p:nvSpPr>
        <p:spPr>
          <a:xfrm>
            <a:off x="6966394" y="6381750"/>
            <a:ext cx="2133600" cy="476250"/>
          </a:xfrm>
        </p:spPr>
        <p:txBody>
          <a:bodyPr/>
          <a:lstStyle/>
          <a:p>
            <a:fld id="{EF569D7C-9639-42C3-8F25-B9A830C54CB5}" type="slidenum">
              <a:rPr lang="en-US" altLang="ja-JP" smtClean="0">
                <a:solidFill>
                  <a:srgbClr val="000000"/>
                </a:solidFill>
              </a:rPr>
              <a:pPr/>
              <a:t>13</a:t>
            </a:fld>
            <a:endParaRPr lang="en-US" altLang="ja-JP" dirty="0">
              <a:solidFill>
                <a:srgbClr val="000000"/>
              </a:solidFill>
            </a:endParaRPr>
          </a:p>
        </p:txBody>
      </p:sp>
      <p:sp>
        <p:nvSpPr>
          <p:cNvPr id="13" name="Text Box 9">
            <a:extLst>
              <a:ext uri="{FF2B5EF4-FFF2-40B4-BE49-F238E27FC236}">
                <a16:creationId xmlns:a16="http://schemas.microsoft.com/office/drawing/2014/main" id="{0E205710-3A05-4B5A-B1E1-BF563C5CE45B}"/>
              </a:ext>
            </a:extLst>
          </p:cNvPr>
          <p:cNvSpPr txBox="1">
            <a:spLocks noChangeArrowheads="1"/>
          </p:cNvSpPr>
          <p:nvPr/>
        </p:nvSpPr>
        <p:spPr bwMode="auto">
          <a:xfrm>
            <a:off x="63499" y="503461"/>
            <a:ext cx="9036495" cy="1841813"/>
          </a:xfrm>
          <a:prstGeom prst="rect">
            <a:avLst/>
          </a:prstGeom>
          <a:noFill/>
          <a:ln w="9525">
            <a:solidFill>
              <a:schemeClr val="tx1"/>
            </a:solidFill>
            <a:miter lim="800000"/>
            <a:headEnd/>
            <a:tailEnd/>
          </a:ln>
        </p:spPr>
        <p:txBody>
          <a:bodyPr wrap="square">
            <a:no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800" b="1" dirty="0">
                <a:solidFill>
                  <a:prstClr val="black"/>
                </a:solidFill>
                <a:latin typeface="+mj-ea"/>
                <a:ea typeface="+mj-ea"/>
              </a:rPr>
              <a:t>■前回評価と今回評価における三大水門更新事業の進捗について</a:t>
            </a:r>
            <a:endParaRPr lang="en-US" altLang="ja-JP" sz="1800" b="1" dirty="0">
              <a:solidFill>
                <a:prstClr val="black"/>
              </a:solidFill>
              <a:latin typeface="+mj-ea"/>
              <a:ea typeface="+mj-ea"/>
            </a:endParaRPr>
          </a:p>
          <a:p>
            <a:pPr marL="87313" indent="0" algn="just">
              <a:buNone/>
            </a:pPr>
            <a:r>
              <a:rPr lang="ja-JP" altLang="en-US" sz="1600" dirty="0">
                <a:effectLst/>
                <a:latin typeface="+mn-ea"/>
                <a:ea typeface="+mn-ea"/>
                <a:cs typeface="ＭＳ Ｐゴシック" panose="020B0600070205080204" pitchFamily="50" charset="-128"/>
              </a:rPr>
              <a:t>　　・</a:t>
            </a:r>
            <a:r>
              <a:rPr lang="ja-JP" altLang="ja-JP" sz="1600" dirty="0">
                <a:effectLst/>
                <a:latin typeface="+mn-ea"/>
                <a:ea typeface="+mn-ea"/>
                <a:cs typeface="ＭＳ Ｐゴシック" panose="020B0600070205080204" pitchFamily="50" charset="-128"/>
              </a:rPr>
              <a:t>前回評価時点（</a:t>
            </a:r>
            <a:r>
              <a:rPr lang="en-US" altLang="ja-JP" sz="1600" dirty="0">
                <a:effectLst/>
                <a:latin typeface="+mn-ea"/>
                <a:ea typeface="+mn-ea"/>
                <a:cs typeface="ＭＳ Ｐゴシック" panose="020B0600070205080204" pitchFamily="50" charset="-128"/>
              </a:rPr>
              <a:t>R</a:t>
            </a:r>
            <a:r>
              <a:rPr lang="ja-JP" altLang="ja-JP" sz="1600" dirty="0">
                <a:effectLst/>
                <a:latin typeface="+mn-ea"/>
                <a:ea typeface="+mn-ea"/>
                <a:cs typeface="ＭＳ Ｐゴシック" panose="020B0600070205080204" pitchFamily="50" charset="-128"/>
              </a:rPr>
              <a:t>元）時点では、近傍の土質調査結果をもとに、予備設計で水門位置、形式等を</a:t>
            </a:r>
            <a:endParaRPr lang="en-US" altLang="ja-JP" sz="1600" dirty="0">
              <a:effectLst/>
              <a:latin typeface="+mn-ea"/>
              <a:ea typeface="+mn-ea"/>
              <a:cs typeface="ＭＳ Ｐゴシック" panose="020B0600070205080204" pitchFamily="50" charset="-128"/>
            </a:endParaRPr>
          </a:p>
          <a:p>
            <a:pPr marL="87313" indent="0" algn="just">
              <a:buNone/>
            </a:pPr>
            <a:r>
              <a:rPr lang="ja-JP" altLang="en-US" sz="1600" dirty="0">
                <a:latin typeface="+mn-ea"/>
                <a:ea typeface="+mn-ea"/>
                <a:cs typeface="ＭＳ Ｐゴシック" panose="020B0600070205080204" pitchFamily="50" charset="-128"/>
              </a:rPr>
              <a:t>　　　</a:t>
            </a:r>
            <a:r>
              <a:rPr lang="ja-JP" altLang="ja-JP" sz="1600" dirty="0">
                <a:effectLst/>
                <a:latin typeface="+mn-ea"/>
                <a:ea typeface="+mn-ea"/>
                <a:cs typeface="ＭＳ Ｐゴシック" panose="020B0600070205080204" pitchFamily="50" charset="-128"/>
              </a:rPr>
              <a:t>選定し、全体事業費を計上。</a:t>
            </a:r>
          </a:p>
          <a:p>
            <a:pPr marL="87313" indent="0" algn="just">
              <a:buNone/>
            </a:pPr>
            <a:r>
              <a:rPr lang="ja-JP" altLang="en-US" sz="1600" dirty="0">
                <a:effectLst/>
                <a:latin typeface="+mn-ea"/>
                <a:ea typeface="+mn-ea"/>
                <a:cs typeface="ＭＳ Ｐゴシック" panose="020B0600070205080204" pitchFamily="50" charset="-128"/>
              </a:rPr>
              <a:t>　　・今回評価時点では、気候変動を見据えた</a:t>
            </a:r>
            <a:r>
              <a:rPr lang="ja-JP" altLang="en-US" sz="1600" dirty="0">
                <a:latin typeface="+mn-ea"/>
                <a:ea typeface="+mn-ea"/>
                <a:cs typeface="ＭＳ Ｐゴシック" panose="020B0600070205080204" pitchFamily="50" charset="-128"/>
              </a:rPr>
              <a:t>設計の見直し</a:t>
            </a:r>
            <a:r>
              <a:rPr lang="ja-JP" altLang="en-US" sz="1600" dirty="0">
                <a:effectLst/>
                <a:latin typeface="+mn-ea"/>
                <a:ea typeface="+mn-ea"/>
                <a:cs typeface="ＭＳ Ｐゴシック" panose="020B0600070205080204" pitchFamily="50" charset="-128"/>
              </a:rPr>
              <a:t>や新水門建設位置での土質調査結果や</a:t>
            </a:r>
            <a:endParaRPr lang="en-US" altLang="ja-JP" sz="1600" dirty="0">
              <a:effectLst/>
              <a:latin typeface="+mn-ea"/>
              <a:ea typeface="+mn-ea"/>
              <a:cs typeface="ＭＳ Ｐゴシック" panose="020B0600070205080204" pitchFamily="50" charset="-128"/>
            </a:endParaRPr>
          </a:p>
          <a:p>
            <a:pPr marL="87313" indent="0" algn="just">
              <a:buNone/>
            </a:pPr>
            <a:r>
              <a:rPr lang="ja-JP" altLang="en-US" sz="1600" dirty="0">
                <a:latin typeface="+mn-ea"/>
                <a:ea typeface="+mn-ea"/>
                <a:cs typeface="ＭＳ Ｐゴシック" panose="020B0600070205080204" pitchFamily="50" charset="-128"/>
              </a:rPr>
              <a:t>　　　</a:t>
            </a:r>
            <a:r>
              <a:rPr lang="ja-JP" altLang="en-US" sz="1600" dirty="0">
                <a:effectLst/>
                <a:latin typeface="+mn-ea"/>
                <a:ea typeface="+mn-ea"/>
                <a:cs typeface="ＭＳ Ｐゴシック" panose="020B0600070205080204" pitchFamily="50" charset="-128"/>
              </a:rPr>
              <a:t>関係機関協議等を踏まえた詳細設計を行い、事業費が増加。</a:t>
            </a:r>
            <a:endParaRPr lang="en-US" altLang="ja-JP" sz="1600" dirty="0">
              <a:effectLst/>
              <a:latin typeface="+mn-ea"/>
              <a:ea typeface="+mn-ea"/>
              <a:cs typeface="ＭＳ Ｐゴシック" panose="020B0600070205080204" pitchFamily="50" charset="-128"/>
            </a:endParaRPr>
          </a:p>
          <a:p>
            <a:pPr marL="87313" indent="0" algn="just">
              <a:buNone/>
            </a:pPr>
            <a:r>
              <a:rPr lang="ja-JP" altLang="en-US" sz="1600" dirty="0">
                <a:latin typeface="+mn-ea"/>
                <a:ea typeface="+mn-ea"/>
                <a:cs typeface="ＭＳ Ｐゴシック" panose="020B0600070205080204" pitchFamily="50" charset="-128"/>
              </a:rPr>
              <a:t>　　　</a:t>
            </a:r>
            <a:r>
              <a:rPr lang="ja-JP" altLang="en-US" sz="1600" dirty="0">
                <a:effectLst/>
                <a:latin typeface="+mn-ea"/>
                <a:ea typeface="+mn-ea"/>
                <a:cs typeface="ＭＳ Ｐゴシック" panose="020B0600070205080204" pitchFamily="50" charset="-128"/>
              </a:rPr>
              <a:t>また、木津川水門は、</a:t>
            </a:r>
            <a:r>
              <a:rPr lang="en-US" altLang="ja-JP" sz="1600" dirty="0">
                <a:effectLst/>
                <a:latin typeface="+mn-ea"/>
                <a:ea typeface="+mn-ea"/>
                <a:cs typeface="ＭＳ Ｐゴシック" panose="020B0600070205080204" pitchFamily="50" charset="-128"/>
              </a:rPr>
              <a:t>R4</a:t>
            </a:r>
            <a:r>
              <a:rPr lang="ja-JP" altLang="en-US" sz="1600" dirty="0">
                <a:effectLst/>
                <a:latin typeface="+mn-ea"/>
                <a:ea typeface="+mn-ea"/>
                <a:cs typeface="ＭＳ Ｐゴシック" panose="020B0600070205080204" pitchFamily="50" charset="-128"/>
              </a:rPr>
              <a:t>に工事着手している。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p>
        </p:txBody>
      </p:sp>
      <p:sp>
        <p:nvSpPr>
          <p:cNvPr id="20" name="AutoShape 6"/>
          <p:cNvSpPr>
            <a:spLocks noChangeArrowheads="1"/>
          </p:cNvSpPr>
          <p:nvPr/>
        </p:nvSpPr>
        <p:spPr bwMode="auto">
          <a:xfrm>
            <a:off x="81978" y="520056"/>
            <a:ext cx="2073275"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事業費の変更理由</a:t>
            </a:r>
          </a:p>
        </p:txBody>
      </p:sp>
      <p:sp>
        <p:nvSpPr>
          <p:cNvPr id="39" name="Text Box 9">
            <a:extLst>
              <a:ext uri="{FF2B5EF4-FFF2-40B4-BE49-F238E27FC236}">
                <a16:creationId xmlns:a16="http://schemas.microsoft.com/office/drawing/2014/main" id="{1C85899F-AE12-4C8E-8543-92C68256A21C}"/>
              </a:ext>
            </a:extLst>
          </p:cNvPr>
          <p:cNvSpPr txBox="1">
            <a:spLocks noChangeArrowheads="1"/>
          </p:cNvSpPr>
          <p:nvPr/>
        </p:nvSpPr>
        <p:spPr bwMode="auto">
          <a:xfrm>
            <a:off x="-33537" y="1014817"/>
            <a:ext cx="8397005" cy="338554"/>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600" dirty="0"/>
              <a:t>■気候変動を見据えた設計の見直しや土質調査等を踏まえた事業費の増加</a:t>
            </a:r>
            <a:r>
              <a:rPr lang="ja-JP" altLang="en-US" sz="1200" dirty="0"/>
              <a:t>＜</a:t>
            </a:r>
            <a:r>
              <a:rPr lang="zh-TW" altLang="en-US" sz="1200" dirty="0"/>
              <a:t>事業費</a:t>
            </a:r>
            <a:r>
              <a:rPr lang="en-US" altLang="zh-TW" sz="1200" dirty="0"/>
              <a:t>1</a:t>
            </a:r>
            <a:r>
              <a:rPr lang="en-US" altLang="ja-JP" sz="1200" dirty="0"/>
              <a:t>85</a:t>
            </a:r>
            <a:r>
              <a:rPr lang="zh-TW" altLang="en-US" sz="1200" dirty="0"/>
              <a:t>億円増</a:t>
            </a:r>
            <a:r>
              <a:rPr lang="ja-JP" altLang="en-US" sz="1200" dirty="0"/>
              <a:t>＞</a:t>
            </a:r>
            <a:endParaRPr lang="zh-TW" altLang="en-US" sz="1600" dirty="0"/>
          </a:p>
        </p:txBody>
      </p:sp>
      <p:sp>
        <p:nvSpPr>
          <p:cNvPr id="44" name="Text Box 9">
            <a:extLst>
              <a:ext uri="{FF2B5EF4-FFF2-40B4-BE49-F238E27FC236}">
                <a16:creationId xmlns:a16="http://schemas.microsoft.com/office/drawing/2014/main" id="{176A5B47-4CED-4AC8-922C-5299C33E1731}"/>
              </a:ext>
            </a:extLst>
          </p:cNvPr>
          <p:cNvSpPr txBox="1">
            <a:spLocks noChangeArrowheads="1"/>
          </p:cNvSpPr>
          <p:nvPr/>
        </p:nvSpPr>
        <p:spPr bwMode="auto">
          <a:xfrm>
            <a:off x="3370371" y="3003221"/>
            <a:ext cx="5173324" cy="1169551"/>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en-US" altLang="ja-JP" sz="1400" dirty="0">
                <a:solidFill>
                  <a:prstClr val="black"/>
                </a:solidFill>
              </a:rPr>
              <a:t>【</a:t>
            </a:r>
            <a:r>
              <a:rPr lang="ja-JP" altLang="en-US" sz="1400" dirty="0">
                <a:solidFill>
                  <a:prstClr val="black"/>
                </a:solidFill>
              </a:rPr>
              <a:t>主な変更点</a:t>
            </a:r>
            <a:r>
              <a:rPr lang="en-US" altLang="ja-JP" sz="1400" dirty="0">
                <a:solidFill>
                  <a:prstClr val="black"/>
                </a:solidFill>
              </a:rPr>
              <a:t>】</a:t>
            </a:r>
          </a:p>
          <a:p>
            <a:pPr marL="74670" indent="0" defTabSz="390997" fontAlgn="auto">
              <a:spcBef>
                <a:spcPct val="0"/>
              </a:spcBef>
              <a:spcAft>
                <a:spcPts val="0"/>
              </a:spcAft>
              <a:buNone/>
            </a:pPr>
            <a:r>
              <a:rPr lang="ja-JP" altLang="en-US" sz="1400" dirty="0">
                <a:solidFill>
                  <a:prstClr val="black"/>
                </a:solidFill>
              </a:rPr>
              <a:t>　・気候変動を見据えた設計の見直し</a:t>
            </a:r>
            <a:endParaRPr lang="en-US" altLang="ja-JP" sz="1400" dirty="0">
              <a:solidFill>
                <a:prstClr val="black"/>
              </a:solidFill>
            </a:endParaRPr>
          </a:p>
          <a:p>
            <a:pPr marL="74670" indent="0" defTabSz="390997" fontAlgn="auto">
              <a:spcBef>
                <a:spcPct val="0"/>
              </a:spcBef>
              <a:spcAft>
                <a:spcPts val="0"/>
              </a:spcAft>
              <a:buNone/>
            </a:pPr>
            <a:r>
              <a:rPr lang="ja-JP" altLang="en-US" sz="1400" dirty="0">
                <a:solidFill>
                  <a:prstClr val="black"/>
                </a:solidFill>
              </a:rPr>
              <a:t>　・仮設材等の長さ、規格変更</a:t>
            </a:r>
            <a:endParaRPr lang="en-US" altLang="ja-JP" sz="1400" dirty="0">
              <a:solidFill>
                <a:prstClr val="black"/>
              </a:solidFill>
            </a:endParaRPr>
          </a:p>
          <a:p>
            <a:pPr marL="74670" indent="0" defTabSz="390997" fontAlgn="auto">
              <a:spcBef>
                <a:spcPct val="0"/>
              </a:spcBef>
              <a:spcAft>
                <a:spcPts val="0"/>
              </a:spcAft>
              <a:buNone/>
            </a:pPr>
            <a:r>
              <a:rPr lang="ja-JP" altLang="en-US" sz="1400" dirty="0">
                <a:solidFill>
                  <a:prstClr val="black"/>
                </a:solidFill>
              </a:rPr>
              <a:t>　・水門築造付近における撤去工の追加</a:t>
            </a:r>
            <a:endParaRPr lang="en-US" altLang="ja-JP" sz="1400" dirty="0">
              <a:solidFill>
                <a:prstClr val="black"/>
              </a:solidFill>
            </a:endParaRPr>
          </a:p>
          <a:p>
            <a:pPr marL="74670" indent="0" defTabSz="390997" fontAlgn="auto">
              <a:spcBef>
                <a:spcPct val="0"/>
              </a:spcBef>
              <a:spcAft>
                <a:spcPts val="0"/>
              </a:spcAft>
              <a:buNone/>
            </a:pPr>
            <a:r>
              <a:rPr lang="ja-JP" altLang="en-US" sz="1400" dirty="0">
                <a:solidFill>
                  <a:prstClr val="black"/>
                </a:solidFill>
              </a:rPr>
              <a:t>　・工事期間中の航行船舶への安全対策の見直し、追加</a:t>
            </a:r>
            <a:endParaRPr lang="en-US" altLang="ja-JP" sz="1400" dirty="0">
              <a:solidFill>
                <a:prstClr val="black"/>
              </a:solidFill>
            </a:endParaRPr>
          </a:p>
        </p:txBody>
      </p:sp>
      <p:sp>
        <p:nvSpPr>
          <p:cNvPr id="46" name="正方形/長方形 45">
            <a:extLst>
              <a:ext uri="{FF2B5EF4-FFF2-40B4-BE49-F238E27FC236}">
                <a16:creationId xmlns:a16="http://schemas.microsoft.com/office/drawing/2014/main" id="{9FEC492B-0C10-4B14-8D04-FC150B808538}"/>
              </a:ext>
            </a:extLst>
          </p:cNvPr>
          <p:cNvSpPr/>
          <p:nvPr/>
        </p:nvSpPr>
        <p:spPr bwMode="auto">
          <a:xfrm>
            <a:off x="81978" y="1002691"/>
            <a:ext cx="8976991" cy="3573125"/>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60" name="テキスト ボックス 35">
            <a:extLst>
              <a:ext uri="{FF2B5EF4-FFF2-40B4-BE49-F238E27FC236}">
                <a16:creationId xmlns:a16="http://schemas.microsoft.com/office/drawing/2014/main" id="{A7AAC0DC-36D9-4FFE-B1F7-F4E77563446A}"/>
              </a:ext>
            </a:extLst>
          </p:cNvPr>
          <p:cNvSpPr txBox="1"/>
          <p:nvPr/>
        </p:nvSpPr>
        <p:spPr>
          <a:xfrm>
            <a:off x="1707380" y="6454356"/>
            <a:ext cx="1149674" cy="2058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738" dirty="0">
                <a:latin typeface="+mj-ea"/>
                <a:ea typeface="+mj-ea"/>
              </a:rPr>
              <a:t>データの出典：建設物価</a:t>
            </a:r>
            <a:endParaRPr lang="en-US" altLang="ja-JP" sz="738" dirty="0">
              <a:latin typeface="+mj-ea"/>
              <a:ea typeface="+mj-ea"/>
            </a:endParaRPr>
          </a:p>
        </p:txBody>
      </p:sp>
      <p:grpSp>
        <p:nvGrpSpPr>
          <p:cNvPr id="3" name="グループ化 2">
            <a:extLst>
              <a:ext uri="{FF2B5EF4-FFF2-40B4-BE49-F238E27FC236}">
                <a16:creationId xmlns:a16="http://schemas.microsoft.com/office/drawing/2014/main" id="{2B5192D6-A944-46AD-86F2-31415E3D47F1}"/>
              </a:ext>
            </a:extLst>
          </p:cNvPr>
          <p:cNvGrpSpPr/>
          <p:nvPr/>
        </p:nvGrpSpPr>
        <p:grpSpPr>
          <a:xfrm>
            <a:off x="165900" y="5068237"/>
            <a:ext cx="2700515" cy="1469645"/>
            <a:chOff x="-7449200" y="3333424"/>
            <a:chExt cx="4023303" cy="2189519"/>
          </a:xfrm>
        </p:grpSpPr>
        <p:pic>
          <p:nvPicPr>
            <p:cNvPr id="59" name="図 58">
              <a:extLst>
                <a:ext uri="{FF2B5EF4-FFF2-40B4-BE49-F238E27FC236}">
                  <a16:creationId xmlns:a16="http://schemas.microsoft.com/office/drawing/2014/main" id="{CFEF7DE8-209D-4621-9792-1477B3337ED1}"/>
                </a:ext>
              </a:extLst>
            </p:cNvPr>
            <p:cNvPicPr>
              <a:picLocks noChangeAspect="1"/>
            </p:cNvPicPr>
            <p:nvPr/>
          </p:nvPicPr>
          <p:blipFill>
            <a:blip r:embed="rId3"/>
            <a:stretch>
              <a:fillRect/>
            </a:stretch>
          </p:blipFill>
          <p:spPr>
            <a:xfrm>
              <a:off x="-7449200" y="3333424"/>
              <a:ext cx="4023303" cy="2189519"/>
            </a:xfrm>
            <a:prstGeom prst="rect">
              <a:avLst/>
            </a:prstGeom>
          </p:spPr>
        </p:pic>
        <p:sp>
          <p:nvSpPr>
            <p:cNvPr id="65" name="正方形/長方形 64">
              <a:extLst>
                <a:ext uri="{FF2B5EF4-FFF2-40B4-BE49-F238E27FC236}">
                  <a16:creationId xmlns:a16="http://schemas.microsoft.com/office/drawing/2014/main" id="{0727EB19-E559-43B3-AE84-D62730729B11}"/>
                </a:ext>
              </a:extLst>
            </p:cNvPr>
            <p:cNvSpPr/>
            <p:nvPr/>
          </p:nvSpPr>
          <p:spPr bwMode="auto">
            <a:xfrm>
              <a:off x="-5236175" y="4000096"/>
              <a:ext cx="228600" cy="1335251"/>
            </a:xfrm>
            <a:prstGeom prst="rect">
              <a:avLst/>
            </a:prstGeom>
            <a:noFill/>
            <a:ln w="19050">
              <a:solidFill>
                <a:schemeClr val="tx1"/>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BC8A568F-FDD8-4738-8EBA-583B1BFF0612}"/>
                </a:ext>
              </a:extLst>
            </p:cNvPr>
            <p:cNvSpPr/>
            <p:nvPr/>
          </p:nvSpPr>
          <p:spPr bwMode="auto">
            <a:xfrm>
              <a:off x="-4258868" y="3616239"/>
              <a:ext cx="228600" cy="1769591"/>
            </a:xfrm>
            <a:prstGeom prst="rect">
              <a:avLst/>
            </a:prstGeom>
            <a:noFill/>
            <a:ln w="19050">
              <a:solidFill>
                <a:srgbClr val="FF0000"/>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68" name="直線矢印コネクタ 67">
              <a:extLst>
                <a:ext uri="{FF2B5EF4-FFF2-40B4-BE49-F238E27FC236}">
                  <a16:creationId xmlns:a16="http://schemas.microsoft.com/office/drawing/2014/main" id="{A4C7C13D-B2E8-4B0A-8184-6E5795E12B74}"/>
                </a:ext>
              </a:extLst>
            </p:cNvPr>
            <p:cNvCxnSpPr/>
            <p:nvPr/>
          </p:nvCxnSpPr>
          <p:spPr bwMode="auto">
            <a:xfrm flipV="1">
              <a:off x="-5181269" y="3678744"/>
              <a:ext cx="871599" cy="264469"/>
            </a:xfrm>
            <a:prstGeom prst="straightConnector1">
              <a:avLst/>
            </a:prstGeom>
            <a:solidFill>
              <a:schemeClr val="bg1"/>
            </a:solidFill>
            <a:ln>
              <a:solidFill>
                <a:schemeClr val="tx1"/>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 Box 9">
            <a:extLst>
              <a:ext uri="{FF2B5EF4-FFF2-40B4-BE49-F238E27FC236}">
                <a16:creationId xmlns:a16="http://schemas.microsoft.com/office/drawing/2014/main" id="{24F77F06-1B5F-4914-BDA2-44190EDC6864}"/>
              </a:ext>
            </a:extLst>
          </p:cNvPr>
          <p:cNvSpPr txBox="1">
            <a:spLocks noChangeArrowheads="1"/>
          </p:cNvSpPr>
          <p:nvPr/>
        </p:nvSpPr>
        <p:spPr bwMode="auto">
          <a:xfrm>
            <a:off x="3108698" y="1690968"/>
            <a:ext cx="5839012" cy="1169551"/>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400" dirty="0">
                <a:solidFill>
                  <a:prstClr val="black"/>
                </a:solidFill>
              </a:rPr>
              <a:t>　前回評価時点においては、水門位置、形式等を選定する予備設計での</a:t>
            </a:r>
            <a:endParaRPr lang="en-US" altLang="ja-JP" sz="1400" dirty="0">
              <a:solidFill>
                <a:prstClr val="black"/>
              </a:solidFill>
            </a:endParaRPr>
          </a:p>
          <a:p>
            <a:pPr marL="74670" indent="0" defTabSz="390997" fontAlgn="auto">
              <a:spcBef>
                <a:spcPct val="0"/>
              </a:spcBef>
              <a:spcAft>
                <a:spcPts val="0"/>
              </a:spcAft>
              <a:buNone/>
            </a:pPr>
            <a:r>
              <a:rPr lang="ja-JP" altLang="en-US" sz="1400" dirty="0">
                <a:solidFill>
                  <a:prstClr val="black"/>
                </a:solidFill>
              </a:rPr>
              <a:t>事業費を計上していた。</a:t>
            </a:r>
            <a:endParaRPr lang="en-US" altLang="ja-JP" sz="1400" dirty="0">
              <a:solidFill>
                <a:prstClr val="black"/>
              </a:solidFill>
            </a:endParaRPr>
          </a:p>
          <a:p>
            <a:pPr marL="74670" indent="0" defTabSz="390997" fontAlgn="auto">
              <a:spcBef>
                <a:spcPct val="0"/>
              </a:spcBef>
              <a:spcAft>
                <a:spcPts val="0"/>
              </a:spcAft>
              <a:buNone/>
            </a:pPr>
            <a:r>
              <a:rPr lang="ja-JP" altLang="en-US" sz="1400" dirty="0">
                <a:solidFill>
                  <a:prstClr val="black"/>
                </a:solidFill>
              </a:rPr>
              <a:t>　今回評価時点では、気候変動を見据えた設計の見直しや新水門建設位置での土質調査結果や関係機関協議等を踏まえた詳細設計を行い、事業費が増加。</a:t>
            </a:r>
            <a:endParaRPr lang="en-US" altLang="ja-JP" sz="1400" dirty="0">
              <a:solidFill>
                <a:prstClr val="black"/>
              </a:solidFill>
            </a:endParaRPr>
          </a:p>
        </p:txBody>
      </p:sp>
      <p:sp>
        <p:nvSpPr>
          <p:cNvPr id="4" name="スライド番号プレースホルダー 3">
            <a:extLst>
              <a:ext uri="{FF2B5EF4-FFF2-40B4-BE49-F238E27FC236}">
                <a16:creationId xmlns:a16="http://schemas.microsoft.com/office/drawing/2014/main" id="{A7EA7556-C121-4878-8EA6-31AE98B00679}"/>
              </a:ext>
            </a:extLst>
          </p:cNvPr>
          <p:cNvSpPr>
            <a:spLocks noGrp="1"/>
          </p:cNvSpPr>
          <p:nvPr>
            <p:ph type="sldNum" sz="quarter" idx="12"/>
          </p:nvPr>
        </p:nvSpPr>
        <p:spPr>
          <a:xfrm>
            <a:off x="8363469" y="6478344"/>
            <a:ext cx="514400" cy="319327"/>
          </a:xfrm>
        </p:spPr>
        <p:txBody>
          <a:bodyPr/>
          <a:lstStyle/>
          <a:p>
            <a:fld id="{EF569D7C-9639-42C3-8F25-B9A830C54CB5}" type="slidenum">
              <a:rPr lang="en-US" altLang="ja-JP" smtClean="0">
                <a:solidFill>
                  <a:srgbClr val="000000"/>
                </a:solidFill>
              </a:rPr>
              <a:pPr/>
              <a:t>14</a:t>
            </a:fld>
            <a:endParaRPr lang="en-US" altLang="ja-JP" dirty="0">
              <a:solidFill>
                <a:srgbClr val="000000"/>
              </a:solidFill>
            </a:endParaRPr>
          </a:p>
        </p:txBody>
      </p:sp>
      <p:pic>
        <p:nvPicPr>
          <p:cNvPr id="47" name="図 46">
            <a:extLst>
              <a:ext uri="{FF2B5EF4-FFF2-40B4-BE49-F238E27FC236}">
                <a16:creationId xmlns:a16="http://schemas.microsoft.com/office/drawing/2014/main" id="{192133DF-5540-474A-9E82-78534548C364}"/>
              </a:ext>
            </a:extLst>
          </p:cNvPr>
          <p:cNvPicPr>
            <a:picLocks noChangeAspect="1"/>
          </p:cNvPicPr>
          <p:nvPr/>
        </p:nvPicPr>
        <p:blipFill rotWithShape="1">
          <a:blip r:embed="rId4"/>
          <a:srcRect t="32970" r="949" b="-2294"/>
          <a:stretch/>
        </p:blipFill>
        <p:spPr>
          <a:xfrm>
            <a:off x="343913" y="3030036"/>
            <a:ext cx="2893662" cy="1518923"/>
          </a:xfrm>
          <a:prstGeom prst="rect">
            <a:avLst/>
          </a:prstGeom>
        </p:spPr>
      </p:pic>
      <p:pic>
        <p:nvPicPr>
          <p:cNvPr id="5" name="図 4">
            <a:extLst>
              <a:ext uri="{FF2B5EF4-FFF2-40B4-BE49-F238E27FC236}">
                <a16:creationId xmlns:a16="http://schemas.microsoft.com/office/drawing/2014/main" id="{A5C1B34A-BB31-4AE0-8311-F48F6DB9807A}"/>
              </a:ext>
            </a:extLst>
          </p:cNvPr>
          <p:cNvPicPr>
            <a:picLocks noChangeAspect="1"/>
          </p:cNvPicPr>
          <p:nvPr/>
        </p:nvPicPr>
        <p:blipFill>
          <a:blip r:embed="rId5"/>
          <a:stretch>
            <a:fillRect/>
          </a:stretch>
        </p:blipFill>
        <p:spPr>
          <a:xfrm>
            <a:off x="367268" y="1296916"/>
            <a:ext cx="2652429" cy="1706305"/>
          </a:xfrm>
          <a:prstGeom prst="rect">
            <a:avLst/>
          </a:prstGeom>
        </p:spPr>
      </p:pic>
      <p:sp>
        <p:nvSpPr>
          <p:cNvPr id="45" name="Text Box 9">
            <a:extLst>
              <a:ext uri="{FF2B5EF4-FFF2-40B4-BE49-F238E27FC236}">
                <a16:creationId xmlns:a16="http://schemas.microsoft.com/office/drawing/2014/main" id="{136EE2E5-19AE-4288-B762-18DA776CF166}"/>
              </a:ext>
            </a:extLst>
          </p:cNvPr>
          <p:cNvSpPr txBox="1">
            <a:spLocks noChangeArrowheads="1"/>
          </p:cNvSpPr>
          <p:nvPr/>
        </p:nvSpPr>
        <p:spPr bwMode="auto">
          <a:xfrm>
            <a:off x="-33536" y="4617472"/>
            <a:ext cx="7730382" cy="400110"/>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600" dirty="0"/>
              <a:t>■社会的要因（物価、人件費等の上昇）による事業費の増加</a:t>
            </a:r>
            <a:r>
              <a:rPr lang="ja-JP" altLang="en-US" sz="2000" dirty="0"/>
              <a:t>　</a:t>
            </a:r>
            <a:r>
              <a:rPr lang="ja-JP" altLang="en-US" sz="1200" dirty="0"/>
              <a:t>＜</a:t>
            </a:r>
            <a:r>
              <a:rPr lang="zh-TW" altLang="en-US" sz="1200" dirty="0"/>
              <a:t>事業費</a:t>
            </a:r>
            <a:r>
              <a:rPr lang="en-US" altLang="ja-JP" sz="1200" dirty="0"/>
              <a:t>98</a:t>
            </a:r>
            <a:r>
              <a:rPr lang="zh-TW" altLang="en-US" sz="1200" dirty="0"/>
              <a:t>億円増</a:t>
            </a:r>
            <a:r>
              <a:rPr lang="ja-JP" altLang="en-US" sz="1200" dirty="0"/>
              <a:t>＞</a:t>
            </a:r>
            <a:endParaRPr lang="en-US" altLang="ja-JP" sz="1200" dirty="0"/>
          </a:p>
        </p:txBody>
      </p:sp>
      <p:sp>
        <p:nvSpPr>
          <p:cNvPr id="48" name="正方形/長方形 47">
            <a:extLst>
              <a:ext uri="{FF2B5EF4-FFF2-40B4-BE49-F238E27FC236}">
                <a16:creationId xmlns:a16="http://schemas.microsoft.com/office/drawing/2014/main" id="{E4D01482-988F-4B02-85A6-9D4B0AB63E0E}"/>
              </a:ext>
            </a:extLst>
          </p:cNvPr>
          <p:cNvSpPr/>
          <p:nvPr/>
        </p:nvSpPr>
        <p:spPr bwMode="auto">
          <a:xfrm>
            <a:off x="81978" y="4679886"/>
            <a:ext cx="8976991" cy="2117785"/>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49" name="Text Box 9">
            <a:extLst>
              <a:ext uri="{FF2B5EF4-FFF2-40B4-BE49-F238E27FC236}">
                <a16:creationId xmlns:a16="http://schemas.microsoft.com/office/drawing/2014/main" id="{633BE945-5EEB-432E-B876-435EC96829B3}"/>
              </a:ext>
            </a:extLst>
          </p:cNvPr>
          <p:cNvSpPr txBox="1">
            <a:spLocks noChangeArrowheads="1"/>
          </p:cNvSpPr>
          <p:nvPr/>
        </p:nvSpPr>
        <p:spPr bwMode="auto">
          <a:xfrm>
            <a:off x="5567074" y="5454828"/>
            <a:ext cx="3652016" cy="738664"/>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400" dirty="0">
                <a:solidFill>
                  <a:prstClr val="black"/>
                </a:solidFill>
              </a:rPr>
              <a:t>コンクリート単価は、前回評価より</a:t>
            </a:r>
            <a:r>
              <a:rPr lang="ja-JP" altLang="en-US" sz="1400" b="1" u="sng" dirty="0">
                <a:solidFill>
                  <a:prstClr val="black"/>
                </a:solidFill>
              </a:rPr>
              <a:t>約</a:t>
            </a:r>
            <a:r>
              <a:rPr lang="en-US" altLang="ja-JP" sz="1400" b="1" u="sng" dirty="0">
                <a:solidFill>
                  <a:prstClr val="black"/>
                </a:solidFill>
              </a:rPr>
              <a:t>1.37</a:t>
            </a:r>
            <a:r>
              <a:rPr lang="ja-JP" altLang="en-US" sz="1400" b="1" u="sng" dirty="0">
                <a:solidFill>
                  <a:prstClr val="black"/>
                </a:solidFill>
              </a:rPr>
              <a:t>倍</a:t>
            </a:r>
            <a:endParaRPr lang="en-US" altLang="ja-JP" sz="1400" b="1" u="sng" dirty="0">
              <a:solidFill>
                <a:prstClr val="black"/>
              </a:solidFill>
            </a:endParaRPr>
          </a:p>
          <a:p>
            <a:pPr marL="74670" indent="0" defTabSz="390997" fontAlgn="auto">
              <a:spcBef>
                <a:spcPct val="0"/>
              </a:spcBef>
              <a:spcAft>
                <a:spcPts val="0"/>
              </a:spcAft>
              <a:buNone/>
            </a:pPr>
            <a:r>
              <a:rPr lang="ja-JP" altLang="en-US" sz="1400" dirty="0">
                <a:solidFill>
                  <a:prstClr val="black"/>
                </a:solidFill>
              </a:rPr>
              <a:t>矢板の資材単価は、前回評価より</a:t>
            </a:r>
            <a:r>
              <a:rPr lang="ja-JP" altLang="en-US" sz="1400" b="1" u="sng" dirty="0">
                <a:solidFill>
                  <a:prstClr val="black"/>
                </a:solidFill>
              </a:rPr>
              <a:t>約</a:t>
            </a:r>
            <a:r>
              <a:rPr lang="en-US" altLang="ja-JP" sz="1400" b="1" u="sng" dirty="0">
                <a:solidFill>
                  <a:prstClr val="black"/>
                </a:solidFill>
              </a:rPr>
              <a:t>1.46</a:t>
            </a:r>
            <a:r>
              <a:rPr lang="ja-JP" altLang="en-US" sz="1400" b="1" u="sng" dirty="0">
                <a:solidFill>
                  <a:prstClr val="black"/>
                </a:solidFill>
              </a:rPr>
              <a:t>倍</a:t>
            </a:r>
            <a:endParaRPr lang="en-US" altLang="ja-JP" sz="1400" b="1" u="sng" dirty="0">
              <a:solidFill>
                <a:prstClr val="black"/>
              </a:solidFill>
            </a:endParaRPr>
          </a:p>
          <a:p>
            <a:pPr marL="74670" indent="0" defTabSz="390997" fontAlgn="auto">
              <a:spcBef>
                <a:spcPct val="0"/>
              </a:spcBef>
              <a:spcAft>
                <a:spcPts val="0"/>
              </a:spcAft>
              <a:buNone/>
            </a:pPr>
            <a:r>
              <a:rPr lang="ja-JP" altLang="en-US" sz="1400" dirty="0">
                <a:solidFill>
                  <a:prstClr val="black"/>
                </a:solidFill>
              </a:rPr>
              <a:t>人件費単価は、前回評価より</a:t>
            </a:r>
            <a:r>
              <a:rPr lang="ja-JP" altLang="en-US" sz="1400" b="1" u="sng" dirty="0">
                <a:solidFill>
                  <a:prstClr val="black"/>
                </a:solidFill>
              </a:rPr>
              <a:t>約</a:t>
            </a:r>
            <a:r>
              <a:rPr lang="en-US" altLang="ja-JP" sz="1400" b="1" u="sng" dirty="0">
                <a:solidFill>
                  <a:prstClr val="black"/>
                </a:solidFill>
              </a:rPr>
              <a:t>1.14</a:t>
            </a:r>
            <a:r>
              <a:rPr lang="ja-JP" altLang="en-US" sz="1400" b="1" u="sng" dirty="0">
                <a:solidFill>
                  <a:prstClr val="black"/>
                </a:solidFill>
              </a:rPr>
              <a:t>倍</a:t>
            </a:r>
            <a:endParaRPr lang="en-US" altLang="ja-JP" sz="1400" b="1" u="sng" dirty="0">
              <a:solidFill>
                <a:prstClr val="black"/>
              </a:solidFill>
            </a:endParaRPr>
          </a:p>
        </p:txBody>
      </p:sp>
      <p:pic>
        <p:nvPicPr>
          <p:cNvPr id="50" name="図 49">
            <a:extLst>
              <a:ext uri="{FF2B5EF4-FFF2-40B4-BE49-F238E27FC236}">
                <a16:creationId xmlns:a16="http://schemas.microsoft.com/office/drawing/2014/main" id="{B5782C50-7C64-40F3-A534-BF9B0CF49EDF}"/>
              </a:ext>
            </a:extLst>
          </p:cNvPr>
          <p:cNvPicPr>
            <a:picLocks noChangeAspect="1"/>
          </p:cNvPicPr>
          <p:nvPr/>
        </p:nvPicPr>
        <p:blipFill>
          <a:blip r:embed="rId6"/>
          <a:stretch>
            <a:fillRect/>
          </a:stretch>
        </p:blipFill>
        <p:spPr>
          <a:xfrm>
            <a:off x="2937878" y="5059238"/>
            <a:ext cx="2700515" cy="1469311"/>
          </a:xfrm>
          <a:prstGeom prst="rect">
            <a:avLst/>
          </a:prstGeom>
        </p:spPr>
      </p:pic>
      <p:sp>
        <p:nvSpPr>
          <p:cNvPr id="51" name="テキスト ボックス 35">
            <a:extLst>
              <a:ext uri="{FF2B5EF4-FFF2-40B4-BE49-F238E27FC236}">
                <a16:creationId xmlns:a16="http://schemas.microsoft.com/office/drawing/2014/main" id="{79863D3A-2C3B-4CBB-8FA9-71BDB1C0384D}"/>
              </a:ext>
            </a:extLst>
          </p:cNvPr>
          <p:cNvSpPr txBox="1"/>
          <p:nvPr/>
        </p:nvSpPr>
        <p:spPr>
          <a:xfrm>
            <a:off x="3060071" y="6474073"/>
            <a:ext cx="3938899" cy="3385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800" dirty="0">
                <a:latin typeface="+mj-ea"/>
                <a:ea typeface="+mj-ea"/>
              </a:rPr>
              <a:t>データの出典：令和５年３月から適用する公共工事設計労務単価について</a:t>
            </a:r>
            <a:r>
              <a:rPr lang="en-US" altLang="ja-JP" sz="800" dirty="0">
                <a:latin typeface="+mj-ea"/>
                <a:ea typeface="+mj-ea"/>
              </a:rPr>
              <a:t>(</a:t>
            </a:r>
            <a:r>
              <a:rPr lang="ja-JP" altLang="en-US" sz="800" dirty="0">
                <a:latin typeface="+mj-ea"/>
                <a:ea typeface="+mj-ea"/>
              </a:rPr>
              <a:t>国土交通省</a:t>
            </a:r>
            <a:r>
              <a:rPr lang="en-US" altLang="ja-JP" sz="800" dirty="0">
                <a:latin typeface="+mj-ea"/>
                <a:ea typeface="+mj-ea"/>
              </a:rPr>
              <a:t>)</a:t>
            </a:r>
          </a:p>
          <a:p>
            <a:pPr>
              <a:defRPr/>
            </a:pPr>
            <a:r>
              <a:rPr lang="ja-JP" altLang="en-US" sz="800" dirty="0">
                <a:latin typeface="+mj-ea"/>
                <a:ea typeface="+mj-ea"/>
              </a:rPr>
              <a:t>　　　　　　　　　</a:t>
            </a:r>
            <a:r>
              <a:rPr lang="en-US" altLang="ja-JP" sz="800" dirty="0">
                <a:latin typeface="+mj-ea"/>
                <a:ea typeface="+mj-ea"/>
              </a:rPr>
              <a:t>※</a:t>
            </a:r>
            <a:r>
              <a:rPr lang="ja-JP" altLang="en-US" sz="800" dirty="0">
                <a:latin typeface="+mj-ea"/>
                <a:ea typeface="+mj-ea"/>
              </a:rPr>
              <a:t>金額は普通作業員など主要</a:t>
            </a:r>
            <a:r>
              <a:rPr lang="en-US" altLang="ja-JP" sz="800" dirty="0">
                <a:latin typeface="+mj-ea"/>
                <a:ea typeface="+mj-ea"/>
              </a:rPr>
              <a:t>12</a:t>
            </a:r>
            <a:r>
              <a:rPr lang="ja-JP" altLang="en-US" sz="800" dirty="0">
                <a:latin typeface="+mj-ea"/>
                <a:ea typeface="+mj-ea"/>
              </a:rPr>
              <a:t>職種の加重平均値にて表示</a:t>
            </a:r>
            <a:endParaRPr lang="en-US" altLang="ja-JP" sz="800" dirty="0">
              <a:latin typeface="+mj-ea"/>
              <a:ea typeface="+mj-ea"/>
            </a:endParaRPr>
          </a:p>
        </p:txBody>
      </p:sp>
      <p:sp>
        <p:nvSpPr>
          <p:cNvPr id="52" name="正方形/長方形 51">
            <a:extLst>
              <a:ext uri="{FF2B5EF4-FFF2-40B4-BE49-F238E27FC236}">
                <a16:creationId xmlns:a16="http://schemas.microsoft.com/office/drawing/2014/main" id="{7B9D2B23-0440-4CBB-9820-2A07A2204ECC}"/>
              </a:ext>
            </a:extLst>
          </p:cNvPr>
          <p:cNvSpPr/>
          <p:nvPr/>
        </p:nvSpPr>
        <p:spPr bwMode="auto">
          <a:xfrm>
            <a:off x="4627143" y="5373217"/>
            <a:ext cx="162122" cy="1108598"/>
          </a:xfrm>
          <a:prstGeom prst="rect">
            <a:avLst/>
          </a:prstGeom>
          <a:noFill/>
          <a:ln w="19050">
            <a:solidFill>
              <a:schemeClr val="tx1"/>
            </a:solidFill>
            <a:prstDash val="sysDot"/>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AE9DB96B-E78E-48CF-BE6E-CE2A83D72CAE}"/>
              </a:ext>
            </a:extLst>
          </p:cNvPr>
          <p:cNvSpPr/>
          <p:nvPr/>
        </p:nvSpPr>
        <p:spPr bwMode="auto">
          <a:xfrm>
            <a:off x="5393410" y="5258068"/>
            <a:ext cx="153441" cy="1225882"/>
          </a:xfrm>
          <a:prstGeom prst="rect">
            <a:avLst/>
          </a:prstGeom>
          <a:noFill/>
          <a:ln w="19050">
            <a:solidFill>
              <a:srgbClr val="FF0000"/>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55" name="直線矢印コネクタ 54">
            <a:extLst>
              <a:ext uri="{FF2B5EF4-FFF2-40B4-BE49-F238E27FC236}">
                <a16:creationId xmlns:a16="http://schemas.microsoft.com/office/drawing/2014/main" id="{0EFFED57-97A2-44B5-A1E7-372B200DC86D}"/>
              </a:ext>
            </a:extLst>
          </p:cNvPr>
          <p:cNvCxnSpPr/>
          <p:nvPr/>
        </p:nvCxnSpPr>
        <p:spPr bwMode="auto">
          <a:xfrm flipV="1">
            <a:off x="4791211" y="5232424"/>
            <a:ext cx="600437" cy="114402"/>
          </a:xfrm>
          <a:prstGeom prst="straightConnector1">
            <a:avLst/>
          </a:prstGeom>
          <a:solidFill>
            <a:schemeClr val="bg1"/>
          </a:solidFill>
          <a:ln>
            <a:solidFill>
              <a:schemeClr val="tx1"/>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899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Box 9">
            <a:extLst>
              <a:ext uri="{FF2B5EF4-FFF2-40B4-BE49-F238E27FC236}">
                <a16:creationId xmlns:a16="http://schemas.microsoft.com/office/drawing/2014/main" id="{04A6F6C3-8E79-4A02-8C48-09BE3CA311AC}"/>
              </a:ext>
            </a:extLst>
          </p:cNvPr>
          <p:cNvSpPr txBox="1">
            <a:spLocks noChangeArrowheads="1"/>
          </p:cNvSpPr>
          <p:nvPr/>
        </p:nvSpPr>
        <p:spPr bwMode="auto">
          <a:xfrm>
            <a:off x="76429" y="658323"/>
            <a:ext cx="8951065" cy="710451"/>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lnSpc>
                <a:spcPts val="2600"/>
              </a:lnSpc>
              <a:spcBef>
                <a:spcPct val="0"/>
              </a:spcBef>
              <a:spcAft>
                <a:spcPts val="0"/>
              </a:spcAft>
              <a:buNone/>
            </a:pPr>
            <a:r>
              <a:rPr lang="ja-JP" altLang="en-US" sz="1800" b="1" dirty="0">
                <a:solidFill>
                  <a:prstClr val="black"/>
                </a:solidFill>
                <a:latin typeface="+mj-ea"/>
                <a:ea typeface="+mj-ea"/>
              </a:rPr>
              <a:t>気候変動を見据えた設計の見直し（</a:t>
            </a:r>
            <a:r>
              <a:rPr lang="en-US" altLang="ja-JP" sz="1800" b="1" dirty="0">
                <a:solidFill>
                  <a:prstClr val="black"/>
                </a:solidFill>
                <a:latin typeface="+mj-ea"/>
                <a:ea typeface="+mj-ea"/>
              </a:rPr>
              <a:t>90</a:t>
            </a:r>
            <a:r>
              <a:rPr lang="ja-JP" altLang="en-US" sz="1800" b="1" dirty="0">
                <a:solidFill>
                  <a:prstClr val="black"/>
                </a:solidFill>
                <a:latin typeface="+mj-ea"/>
                <a:ea typeface="+mj-ea"/>
              </a:rPr>
              <a:t>億円）</a:t>
            </a:r>
            <a:endParaRPr lang="en-US" altLang="ja-JP" sz="1800" b="1" dirty="0">
              <a:solidFill>
                <a:prstClr val="black"/>
              </a:solidFill>
              <a:latin typeface="+mj-ea"/>
              <a:ea typeface="+mj-ea"/>
            </a:endParaRPr>
          </a:p>
          <a:p>
            <a:pPr marL="74670" indent="0" defTabSz="390997" fontAlgn="auto">
              <a:lnSpc>
                <a:spcPts val="2600"/>
              </a:lnSpc>
              <a:spcBef>
                <a:spcPct val="0"/>
              </a:spcBef>
              <a:spcAft>
                <a:spcPts val="0"/>
              </a:spcAft>
              <a:buNone/>
            </a:pPr>
            <a:r>
              <a:rPr lang="ja-JP" altLang="en-US" sz="1600" dirty="0">
                <a:solidFill>
                  <a:prstClr val="black"/>
                </a:solidFill>
                <a:latin typeface="+mj-ea"/>
                <a:ea typeface="+mj-ea"/>
              </a:rPr>
              <a:t>　・気候変動を踏まえた設計外力の増加による構造の変更</a:t>
            </a:r>
            <a:endParaRPr lang="en-US" altLang="ja-JP" sz="1600" dirty="0">
              <a:solidFill>
                <a:prstClr val="black"/>
              </a:solidFill>
              <a:latin typeface="+mj-ea"/>
              <a:ea typeface="+mj-ea"/>
            </a:endParaRPr>
          </a:p>
        </p:txBody>
      </p:sp>
      <p:sp>
        <p:nvSpPr>
          <p:cNvPr id="66" name="Rectangle 2">
            <a:extLst>
              <a:ext uri="{FF2B5EF4-FFF2-40B4-BE49-F238E27FC236}">
                <a16:creationId xmlns:a16="http://schemas.microsoft.com/office/drawing/2014/main" id="{02466291-1AF3-4E98-AF1F-1F5EC8BCD28A}"/>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2" name="スライド番号プレースホルダー 1">
            <a:extLst>
              <a:ext uri="{FF2B5EF4-FFF2-40B4-BE49-F238E27FC236}">
                <a16:creationId xmlns:a16="http://schemas.microsoft.com/office/drawing/2014/main" id="{618DA481-5B4A-4FC7-B462-13C6B2E881D8}"/>
              </a:ext>
            </a:extLst>
          </p:cNvPr>
          <p:cNvSpPr>
            <a:spLocks noGrp="1"/>
          </p:cNvSpPr>
          <p:nvPr>
            <p:ph type="sldNum" sz="quarter" idx="12"/>
          </p:nvPr>
        </p:nvSpPr>
        <p:spPr>
          <a:xfrm>
            <a:off x="8535441" y="6449515"/>
            <a:ext cx="464542" cy="323145"/>
          </a:xfrm>
        </p:spPr>
        <p:txBody>
          <a:bodyPr/>
          <a:lstStyle/>
          <a:p>
            <a:fld id="{EF569D7C-9639-42C3-8F25-B9A830C54CB5}" type="slidenum">
              <a:rPr lang="en-US" altLang="ja-JP" smtClean="0">
                <a:solidFill>
                  <a:srgbClr val="000000"/>
                </a:solidFill>
              </a:rPr>
              <a:pPr/>
              <a:t>15</a:t>
            </a:fld>
            <a:endParaRPr lang="en-US" altLang="ja-JP" dirty="0">
              <a:solidFill>
                <a:srgbClr val="000000"/>
              </a:solidFill>
            </a:endParaRPr>
          </a:p>
        </p:txBody>
      </p:sp>
      <p:pic>
        <p:nvPicPr>
          <p:cNvPr id="47" name="図 46">
            <a:extLst>
              <a:ext uri="{FF2B5EF4-FFF2-40B4-BE49-F238E27FC236}">
                <a16:creationId xmlns:a16="http://schemas.microsoft.com/office/drawing/2014/main" id="{5BE11423-AE77-43CF-B53C-CAFAF8526EC8}"/>
              </a:ext>
            </a:extLst>
          </p:cNvPr>
          <p:cNvPicPr>
            <a:picLocks noChangeAspect="1"/>
          </p:cNvPicPr>
          <p:nvPr/>
        </p:nvPicPr>
        <p:blipFill rotWithShape="1">
          <a:blip r:embed="rId3"/>
          <a:srcRect t="31718"/>
          <a:stretch/>
        </p:blipFill>
        <p:spPr>
          <a:xfrm>
            <a:off x="3305693" y="2331338"/>
            <a:ext cx="5637140" cy="2886836"/>
          </a:xfrm>
          <a:prstGeom prst="rect">
            <a:avLst/>
          </a:prstGeom>
        </p:spPr>
      </p:pic>
      <p:sp>
        <p:nvSpPr>
          <p:cNvPr id="49" name="テキスト ボックス 48">
            <a:extLst>
              <a:ext uri="{FF2B5EF4-FFF2-40B4-BE49-F238E27FC236}">
                <a16:creationId xmlns:a16="http://schemas.microsoft.com/office/drawing/2014/main" id="{78758DF9-1649-4DCB-906C-A19DF5B2D433}"/>
              </a:ext>
            </a:extLst>
          </p:cNvPr>
          <p:cNvSpPr txBox="1"/>
          <p:nvPr/>
        </p:nvSpPr>
        <p:spPr>
          <a:xfrm>
            <a:off x="272670" y="5048897"/>
            <a:ext cx="1841224" cy="338554"/>
          </a:xfrm>
          <a:prstGeom prst="rect">
            <a:avLst/>
          </a:prstGeom>
          <a:noFill/>
          <a:ln>
            <a:solidFill>
              <a:schemeClr val="tx1">
                <a:alpha val="0"/>
              </a:schemeClr>
            </a:solidFill>
            <a:prstDash val="dashDot"/>
          </a:ln>
        </p:spPr>
        <p:txBody>
          <a:bodyPr wrap="square" rtlCol="0">
            <a:spAutoFit/>
          </a:bodyPr>
          <a:lstStyle/>
          <a:p>
            <a:r>
              <a:rPr lang="en-US" altLang="ja-JP" sz="1600" dirty="0">
                <a:latin typeface="+mj-ea"/>
                <a:ea typeface="+mj-ea"/>
              </a:rPr>
              <a:t>【</a:t>
            </a:r>
            <a:r>
              <a:rPr lang="ja-JP" altLang="en-US" sz="1600" dirty="0">
                <a:latin typeface="+mj-ea"/>
                <a:ea typeface="+mj-ea"/>
              </a:rPr>
              <a:t>主な変更点</a:t>
            </a:r>
            <a:r>
              <a:rPr lang="en-US" altLang="ja-JP" sz="1600" dirty="0">
                <a:latin typeface="+mj-ea"/>
                <a:ea typeface="+mj-ea"/>
              </a:rPr>
              <a:t>】</a:t>
            </a:r>
            <a:endParaRPr lang="ja-JP" altLang="en-US" sz="1600" dirty="0">
              <a:latin typeface="+mj-ea"/>
              <a:ea typeface="+mj-ea"/>
            </a:endParaRPr>
          </a:p>
        </p:txBody>
      </p:sp>
      <p:sp>
        <p:nvSpPr>
          <p:cNvPr id="56" name="Text Box 9">
            <a:extLst>
              <a:ext uri="{FF2B5EF4-FFF2-40B4-BE49-F238E27FC236}">
                <a16:creationId xmlns:a16="http://schemas.microsoft.com/office/drawing/2014/main" id="{52DE5E4C-4045-4E27-9AE3-3F030C01BD92}"/>
              </a:ext>
            </a:extLst>
          </p:cNvPr>
          <p:cNvSpPr txBox="1">
            <a:spLocks noChangeArrowheads="1"/>
          </p:cNvSpPr>
          <p:nvPr/>
        </p:nvSpPr>
        <p:spPr bwMode="auto">
          <a:xfrm>
            <a:off x="173270" y="1639826"/>
            <a:ext cx="3822666" cy="338554"/>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algn="ctr" defTabSz="390997" fontAlgn="auto">
              <a:spcBef>
                <a:spcPct val="0"/>
              </a:spcBef>
              <a:spcAft>
                <a:spcPts val="0"/>
              </a:spcAft>
              <a:buNone/>
            </a:pPr>
            <a:r>
              <a:rPr lang="ja-JP" altLang="en-US" sz="1600" dirty="0">
                <a:solidFill>
                  <a:prstClr val="black"/>
                </a:solidFill>
              </a:rPr>
              <a:t>気候変動を踏まえた設計外力イメージ</a:t>
            </a:r>
            <a:endParaRPr lang="en-US" altLang="ja-JP" sz="1600" dirty="0">
              <a:solidFill>
                <a:prstClr val="black"/>
              </a:solidFill>
            </a:endParaRPr>
          </a:p>
        </p:txBody>
      </p:sp>
      <p:sp>
        <p:nvSpPr>
          <p:cNvPr id="57" name="Text Box 9">
            <a:extLst>
              <a:ext uri="{FF2B5EF4-FFF2-40B4-BE49-F238E27FC236}">
                <a16:creationId xmlns:a16="http://schemas.microsoft.com/office/drawing/2014/main" id="{5C84EAFB-91A6-4F49-89E2-A7E15135EC70}"/>
              </a:ext>
            </a:extLst>
          </p:cNvPr>
          <p:cNvSpPr txBox="1">
            <a:spLocks noChangeArrowheads="1"/>
          </p:cNvSpPr>
          <p:nvPr/>
        </p:nvSpPr>
        <p:spPr bwMode="auto">
          <a:xfrm>
            <a:off x="100465" y="2128307"/>
            <a:ext cx="3044408" cy="338554"/>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algn="ctr" defTabSz="390997" fontAlgn="auto">
              <a:spcBef>
                <a:spcPct val="0"/>
              </a:spcBef>
              <a:spcAft>
                <a:spcPts val="0"/>
              </a:spcAft>
              <a:buNone/>
            </a:pPr>
            <a:r>
              <a:rPr lang="ja-JP" altLang="en-US" sz="1600" u="sng" dirty="0">
                <a:solidFill>
                  <a:prstClr val="black"/>
                </a:solidFill>
              </a:rPr>
              <a:t>気候変動による温度上昇を考慮</a:t>
            </a:r>
            <a:endParaRPr lang="en-US" altLang="ja-JP" sz="1600" u="sng" dirty="0">
              <a:solidFill>
                <a:prstClr val="black"/>
              </a:solidFill>
            </a:endParaRPr>
          </a:p>
        </p:txBody>
      </p:sp>
      <p:sp>
        <p:nvSpPr>
          <p:cNvPr id="58" name="Text Box 9">
            <a:extLst>
              <a:ext uri="{FF2B5EF4-FFF2-40B4-BE49-F238E27FC236}">
                <a16:creationId xmlns:a16="http://schemas.microsoft.com/office/drawing/2014/main" id="{5E352D97-6F96-44E5-A99D-F4F85D78A049}"/>
              </a:ext>
            </a:extLst>
          </p:cNvPr>
          <p:cNvSpPr txBox="1">
            <a:spLocks noChangeArrowheads="1"/>
          </p:cNvSpPr>
          <p:nvPr/>
        </p:nvSpPr>
        <p:spPr bwMode="auto">
          <a:xfrm>
            <a:off x="261804" y="3032534"/>
            <a:ext cx="2235569" cy="830997"/>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600" dirty="0">
                <a:solidFill>
                  <a:prstClr val="black"/>
                </a:solidFill>
              </a:rPr>
              <a:t>・</a:t>
            </a:r>
            <a:r>
              <a:rPr lang="ja-JP" altLang="en-US" sz="1600" u="sng" dirty="0">
                <a:solidFill>
                  <a:prstClr val="black"/>
                </a:solidFill>
              </a:rPr>
              <a:t>平均海面水位の上昇</a:t>
            </a:r>
            <a:endParaRPr lang="en-US" altLang="ja-JP" sz="1600" u="sng" dirty="0">
              <a:solidFill>
                <a:prstClr val="black"/>
              </a:solidFill>
            </a:endParaRPr>
          </a:p>
          <a:p>
            <a:pPr marL="74670" indent="0" defTabSz="390997" fontAlgn="auto">
              <a:spcBef>
                <a:spcPct val="0"/>
              </a:spcBef>
              <a:spcAft>
                <a:spcPts val="0"/>
              </a:spcAft>
              <a:buNone/>
            </a:pPr>
            <a:r>
              <a:rPr lang="ja-JP" altLang="en-US" sz="1600" dirty="0">
                <a:solidFill>
                  <a:prstClr val="black"/>
                </a:solidFill>
              </a:rPr>
              <a:t>・</a:t>
            </a:r>
            <a:r>
              <a:rPr lang="ja-JP" altLang="en-US" sz="1600" u="sng" dirty="0">
                <a:solidFill>
                  <a:prstClr val="black"/>
                </a:solidFill>
              </a:rPr>
              <a:t>波浪の強大化</a:t>
            </a:r>
            <a:endParaRPr lang="en-US" altLang="ja-JP" sz="1600" u="sng" dirty="0">
              <a:solidFill>
                <a:prstClr val="black"/>
              </a:solidFill>
            </a:endParaRPr>
          </a:p>
          <a:p>
            <a:pPr marL="74670" indent="0" defTabSz="390997" fontAlgn="auto">
              <a:spcBef>
                <a:spcPct val="0"/>
              </a:spcBef>
              <a:spcAft>
                <a:spcPts val="0"/>
              </a:spcAft>
              <a:buNone/>
            </a:pPr>
            <a:r>
              <a:rPr lang="ja-JP" altLang="en-US" sz="1600" dirty="0">
                <a:solidFill>
                  <a:prstClr val="black"/>
                </a:solidFill>
              </a:rPr>
              <a:t>・</a:t>
            </a:r>
            <a:r>
              <a:rPr lang="ja-JP" altLang="en-US" sz="1600" u="sng" dirty="0">
                <a:solidFill>
                  <a:prstClr val="black"/>
                </a:solidFill>
              </a:rPr>
              <a:t>潮位偏差の増大</a:t>
            </a:r>
            <a:endParaRPr lang="en-US" altLang="ja-JP" sz="1600" u="sng" dirty="0">
              <a:solidFill>
                <a:prstClr val="black"/>
              </a:solidFill>
            </a:endParaRPr>
          </a:p>
        </p:txBody>
      </p:sp>
      <p:sp>
        <p:nvSpPr>
          <p:cNvPr id="59" name="矢印: 下 58">
            <a:extLst>
              <a:ext uri="{FF2B5EF4-FFF2-40B4-BE49-F238E27FC236}">
                <a16:creationId xmlns:a16="http://schemas.microsoft.com/office/drawing/2014/main" id="{61CD6415-A20E-4035-AA4B-2CC719389A98}"/>
              </a:ext>
            </a:extLst>
          </p:cNvPr>
          <p:cNvSpPr/>
          <p:nvPr/>
        </p:nvSpPr>
        <p:spPr bwMode="auto">
          <a:xfrm>
            <a:off x="1259632" y="2556158"/>
            <a:ext cx="438789" cy="433653"/>
          </a:xfrm>
          <a:prstGeom prst="downArrow">
            <a:avLst/>
          </a:prstGeom>
          <a:solidFill>
            <a:schemeClr val="bg1">
              <a:lumMod val="85000"/>
            </a:schemeClr>
          </a:solidFill>
          <a:ln>
            <a:solidFill>
              <a:schemeClr val="bg1">
                <a:lumMod val="85000"/>
              </a:schemeClr>
            </a:solidFill>
          </a:ln>
          <a:effectLst/>
        </p:spPr>
        <p:txBody>
          <a:bodyPr rtlCol="0" anchor="ctr"/>
          <a:lstStyle/>
          <a:p>
            <a:pPr algn="ctr"/>
            <a:endParaRPr kumimoji="1" lang="ja-JP" altLang="en-US" dirty="0"/>
          </a:p>
        </p:txBody>
      </p:sp>
      <p:sp>
        <p:nvSpPr>
          <p:cNvPr id="61" name="Text Box 9">
            <a:extLst>
              <a:ext uri="{FF2B5EF4-FFF2-40B4-BE49-F238E27FC236}">
                <a16:creationId xmlns:a16="http://schemas.microsoft.com/office/drawing/2014/main" id="{0B71CBE7-1A36-4E27-ADA6-C94941A6B9FD}"/>
              </a:ext>
            </a:extLst>
          </p:cNvPr>
          <p:cNvSpPr txBox="1">
            <a:spLocks noChangeArrowheads="1"/>
          </p:cNvSpPr>
          <p:nvPr/>
        </p:nvSpPr>
        <p:spPr bwMode="auto">
          <a:xfrm>
            <a:off x="116506" y="4436165"/>
            <a:ext cx="3044408" cy="338554"/>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600" u="sng" dirty="0">
                <a:solidFill>
                  <a:prstClr val="black"/>
                </a:solidFill>
              </a:rPr>
              <a:t>増大する外力を設計条件へ反映</a:t>
            </a:r>
            <a:endParaRPr lang="en-US" altLang="ja-JP" sz="1600" u="sng" dirty="0">
              <a:solidFill>
                <a:prstClr val="black"/>
              </a:solidFill>
            </a:endParaRPr>
          </a:p>
        </p:txBody>
      </p:sp>
      <p:sp>
        <p:nvSpPr>
          <p:cNvPr id="65" name="矢印: 下 64">
            <a:extLst>
              <a:ext uri="{FF2B5EF4-FFF2-40B4-BE49-F238E27FC236}">
                <a16:creationId xmlns:a16="http://schemas.microsoft.com/office/drawing/2014/main" id="{AB2328BC-DB0A-4161-8632-5D343FB11FD3}"/>
              </a:ext>
            </a:extLst>
          </p:cNvPr>
          <p:cNvSpPr/>
          <p:nvPr/>
        </p:nvSpPr>
        <p:spPr bwMode="auto">
          <a:xfrm>
            <a:off x="1259632" y="3904919"/>
            <a:ext cx="438789" cy="433653"/>
          </a:xfrm>
          <a:prstGeom prst="downArrow">
            <a:avLst/>
          </a:prstGeom>
          <a:solidFill>
            <a:schemeClr val="bg1">
              <a:lumMod val="85000"/>
            </a:schemeClr>
          </a:solidFill>
          <a:ln>
            <a:solidFill>
              <a:schemeClr val="bg1">
                <a:lumMod val="85000"/>
              </a:schemeClr>
            </a:solidFill>
          </a:ln>
          <a:effectLst/>
        </p:spPr>
        <p:txBody>
          <a:bodyPr rtlCol="0" anchor="ctr"/>
          <a:lstStyle/>
          <a:p>
            <a:pPr algn="ctr"/>
            <a:endParaRPr kumimoji="1" lang="ja-JP" altLang="en-US" dirty="0"/>
          </a:p>
        </p:txBody>
      </p:sp>
      <p:sp>
        <p:nvSpPr>
          <p:cNvPr id="67" name="テキスト ボックス 66">
            <a:extLst>
              <a:ext uri="{FF2B5EF4-FFF2-40B4-BE49-F238E27FC236}">
                <a16:creationId xmlns:a16="http://schemas.microsoft.com/office/drawing/2014/main" id="{BBC9D8D8-9E2F-4A61-B0FA-F3FC1B413768}"/>
              </a:ext>
            </a:extLst>
          </p:cNvPr>
          <p:cNvSpPr txBox="1"/>
          <p:nvPr/>
        </p:nvSpPr>
        <p:spPr>
          <a:xfrm>
            <a:off x="661169" y="5379500"/>
            <a:ext cx="3672408" cy="830997"/>
          </a:xfrm>
          <a:prstGeom prst="rect">
            <a:avLst/>
          </a:prstGeom>
          <a:noFill/>
        </p:spPr>
        <p:txBody>
          <a:bodyPr wrap="square">
            <a:spAutoFit/>
          </a:bodyPr>
          <a:lstStyle/>
          <a:p>
            <a:r>
              <a:rPr lang="ja-JP" altLang="en-US" sz="1600"/>
              <a:t>・</a:t>
            </a:r>
            <a:r>
              <a:rPr lang="ja-JP" altLang="en-US" sz="1600" dirty="0"/>
              <a:t>基礎構造の変更（杭長、規格など）</a:t>
            </a:r>
            <a:endParaRPr lang="en-US" altLang="ja-JP" sz="1600" dirty="0"/>
          </a:p>
          <a:p>
            <a:r>
              <a:rPr lang="ja-JP" altLang="en-US" sz="1600" dirty="0"/>
              <a:t>・扉体構造の変更（高さ、厚さなど）</a:t>
            </a:r>
            <a:endParaRPr lang="en-US" altLang="ja-JP" sz="1600" dirty="0"/>
          </a:p>
          <a:p>
            <a:r>
              <a:rPr lang="ja-JP" altLang="en-US" sz="1600" dirty="0"/>
              <a:t>・躯体構造の変更（高さ、強度など）</a:t>
            </a:r>
            <a:endParaRPr lang="en-US" altLang="ja-JP" sz="1600" dirty="0"/>
          </a:p>
        </p:txBody>
      </p:sp>
      <p:sp>
        <p:nvSpPr>
          <p:cNvPr id="19" name="正方形/長方形 18">
            <a:extLst>
              <a:ext uri="{FF2B5EF4-FFF2-40B4-BE49-F238E27FC236}">
                <a16:creationId xmlns:a16="http://schemas.microsoft.com/office/drawing/2014/main" id="{567ADF30-123D-4531-AD0D-6E13BDDF65FA}"/>
              </a:ext>
            </a:extLst>
          </p:cNvPr>
          <p:cNvSpPr/>
          <p:nvPr/>
        </p:nvSpPr>
        <p:spPr bwMode="auto">
          <a:xfrm>
            <a:off x="76429" y="1442522"/>
            <a:ext cx="8951065" cy="5006994"/>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Tree>
    <p:extLst>
      <p:ext uri="{BB962C8B-B14F-4D97-AF65-F5344CB8AC3E}">
        <p14:creationId xmlns:p14="http://schemas.microsoft.com/office/powerpoint/2010/main" val="143599299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Box 9">
            <a:extLst>
              <a:ext uri="{FF2B5EF4-FFF2-40B4-BE49-F238E27FC236}">
                <a16:creationId xmlns:a16="http://schemas.microsoft.com/office/drawing/2014/main" id="{04A6F6C3-8E79-4A02-8C48-09BE3CA311AC}"/>
              </a:ext>
            </a:extLst>
          </p:cNvPr>
          <p:cNvSpPr txBox="1">
            <a:spLocks noChangeArrowheads="1"/>
          </p:cNvSpPr>
          <p:nvPr/>
        </p:nvSpPr>
        <p:spPr bwMode="auto">
          <a:xfrm>
            <a:off x="76429" y="575457"/>
            <a:ext cx="8951065" cy="710451"/>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lnSpc>
                <a:spcPts val="2600"/>
              </a:lnSpc>
              <a:spcBef>
                <a:spcPct val="0"/>
              </a:spcBef>
              <a:spcAft>
                <a:spcPts val="0"/>
              </a:spcAft>
              <a:buNone/>
            </a:pPr>
            <a:r>
              <a:rPr lang="ja-JP" altLang="en-US" sz="1800" b="1" dirty="0">
                <a:solidFill>
                  <a:prstClr val="black"/>
                </a:solidFill>
                <a:latin typeface="+mj-ea"/>
                <a:ea typeface="+mj-ea"/>
              </a:rPr>
              <a:t>基礎構造の変更</a:t>
            </a:r>
            <a:endParaRPr lang="en-US" altLang="ja-JP" sz="1800" b="1" dirty="0">
              <a:solidFill>
                <a:prstClr val="black"/>
              </a:solidFill>
              <a:latin typeface="+mj-ea"/>
              <a:ea typeface="+mj-ea"/>
            </a:endParaRPr>
          </a:p>
          <a:p>
            <a:pPr marL="74670" indent="0" defTabSz="390997" fontAlgn="auto">
              <a:lnSpc>
                <a:spcPts val="2600"/>
              </a:lnSpc>
              <a:spcBef>
                <a:spcPct val="0"/>
              </a:spcBef>
              <a:spcAft>
                <a:spcPts val="0"/>
              </a:spcAft>
              <a:buNone/>
            </a:pPr>
            <a:r>
              <a:rPr lang="ja-JP" altLang="en-US" sz="1600" dirty="0">
                <a:solidFill>
                  <a:prstClr val="black"/>
                </a:solidFill>
                <a:latin typeface="+mj-ea"/>
                <a:ea typeface="+mj-ea"/>
              </a:rPr>
              <a:t>・気候変動を踏まえた設計外力の増加や土質調査を踏まえた構造の変更</a:t>
            </a:r>
            <a:endParaRPr lang="en-US" altLang="ja-JP" sz="1600" dirty="0">
              <a:solidFill>
                <a:prstClr val="black"/>
              </a:solidFill>
              <a:latin typeface="+mj-ea"/>
              <a:ea typeface="+mj-ea"/>
            </a:endParaRPr>
          </a:p>
        </p:txBody>
      </p:sp>
      <p:sp>
        <p:nvSpPr>
          <p:cNvPr id="66" name="Rectangle 2">
            <a:extLst>
              <a:ext uri="{FF2B5EF4-FFF2-40B4-BE49-F238E27FC236}">
                <a16:creationId xmlns:a16="http://schemas.microsoft.com/office/drawing/2014/main" id="{02466291-1AF3-4E98-AF1F-1F5EC8BCD28A}"/>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2" name="スライド番号プレースホルダー 1">
            <a:extLst>
              <a:ext uri="{FF2B5EF4-FFF2-40B4-BE49-F238E27FC236}">
                <a16:creationId xmlns:a16="http://schemas.microsoft.com/office/drawing/2014/main" id="{618DA481-5B4A-4FC7-B462-13C6B2E881D8}"/>
              </a:ext>
            </a:extLst>
          </p:cNvPr>
          <p:cNvSpPr>
            <a:spLocks noGrp="1"/>
          </p:cNvSpPr>
          <p:nvPr>
            <p:ph type="sldNum" sz="quarter" idx="12"/>
          </p:nvPr>
        </p:nvSpPr>
        <p:spPr>
          <a:xfrm>
            <a:off x="8577562" y="6556200"/>
            <a:ext cx="464542" cy="323145"/>
          </a:xfrm>
        </p:spPr>
        <p:txBody>
          <a:bodyPr/>
          <a:lstStyle/>
          <a:p>
            <a:fld id="{EF569D7C-9639-42C3-8F25-B9A830C54CB5}" type="slidenum">
              <a:rPr lang="en-US" altLang="ja-JP" smtClean="0">
                <a:solidFill>
                  <a:srgbClr val="000000"/>
                </a:solidFill>
              </a:rPr>
              <a:pPr/>
              <a:t>16</a:t>
            </a:fld>
            <a:endParaRPr lang="en-US" altLang="ja-JP" dirty="0">
              <a:solidFill>
                <a:srgbClr val="000000"/>
              </a:solidFill>
            </a:endParaRPr>
          </a:p>
        </p:txBody>
      </p:sp>
      <p:sp>
        <p:nvSpPr>
          <p:cNvPr id="71" name="テキスト ボックス 70">
            <a:extLst>
              <a:ext uri="{FF2B5EF4-FFF2-40B4-BE49-F238E27FC236}">
                <a16:creationId xmlns:a16="http://schemas.microsoft.com/office/drawing/2014/main" id="{F184AAC0-4B97-4FE3-8512-83D09DAED636}"/>
              </a:ext>
            </a:extLst>
          </p:cNvPr>
          <p:cNvSpPr txBox="1"/>
          <p:nvPr/>
        </p:nvSpPr>
        <p:spPr>
          <a:xfrm>
            <a:off x="6009147" y="1812871"/>
            <a:ext cx="2511786" cy="276999"/>
          </a:xfrm>
          <a:prstGeom prst="rect">
            <a:avLst/>
          </a:prstGeom>
          <a:noFill/>
          <a:ln>
            <a:solidFill>
              <a:schemeClr val="tx1">
                <a:alpha val="0"/>
              </a:schemeClr>
            </a:solidFill>
            <a:prstDash val="dashDot"/>
          </a:ln>
        </p:spPr>
        <p:txBody>
          <a:bodyPr wrap="square" rtlCol="0">
            <a:spAutoFit/>
          </a:bodyPr>
          <a:lstStyle/>
          <a:p>
            <a:pPr algn="ctr"/>
            <a:r>
              <a:rPr lang="ja-JP" altLang="en-US" sz="1200" b="1" dirty="0">
                <a:latin typeface="+mj-ea"/>
                <a:ea typeface="+mj-ea"/>
              </a:rPr>
              <a:t>（参考）木津川水門の杭の配置図</a:t>
            </a:r>
          </a:p>
        </p:txBody>
      </p:sp>
      <p:sp>
        <p:nvSpPr>
          <p:cNvPr id="72" name="テキスト ボックス 71">
            <a:extLst>
              <a:ext uri="{FF2B5EF4-FFF2-40B4-BE49-F238E27FC236}">
                <a16:creationId xmlns:a16="http://schemas.microsoft.com/office/drawing/2014/main" id="{221EEA5C-BDBF-4481-AA4D-4084C92BD073}"/>
              </a:ext>
            </a:extLst>
          </p:cNvPr>
          <p:cNvSpPr txBox="1"/>
          <p:nvPr/>
        </p:nvSpPr>
        <p:spPr>
          <a:xfrm>
            <a:off x="6535862" y="5760033"/>
            <a:ext cx="1145180" cy="646331"/>
          </a:xfrm>
          <a:prstGeom prst="rect">
            <a:avLst/>
          </a:prstGeom>
          <a:noFill/>
          <a:ln>
            <a:solidFill>
              <a:schemeClr val="tx1">
                <a:alpha val="0"/>
              </a:schemeClr>
            </a:solidFill>
            <a:prstDash val="dashDot"/>
          </a:ln>
        </p:spPr>
        <p:txBody>
          <a:bodyPr wrap="square" rtlCol="0">
            <a:spAutoFit/>
          </a:bodyPr>
          <a:lstStyle/>
          <a:p>
            <a:r>
              <a:rPr lang="ja-JP" altLang="en-US" sz="1200" b="1" dirty="0">
                <a:latin typeface="+mj-ea"/>
                <a:ea typeface="+mj-ea"/>
              </a:rPr>
              <a:t>長さ ：</a:t>
            </a:r>
            <a:r>
              <a:rPr lang="en-US" altLang="ja-JP" sz="1200" b="1" dirty="0">
                <a:latin typeface="+mj-ea"/>
                <a:ea typeface="+mj-ea"/>
              </a:rPr>
              <a:t>39.0m</a:t>
            </a:r>
          </a:p>
          <a:p>
            <a:r>
              <a:rPr lang="ja-JP" altLang="en-US" sz="1200" b="1" dirty="0">
                <a:latin typeface="+mj-ea"/>
                <a:ea typeface="+mj-ea"/>
              </a:rPr>
              <a:t>　径 ：</a:t>
            </a:r>
            <a:r>
              <a:rPr lang="en-US" altLang="ja-JP" sz="1200" b="1" dirty="0">
                <a:latin typeface="+mj-ea"/>
                <a:ea typeface="+mj-ea"/>
              </a:rPr>
              <a:t>1.1m</a:t>
            </a:r>
          </a:p>
          <a:p>
            <a:r>
              <a:rPr lang="ja-JP" altLang="en-US" sz="1200" b="1" dirty="0">
                <a:latin typeface="+mj-ea"/>
                <a:ea typeface="+mj-ea"/>
              </a:rPr>
              <a:t>本数：</a:t>
            </a:r>
            <a:r>
              <a:rPr lang="en-US" altLang="ja-JP" sz="1200" b="1" dirty="0">
                <a:latin typeface="+mj-ea"/>
                <a:ea typeface="+mj-ea"/>
              </a:rPr>
              <a:t>250</a:t>
            </a:r>
            <a:r>
              <a:rPr lang="ja-JP" altLang="en-US" sz="1200" b="1" dirty="0">
                <a:latin typeface="+mj-ea"/>
                <a:ea typeface="+mj-ea"/>
              </a:rPr>
              <a:t>本</a:t>
            </a:r>
            <a:endParaRPr lang="en-US" altLang="ja-JP" sz="1200" b="1" dirty="0">
              <a:latin typeface="+mj-ea"/>
              <a:ea typeface="+mj-ea"/>
            </a:endParaRPr>
          </a:p>
        </p:txBody>
      </p:sp>
      <p:pic>
        <p:nvPicPr>
          <p:cNvPr id="4" name="図 3">
            <a:extLst>
              <a:ext uri="{FF2B5EF4-FFF2-40B4-BE49-F238E27FC236}">
                <a16:creationId xmlns:a16="http://schemas.microsoft.com/office/drawing/2014/main" id="{382EF55C-69A6-4E47-B9D9-CA68F803128D}"/>
              </a:ext>
            </a:extLst>
          </p:cNvPr>
          <p:cNvPicPr>
            <a:picLocks noChangeAspect="1"/>
          </p:cNvPicPr>
          <p:nvPr/>
        </p:nvPicPr>
        <p:blipFill>
          <a:blip r:embed="rId3"/>
          <a:stretch>
            <a:fillRect/>
          </a:stretch>
        </p:blipFill>
        <p:spPr>
          <a:xfrm>
            <a:off x="6116938" y="2126631"/>
            <a:ext cx="2421060" cy="3596641"/>
          </a:xfrm>
          <a:prstGeom prst="rect">
            <a:avLst/>
          </a:prstGeom>
        </p:spPr>
      </p:pic>
      <p:pic>
        <p:nvPicPr>
          <p:cNvPr id="6" name="図 5">
            <a:extLst>
              <a:ext uri="{FF2B5EF4-FFF2-40B4-BE49-F238E27FC236}">
                <a16:creationId xmlns:a16="http://schemas.microsoft.com/office/drawing/2014/main" id="{50BC217F-DBD2-4272-8F7A-649B9762E709}"/>
              </a:ext>
            </a:extLst>
          </p:cNvPr>
          <p:cNvPicPr>
            <a:picLocks noChangeAspect="1"/>
          </p:cNvPicPr>
          <p:nvPr/>
        </p:nvPicPr>
        <p:blipFill>
          <a:blip r:embed="rId4"/>
          <a:stretch>
            <a:fillRect/>
          </a:stretch>
        </p:blipFill>
        <p:spPr>
          <a:xfrm>
            <a:off x="7856957" y="5929549"/>
            <a:ext cx="886979" cy="424924"/>
          </a:xfrm>
          <a:prstGeom prst="rect">
            <a:avLst/>
          </a:prstGeom>
        </p:spPr>
      </p:pic>
      <p:sp>
        <p:nvSpPr>
          <p:cNvPr id="10" name="正方形/長方形 9">
            <a:extLst>
              <a:ext uri="{FF2B5EF4-FFF2-40B4-BE49-F238E27FC236}">
                <a16:creationId xmlns:a16="http://schemas.microsoft.com/office/drawing/2014/main" id="{D0F50615-6F8A-49DF-8FC8-FA4CEBF16947}"/>
              </a:ext>
            </a:extLst>
          </p:cNvPr>
          <p:cNvSpPr/>
          <p:nvPr/>
        </p:nvSpPr>
        <p:spPr bwMode="auto">
          <a:xfrm>
            <a:off x="76429" y="1442521"/>
            <a:ext cx="8951065" cy="5113679"/>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pic>
        <p:nvPicPr>
          <p:cNvPr id="12" name="図 11">
            <a:extLst>
              <a:ext uri="{FF2B5EF4-FFF2-40B4-BE49-F238E27FC236}">
                <a16:creationId xmlns:a16="http://schemas.microsoft.com/office/drawing/2014/main" id="{CC5AAF94-62B7-4F63-B354-EAB184C578B9}"/>
              </a:ext>
            </a:extLst>
          </p:cNvPr>
          <p:cNvPicPr>
            <a:picLocks noChangeAspect="1"/>
          </p:cNvPicPr>
          <p:nvPr/>
        </p:nvPicPr>
        <p:blipFill>
          <a:blip r:embed="rId5"/>
          <a:stretch>
            <a:fillRect/>
          </a:stretch>
        </p:blipFill>
        <p:spPr>
          <a:xfrm>
            <a:off x="449158" y="1944522"/>
            <a:ext cx="5802313" cy="4118691"/>
          </a:xfrm>
          <a:prstGeom prst="rect">
            <a:avLst/>
          </a:prstGeom>
        </p:spPr>
      </p:pic>
      <p:sp>
        <p:nvSpPr>
          <p:cNvPr id="305" name="Text Box 9">
            <a:extLst>
              <a:ext uri="{FF2B5EF4-FFF2-40B4-BE49-F238E27FC236}">
                <a16:creationId xmlns:a16="http://schemas.microsoft.com/office/drawing/2014/main" id="{BD05370E-ED52-48DD-845C-B801FAE5BF56}"/>
              </a:ext>
            </a:extLst>
          </p:cNvPr>
          <p:cNvSpPr txBox="1">
            <a:spLocks noChangeArrowheads="1"/>
          </p:cNvSpPr>
          <p:nvPr/>
        </p:nvSpPr>
        <p:spPr bwMode="auto">
          <a:xfrm>
            <a:off x="121498" y="1553271"/>
            <a:ext cx="1733793" cy="33855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algn="ctr" defTabSz="390997" fontAlgn="auto">
              <a:spcBef>
                <a:spcPct val="0"/>
              </a:spcBef>
              <a:spcAft>
                <a:spcPts val="0"/>
              </a:spcAft>
              <a:buNone/>
            </a:pPr>
            <a:r>
              <a:rPr lang="ja-JP" altLang="en-US" sz="1600" dirty="0">
                <a:solidFill>
                  <a:prstClr val="black"/>
                </a:solidFill>
              </a:rPr>
              <a:t>変更イメージ図</a:t>
            </a:r>
            <a:endParaRPr lang="en-US" altLang="ja-JP" sz="1600" dirty="0">
              <a:solidFill>
                <a:prstClr val="black"/>
              </a:solidFill>
            </a:endParaRPr>
          </a:p>
        </p:txBody>
      </p:sp>
    </p:spTree>
    <p:extLst>
      <p:ext uri="{BB962C8B-B14F-4D97-AF65-F5344CB8AC3E}">
        <p14:creationId xmlns:p14="http://schemas.microsoft.com/office/powerpoint/2010/main" val="11247628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Box 9">
            <a:extLst>
              <a:ext uri="{FF2B5EF4-FFF2-40B4-BE49-F238E27FC236}">
                <a16:creationId xmlns:a16="http://schemas.microsoft.com/office/drawing/2014/main" id="{04A6F6C3-8E79-4A02-8C48-09BE3CA311AC}"/>
              </a:ext>
            </a:extLst>
          </p:cNvPr>
          <p:cNvSpPr txBox="1">
            <a:spLocks noChangeArrowheads="1"/>
          </p:cNvSpPr>
          <p:nvPr/>
        </p:nvSpPr>
        <p:spPr bwMode="auto">
          <a:xfrm>
            <a:off x="76429" y="601751"/>
            <a:ext cx="8953271" cy="710451"/>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lnSpc>
                <a:spcPts val="2600"/>
              </a:lnSpc>
              <a:spcBef>
                <a:spcPct val="0"/>
              </a:spcBef>
              <a:spcAft>
                <a:spcPts val="0"/>
              </a:spcAft>
              <a:buNone/>
            </a:pPr>
            <a:r>
              <a:rPr lang="ja-JP" altLang="en-US" sz="1800" b="1" dirty="0">
                <a:solidFill>
                  <a:prstClr val="black"/>
                </a:solidFill>
                <a:latin typeface="+mj-ea"/>
                <a:ea typeface="+mj-ea"/>
              </a:rPr>
              <a:t>仮設材等の長さ、規格変更（約</a:t>
            </a:r>
            <a:r>
              <a:rPr lang="en-US" altLang="ja-JP" sz="1800" b="1" dirty="0">
                <a:solidFill>
                  <a:prstClr val="black"/>
                </a:solidFill>
                <a:latin typeface="+mj-ea"/>
                <a:ea typeface="+mj-ea"/>
              </a:rPr>
              <a:t>45</a:t>
            </a:r>
            <a:r>
              <a:rPr lang="ja-JP" altLang="en-US" sz="1800" b="1" dirty="0">
                <a:solidFill>
                  <a:prstClr val="black"/>
                </a:solidFill>
                <a:latin typeface="+mj-ea"/>
                <a:ea typeface="+mj-ea"/>
              </a:rPr>
              <a:t>億円）</a:t>
            </a:r>
            <a:endParaRPr lang="en-US" altLang="ja-JP" sz="1800" b="1" dirty="0">
              <a:solidFill>
                <a:prstClr val="black"/>
              </a:solidFill>
              <a:latin typeface="+mj-ea"/>
              <a:ea typeface="+mj-ea"/>
            </a:endParaRPr>
          </a:p>
          <a:p>
            <a:pPr marL="74670" indent="0" defTabSz="390997" fontAlgn="auto">
              <a:lnSpc>
                <a:spcPts val="2600"/>
              </a:lnSpc>
              <a:spcBef>
                <a:spcPct val="0"/>
              </a:spcBef>
              <a:spcAft>
                <a:spcPts val="0"/>
              </a:spcAft>
              <a:buNone/>
            </a:pPr>
            <a:r>
              <a:rPr lang="ja-JP" altLang="en-US" sz="1600" dirty="0">
                <a:solidFill>
                  <a:prstClr val="black"/>
                </a:solidFill>
                <a:latin typeface="+mj-ea"/>
                <a:ea typeface="+mj-ea"/>
              </a:rPr>
              <a:t>　・土質調査を踏まえた詳細設計の結果、構造を変更</a:t>
            </a:r>
            <a:endParaRPr lang="en-US" altLang="ja-JP" sz="1600" dirty="0">
              <a:solidFill>
                <a:prstClr val="black"/>
              </a:solidFill>
              <a:latin typeface="+mj-ea"/>
              <a:ea typeface="+mj-ea"/>
            </a:endParaRPr>
          </a:p>
        </p:txBody>
      </p:sp>
      <p:sp>
        <p:nvSpPr>
          <p:cNvPr id="7" name="正方形/長方形 6">
            <a:extLst>
              <a:ext uri="{FF2B5EF4-FFF2-40B4-BE49-F238E27FC236}">
                <a16:creationId xmlns:a16="http://schemas.microsoft.com/office/drawing/2014/main" id="{55F96E41-2052-496E-AAD0-C18C5BB6849E}"/>
              </a:ext>
            </a:extLst>
          </p:cNvPr>
          <p:cNvSpPr/>
          <p:nvPr/>
        </p:nvSpPr>
        <p:spPr bwMode="auto">
          <a:xfrm>
            <a:off x="4492741" y="2972034"/>
            <a:ext cx="1099268" cy="201944"/>
          </a:xfrm>
          <a:prstGeom prst="rect">
            <a:avLst/>
          </a:prstGeom>
          <a:solidFill>
            <a:schemeClr val="bg1"/>
          </a:solidFill>
          <a:ln w="222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1" lang="ja-JP" altLang="en-US" sz="2500" b="0" i="0" u="none" strike="noStrike" cap="none" normalizeH="0" baseline="0">
              <a:ln>
                <a:noFill/>
              </a:ln>
              <a:solidFill>
                <a:schemeClr val="tx1"/>
              </a:solidFill>
              <a:effectLst/>
              <a:latin typeface="Arial" charset="0"/>
              <a:ea typeface="ＭＳ Ｐゴシック" pitchFamily="50" charset="-128"/>
            </a:endParaRPr>
          </a:p>
        </p:txBody>
      </p:sp>
      <p:sp>
        <p:nvSpPr>
          <p:cNvPr id="72" name="Rectangle 2">
            <a:extLst>
              <a:ext uri="{FF2B5EF4-FFF2-40B4-BE49-F238E27FC236}">
                <a16:creationId xmlns:a16="http://schemas.microsoft.com/office/drawing/2014/main" id="{BC40A94E-E6D5-4E78-AB7C-9D07AC105B36}"/>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p>
        </p:txBody>
      </p:sp>
      <p:sp>
        <p:nvSpPr>
          <p:cNvPr id="3" name="スライド番号プレースホルダー 2">
            <a:extLst>
              <a:ext uri="{FF2B5EF4-FFF2-40B4-BE49-F238E27FC236}">
                <a16:creationId xmlns:a16="http://schemas.microsoft.com/office/drawing/2014/main" id="{A33EA1CA-A411-4CE7-8A73-891DB0C5CBF6}"/>
              </a:ext>
            </a:extLst>
          </p:cNvPr>
          <p:cNvSpPr>
            <a:spLocks noGrp="1"/>
          </p:cNvSpPr>
          <p:nvPr>
            <p:ph type="sldNum" sz="quarter" idx="12"/>
          </p:nvPr>
        </p:nvSpPr>
        <p:spPr>
          <a:xfrm>
            <a:off x="8244407" y="6498991"/>
            <a:ext cx="691939" cy="304702"/>
          </a:xfrm>
        </p:spPr>
        <p:txBody>
          <a:bodyPr/>
          <a:lstStyle/>
          <a:p>
            <a:fld id="{EF569D7C-9639-42C3-8F25-B9A830C54CB5}" type="slidenum">
              <a:rPr lang="en-US" altLang="ja-JP" smtClean="0">
                <a:solidFill>
                  <a:srgbClr val="000000"/>
                </a:solidFill>
              </a:rPr>
              <a:pPr/>
              <a:t>17</a:t>
            </a:fld>
            <a:endParaRPr lang="en-US" altLang="ja-JP" dirty="0">
              <a:solidFill>
                <a:srgbClr val="000000"/>
              </a:solidFill>
            </a:endParaRPr>
          </a:p>
        </p:txBody>
      </p:sp>
      <p:pic>
        <p:nvPicPr>
          <p:cNvPr id="27" name="図 26">
            <a:extLst>
              <a:ext uri="{FF2B5EF4-FFF2-40B4-BE49-F238E27FC236}">
                <a16:creationId xmlns:a16="http://schemas.microsoft.com/office/drawing/2014/main" id="{DD08CB2F-9BBB-4967-BAE3-8B4263EABD35}"/>
              </a:ext>
            </a:extLst>
          </p:cNvPr>
          <p:cNvPicPr>
            <a:picLocks noChangeAspect="1"/>
          </p:cNvPicPr>
          <p:nvPr/>
        </p:nvPicPr>
        <p:blipFill>
          <a:blip r:embed="rId3"/>
          <a:stretch>
            <a:fillRect/>
          </a:stretch>
        </p:blipFill>
        <p:spPr>
          <a:xfrm>
            <a:off x="323528" y="1902296"/>
            <a:ext cx="4963154" cy="4483495"/>
          </a:xfrm>
          <a:prstGeom prst="rect">
            <a:avLst/>
          </a:prstGeom>
        </p:spPr>
      </p:pic>
      <p:sp>
        <p:nvSpPr>
          <p:cNvPr id="90" name="テキスト ボックス 89">
            <a:extLst>
              <a:ext uri="{FF2B5EF4-FFF2-40B4-BE49-F238E27FC236}">
                <a16:creationId xmlns:a16="http://schemas.microsoft.com/office/drawing/2014/main" id="{B60135BD-F833-47C2-AA43-89E1B2EDF3D0}"/>
              </a:ext>
            </a:extLst>
          </p:cNvPr>
          <p:cNvSpPr txBox="1"/>
          <p:nvPr/>
        </p:nvSpPr>
        <p:spPr>
          <a:xfrm>
            <a:off x="5397860" y="1902296"/>
            <a:ext cx="2955860" cy="276999"/>
          </a:xfrm>
          <a:prstGeom prst="rect">
            <a:avLst/>
          </a:prstGeom>
          <a:noFill/>
          <a:ln>
            <a:solidFill>
              <a:schemeClr val="tx1">
                <a:alpha val="0"/>
              </a:schemeClr>
            </a:solidFill>
            <a:prstDash val="dashDot"/>
          </a:ln>
        </p:spPr>
        <p:txBody>
          <a:bodyPr wrap="square" rtlCol="0">
            <a:spAutoFit/>
          </a:bodyPr>
          <a:lstStyle/>
          <a:p>
            <a:pPr algn="ctr"/>
            <a:r>
              <a:rPr lang="ja-JP" altLang="en-US" sz="1200" b="1" dirty="0">
                <a:latin typeface="+mj-ea"/>
                <a:ea typeface="+mj-ea"/>
              </a:rPr>
              <a:t>（参考）木津川水門の仮設平面図（右岸）</a:t>
            </a:r>
          </a:p>
        </p:txBody>
      </p:sp>
      <p:sp>
        <p:nvSpPr>
          <p:cNvPr id="102" name="テキスト ボックス 101">
            <a:extLst>
              <a:ext uri="{FF2B5EF4-FFF2-40B4-BE49-F238E27FC236}">
                <a16:creationId xmlns:a16="http://schemas.microsoft.com/office/drawing/2014/main" id="{05593A84-EA97-4EEE-8659-05A827B55337}"/>
              </a:ext>
            </a:extLst>
          </p:cNvPr>
          <p:cNvSpPr txBox="1"/>
          <p:nvPr/>
        </p:nvSpPr>
        <p:spPr>
          <a:xfrm>
            <a:off x="5835759" y="5671474"/>
            <a:ext cx="1461691" cy="584775"/>
          </a:xfrm>
          <a:prstGeom prst="rect">
            <a:avLst/>
          </a:prstGeom>
          <a:noFill/>
          <a:ln>
            <a:solidFill>
              <a:schemeClr val="tx1">
                <a:alpha val="0"/>
              </a:schemeClr>
            </a:solidFill>
            <a:prstDash val="dashDot"/>
          </a:ln>
        </p:spPr>
        <p:txBody>
          <a:bodyPr wrap="square" rtlCol="0">
            <a:spAutoFit/>
          </a:bodyPr>
          <a:lstStyle/>
          <a:p>
            <a:r>
              <a:rPr lang="ja-JP" altLang="en-US" sz="1200" b="1" dirty="0">
                <a:latin typeface="+mj-ea"/>
                <a:ea typeface="+mj-ea"/>
              </a:rPr>
              <a:t>仮締切：約</a:t>
            </a:r>
            <a:r>
              <a:rPr lang="en-US" altLang="ja-JP" sz="1200" b="1" dirty="0">
                <a:latin typeface="+mj-ea"/>
                <a:ea typeface="+mj-ea"/>
              </a:rPr>
              <a:t>250</a:t>
            </a:r>
            <a:r>
              <a:rPr lang="ja-JP" altLang="en-US" sz="1200" b="1" dirty="0">
                <a:latin typeface="+mj-ea"/>
                <a:ea typeface="+mj-ea"/>
              </a:rPr>
              <a:t>本</a:t>
            </a:r>
            <a:endParaRPr lang="en-US" altLang="ja-JP" sz="1200" b="1" dirty="0">
              <a:latin typeface="+mj-ea"/>
              <a:ea typeface="+mj-ea"/>
            </a:endParaRPr>
          </a:p>
          <a:p>
            <a:r>
              <a:rPr lang="ja-JP" altLang="en-US" sz="1200" b="1" dirty="0">
                <a:latin typeface="+mj-ea"/>
                <a:ea typeface="+mj-ea"/>
              </a:rPr>
              <a:t>仮桟橋：約</a:t>
            </a:r>
            <a:r>
              <a:rPr lang="en-US" altLang="ja-JP" sz="1200" b="1" dirty="0">
                <a:latin typeface="+mj-ea"/>
                <a:ea typeface="+mj-ea"/>
              </a:rPr>
              <a:t>1,900</a:t>
            </a:r>
            <a:r>
              <a:rPr lang="ja-JP" altLang="en-US" sz="1200" b="1" dirty="0">
                <a:latin typeface="+mj-ea"/>
                <a:ea typeface="+mj-ea"/>
              </a:rPr>
              <a:t>ｍ</a:t>
            </a:r>
            <a:r>
              <a:rPr lang="en-US" altLang="ja-JP" sz="1200" b="1" dirty="0">
                <a:latin typeface="+mj-ea"/>
                <a:ea typeface="+mj-ea"/>
              </a:rPr>
              <a:t>2</a:t>
            </a:r>
          </a:p>
          <a:p>
            <a:r>
              <a:rPr lang="ja-JP" altLang="en-US" sz="800" b="1" dirty="0">
                <a:latin typeface="+mj-ea"/>
                <a:ea typeface="+mj-ea"/>
              </a:rPr>
              <a:t>（右岸のみの数量）</a:t>
            </a:r>
          </a:p>
        </p:txBody>
      </p:sp>
      <p:pic>
        <p:nvPicPr>
          <p:cNvPr id="38" name="図 37">
            <a:extLst>
              <a:ext uri="{FF2B5EF4-FFF2-40B4-BE49-F238E27FC236}">
                <a16:creationId xmlns:a16="http://schemas.microsoft.com/office/drawing/2014/main" id="{F37A1657-8895-4319-8072-85B5432F8601}"/>
              </a:ext>
            </a:extLst>
          </p:cNvPr>
          <p:cNvPicPr>
            <a:picLocks noChangeAspect="1"/>
          </p:cNvPicPr>
          <p:nvPr/>
        </p:nvPicPr>
        <p:blipFill>
          <a:blip r:embed="rId4"/>
          <a:stretch>
            <a:fillRect/>
          </a:stretch>
        </p:blipFill>
        <p:spPr>
          <a:xfrm>
            <a:off x="5593465" y="2219528"/>
            <a:ext cx="2781984" cy="3388208"/>
          </a:xfrm>
          <a:prstGeom prst="rect">
            <a:avLst/>
          </a:prstGeom>
        </p:spPr>
      </p:pic>
      <p:pic>
        <p:nvPicPr>
          <p:cNvPr id="40" name="図 39">
            <a:extLst>
              <a:ext uri="{FF2B5EF4-FFF2-40B4-BE49-F238E27FC236}">
                <a16:creationId xmlns:a16="http://schemas.microsoft.com/office/drawing/2014/main" id="{59F0EE02-4921-4137-8C15-3A19E93CFD06}"/>
              </a:ext>
            </a:extLst>
          </p:cNvPr>
          <p:cNvPicPr>
            <a:picLocks noChangeAspect="1"/>
          </p:cNvPicPr>
          <p:nvPr/>
        </p:nvPicPr>
        <p:blipFill>
          <a:blip r:embed="rId5"/>
          <a:stretch>
            <a:fillRect/>
          </a:stretch>
        </p:blipFill>
        <p:spPr>
          <a:xfrm>
            <a:off x="7650578" y="5466827"/>
            <a:ext cx="920477" cy="586536"/>
          </a:xfrm>
          <a:prstGeom prst="rect">
            <a:avLst/>
          </a:prstGeom>
        </p:spPr>
      </p:pic>
      <p:sp>
        <p:nvSpPr>
          <p:cNvPr id="8" name="正方形/長方形 7">
            <a:extLst>
              <a:ext uri="{FF2B5EF4-FFF2-40B4-BE49-F238E27FC236}">
                <a16:creationId xmlns:a16="http://schemas.microsoft.com/office/drawing/2014/main" id="{B17757E4-0E22-47DD-835A-73CF1D5D4DE1}"/>
              </a:ext>
            </a:extLst>
          </p:cNvPr>
          <p:cNvSpPr/>
          <p:nvPr/>
        </p:nvSpPr>
        <p:spPr bwMode="auto">
          <a:xfrm>
            <a:off x="76429" y="1458195"/>
            <a:ext cx="8953271" cy="5040795"/>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77" name="Text Box 9">
            <a:extLst>
              <a:ext uri="{FF2B5EF4-FFF2-40B4-BE49-F238E27FC236}">
                <a16:creationId xmlns:a16="http://schemas.microsoft.com/office/drawing/2014/main" id="{BE6A6276-8152-4DD1-97B2-5E126F3D5D78}"/>
              </a:ext>
            </a:extLst>
          </p:cNvPr>
          <p:cNvSpPr txBox="1">
            <a:spLocks noChangeArrowheads="1"/>
          </p:cNvSpPr>
          <p:nvPr/>
        </p:nvSpPr>
        <p:spPr bwMode="auto">
          <a:xfrm>
            <a:off x="121498" y="1553271"/>
            <a:ext cx="1733793" cy="33855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algn="ctr" defTabSz="390997" fontAlgn="auto">
              <a:spcBef>
                <a:spcPct val="0"/>
              </a:spcBef>
              <a:spcAft>
                <a:spcPts val="0"/>
              </a:spcAft>
              <a:buNone/>
            </a:pPr>
            <a:r>
              <a:rPr lang="ja-JP" altLang="en-US" sz="1600" dirty="0">
                <a:solidFill>
                  <a:prstClr val="black"/>
                </a:solidFill>
              </a:rPr>
              <a:t>変更イメージ図</a:t>
            </a:r>
            <a:endParaRPr lang="en-US" altLang="ja-JP" sz="1600" dirty="0">
              <a:solidFill>
                <a:prstClr val="black"/>
              </a:solidFill>
            </a:endParaRPr>
          </a:p>
        </p:txBody>
      </p:sp>
    </p:spTree>
    <p:extLst>
      <p:ext uri="{BB962C8B-B14F-4D97-AF65-F5344CB8AC3E}">
        <p14:creationId xmlns:p14="http://schemas.microsoft.com/office/powerpoint/2010/main" val="361981379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Box 9">
            <a:extLst>
              <a:ext uri="{FF2B5EF4-FFF2-40B4-BE49-F238E27FC236}">
                <a16:creationId xmlns:a16="http://schemas.microsoft.com/office/drawing/2014/main" id="{04A6F6C3-8E79-4A02-8C48-09BE3CA311AC}"/>
              </a:ext>
            </a:extLst>
          </p:cNvPr>
          <p:cNvSpPr txBox="1">
            <a:spLocks noChangeArrowheads="1"/>
          </p:cNvSpPr>
          <p:nvPr/>
        </p:nvSpPr>
        <p:spPr bwMode="auto">
          <a:xfrm>
            <a:off x="76429" y="658323"/>
            <a:ext cx="8951065" cy="710451"/>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lnSpc>
                <a:spcPts val="2600"/>
              </a:lnSpc>
              <a:spcBef>
                <a:spcPct val="0"/>
              </a:spcBef>
              <a:spcAft>
                <a:spcPts val="0"/>
              </a:spcAft>
              <a:buNone/>
            </a:pPr>
            <a:r>
              <a:rPr lang="ja-JP" altLang="en-US" sz="1800" b="1" dirty="0">
                <a:solidFill>
                  <a:prstClr val="black"/>
                </a:solidFill>
                <a:latin typeface="+mj-ea"/>
                <a:ea typeface="+mj-ea"/>
              </a:rPr>
              <a:t>水門築造付近における撤去工の追加（約</a:t>
            </a:r>
            <a:r>
              <a:rPr lang="en-US" altLang="ja-JP" sz="1800" b="1" dirty="0">
                <a:solidFill>
                  <a:prstClr val="black"/>
                </a:solidFill>
                <a:latin typeface="+mj-ea"/>
                <a:ea typeface="+mj-ea"/>
              </a:rPr>
              <a:t>30</a:t>
            </a:r>
            <a:r>
              <a:rPr lang="ja-JP" altLang="en-US" sz="1800" b="1" dirty="0">
                <a:solidFill>
                  <a:prstClr val="black"/>
                </a:solidFill>
                <a:latin typeface="+mj-ea"/>
                <a:ea typeface="+mj-ea"/>
              </a:rPr>
              <a:t>億円）</a:t>
            </a:r>
            <a:endParaRPr lang="en-US" altLang="ja-JP" sz="1800" b="1" dirty="0">
              <a:solidFill>
                <a:prstClr val="black"/>
              </a:solidFill>
              <a:latin typeface="+mj-ea"/>
              <a:ea typeface="+mj-ea"/>
            </a:endParaRPr>
          </a:p>
          <a:p>
            <a:pPr marL="74670" indent="0" defTabSz="390997" fontAlgn="auto">
              <a:lnSpc>
                <a:spcPts val="2600"/>
              </a:lnSpc>
              <a:spcBef>
                <a:spcPct val="0"/>
              </a:spcBef>
              <a:spcAft>
                <a:spcPts val="0"/>
              </a:spcAft>
              <a:buNone/>
            </a:pPr>
            <a:r>
              <a:rPr lang="ja-JP" altLang="en-US" sz="1600" dirty="0">
                <a:solidFill>
                  <a:prstClr val="black"/>
                </a:solidFill>
                <a:latin typeface="+mj-ea"/>
                <a:ea typeface="+mj-ea"/>
              </a:rPr>
              <a:t>　・地中障害物や工事作業ヤード整備に伴う変更</a:t>
            </a:r>
            <a:endParaRPr lang="en-US" altLang="ja-JP" sz="1600" dirty="0">
              <a:solidFill>
                <a:prstClr val="black"/>
              </a:solidFill>
              <a:latin typeface="+mj-ea"/>
              <a:ea typeface="+mj-ea"/>
            </a:endParaRPr>
          </a:p>
        </p:txBody>
      </p:sp>
      <p:pic>
        <p:nvPicPr>
          <p:cNvPr id="21" name="図 20">
            <a:extLst>
              <a:ext uri="{FF2B5EF4-FFF2-40B4-BE49-F238E27FC236}">
                <a16:creationId xmlns:a16="http://schemas.microsoft.com/office/drawing/2014/main" id="{5A9449BA-2345-4BDF-93C9-AE60B1A6B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484" y="3977443"/>
            <a:ext cx="2849158" cy="2136870"/>
          </a:xfrm>
          <a:prstGeom prst="rect">
            <a:avLst/>
          </a:prstGeom>
        </p:spPr>
      </p:pic>
      <p:sp>
        <p:nvSpPr>
          <p:cNvPr id="100" name="テキスト ボックス 99">
            <a:extLst>
              <a:ext uri="{FF2B5EF4-FFF2-40B4-BE49-F238E27FC236}">
                <a16:creationId xmlns:a16="http://schemas.microsoft.com/office/drawing/2014/main" id="{2FC91B53-FF83-4B9E-8F9E-22048C284818}"/>
              </a:ext>
            </a:extLst>
          </p:cNvPr>
          <p:cNvSpPr txBox="1"/>
          <p:nvPr/>
        </p:nvSpPr>
        <p:spPr>
          <a:xfrm>
            <a:off x="2903673" y="2459089"/>
            <a:ext cx="877270" cy="179982"/>
          </a:xfrm>
          <a:prstGeom prst="rect">
            <a:avLst/>
          </a:prstGeom>
          <a:solidFill>
            <a:schemeClr val="bg1"/>
          </a:solidFill>
          <a:ln>
            <a:solidFill>
              <a:schemeClr val="tx1">
                <a:alpha val="0"/>
              </a:schemeClr>
            </a:solidFill>
            <a:prstDash val="dashDot"/>
          </a:ln>
        </p:spPr>
        <p:txBody>
          <a:bodyPr wrap="square" rtlCol="0">
            <a:spAutoFit/>
          </a:bodyPr>
          <a:lstStyle/>
          <a:p>
            <a:endParaRPr lang="en-US" altLang="ja-JP" sz="900" b="1" dirty="0">
              <a:latin typeface="+mj-ea"/>
              <a:ea typeface="+mj-ea"/>
            </a:endParaRPr>
          </a:p>
        </p:txBody>
      </p:sp>
      <p:pic>
        <p:nvPicPr>
          <p:cNvPr id="17" name="図 16">
            <a:extLst>
              <a:ext uri="{FF2B5EF4-FFF2-40B4-BE49-F238E27FC236}">
                <a16:creationId xmlns:a16="http://schemas.microsoft.com/office/drawing/2014/main" id="{2DEF9D37-D667-473C-A0A6-66FCAEC44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84" y="2217690"/>
            <a:ext cx="2930108" cy="2197580"/>
          </a:xfrm>
          <a:prstGeom prst="rect">
            <a:avLst/>
          </a:prstGeom>
        </p:spPr>
      </p:pic>
      <p:sp>
        <p:nvSpPr>
          <p:cNvPr id="33" name="テキスト ボックス 32">
            <a:extLst>
              <a:ext uri="{FF2B5EF4-FFF2-40B4-BE49-F238E27FC236}">
                <a16:creationId xmlns:a16="http://schemas.microsoft.com/office/drawing/2014/main" id="{6B1D6656-0380-4803-BCD4-BF2A45834839}"/>
              </a:ext>
            </a:extLst>
          </p:cNvPr>
          <p:cNvSpPr txBox="1"/>
          <p:nvPr/>
        </p:nvSpPr>
        <p:spPr>
          <a:xfrm>
            <a:off x="383523" y="1939514"/>
            <a:ext cx="3000251" cy="287647"/>
          </a:xfrm>
          <a:prstGeom prst="rect">
            <a:avLst/>
          </a:prstGeom>
          <a:solidFill>
            <a:schemeClr val="bg1"/>
          </a:solidFill>
          <a:ln>
            <a:solidFill>
              <a:schemeClr val="tx1">
                <a:alpha val="0"/>
              </a:schemeClr>
            </a:solidFill>
            <a:prstDash val="dashDot"/>
          </a:ln>
        </p:spPr>
        <p:txBody>
          <a:bodyPr wrap="square" rtlCol="0">
            <a:spAutoFit/>
          </a:bodyPr>
          <a:lstStyle/>
          <a:p>
            <a:r>
              <a:rPr lang="ja-JP" altLang="en-US" sz="1200" b="1" dirty="0">
                <a:latin typeface="+mj-ea"/>
                <a:ea typeface="+mj-ea"/>
              </a:rPr>
              <a:t>（参考）木津川水門の撤去工の状況</a:t>
            </a:r>
            <a:endParaRPr lang="en-US" altLang="ja-JP" sz="1200" b="1" dirty="0">
              <a:latin typeface="+mj-ea"/>
              <a:ea typeface="+mj-ea"/>
            </a:endParaRPr>
          </a:p>
        </p:txBody>
      </p:sp>
      <p:sp>
        <p:nvSpPr>
          <p:cNvPr id="96" name="Rectangle 2">
            <a:extLst>
              <a:ext uri="{FF2B5EF4-FFF2-40B4-BE49-F238E27FC236}">
                <a16:creationId xmlns:a16="http://schemas.microsoft.com/office/drawing/2014/main" id="{D3D83049-CBEE-42A3-A5DD-42FA8C9F71A2}"/>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p>
        </p:txBody>
      </p:sp>
      <p:sp>
        <p:nvSpPr>
          <p:cNvPr id="2" name="スライド番号プレースホルダー 1">
            <a:extLst>
              <a:ext uri="{FF2B5EF4-FFF2-40B4-BE49-F238E27FC236}">
                <a16:creationId xmlns:a16="http://schemas.microsoft.com/office/drawing/2014/main" id="{BE6D21BD-64C0-4FD3-8F8C-3D64CB522D49}"/>
              </a:ext>
            </a:extLst>
          </p:cNvPr>
          <p:cNvSpPr>
            <a:spLocks noGrp="1"/>
          </p:cNvSpPr>
          <p:nvPr>
            <p:ph type="sldNum" sz="quarter" idx="12"/>
          </p:nvPr>
        </p:nvSpPr>
        <p:spPr>
          <a:xfrm>
            <a:off x="8585102" y="6463445"/>
            <a:ext cx="442392" cy="280119"/>
          </a:xfrm>
        </p:spPr>
        <p:txBody>
          <a:bodyPr/>
          <a:lstStyle/>
          <a:p>
            <a:fld id="{EF569D7C-9639-42C3-8F25-B9A830C54CB5}" type="slidenum">
              <a:rPr lang="en-US" altLang="ja-JP" smtClean="0">
                <a:solidFill>
                  <a:srgbClr val="000000"/>
                </a:solidFill>
              </a:rPr>
              <a:pPr/>
              <a:t>18</a:t>
            </a:fld>
            <a:endParaRPr lang="en-US" altLang="ja-JP" dirty="0">
              <a:solidFill>
                <a:srgbClr val="000000"/>
              </a:solidFill>
            </a:endParaRPr>
          </a:p>
        </p:txBody>
      </p:sp>
      <p:sp>
        <p:nvSpPr>
          <p:cNvPr id="7" name="正方形/長方形 6">
            <a:extLst>
              <a:ext uri="{FF2B5EF4-FFF2-40B4-BE49-F238E27FC236}">
                <a16:creationId xmlns:a16="http://schemas.microsoft.com/office/drawing/2014/main" id="{818CA55B-55F6-4745-ACFA-49E067F49C83}"/>
              </a:ext>
            </a:extLst>
          </p:cNvPr>
          <p:cNvSpPr/>
          <p:nvPr/>
        </p:nvSpPr>
        <p:spPr bwMode="auto">
          <a:xfrm>
            <a:off x="76429" y="1497363"/>
            <a:ext cx="8958371" cy="4966082"/>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36ACCA03-6A33-4E16-9B42-B2D7F7C8D6C5}"/>
              </a:ext>
            </a:extLst>
          </p:cNvPr>
          <p:cNvSpPr txBox="1"/>
          <p:nvPr/>
        </p:nvSpPr>
        <p:spPr>
          <a:xfrm>
            <a:off x="5253289" y="2086885"/>
            <a:ext cx="3331813" cy="276999"/>
          </a:xfrm>
          <a:prstGeom prst="rect">
            <a:avLst/>
          </a:prstGeom>
          <a:noFill/>
          <a:ln>
            <a:solidFill>
              <a:schemeClr val="tx1">
                <a:alpha val="0"/>
              </a:schemeClr>
            </a:solidFill>
            <a:prstDash val="dashDot"/>
          </a:ln>
        </p:spPr>
        <p:txBody>
          <a:bodyPr wrap="square" rtlCol="0">
            <a:spAutoFit/>
          </a:bodyPr>
          <a:lstStyle/>
          <a:p>
            <a:pPr algn="ctr"/>
            <a:r>
              <a:rPr lang="ja-JP" altLang="en-US" sz="1200" b="1" dirty="0">
                <a:latin typeface="+mj-ea"/>
                <a:ea typeface="+mj-ea"/>
              </a:rPr>
              <a:t>（参考）木津川水門の撤去工追加平面図（右岸）</a:t>
            </a:r>
          </a:p>
        </p:txBody>
      </p:sp>
      <p:pic>
        <p:nvPicPr>
          <p:cNvPr id="10" name="図 9">
            <a:extLst>
              <a:ext uri="{FF2B5EF4-FFF2-40B4-BE49-F238E27FC236}">
                <a16:creationId xmlns:a16="http://schemas.microsoft.com/office/drawing/2014/main" id="{2B500344-2A99-40E7-B11A-74A9E1AA6D8A}"/>
              </a:ext>
            </a:extLst>
          </p:cNvPr>
          <p:cNvPicPr>
            <a:picLocks noChangeAspect="1"/>
          </p:cNvPicPr>
          <p:nvPr/>
        </p:nvPicPr>
        <p:blipFill>
          <a:blip r:embed="rId5"/>
          <a:stretch>
            <a:fillRect/>
          </a:stretch>
        </p:blipFill>
        <p:spPr>
          <a:xfrm>
            <a:off x="4978206" y="2357272"/>
            <a:ext cx="4037467" cy="3314973"/>
          </a:xfrm>
          <a:prstGeom prst="rect">
            <a:avLst/>
          </a:prstGeom>
        </p:spPr>
      </p:pic>
      <p:pic>
        <p:nvPicPr>
          <p:cNvPr id="12" name="図 11">
            <a:extLst>
              <a:ext uri="{FF2B5EF4-FFF2-40B4-BE49-F238E27FC236}">
                <a16:creationId xmlns:a16="http://schemas.microsoft.com/office/drawing/2014/main" id="{74965245-8962-4E92-94C1-4E48891D1A4D}"/>
              </a:ext>
            </a:extLst>
          </p:cNvPr>
          <p:cNvPicPr>
            <a:picLocks noChangeAspect="1"/>
          </p:cNvPicPr>
          <p:nvPr/>
        </p:nvPicPr>
        <p:blipFill>
          <a:blip r:embed="rId6"/>
          <a:stretch>
            <a:fillRect/>
          </a:stretch>
        </p:blipFill>
        <p:spPr>
          <a:xfrm>
            <a:off x="7583428" y="5752884"/>
            <a:ext cx="1340223" cy="424747"/>
          </a:xfrm>
          <a:prstGeom prst="rect">
            <a:avLst/>
          </a:prstGeom>
        </p:spPr>
      </p:pic>
    </p:spTree>
    <p:extLst>
      <p:ext uri="{BB962C8B-B14F-4D97-AF65-F5344CB8AC3E}">
        <p14:creationId xmlns:p14="http://schemas.microsoft.com/office/powerpoint/2010/main" val="2137647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Box 9">
            <a:extLst>
              <a:ext uri="{FF2B5EF4-FFF2-40B4-BE49-F238E27FC236}">
                <a16:creationId xmlns:a16="http://schemas.microsoft.com/office/drawing/2014/main" id="{04A6F6C3-8E79-4A02-8C48-09BE3CA311AC}"/>
              </a:ext>
            </a:extLst>
          </p:cNvPr>
          <p:cNvSpPr txBox="1">
            <a:spLocks noChangeArrowheads="1"/>
          </p:cNvSpPr>
          <p:nvPr/>
        </p:nvSpPr>
        <p:spPr bwMode="auto">
          <a:xfrm>
            <a:off x="109200" y="658323"/>
            <a:ext cx="8917622" cy="1043876"/>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lnSpc>
                <a:spcPts val="2600"/>
              </a:lnSpc>
              <a:spcBef>
                <a:spcPct val="0"/>
              </a:spcBef>
              <a:spcAft>
                <a:spcPts val="0"/>
              </a:spcAft>
              <a:buNone/>
            </a:pPr>
            <a:r>
              <a:rPr lang="ja-JP" altLang="en-US" sz="1800" b="1" dirty="0">
                <a:solidFill>
                  <a:prstClr val="black"/>
                </a:solidFill>
                <a:latin typeface="+mj-ea"/>
                <a:ea typeface="+mj-ea"/>
              </a:rPr>
              <a:t>工事期間中の航行船舶への安全対策の見直し、追加（約</a:t>
            </a:r>
            <a:r>
              <a:rPr lang="en-US" altLang="ja-JP" sz="1800" b="1" dirty="0">
                <a:solidFill>
                  <a:prstClr val="black"/>
                </a:solidFill>
                <a:latin typeface="+mj-ea"/>
                <a:ea typeface="+mj-ea"/>
              </a:rPr>
              <a:t>20</a:t>
            </a:r>
            <a:r>
              <a:rPr lang="ja-JP" altLang="en-US" sz="1800" b="1" dirty="0">
                <a:solidFill>
                  <a:prstClr val="black"/>
                </a:solidFill>
                <a:latin typeface="+mj-ea"/>
                <a:ea typeface="+mj-ea"/>
              </a:rPr>
              <a:t>億円）</a:t>
            </a:r>
            <a:endParaRPr lang="en-US" altLang="ja-JP" sz="1800" b="1" dirty="0">
              <a:solidFill>
                <a:prstClr val="black"/>
              </a:solidFill>
              <a:latin typeface="+mj-ea"/>
              <a:ea typeface="+mj-ea"/>
            </a:endParaRPr>
          </a:p>
          <a:p>
            <a:pPr marL="74670" indent="0" defTabSz="390997" fontAlgn="auto">
              <a:lnSpc>
                <a:spcPts val="2600"/>
              </a:lnSpc>
              <a:spcBef>
                <a:spcPct val="0"/>
              </a:spcBef>
              <a:spcAft>
                <a:spcPts val="0"/>
              </a:spcAft>
              <a:buNone/>
            </a:pPr>
            <a:r>
              <a:rPr lang="ja-JP" altLang="en-US" sz="1600" dirty="0">
                <a:solidFill>
                  <a:prstClr val="black"/>
                </a:solidFill>
                <a:latin typeface="+mj-ea"/>
                <a:ea typeface="+mj-ea"/>
              </a:rPr>
              <a:t>　・航行船舶に対する警戒船の配置見直し</a:t>
            </a:r>
          </a:p>
          <a:p>
            <a:pPr marL="74670" indent="0" defTabSz="390997" fontAlgn="auto">
              <a:lnSpc>
                <a:spcPts val="2600"/>
              </a:lnSpc>
              <a:spcBef>
                <a:spcPct val="0"/>
              </a:spcBef>
              <a:spcAft>
                <a:spcPts val="0"/>
              </a:spcAft>
              <a:buNone/>
            </a:pPr>
            <a:r>
              <a:rPr lang="ja-JP" altLang="en-US" sz="1600" dirty="0">
                <a:solidFill>
                  <a:prstClr val="black"/>
                </a:solidFill>
                <a:latin typeface="+mj-ea"/>
                <a:ea typeface="+mj-ea"/>
              </a:rPr>
              <a:t>　・信号機を設置</a:t>
            </a:r>
          </a:p>
        </p:txBody>
      </p:sp>
      <p:pic>
        <p:nvPicPr>
          <p:cNvPr id="26" name="図 25">
            <a:extLst>
              <a:ext uri="{FF2B5EF4-FFF2-40B4-BE49-F238E27FC236}">
                <a16:creationId xmlns:a16="http://schemas.microsoft.com/office/drawing/2014/main" id="{AB6D315E-3543-49B9-A42A-A4DD661F8C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541" y="2181347"/>
            <a:ext cx="8464713" cy="3790725"/>
          </a:xfrm>
          <a:prstGeom prst="rect">
            <a:avLst/>
          </a:prstGeom>
        </p:spPr>
      </p:pic>
      <p:sp>
        <p:nvSpPr>
          <p:cNvPr id="32" name="フローチャート: 他ページ結合子 31">
            <a:extLst>
              <a:ext uri="{FF2B5EF4-FFF2-40B4-BE49-F238E27FC236}">
                <a16:creationId xmlns:a16="http://schemas.microsoft.com/office/drawing/2014/main" id="{9B67BB69-59C7-47DD-8C1D-F95BC4DA4012}"/>
              </a:ext>
            </a:extLst>
          </p:cNvPr>
          <p:cNvSpPr/>
          <p:nvPr/>
        </p:nvSpPr>
        <p:spPr bwMode="auto">
          <a:xfrm rot="5400000">
            <a:off x="1210513" y="3628568"/>
            <a:ext cx="164942" cy="342978"/>
          </a:xfrm>
          <a:prstGeom prst="flowChartOffpageConnector">
            <a:avLst/>
          </a:prstGeom>
          <a:solidFill>
            <a:schemeClr val="accent4"/>
          </a:solidFill>
          <a:ln>
            <a:solidFill>
              <a:schemeClr val="accent4"/>
            </a:solidFill>
          </a:ln>
          <a:effectLst/>
        </p:spPr>
        <p:txBody>
          <a:bodyPr rtlCol="0" anchor="ctr"/>
          <a:lstStyle/>
          <a:p>
            <a:pPr algn="ctr"/>
            <a:endParaRPr kumimoji="1" lang="ja-JP" altLang="en-US"/>
          </a:p>
        </p:txBody>
      </p:sp>
      <p:sp>
        <p:nvSpPr>
          <p:cNvPr id="33" name="フローチャート: 他ページ結合子 32">
            <a:extLst>
              <a:ext uri="{FF2B5EF4-FFF2-40B4-BE49-F238E27FC236}">
                <a16:creationId xmlns:a16="http://schemas.microsoft.com/office/drawing/2014/main" id="{ECEB900E-82BD-4A2C-A311-2E57E5E84886}"/>
              </a:ext>
            </a:extLst>
          </p:cNvPr>
          <p:cNvSpPr/>
          <p:nvPr/>
        </p:nvSpPr>
        <p:spPr bwMode="auto">
          <a:xfrm rot="16200000">
            <a:off x="8044032" y="3711039"/>
            <a:ext cx="164942" cy="342978"/>
          </a:xfrm>
          <a:prstGeom prst="flowChartOffpageConnector">
            <a:avLst/>
          </a:prstGeom>
          <a:solidFill>
            <a:schemeClr val="accent4"/>
          </a:solidFill>
          <a:ln>
            <a:solidFill>
              <a:schemeClr val="accent4"/>
            </a:solidFill>
          </a:ln>
          <a:effectLst/>
        </p:spPr>
        <p:txBody>
          <a:bodyPr rtlCol="0" anchor="ctr"/>
          <a:lstStyle/>
          <a:p>
            <a:pPr algn="ctr"/>
            <a:endParaRPr kumimoji="1" lang="ja-JP" altLang="en-US"/>
          </a:p>
        </p:txBody>
      </p:sp>
      <p:pic>
        <p:nvPicPr>
          <p:cNvPr id="34" name="図 33">
            <a:extLst>
              <a:ext uri="{FF2B5EF4-FFF2-40B4-BE49-F238E27FC236}">
                <a16:creationId xmlns:a16="http://schemas.microsoft.com/office/drawing/2014/main" id="{64A70B7F-57DC-4B91-8E08-7F626813BE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4975" y="2193581"/>
            <a:ext cx="1434558" cy="670398"/>
          </a:xfrm>
          <a:prstGeom prst="rect">
            <a:avLst/>
          </a:prstGeom>
        </p:spPr>
      </p:pic>
      <p:sp>
        <p:nvSpPr>
          <p:cNvPr id="13" name="Rectangle 2">
            <a:extLst>
              <a:ext uri="{FF2B5EF4-FFF2-40B4-BE49-F238E27FC236}">
                <a16:creationId xmlns:a16="http://schemas.microsoft.com/office/drawing/2014/main" id="{CB01E8B9-B62A-4941-9F56-7E0538B99872}"/>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３．事業費の変動要因</a:t>
            </a:r>
          </a:p>
        </p:txBody>
      </p:sp>
      <p:sp>
        <p:nvSpPr>
          <p:cNvPr id="2" name="スライド番号プレースホルダー 1">
            <a:extLst>
              <a:ext uri="{FF2B5EF4-FFF2-40B4-BE49-F238E27FC236}">
                <a16:creationId xmlns:a16="http://schemas.microsoft.com/office/drawing/2014/main" id="{675950EA-9D1B-4AA3-AE3B-3D6EF88FA63D}"/>
              </a:ext>
            </a:extLst>
          </p:cNvPr>
          <p:cNvSpPr>
            <a:spLocks noGrp="1"/>
          </p:cNvSpPr>
          <p:nvPr>
            <p:ph type="sldNum" sz="quarter" idx="12"/>
          </p:nvPr>
        </p:nvSpPr>
        <p:spPr>
          <a:xfrm>
            <a:off x="8602432" y="6476370"/>
            <a:ext cx="424390" cy="307777"/>
          </a:xfrm>
        </p:spPr>
        <p:txBody>
          <a:bodyPr/>
          <a:lstStyle/>
          <a:p>
            <a:fld id="{EF569D7C-9639-42C3-8F25-B9A830C54CB5}" type="slidenum">
              <a:rPr lang="en-US" altLang="ja-JP" smtClean="0">
                <a:solidFill>
                  <a:srgbClr val="000000"/>
                </a:solidFill>
              </a:rPr>
              <a:pPr/>
              <a:t>19</a:t>
            </a:fld>
            <a:endParaRPr lang="en-US" altLang="ja-JP" dirty="0">
              <a:solidFill>
                <a:srgbClr val="000000"/>
              </a:solidFill>
            </a:endParaRPr>
          </a:p>
        </p:txBody>
      </p:sp>
      <p:sp>
        <p:nvSpPr>
          <p:cNvPr id="15" name="正方形/長方形 14">
            <a:extLst>
              <a:ext uri="{FF2B5EF4-FFF2-40B4-BE49-F238E27FC236}">
                <a16:creationId xmlns:a16="http://schemas.microsoft.com/office/drawing/2014/main" id="{FA3C7690-5E8D-4B9C-AEFF-9C64B3DA288A}"/>
              </a:ext>
            </a:extLst>
          </p:cNvPr>
          <p:cNvSpPr/>
          <p:nvPr/>
        </p:nvSpPr>
        <p:spPr bwMode="auto">
          <a:xfrm>
            <a:off x="117178" y="1844824"/>
            <a:ext cx="8917622" cy="4618621"/>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46CBC52-F6AF-4C8F-A2AC-91D87F4788E6}"/>
              </a:ext>
            </a:extLst>
          </p:cNvPr>
          <p:cNvSpPr txBox="1"/>
          <p:nvPr/>
        </p:nvSpPr>
        <p:spPr>
          <a:xfrm>
            <a:off x="109200" y="1867945"/>
            <a:ext cx="6983080" cy="338554"/>
          </a:xfrm>
          <a:prstGeom prst="rect">
            <a:avLst/>
          </a:prstGeom>
          <a:noFill/>
          <a:ln>
            <a:solidFill>
              <a:schemeClr val="tx1">
                <a:alpha val="0"/>
              </a:schemeClr>
            </a:solidFill>
            <a:prstDash val="dashDot"/>
          </a:ln>
        </p:spPr>
        <p:txBody>
          <a:bodyPr wrap="square" rtlCol="0">
            <a:spAutoFit/>
          </a:bodyPr>
          <a:lstStyle/>
          <a:p>
            <a:r>
              <a:rPr lang="ja-JP" altLang="en-US" sz="1600" dirty="0">
                <a:latin typeface="+mj-ea"/>
                <a:ea typeface="+mj-ea"/>
              </a:rPr>
              <a:t>関係機関との協議の結果、航行船舶の安全対策の見直し、追加対応を実施</a:t>
            </a:r>
            <a:endParaRPr lang="en-US" altLang="ja-JP" sz="1600" dirty="0">
              <a:latin typeface="+mj-ea"/>
              <a:ea typeface="+mj-ea"/>
            </a:endParaRPr>
          </a:p>
        </p:txBody>
      </p:sp>
    </p:spTree>
    <p:extLst>
      <p:ext uri="{BB962C8B-B14F-4D97-AF65-F5344CB8AC3E}">
        <p14:creationId xmlns:p14="http://schemas.microsoft.com/office/powerpoint/2010/main" val="294533484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722658" y="2699092"/>
          <a:ext cx="7759700" cy="3914779"/>
        </p:xfrm>
        <a:graphic>
          <a:graphicData uri="http://schemas.openxmlformats.org/drawingml/2006/table">
            <a:tbl>
              <a:tblPr firstRow="1" bandRow="1">
                <a:tableStyleId>{F5AB1C69-6EDB-4FF4-983F-18BD219EF322}</a:tableStyleId>
              </a:tblPr>
              <a:tblGrid>
                <a:gridCol w="1097567">
                  <a:extLst>
                    <a:ext uri="{9D8B030D-6E8A-4147-A177-3AD203B41FA5}">
                      <a16:colId xmlns:a16="http://schemas.microsoft.com/office/drawing/2014/main" val="20000"/>
                    </a:ext>
                  </a:extLst>
                </a:gridCol>
                <a:gridCol w="6662133">
                  <a:extLst>
                    <a:ext uri="{9D8B030D-6E8A-4147-A177-3AD203B41FA5}">
                      <a16:colId xmlns:a16="http://schemas.microsoft.com/office/drawing/2014/main" val="20001"/>
                    </a:ext>
                  </a:extLst>
                </a:gridCol>
              </a:tblGrid>
              <a:tr h="396062">
                <a:tc>
                  <a:txBody>
                    <a:bodyPr/>
                    <a:lstStyle/>
                    <a:p>
                      <a:pPr algn="ctr"/>
                      <a:endParaRPr kumimoji="1" lang="ja-JP" altLang="en-US" sz="1400" b="0" dirty="0">
                        <a:solidFill>
                          <a:schemeClr val="tx1"/>
                        </a:solidFill>
                      </a:endParaRP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kumimoji="1" lang="ja-JP" altLang="en-US" sz="1400" b="0" dirty="0">
                          <a:solidFill>
                            <a:schemeClr val="tx1"/>
                          </a:solidFill>
                        </a:rPr>
                        <a:t>再評価（再々評価）</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54397">
                <a:tc>
                  <a:txBody>
                    <a:bodyPr/>
                    <a:lstStyle/>
                    <a:p>
                      <a:pPr algn="ctr"/>
                      <a:r>
                        <a:rPr kumimoji="1" lang="ja-JP" altLang="en-US" sz="1400" b="0" dirty="0">
                          <a:solidFill>
                            <a:schemeClr val="tx1"/>
                          </a:solidFill>
                        </a:rPr>
                        <a:t>目的</a:t>
                      </a:r>
                      <a:endParaRPr kumimoji="1" lang="en-US" altLang="ja-JP" sz="1400" b="0" dirty="0">
                        <a:solidFill>
                          <a:schemeClr val="tx1"/>
                        </a:solidFill>
                      </a:endParaRP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事業継続の妥当性を判断するとともに、より効率的な実施方法等を検討する。</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1020">
                <a:tc>
                  <a:txBody>
                    <a:bodyPr/>
                    <a:lstStyle/>
                    <a:p>
                      <a:pPr algn="ctr"/>
                      <a:r>
                        <a:rPr kumimoji="1" lang="ja-JP" altLang="en-US" sz="1400" b="0" dirty="0">
                          <a:solidFill>
                            <a:schemeClr val="tx1"/>
                          </a:solidFill>
                        </a:rPr>
                        <a:t>対象</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総事業費</a:t>
                      </a:r>
                      <a:r>
                        <a:rPr kumimoji="1" lang="en-US" altLang="ja-JP" sz="1400" b="0" dirty="0">
                          <a:solidFill>
                            <a:schemeClr val="tx1"/>
                          </a:solidFill>
                        </a:rPr>
                        <a:t>10</a:t>
                      </a:r>
                      <a:r>
                        <a:rPr kumimoji="1" lang="ja-JP" altLang="en-US" sz="1400" b="0" dirty="0">
                          <a:solidFill>
                            <a:schemeClr val="tx1"/>
                          </a:solidFill>
                        </a:rPr>
                        <a:t>億円以上の事業</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64459">
                <a:tc>
                  <a:txBody>
                    <a:bodyPr/>
                    <a:lstStyle/>
                    <a:p>
                      <a:pPr algn="ctr"/>
                      <a:r>
                        <a:rPr kumimoji="1" lang="ja-JP" altLang="en-US" sz="1400" b="0" dirty="0">
                          <a:solidFill>
                            <a:schemeClr val="tx1"/>
                          </a:solidFill>
                        </a:rPr>
                        <a:t>評価時期</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kumimoji="1" lang="ja-JP" altLang="en-US" sz="1400" b="0" dirty="0">
                          <a:solidFill>
                            <a:schemeClr val="tx1"/>
                          </a:solidFill>
                        </a:rPr>
                        <a:t>・事業計画の大幅な変更・・・・・・・・・・・・・・・・・・・・・・・・・・・・・・❶</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・事業採択後</a:t>
                      </a:r>
                      <a:r>
                        <a:rPr kumimoji="1" lang="en-US" altLang="ja-JP" sz="1400" b="0" dirty="0">
                          <a:solidFill>
                            <a:schemeClr val="tx1"/>
                          </a:solidFill>
                        </a:rPr>
                        <a:t>5</a:t>
                      </a:r>
                      <a:r>
                        <a:rPr kumimoji="1" lang="ja-JP" altLang="en-US" sz="1400" b="0" dirty="0">
                          <a:solidFill>
                            <a:schemeClr val="tx1"/>
                          </a:solidFill>
                        </a:rPr>
                        <a:t>年未着工、事業採択後</a:t>
                      </a:r>
                      <a:r>
                        <a:rPr kumimoji="1" lang="en-US" altLang="ja-JP" sz="1400" b="0" dirty="0">
                          <a:solidFill>
                            <a:schemeClr val="tx1"/>
                          </a:solidFill>
                        </a:rPr>
                        <a:t>10</a:t>
                      </a:r>
                      <a:r>
                        <a:rPr kumimoji="1" lang="ja-JP" altLang="en-US" sz="1400" b="0" dirty="0">
                          <a:solidFill>
                            <a:schemeClr val="tx1"/>
                          </a:solidFill>
                        </a:rPr>
                        <a:t>年継続</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rgbClr val="FF0000"/>
                          </a:solidFill>
                        </a:rPr>
                        <a:t>・再評価後</a:t>
                      </a:r>
                      <a:r>
                        <a:rPr kumimoji="1" lang="en-US" altLang="ja-JP" sz="1400" b="0" dirty="0">
                          <a:solidFill>
                            <a:srgbClr val="FF0000"/>
                          </a:solidFill>
                        </a:rPr>
                        <a:t>5</a:t>
                      </a:r>
                      <a:r>
                        <a:rPr kumimoji="1" lang="ja-JP" altLang="en-US" sz="1400" b="0" dirty="0">
                          <a:solidFill>
                            <a:srgbClr val="FF0000"/>
                          </a:solidFill>
                        </a:rPr>
                        <a:t>年継続毎（事業未着工のものは除く）</a:t>
                      </a:r>
                      <a:endParaRPr kumimoji="1" lang="en-US" altLang="ja-JP" sz="1400" b="0" dirty="0">
                        <a:solidFill>
                          <a:srgbClr val="FF0000"/>
                        </a:solidFill>
                      </a:endParaRPr>
                    </a:p>
                    <a:p>
                      <a:pPr marL="0" indent="0" algn="l">
                        <a:buFont typeface="Arial" panose="020B0604020202020204" pitchFamily="34" charset="0"/>
                        <a:buNone/>
                      </a:pPr>
                      <a:r>
                        <a:rPr kumimoji="1" lang="ja-JP" altLang="en-US" sz="1400" b="0" dirty="0">
                          <a:solidFill>
                            <a:schemeClr val="tx1"/>
                          </a:solidFill>
                        </a:rPr>
                        <a:t>・総事業費の大幅な変更</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・その他評価の必要が生じた事業</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64459">
                <a:tc>
                  <a:txBody>
                    <a:bodyPr/>
                    <a:lstStyle/>
                    <a:p>
                      <a:pPr algn="ctr"/>
                      <a:r>
                        <a:rPr kumimoji="1" lang="ja-JP" altLang="en-US" sz="1400" b="0" dirty="0">
                          <a:solidFill>
                            <a:schemeClr val="tx1"/>
                          </a:solidFill>
                        </a:rPr>
                        <a:t>評価の視点</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・事業状況（事業計画等の変更及び今後の進捗見通しを含む）</a:t>
                      </a:r>
                      <a:endParaRPr kumimoji="1" lang="en-US" altLang="ja-JP" sz="1400" b="0" dirty="0">
                        <a:solidFill>
                          <a:schemeClr val="tx1"/>
                        </a:solidFill>
                      </a:endParaRPr>
                    </a:p>
                    <a:p>
                      <a:pPr algn="l"/>
                      <a:r>
                        <a:rPr kumimoji="1" lang="ja-JP" altLang="en-US" sz="1400" b="0" dirty="0">
                          <a:solidFill>
                            <a:schemeClr val="tx1"/>
                          </a:solidFill>
                        </a:rPr>
                        <a:t>・事業を巡る社会経済情勢の変化</a:t>
                      </a:r>
                      <a:endParaRPr kumimoji="1" lang="en-US" altLang="ja-JP" sz="1400" b="0" dirty="0">
                        <a:solidFill>
                          <a:schemeClr val="tx1"/>
                        </a:solidFill>
                      </a:endParaRPr>
                    </a:p>
                    <a:p>
                      <a:pPr algn="l"/>
                      <a:r>
                        <a:rPr kumimoji="1" lang="ja-JP" altLang="en-US" sz="1400" b="0" dirty="0">
                          <a:solidFill>
                            <a:schemeClr val="tx1"/>
                          </a:solidFill>
                        </a:rPr>
                        <a:t>・費用便益分析等の効率性</a:t>
                      </a:r>
                      <a:endParaRPr kumimoji="1" lang="en-US" altLang="ja-JP" sz="1400" b="0" dirty="0">
                        <a:solidFill>
                          <a:schemeClr val="tx1"/>
                        </a:solidFill>
                      </a:endParaRPr>
                    </a:p>
                    <a:p>
                      <a:pPr algn="l"/>
                      <a:r>
                        <a:rPr kumimoji="1" lang="ja-JP" altLang="en-US" sz="1400" b="0" dirty="0">
                          <a:solidFill>
                            <a:schemeClr val="tx1"/>
                          </a:solidFill>
                        </a:rPr>
                        <a:t>・安全・安心、活力、快適性等の有効性</a:t>
                      </a:r>
                      <a:endParaRPr kumimoji="1" lang="en-US" altLang="ja-JP" sz="1400" b="0" dirty="0">
                        <a:solidFill>
                          <a:schemeClr val="tx1"/>
                        </a:solidFill>
                      </a:endParaRPr>
                    </a:p>
                    <a:p>
                      <a:pPr algn="l"/>
                      <a:r>
                        <a:rPr kumimoji="1" lang="ja-JP" altLang="en-US" sz="1400" b="0" dirty="0">
                          <a:solidFill>
                            <a:schemeClr val="tx1"/>
                          </a:solidFill>
                        </a:rPr>
                        <a:t>・自然環境への影響と対策</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4379">
                <a:tc>
                  <a:txBody>
                    <a:bodyPr/>
                    <a:lstStyle/>
                    <a:p>
                      <a:pPr algn="ctr"/>
                      <a:r>
                        <a:rPr kumimoji="1" lang="ja-JP" altLang="en-US" sz="1400" b="0" dirty="0">
                          <a:solidFill>
                            <a:schemeClr val="tx1"/>
                          </a:solidFill>
                        </a:rPr>
                        <a:t>審議方法</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❶の場合は、河川整備計画（案・変更案）の審議・了承</a:t>
                      </a:r>
                      <a:endParaRPr kumimoji="1" lang="en-US" altLang="ja-JP" sz="1400" b="0" dirty="0">
                        <a:solidFill>
                          <a:schemeClr val="tx1"/>
                        </a:solidFill>
                      </a:endParaRPr>
                    </a:p>
                    <a:p>
                      <a:pPr algn="l"/>
                      <a:r>
                        <a:rPr kumimoji="1" lang="ja-JP" altLang="en-US" sz="1400" b="0" dirty="0">
                          <a:solidFill>
                            <a:srgbClr val="FF0000"/>
                          </a:solidFill>
                        </a:rPr>
                        <a:t>❷の場合は、再評価（再々評価）調査により審議</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8437" name="テキスト ボックス 9"/>
          <p:cNvSpPr txBox="1">
            <a:spLocks noChangeArrowheads="1"/>
          </p:cNvSpPr>
          <p:nvPr/>
        </p:nvSpPr>
        <p:spPr bwMode="auto">
          <a:xfrm>
            <a:off x="138012" y="533958"/>
            <a:ext cx="8867976" cy="1815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sz="1600" dirty="0"/>
              <a:t>大阪府では、建設事業の効率性及び実施過程の透明性の一層の向上を図るため、建設事業評価を実施している。</a:t>
            </a:r>
            <a:endParaRPr lang="en-US" altLang="ja-JP" sz="1600" dirty="0"/>
          </a:p>
          <a:p>
            <a:pPr marL="285750" indent="-285750">
              <a:buFont typeface="Wingdings" panose="05000000000000000000" pitchFamily="2" charset="2"/>
              <a:buChar char="Ø"/>
            </a:pPr>
            <a:r>
              <a:rPr lang="ja-JP" altLang="en-US" sz="1600" u="sng" dirty="0"/>
              <a:t>河川事業・ダム事業については、大阪府河川整備審議会で事業評価を実施している。</a:t>
            </a:r>
            <a:endParaRPr lang="en-US" altLang="ja-JP" sz="1600" u="sng" dirty="0"/>
          </a:p>
          <a:p>
            <a:r>
              <a:rPr lang="ja-JP" altLang="en-US" sz="1600" dirty="0"/>
              <a:t>　　（「大阪府河川事業・ダム事業の事業評価（平成</a:t>
            </a:r>
            <a:r>
              <a:rPr lang="en-US" altLang="ja-JP" sz="1600" dirty="0"/>
              <a:t>28</a:t>
            </a:r>
            <a:r>
              <a:rPr lang="ja-JP" altLang="en-US" sz="1600" dirty="0"/>
              <a:t>年</a:t>
            </a:r>
            <a:r>
              <a:rPr lang="en-US" altLang="ja-JP" sz="1600" dirty="0"/>
              <a:t>7</a:t>
            </a:r>
            <a:r>
              <a:rPr lang="ja-JP" altLang="en-US" sz="1600" dirty="0"/>
              <a:t>月 大阪府都市整備部河川室」）</a:t>
            </a:r>
            <a:endParaRPr lang="en-US" altLang="ja-JP" sz="1600" dirty="0"/>
          </a:p>
          <a:p>
            <a:pPr marL="285750" indent="-285750">
              <a:buFont typeface="Wingdings" panose="05000000000000000000" pitchFamily="2" charset="2"/>
              <a:buChar char="Ø"/>
            </a:pPr>
            <a:r>
              <a:rPr lang="ja-JP" altLang="en-US" sz="1600" dirty="0"/>
              <a:t>西大阪ブロックの河川整備事業については、</a:t>
            </a:r>
            <a:r>
              <a:rPr lang="en-US" altLang="ja-JP" sz="1600" dirty="0"/>
              <a:t>H31(R1)</a:t>
            </a:r>
            <a:r>
              <a:rPr lang="ja-JP" altLang="en-US" sz="1600" dirty="0"/>
              <a:t>年度に「淀川水系西大阪ブロックにおける河川整備計画について」の審議をもって了承されており、今回は</a:t>
            </a:r>
            <a:r>
              <a:rPr lang="ja-JP" altLang="en-US" sz="1600" u="sng" dirty="0">
                <a:solidFill>
                  <a:srgbClr val="FF0000"/>
                </a:solidFill>
              </a:rPr>
              <a:t>再評価後</a:t>
            </a:r>
            <a:r>
              <a:rPr lang="en-US" altLang="ja-JP" sz="1600" u="sng" dirty="0">
                <a:solidFill>
                  <a:srgbClr val="FF0000"/>
                </a:solidFill>
              </a:rPr>
              <a:t>5</a:t>
            </a:r>
            <a:r>
              <a:rPr lang="ja-JP" altLang="en-US" sz="1600" u="sng" dirty="0">
                <a:solidFill>
                  <a:srgbClr val="FF0000"/>
                </a:solidFill>
              </a:rPr>
              <a:t>年を経過する</a:t>
            </a:r>
            <a:r>
              <a:rPr lang="ja-JP" altLang="en-US" sz="1600" dirty="0"/>
              <a:t>ため、事業評価を実施するもの。</a:t>
            </a:r>
          </a:p>
        </p:txBody>
      </p:sp>
      <p:sp>
        <p:nvSpPr>
          <p:cNvPr id="16389" name="AutoShape 6"/>
          <p:cNvSpPr>
            <a:spLocks noChangeArrowheads="1"/>
          </p:cNvSpPr>
          <p:nvPr/>
        </p:nvSpPr>
        <p:spPr bwMode="auto">
          <a:xfrm>
            <a:off x="0" y="2329815"/>
            <a:ext cx="2448272" cy="36927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4396" tIns="42198" rIns="84396" bIns="42198"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77" dirty="0">
                <a:solidFill>
                  <a:srgbClr val="000000"/>
                </a:solidFill>
                <a:latin typeface="HG丸ｺﾞｼｯｸM-PRO" panose="020F0600000000000000" pitchFamily="50" charset="-128"/>
                <a:ea typeface="HG丸ｺﾞｼｯｸM-PRO" panose="020F0600000000000000" pitchFamily="50" charset="-128"/>
              </a:rPr>
              <a:t>≪事業評価について≫</a:t>
            </a:r>
          </a:p>
        </p:txBody>
      </p:sp>
      <p:sp>
        <p:nvSpPr>
          <p:cNvPr id="16413" name="AutoShape 6"/>
          <p:cNvSpPr>
            <a:spLocks noChangeArrowheads="1"/>
          </p:cNvSpPr>
          <p:nvPr/>
        </p:nvSpPr>
        <p:spPr bwMode="auto">
          <a:xfrm>
            <a:off x="1835696" y="6536771"/>
            <a:ext cx="6120912" cy="36927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4396" tIns="42198" rIns="84396" bIns="42198"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108" dirty="0">
                <a:solidFill>
                  <a:srgbClr val="000000"/>
                </a:solidFill>
                <a:latin typeface="HG丸ｺﾞｼｯｸM-PRO" panose="020F0600000000000000" pitchFamily="50" charset="-128"/>
                <a:ea typeface="HG丸ｺﾞｼｯｸM-PRO" panose="020F0600000000000000" pitchFamily="50" charset="-128"/>
              </a:rPr>
              <a:t>※</a:t>
            </a:r>
            <a:r>
              <a:rPr lang="ja-JP" altLang="en-US" sz="1108" dirty="0">
                <a:solidFill>
                  <a:srgbClr val="000000"/>
                </a:solidFill>
                <a:latin typeface="HG丸ｺﾞｼｯｸM-PRO" panose="020F0600000000000000" pitchFamily="50" charset="-128"/>
                <a:ea typeface="HG丸ｺﾞｼｯｸM-PRO" panose="020F0600000000000000" pitchFamily="50" charset="-128"/>
              </a:rPr>
              <a:t>「大阪府河川事業・ダム事業の事業評価（平成</a:t>
            </a:r>
            <a:r>
              <a:rPr lang="en-US" altLang="ja-JP" sz="1108" dirty="0">
                <a:solidFill>
                  <a:srgbClr val="000000"/>
                </a:solidFill>
                <a:latin typeface="HG丸ｺﾞｼｯｸM-PRO" panose="020F0600000000000000" pitchFamily="50" charset="-128"/>
                <a:ea typeface="HG丸ｺﾞｼｯｸM-PRO" panose="020F0600000000000000" pitchFamily="50" charset="-128"/>
              </a:rPr>
              <a:t>28</a:t>
            </a:r>
            <a:r>
              <a:rPr lang="ja-JP" altLang="en-US" sz="1108" dirty="0">
                <a:solidFill>
                  <a:srgbClr val="000000"/>
                </a:solidFill>
                <a:latin typeface="HG丸ｺﾞｼｯｸM-PRO" panose="020F0600000000000000" pitchFamily="50" charset="-128"/>
                <a:ea typeface="HG丸ｺﾞｼｯｸM-PRO" panose="020F0600000000000000" pitchFamily="50" charset="-128"/>
              </a:rPr>
              <a:t>年</a:t>
            </a:r>
            <a:r>
              <a:rPr lang="en-US" altLang="ja-JP" sz="1108" dirty="0">
                <a:solidFill>
                  <a:srgbClr val="000000"/>
                </a:solidFill>
                <a:latin typeface="HG丸ｺﾞｼｯｸM-PRO" panose="020F0600000000000000" pitchFamily="50" charset="-128"/>
                <a:ea typeface="HG丸ｺﾞｼｯｸM-PRO" panose="020F0600000000000000" pitchFamily="50" charset="-128"/>
              </a:rPr>
              <a:t>7</a:t>
            </a:r>
            <a:r>
              <a:rPr lang="ja-JP" altLang="en-US" sz="1108" dirty="0">
                <a:solidFill>
                  <a:srgbClr val="000000"/>
                </a:solidFill>
                <a:latin typeface="HG丸ｺﾞｼｯｸM-PRO" panose="020F0600000000000000" pitchFamily="50" charset="-128"/>
                <a:ea typeface="HG丸ｺﾞｼｯｸM-PRO" panose="020F0600000000000000" pitchFamily="50" charset="-128"/>
              </a:rPr>
              <a:t>月 大阪府整備部河川室）」より抜粋</a:t>
            </a:r>
          </a:p>
        </p:txBody>
      </p:sp>
      <p:sp>
        <p:nvSpPr>
          <p:cNvPr id="11"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今回の事業評価について</a:t>
            </a:r>
          </a:p>
        </p:txBody>
      </p:sp>
      <p:sp>
        <p:nvSpPr>
          <p:cNvPr id="8" name="右中かっこ 2"/>
          <p:cNvSpPr>
            <a:spLocks/>
          </p:cNvSpPr>
          <p:nvPr/>
        </p:nvSpPr>
        <p:spPr bwMode="auto">
          <a:xfrm>
            <a:off x="5877659" y="4002360"/>
            <a:ext cx="260838" cy="738554"/>
          </a:xfrm>
          <a:prstGeom prst="rightBrace">
            <a:avLst>
              <a:gd name="adj1" fmla="val 8311"/>
              <a:gd name="adj2" fmla="val 50000"/>
            </a:avLst>
          </a:prstGeom>
          <a:noFill/>
          <a:ln w="9525">
            <a:solidFill>
              <a:schemeClr val="tx1"/>
            </a:solidFill>
            <a:round/>
            <a:headEnd/>
            <a:tailEnd/>
          </a:ln>
          <a:effectLst/>
        </p:spPr>
        <p:txBody>
          <a:bodyPr anchor="ctr"/>
          <a:lstStyle/>
          <a:p>
            <a:pPr algn="ctr" eaLnBrk="0" hangingPunct="0"/>
            <a:endParaRPr lang="ja-JP" altLang="en-US" sz="1754">
              <a:solidFill>
                <a:srgbClr val="000000"/>
              </a:solidFill>
            </a:endParaRPr>
          </a:p>
        </p:txBody>
      </p:sp>
      <p:sp>
        <p:nvSpPr>
          <p:cNvPr id="9" name="AutoShape 6"/>
          <p:cNvSpPr>
            <a:spLocks noChangeArrowheads="1"/>
          </p:cNvSpPr>
          <p:nvPr/>
        </p:nvSpPr>
        <p:spPr bwMode="auto">
          <a:xfrm>
            <a:off x="6008077" y="4210444"/>
            <a:ext cx="703385" cy="36927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4396" tIns="42198" rIns="84396" bIns="42198"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92">
                <a:solidFill>
                  <a:srgbClr val="000000"/>
                </a:solidFill>
                <a:latin typeface="HG丸ｺﾞｼｯｸM-PRO" panose="020F0600000000000000" pitchFamily="50" charset="-128"/>
                <a:ea typeface="HG丸ｺﾞｼｯｸM-PRO" panose="020F0600000000000000" pitchFamily="50" charset="-128"/>
              </a:rPr>
              <a:t>❷</a:t>
            </a:r>
            <a:endParaRPr lang="ja-JP" altLang="en-US" sz="1477">
              <a:solidFill>
                <a:srgbClr val="000000"/>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a:extLst>
              <a:ext uri="{FF2B5EF4-FFF2-40B4-BE49-F238E27FC236}">
                <a16:creationId xmlns:a16="http://schemas.microsoft.com/office/drawing/2014/main" id="{073DC4EC-7238-4EC5-912F-493D004D9E4C}"/>
              </a:ext>
            </a:extLst>
          </p:cNvPr>
          <p:cNvSpPr>
            <a:spLocks noGrp="1"/>
          </p:cNvSpPr>
          <p:nvPr>
            <p:ph type="sldNum" sz="quarter" idx="12"/>
          </p:nvPr>
        </p:nvSpPr>
        <p:spPr>
          <a:xfrm>
            <a:off x="8571606" y="6497582"/>
            <a:ext cx="498040" cy="291546"/>
          </a:xfrm>
        </p:spPr>
        <p:txBody>
          <a:bodyPr/>
          <a:lstStyle/>
          <a:p>
            <a:fld id="{057F308F-FD15-4BE4-AA80-898DDDD2F59A}" type="slidenum">
              <a:rPr lang="en-US" altLang="ja-JP" smtClean="0">
                <a:solidFill>
                  <a:srgbClr val="000000"/>
                </a:solidFill>
              </a:rPr>
              <a:pPr/>
              <a:t>2</a:t>
            </a:fld>
            <a:endParaRPr lang="en-US" altLang="ja-JP">
              <a:solidFill>
                <a:srgbClr val="000000"/>
              </a:solidFill>
            </a:endParaRPr>
          </a:p>
        </p:txBody>
      </p:sp>
    </p:spTree>
    <p:extLst>
      <p:ext uri="{BB962C8B-B14F-4D97-AF65-F5344CB8AC3E}">
        <p14:creationId xmlns:p14="http://schemas.microsoft.com/office/powerpoint/2010/main" val="68043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1527431744"/>
              </p:ext>
            </p:extLst>
          </p:nvPr>
        </p:nvGraphicFramePr>
        <p:xfrm>
          <a:off x="136667" y="3752043"/>
          <a:ext cx="8784975" cy="3080557"/>
        </p:xfrm>
        <a:graphic>
          <a:graphicData uri="http://schemas.openxmlformats.org/drawingml/2006/table">
            <a:tbl>
              <a:tblPr firstRow="1" bandRow="1">
                <a:tableStyleId>{5C22544A-7EE6-4342-B048-85BDC9FD1C3A}</a:tableStyleId>
              </a:tblPr>
              <a:tblGrid>
                <a:gridCol w="1632606">
                  <a:extLst>
                    <a:ext uri="{9D8B030D-6E8A-4147-A177-3AD203B41FA5}">
                      <a16:colId xmlns:a16="http://schemas.microsoft.com/office/drawing/2014/main" val="20000"/>
                    </a:ext>
                  </a:extLst>
                </a:gridCol>
                <a:gridCol w="3576185">
                  <a:extLst>
                    <a:ext uri="{9D8B030D-6E8A-4147-A177-3AD203B41FA5}">
                      <a16:colId xmlns:a16="http://schemas.microsoft.com/office/drawing/2014/main" val="20001"/>
                    </a:ext>
                  </a:extLst>
                </a:gridCol>
                <a:gridCol w="3576184">
                  <a:extLst>
                    <a:ext uri="{9D8B030D-6E8A-4147-A177-3AD203B41FA5}">
                      <a16:colId xmlns:a16="http://schemas.microsoft.com/office/drawing/2014/main" val="20002"/>
                    </a:ext>
                  </a:extLst>
                </a:gridCol>
              </a:tblGrid>
              <a:tr h="393521">
                <a:tc>
                  <a:txBody>
                    <a:bodyPr/>
                    <a:lstStyle/>
                    <a:p>
                      <a:pPr algn="ctr"/>
                      <a:r>
                        <a:rPr kumimoji="1" lang="ja-JP" altLang="en-US" sz="1400" dirty="0"/>
                        <a:t>項目</a:t>
                      </a:r>
                      <a:endParaRPr kumimoji="1" lang="ja-JP" altLang="en-US" sz="1400" dirty="0">
                        <a:latin typeface="ＭＳ ゴシック" panose="020B0609070205080204" pitchFamily="49" charset="-128"/>
                        <a:ea typeface="ＭＳ ゴシック" panose="020B0609070205080204" pitchFamily="49" charset="-128"/>
                      </a:endParaRPr>
                    </a:p>
                  </a:txBody>
                  <a:tcPr marL="91434" marR="91434" marT="45685" marB="45685" anchor="ctr">
                    <a:solidFill>
                      <a:srgbClr val="002060"/>
                    </a:solidFill>
                  </a:tcPr>
                </a:tc>
                <a:tc>
                  <a:txBody>
                    <a:bodyPr/>
                    <a:lstStyle/>
                    <a:p>
                      <a:pPr algn="ctr"/>
                      <a:r>
                        <a:rPr kumimoji="1" lang="ja-JP" altLang="en-US" sz="1400" dirty="0"/>
                        <a:t>前回評価（</a:t>
                      </a:r>
                      <a:r>
                        <a:rPr kumimoji="1" lang="en-US" altLang="ja-JP" sz="1400" dirty="0"/>
                        <a:t>R1</a:t>
                      </a:r>
                      <a:r>
                        <a:rPr kumimoji="1" lang="ja-JP" altLang="en-US" sz="1400" dirty="0"/>
                        <a:t>）</a:t>
                      </a:r>
                      <a:endParaRPr kumimoji="1" lang="ja-JP" altLang="en-US" sz="1400" dirty="0">
                        <a:latin typeface="ＭＳ ゴシック" panose="020B0609070205080204" pitchFamily="49" charset="-128"/>
                        <a:ea typeface="ＭＳ ゴシック" panose="020B0609070205080204" pitchFamily="49" charset="-128"/>
                      </a:endParaRPr>
                    </a:p>
                  </a:txBody>
                  <a:tcPr marL="91434" marR="91434" marT="45685" marB="45685" anchor="ctr">
                    <a:solidFill>
                      <a:srgbClr val="002060"/>
                    </a:solidFill>
                  </a:tcPr>
                </a:tc>
                <a:tc>
                  <a:txBody>
                    <a:bodyPr/>
                    <a:lstStyle/>
                    <a:p>
                      <a:pPr algn="ctr"/>
                      <a:r>
                        <a:rPr kumimoji="1" lang="ja-JP" altLang="en-US" sz="1400" dirty="0"/>
                        <a:t>今回評価（</a:t>
                      </a:r>
                      <a:r>
                        <a:rPr kumimoji="1" lang="en-US" altLang="ja-JP" sz="1400" dirty="0"/>
                        <a:t>R5</a:t>
                      </a:r>
                      <a:r>
                        <a:rPr kumimoji="1" lang="ja-JP" altLang="en-US" sz="1400" dirty="0"/>
                        <a:t>）</a:t>
                      </a:r>
                      <a:endParaRPr kumimoji="1" lang="ja-JP" altLang="en-US" sz="1400" dirty="0">
                        <a:latin typeface="ＭＳ ゴシック" panose="020B0609070205080204" pitchFamily="49" charset="-128"/>
                        <a:ea typeface="ＭＳ ゴシック" panose="020B0609070205080204" pitchFamily="49" charset="-128"/>
                      </a:endParaRPr>
                    </a:p>
                  </a:txBody>
                  <a:tcPr marL="91434" marR="91434" marT="45685" marB="45685" anchor="ctr">
                    <a:solidFill>
                      <a:srgbClr val="002060"/>
                    </a:solidFill>
                  </a:tcPr>
                </a:tc>
                <a:extLst>
                  <a:ext uri="{0D108BD9-81ED-4DB2-BD59-A6C34878D82A}">
                    <a16:rowId xmlns:a16="http://schemas.microsoft.com/office/drawing/2014/main" val="10000"/>
                  </a:ext>
                </a:extLst>
              </a:tr>
              <a:tr h="1224136">
                <a:tc>
                  <a:txBody>
                    <a:bodyPr/>
                    <a:lstStyle/>
                    <a:p>
                      <a:pPr algn="ctr"/>
                      <a:r>
                        <a:rPr kumimoji="1" lang="ja-JP" altLang="en-US" sz="1400" dirty="0"/>
                        <a:t>全体事業</a:t>
                      </a:r>
                      <a:endParaRPr kumimoji="1" lang="en-US" altLang="ja-JP" sz="1400" dirty="0"/>
                    </a:p>
                    <a:p>
                      <a:pPr algn="ctr"/>
                      <a:r>
                        <a:rPr kumimoji="1" lang="en-US" altLang="ja-JP" sz="1400" dirty="0"/>
                        <a:t>B/C</a:t>
                      </a:r>
                      <a:endPar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solidFill>
                      <a:schemeClr val="bg1">
                        <a:lumMod val="65000"/>
                      </a:schemeClr>
                    </a:solidFill>
                  </a:tcPr>
                </a:tc>
                <a:tc>
                  <a:txBody>
                    <a:bodyPr/>
                    <a:lstStyle/>
                    <a:p>
                      <a:pPr lvl="0"/>
                      <a:r>
                        <a:rPr kumimoji="1" lang="ja-JP" altLang="en-US" sz="1400" dirty="0">
                          <a:solidFill>
                            <a:schemeClr val="tx1"/>
                          </a:solidFill>
                        </a:rPr>
                        <a:t>・便益総額／総費用（</a:t>
                      </a:r>
                      <a:r>
                        <a:rPr kumimoji="1" lang="en-US" altLang="ja-JP" sz="1400" dirty="0">
                          <a:solidFill>
                            <a:schemeClr val="tx1"/>
                          </a:solidFill>
                        </a:rPr>
                        <a:t>B/C</a:t>
                      </a:r>
                      <a:r>
                        <a:rPr kumimoji="1" lang="ja-JP" altLang="en-US" sz="1400" dirty="0">
                          <a:solidFill>
                            <a:schemeClr val="tx1"/>
                          </a:solidFill>
                        </a:rPr>
                        <a:t>）＝</a:t>
                      </a:r>
                      <a:r>
                        <a:rPr kumimoji="1" lang="en-US" altLang="ja-JP" sz="1400" dirty="0">
                          <a:solidFill>
                            <a:schemeClr val="tx1"/>
                          </a:solidFill>
                        </a:rPr>
                        <a:t>11.34</a:t>
                      </a:r>
                    </a:p>
                    <a:p>
                      <a:pPr lvl="0"/>
                      <a:r>
                        <a:rPr kumimoji="1" lang="ja-JP" altLang="en-US" sz="1400" dirty="0">
                          <a:solidFill>
                            <a:schemeClr val="tx1"/>
                          </a:solidFill>
                        </a:rPr>
                        <a:t>　便益総額　</a:t>
                      </a:r>
                      <a:r>
                        <a:rPr kumimoji="1" lang="en-US" altLang="ja-JP" sz="1400" dirty="0">
                          <a:solidFill>
                            <a:schemeClr val="tx1"/>
                          </a:solidFill>
                        </a:rPr>
                        <a:t>B</a:t>
                      </a:r>
                      <a:r>
                        <a:rPr kumimoji="1" lang="ja-JP" altLang="en-US" sz="1400" dirty="0">
                          <a:solidFill>
                            <a:schemeClr val="tx1"/>
                          </a:solidFill>
                        </a:rPr>
                        <a:t>＝</a:t>
                      </a:r>
                      <a:r>
                        <a:rPr kumimoji="1" lang="en-US" altLang="ja-JP" sz="1400" dirty="0">
                          <a:solidFill>
                            <a:schemeClr val="tx1"/>
                          </a:solidFill>
                        </a:rPr>
                        <a:t>190,806.3</a:t>
                      </a:r>
                      <a:r>
                        <a:rPr kumimoji="1" lang="ja-JP" altLang="en-US" sz="1400" dirty="0">
                          <a:solidFill>
                            <a:schemeClr val="tx1"/>
                          </a:solidFill>
                        </a:rPr>
                        <a:t>億円</a:t>
                      </a:r>
                    </a:p>
                    <a:p>
                      <a:pPr lvl="0"/>
                      <a:r>
                        <a:rPr kumimoji="1" lang="ja-JP" altLang="en-US" sz="1400" dirty="0">
                          <a:solidFill>
                            <a:schemeClr val="tx1"/>
                          </a:solidFill>
                        </a:rPr>
                        <a:t>　総費用 　　</a:t>
                      </a:r>
                      <a:r>
                        <a:rPr kumimoji="1" lang="en-US" altLang="ja-JP" sz="1400" dirty="0">
                          <a:solidFill>
                            <a:schemeClr val="tx1"/>
                          </a:solidFill>
                        </a:rPr>
                        <a:t>C</a:t>
                      </a:r>
                      <a:r>
                        <a:rPr kumimoji="1" lang="ja-JP" altLang="en-US" sz="1400" dirty="0">
                          <a:solidFill>
                            <a:schemeClr val="tx1"/>
                          </a:solidFill>
                        </a:rPr>
                        <a:t>＝  </a:t>
                      </a:r>
                      <a:r>
                        <a:rPr kumimoji="1" lang="en-US" altLang="ja-JP" sz="1400" dirty="0">
                          <a:solidFill>
                            <a:schemeClr val="tx1"/>
                          </a:solidFill>
                        </a:rPr>
                        <a:t>16,826.4</a:t>
                      </a:r>
                      <a:r>
                        <a:rPr kumimoji="1" lang="ja-JP" altLang="en-US" sz="1400" dirty="0">
                          <a:solidFill>
                            <a:schemeClr val="tx1"/>
                          </a:solidFill>
                        </a:rPr>
                        <a:t>億円</a:t>
                      </a:r>
                    </a:p>
                    <a:p>
                      <a:pPr lvl="0"/>
                      <a:r>
                        <a:rPr kumimoji="1" lang="ja-JP" altLang="en-US" sz="1400" dirty="0">
                          <a:solidFill>
                            <a:schemeClr val="tx1"/>
                          </a:solidFill>
                        </a:rPr>
                        <a:t>　　建設費   　　    </a:t>
                      </a:r>
                      <a:r>
                        <a:rPr kumimoji="1" lang="en-US" altLang="ja-JP" sz="1400" dirty="0">
                          <a:solidFill>
                            <a:schemeClr val="tx1"/>
                          </a:solidFill>
                        </a:rPr>
                        <a:t>15,490.1</a:t>
                      </a:r>
                      <a:r>
                        <a:rPr kumimoji="1" lang="ja-JP" altLang="en-US" sz="1400" dirty="0">
                          <a:solidFill>
                            <a:schemeClr val="tx1"/>
                          </a:solidFill>
                        </a:rPr>
                        <a:t>億円</a:t>
                      </a:r>
                    </a:p>
                    <a:p>
                      <a:pPr lvl="0"/>
                      <a:r>
                        <a:rPr kumimoji="1" lang="ja-JP" altLang="en-US" sz="1400" dirty="0">
                          <a:solidFill>
                            <a:schemeClr val="tx1"/>
                          </a:solidFill>
                        </a:rPr>
                        <a:t>　　維持管理費　    </a:t>
                      </a:r>
                      <a:r>
                        <a:rPr kumimoji="1" lang="en-US" altLang="ja-JP" sz="1400" dirty="0">
                          <a:solidFill>
                            <a:schemeClr val="tx1"/>
                          </a:solidFill>
                        </a:rPr>
                        <a:t>1,336.3</a:t>
                      </a:r>
                      <a:r>
                        <a:rPr kumimoji="1" lang="ja-JP" altLang="en-US" sz="1400" dirty="0">
                          <a:solidFill>
                            <a:schemeClr val="tx1"/>
                          </a:solidFill>
                        </a:rPr>
                        <a:t>億円</a:t>
                      </a:r>
                      <a:endPar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solidFill>
                      <a:schemeClr val="bg1">
                        <a:lumMod val="65000"/>
                      </a:schemeClr>
                    </a:solidFill>
                  </a:tcPr>
                </a:tc>
                <a:tc>
                  <a:txBody>
                    <a:bodyPr/>
                    <a:lstStyle/>
                    <a:p>
                      <a:pPr lvl="0"/>
                      <a:r>
                        <a:rPr kumimoji="1" lang="ja-JP" altLang="en-US" sz="1400" dirty="0">
                          <a:solidFill>
                            <a:schemeClr val="tx1"/>
                          </a:solidFill>
                        </a:rPr>
                        <a:t>・便益総額／総費用（</a:t>
                      </a:r>
                      <a:r>
                        <a:rPr kumimoji="1" lang="en-US" altLang="ja-JP" sz="1400" dirty="0">
                          <a:solidFill>
                            <a:schemeClr val="tx1"/>
                          </a:solidFill>
                        </a:rPr>
                        <a:t>B/C</a:t>
                      </a:r>
                      <a:r>
                        <a:rPr kumimoji="1" lang="ja-JP" altLang="en-US" sz="1400" dirty="0">
                          <a:solidFill>
                            <a:schemeClr val="tx1"/>
                          </a:solidFill>
                        </a:rPr>
                        <a:t>）＝</a:t>
                      </a:r>
                      <a:r>
                        <a:rPr kumimoji="1" lang="en-US" altLang="ja-JP" sz="1400" dirty="0">
                          <a:solidFill>
                            <a:schemeClr val="tx1"/>
                          </a:solidFill>
                        </a:rPr>
                        <a:t>9.74</a:t>
                      </a:r>
                    </a:p>
                    <a:p>
                      <a:pPr lvl="0"/>
                      <a:r>
                        <a:rPr kumimoji="1" lang="ja-JP" altLang="en-US" sz="1400" dirty="0">
                          <a:solidFill>
                            <a:schemeClr val="tx1"/>
                          </a:solidFill>
                        </a:rPr>
                        <a:t>　便益総額 </a:t>
                      </a:r>
                      <a:r>
                        <a:rPr kumimoji="1" lang="en-US" altLang="ja-JP" sz="1400" dirty="0">
                          <a:solidFill>
                            <a:schemeClr val="tx1"/>
                          </a:solidFill>
                        </a:rPr>
                        <a:t>B</a:t>
                      </a:r>
                      <a:r>
                        <a:rPr kumimoji="1" lang="ja-JP" altLang="en-US" sz="1400" dirty="0">
                          <a:solidFill>
                            <a:schemeClr val="tx1"/>
                          </a:solidFill>
                        </a:rPr>
                        <a:t>＝</a:t>
                      </a:r>
                      <a:r>
                        <a:rPr kumimoji="1" lang="en-US" altLang="ja-JP" sz="1400" dirty="0">
                          <a:solidFill>
                            <a:schemeClr val="tx1"/>
                          </a:solidFill>
                        </a:rPr>
                        <a:t>212,521.5</a:t>
                      </a:r>
                      <a:r>
                        <a:rPr kumimoji="1" lang="ja-JP" altLang="en-US" sz="1400" dirty="0">
                          <a:solidFill>
                            <a:schemeClr val="tx1"/>
                          </a:solidFill>
                        </a:rPr>
                        <a:t>億円</a:t>
                      </a:r>
                    </a:p>
                    <a:p>
                      <a:pPr lvl="0"/>
                      <a:r>
                        <a:rPr kumimoji="1" lang="ja-JP" altLang="en-US" sz="1400" dirty="0">
                          <a:solidFill>
                            <a:schemeClr val="tx1"/>
                          </a:solidFill>
                        </a:rPr>
                        <a:t>　総費用　　</a:t>
                      </a:r>
                      <a:r>
                        <a:rPr kumimoji="1" lang="en-US" altLang="ja-JP" sz="1400" dirty="0">
                          <a:solidFill>
                            <a:schemeClr val="tx1"/>
                          </a:solidFill>
                        </a:rPr>
                        <a:t>C</a:t>
                      </a:r>
                      <a:r>
                        <a:rPr kumimoji="1" lang="ja-JP" altLang="en-US" sz="1400" dirty="0">
                          <a:solidFill>
                            <a:schemeClr val="tx1"/>
                          </a:solidFill>
                        </a:rPr>
                        <a:t>＝  </a:t>
                      </a:r>
                      <a:r>
                        <a:rPr kumimoji="1" lang="en-US" altLang="ja-JP" sz="1400" dirty="0">
                          <a:solidFill>
                            <a:schemeClr val="tx1"/>
                          </a:solidFill>
                        </a:rPr>
                        <a:t>21,814.2</a:t>
                      </a:r>
                      <a:r>
                        <a:rPr kumimoji="1" lang="ja-JP" altLang="en-US" sz="1400" dirty="0">
                          <a:solidFill>
                            <a:schemeClr val="tx1"/>
                          </a:solidFill>
                        </a:rPr>
                        <a:t>億円</a:t>
                      </a:r>
                    </a:p>
                    <a:p>
                      <a:pPr lvl="0"/>
                      <a:r>
                        <a:rPr kumimoji="1" lang="ja-JP" altLang="en-US" sz="1400" dirty="0">
                          <a:solidFill>
                            <a:schemeClr val="tx1"/>
                          </a:solidFill>
                        </a:rPr>
                        <a:t>　　建設費    　　  </a:t>
                      </a:r>
                      <a:r>
                        <a:rPr kumimoji="1" lang="en-US" altLang="ja-JP" sz="1400" dirty="0">
                          <a:solidFill>
                            <a:schemeClr val="tx1"/>
                          </a:solidFill>
                        </a:rPr>
                        <a:t>20,103.3</a:t>
                      </a:r>
                      <a:r>
                        <a:rPr kumimoji="1" lang="ja-JP" altLang="en-US" sz="1400" dirty="0">
                          <a:solidFill>
                            <a:schemeClr val="tx1"/>
                          </a:solidFill>
                        </a:rPr>
                        <a:t>億円</a:t>
                      </a:r>
                    </a:p>
                    <a:p>
                      <a:pPr lvl="0"/>
                      <a:r>
                        <a:rPr kumimoji="1" lang="ja-JP" altLang="en-US" sz="1400" dirty="0">
                          <a:solidFill>
                            <a:schemeClr val="tx1"/>
                          </a:solidFill>
                        </a:rPr>
                        <a:t>　　維持管理費　   </a:t>
                      </a:r>
                      <a:r>
                        <a:rPr kumimoji="1" lang="en-US" altLang="ja-JP" sz="1400" dirty="0">
                          <a:solidFill>
                            <a:schemeClr val="tx1"/>
                          </a:solidFill>
                        </a:rPr>
                        <a:t>1,710.9</a:t>
                      </a:r>
                      <a:r>
                        <a:rPr kumimoji="1" lang="ja-JP" altLang="en-US" sz="1400" dirty="0">
                          <a:solidFill>
                            <a:schemeClr val="tx1"/>
                          </a:solidFill>
                        </a:rPr>
                        <a:t>億円</a:t>
                      </a:r>
                      <a:endPar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solidFill>
                      <a:schemeClr val="bg1">
                        <a:lumMod val="65000"/>
                      </a:schemeClr>
                    </a:solidFill>
                  </a:tcPr>
                </a:tc>
                <a:extLst>
                  <a:ext uri="{0D108BD9-81ED-4DB2-BD59-A6C34878D82A}">
                    <a16:rowId xmlns:a16="http://schemas.microsoft.com/office/drawing/2014/main" val="42651898"/>
                  </a:ext>
                </a:extLst>
              </a:tr>
              <a:tr h="432048">
                <a:tc>
                  <a:txBody>
                    <a:bodyPr/>
                    <a:lstStyle/>
                    <a:p>
                      <a:pPr algn="ctr"/>
                      <a:r>
                        <a:rPr kumimoji="1" lang="ja-JP" altLang="en-US" sz="1400" dirty="0"/>
                        <a:t>マニュアル</a:t>
                      </a:r>
                      <a:endPar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solidFill>
                      <a:schemeClr val="bg1">
                        <a:lumMod val="85000"/>
                      </a:schemeClr>
                    </a:solidFill>
                  </a:tcPr>
                </a:tc>
                <a:tc>
                  <a:txBody>
                    <a:bodyPr/>
                    <a:lstStyle/>
                    <a:p>
                      <a:pPr lvl="0"/>
                      <a:r>
                        <a:rPr kumimoji="1" lang="ja-JP" altLang="en-US" sz="1400" dirty="0">
                          <a:solidFill>
                            <a:schemeClr val="tx1"/>
                          </a:solidFill>
                        </a:rPr>
                        <a:t>「治水経済調査マニュアル</a:t>
                      </a:r>
                      <a:r>
                        <a:rPr kumimoji="1" lang="en-US" altLang="ja-JP" sz="1400" dirty="0">
                          <a:solidFill>
                            <a:schemeClr val="tx1"/>
                          </a:solidFill>
                        </a:rPr>
                        <a:t>(</a:t>
                      </a:r>
                      <a:r>
                        <a:rPr kumimoji="1" lang="ja-JP" altLang="en-US" sz="1400" dirty="0">
                          <a:solidFill>
                            <a:schemeClr val="tx1"/>
                          </a:solidFill>
                        </a:rPr>
                        <a:t>案</a:t>
                      </a:r>
                      <a:r>
                        <a:rPr kumimoji="1" lang="en-US" altLang="ja-JP" sz="1400" dirty="0">
                          <a:solidFill>
                            <a:schemeClr val="tx1"/>
                          </a:solidFill>
                        </a:rPr>
                        <a:t>)</a:t>
                      </a:r>
                      <a:r>
                        <a:rPr kumimoji="1" lang="ja-JP" altLang="en-US" sz="1400" dirty="0">
                          <a:solidFill>
                            <a:schemeClr val="tx1"/>
                          </a:solidFill>
                        </a:rPr>
                        <a:t>」</a:t>
                      </a:r>
                      <a:r>
                        <a:rPr kumimoji="1" lang="en-US" altLang="ja-JP" sz="1400" dirty="0">
                          <a:solidFill>
                            <a:schemeClr val="tx1"/>
                          </a:solidFill>
                        </a:rPr>
                        <a:t>(</a:t>
                      </a:r>
                      <a:r>
                        <a:rPr kumimoji="1" lang="ja-JP" altLang="en-US" sz="1400" dirty="0">
                          <a:solidFill>
                            <a:schemeClr val="tx1"/>
                          </a:solidFill>
                        </a:rPr>
                        <a:t>国土交通省河川局、平成</a:t>
                      </a:r>
                      <a:r>
                        <a:rPr kumimoji="1" lang="en-US" altLang="ja-JP" sz="1400" dirty="0">
                          <a:solidFill>
                            <a:schemeClr val="tx1"/>
                          </a:solidFill>
                        </a:rPr>
                        <a:t>17</a:t>
                      </a:r>
                      <a:r>
                        <a:rPr kumimoji="1" lang="ja-JP" altLang="en-US" sz="1400" dirty="0">
                          <a:solidFill>
                            <a:schemeClr val="tx1"/>
                          </a:solidFill>
                        </a:rPr>
                        <a:t>年</a:t>
                      </a:r>
                      <a:r>
                        <a:rPr kumimoji="1" lang="en-US" altLang="ja-JP" sz="1400" dirty="0">
                          <a:solidFill>
                            <a:schemeClr val="tx1"/>
                          </a:solidFill>
                        </a:rPr>
                        <a:t>4</a:t>
                      </a:r>
                      <a:r>
                        <a:rPr kumimoji="1" lang="ja-JP" altLang="en-US" sz="1400" dirty="0">
                          <a:solidFill>
                            <a:schemeClr val="tx1"/>
                          </a:solidFill>
                        </a:rPr>
                        <a:t>月</a:t>
                      </a:r>
                      <a:r>
                        <a:rPr kumimoji="1" lang="en-US" altLang="ja-JP" sz="1400" dirty="0">
                          <a:solidFill>
                            <a:schemeClr val="tx1"/>
                          </a:solidFill>
                        </a:rPr>
                        <a:t>)</a:t>
                      </a:r>
                      <a:endPar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91434" marR="91434" marT="45685" marB="45685"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「治水経済調査マニュアル</a:t>
                      </a:r>
                      <a:r>
                        <a:rPr kumimoji="1" lang="en-US" altLang="ja-JP" sz="1400" dirty="0">
                          <a:solidFill>
                            <a:schemeClr val="tx1"/>
                          </a:solidFill>
                        </a:rPr>
                        <a:t>(</a:t>
                      </a:r>
                      <a:r>
                        <a:rPr kumimoji="1" lang="ja-JP" altLang="en-US" sz="1400" dirty="0">
                          <a:solidFill>
                            <a:schemeClr val="tx1"/>
                          </a:solidFill>
                        </a:rPr>
                        <a:t>案</a:t>
                      </a:r>
                      <a:r>
                        <a:rPr kumimoji="1" lang="en-US" altLang="ja-JP" sz="1400" dirty="0">
                          <a:solidFill>
                            <a:schemeClr val="tx1"/>
                          </a:solidFill>
                        </a:rPr>
                        <a:t>)</a:t>
                      </a:r>
                      <a:r>
                        <a:rPr kumimoji="1" lang="ja-JP" altLang="en-US" sz="1400" dirty="0">
                          <a:solidFill>
                            <a:schemeClr val="tx1"/>
                          </a:solidFill>
                        </a:rPr>
                        <a:t>」</a:t>
                      </a:r>
                      <a:r>
                        <a:rPr kumimoji="1" lang="en-US" altLang="ja-JP" sz="1400" dirty="0">
                          <a:solidFill>
                            <a:schemeClr val="tx1"/>
                          </a:solidFill>
                        </a:rPr>
                        <a:t>(</a:t>
                      </a:r>
                      <a:r>
                        <a:rPr kumimoji="1" lang="ja-JP" altLang="en-US" sz="1400" dirty="0">
                          <a:solidFill>
                            <a:schemeClr val="tx1"/>
                          </a:solidFill>
                        </a:rPr>
                        <a:t>国土交通省水管理･国土保全局、令和</a:t>
                      </a:r>
                      <a:r>
                        <a:rPr kumimoji="1" lang="en-US" altLang="ja-JP" sz="1400" dirty="0">
                          <a:solidFill>
                            <a:schemeClr val="tx1"/>
                          </a:solidFill>
                        </a:rPr>
                        <a:t>2</a:t>
                      </a:r>
                      <a:r>
                        <a:rPr kumimoji="1" lang="ja-JP" altLang="en-US" sz="1400" dirty="0">
                          <a:solidFill>
                            <a:schemeClr val="tx1"/>
                          </a:solidFill>
                        </a:rPr>
                        <a:t>年</a:t>
                      </a:r>
                      <a:r>
                        <a:rPr kumimoji="1" lang="en-US" altLang="ja-JP" sz="1400" dirty="0">
                          <a:solidFill>
                            <a:schemeClr val="tx1"/>
                          </a:solidFill>
                        </a:rPr>
                        <a:t>4</a:t>
                      </a:r>
                      <a:r>
                        <a:rPr kumimoji="1" lang="ja-JP" altLang="en-US" sz="1400" dirty="0">
                          <a:solidFill>
                            <a:schemeClr val="tx1"/>
                          </a:solidFill>
                        </a:rPr>
                        <a:t>月</a:t>
                      </a:r>
                      <a:r>
                        <a:rPr kumimoji="1" lang="en-US" altLang="ja-JP" sz="14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便益の算定方法が変更</a:t>
                      </a:r>
                    </a:p>
                  </a:txBody>
                  <a:tcPr marL="91434" marR="91434" marT="45685" marB="45685" anchor="ctr">
                    <a:solidFill>
                      <a:schemeClr val="bg1">
                        <a:lumMod val="85000"/>
                      </a:schemeClr>
                    </a:solidFill>
                  </a:tcPr>
                </a:tc>
                <a:extLst>
                  <a:ext uri="{0D108BD9-81ED-4DB2-BD59-A6C34878D82A}">
                    <a16:rowId xmlns:a16="http://schemas.microsoft.com/office/drawing/2014/main" val="1039498336"/>
                  </a:ext>
                </a:extLst>
              </a:tr>
              <a:tr h="432048">
                <a:tc>
                  <a:txBody>
                    <a:bodyPr/>
                    <a:lstStyle/>
                    <a:p>
                      <a:pPr algn="ctr"/>
                      <a:r>
                        <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B/C</a:t>
                      </a:r>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算定条件</a:t>
                      </a:r>
                    </a:p>
                  </a:txBody>
                  <a:tcPr marL="91434" marR="91434" marT="45685" marB="45685" anchor="ctr">
                    <a:solidFill>
                      <a:schemeClr val="bg1">
                        <a:lumMod val="85000"/>
                      </a:schemeClr>
                    </a:solidFill>
                  </a:tcPr>
                </a:tc>
                <a:tc>
                  <a:txBody>
                    <a:bodyPr/>
                    <a:lstStyle/>
                    <a:p>
                      <a:pPr lvl="0"/>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評価基準年：令和元年度</a:t>
                      </a:r>
                      <a:endPar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lvl="0"/>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整備期間　：</a:t>
                      </a:r>
                      <a:r>
                        <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82</a:t>
                      </a:r>
                      <a:r>
                        <a:rPr kumimoji="1" lang="zh-TW"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年間（昭和</a:t>
                      </a:r>
                      <a:r>
                        <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35</a:t>
                      </a:r>
                      <a:r>
                        <a:rPr kumimoji="1" lang="zh-TW"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年～令和</a:t>
                      </a:r>
                      <a:r>
                        <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23</a:t>
                      </a:r>
                      <a:r>
                        <a:rPr kumimoji="1" lang="zh-TW"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a:t>
                      </a:r>
                      <a:endPar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lvl="0"/>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評価期間　：整備後</a:t>
                      </a:r>
                      <a:r>
                        <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80</a:t>
                      </a:r>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年間</a:t>
                      </a:r>
                    </a:p>
                  </a:txBody>
                  <a:tcPr marL="91434" marR="91434" marT="45685" marB="45685" anchor="ctr">
                    <a:solidFill>
                      <a:schemeClr val="bg1">
                        <a:lumMod val="85000"/>
                      </a:schemeClr>
                    </a:solidFill>
                  </a:tcPr>
                </a:tc>
                <a:tc>
                  <a:txBody>
                    <a:bodyPr/>
                    <a:lstStyle/>
                    <a:p>
                      <a:pPr lvl="0"/>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評価基準年：令和</a:t>
                      </a:r>
                      <a:r>
                        <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5</a:t>
                      </a:r>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年度</a:t>
                      </a:r>
                      <a:endPar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lvl="0"/>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整備期間　：</a:t>
                      </a:r>
                      <a:r>
                        <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82</a:t>
                      </a:r>
                      <a:r>
                        <a:rPr kumimoji="1" lang="zh-TW"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年間（昭和</a:t>
                      </a:r>
                      <a:r>
                        <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35</a:t>
                      </a:r>
                      <a:r>
                        <a:rPr kumimoji="1" lang="zh-TW"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年～令和</a:t>
                      </a:r>
                      <a:r>
                        <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23</a:t>
                      </a:r>
                      <a:r>
                        <a:rPr kumimoji="1" lang="zh-TW"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a:t>
                      </a:r>
                      <a:endParaRPr kumimoji="1" lang="en-US" altLang="zh-TW"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marL="0" marR="0" lvl="0" indent="0" algn="l" defTabSz="63154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評価期間　：整備後</a:t>
                      </a:r>
                      <a:r>
                        <a:rPr kumimoji="1" lang="en-US" altLang="ja-JP"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80</a:t>
                      </a:r>
                      <a:r>
                        <a:rPr kumimoji="1" lang="ja-JP" altLang="en-US" sz="14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年間</a:t>
                      </a:r>
                    </a:p>
                  </a:txBody>
                  <a:tcPr marL="91434" marR="91434" marT="45685" marB="45685" anchor="ctr">
                    <a:solidFill>
                      <a:schemeClr val="bg1">
                        <a:lumMod val="85000"/>
                      </a:schemeClr>
                    </a:solidFill>
                  </a:tcPr>
                </a:tc>
                <a:extLst>
                  <a:ext uri="{0D108BD9-81ED-4DB2-BD59-A6C34878D82A}">
                    <a16:rowId xmlns:a16="http://schemas.microsoft.com/office/drawing/2014/main" val="4281366682"/>
                  </a:ext>
                </a:extLst>
              </a:tr>
            </a:tbl>
          </a:graphicData>
        </a:graphic>
      </p:graphicFrame>
      <p:sp>
        <p:nvSpPr>
          <p:cNvPr id="7"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４．事業の投資効果と進捗状況</a:t>
            </a:r>
          </a:p>
        </p:txBody>
      </p:sp>
      <p:sp>
        <p:nvSpPr>
          <p:cNvPr id="18" name="テキスト ボックス 17">
            <a:extLst>
              <a:ext uri="{FF2B5EF4-FFF2-40B4-BE49-F238E27FC236}">
                <a16:creationId xmlns:a16="http://schemas.microsoft.com/office/drawing/2014/main" id="{9084B3F8-6593-4440-8913-5B98B4FEDED9}"/>
              </a:ext>
            </a:extLst>
          </p:cNvPr>
          <p:cNvSpPr txBox="1">
            <a:spLocks noChangeArrowheads="1"/>
          </p:cNvSpPr>
          <p:nvPr/>
        </p:nvSpPr>
        <p:spPr bwMode="auto">
          <a:xfrm>
            <a:off x="116347" y="1081043"/>
            <a:ext cx="8784975" cy="19159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lnSpc>
                <a:spcPts val="1500"/>
              </a:lnSpc>
              <a:buFont typeface="Wingdings" panose="05000000000000000000" pitchFamily="2" charset="2"/>
              <a:buChar char="Ø"/>
              <a:defRPr/>
            </a:pPr>
            <a:r>
              <a:rPr lang="ja-JP" altLang="en-US" u="sng" dirty="0">
                <a:latin typeface="ＭＳ Ｐゴシック" pitchFamily="50" charset="-128"/>
              </a:rPr>
              <a:t>「治水経済調査マニュアル（案）」（国土交通省 水管理・国土保全局、令和</a:t>
            </a:r>
            <a:r>
              <a:rPr lang="en-US" altLang="ja-JP" u="sng" dirty="0">
                <a:latin typeface="ＭＳ Ｐゴシック" pitchFamily="50" charset="-128"/>
              </a:rPr>
              <a:t>2</a:t>
            </a:r>
            <a:r>
              <a:rPr lang="ja-JP" altLang="en-US" u="sng" dirty="0">
                <a:latin typeface="ＭＳ Ｐゴシック" pitchFamily="50" charset="-128"/>
              </a:rPr>
              <a:t>年４月）</a:t>
            </a:r>
            <a:r>
              <a:rPr lang="ja-JP" altLang="en-US" dirty="0">
                <a:latin typeface="ＭＳ Ｐゴシック" pitchFamily="50" charset="-128"/>
              </a:rPr>
              <a:t>に基づいて、被害軽減効果を河川改修事業の効果（便益）として算出を行った。前回評価時は平成</a:t>
            </a:r>
            <a:r>
              <a:rPr lang="en-US" altLang="ja-JP" dirty="0">
                <a:latin typeface="ＭＳ Ｐゴシック" pitchFamily="50" charset="-128"/>
              </a:rPr>
              <a:t>17</a:t>
            </a:r>
            <a:r>
              <a:rPr lang="ja-JP" altLang="en-US" dirty="0">
                <a:latin typeface="ＭＳ Ｐゴシック" pitchFamily="50" charset="-128"/>
              </a:rPr>
              <a:t>年４月の旧マニュアルを用いて被害額を算出している。新マニュアルでは近年の水害データをもとに被害率等が更新されており、近年の水害被害実態に基づく、より確からしい算定方法に見直された。　</a:t>
            </a:r>
            <a:r>
              <a:rPr lang="en-US" altLang="ja-JP" sz="1200" dirty="0"/>
              <a:t>※B/C</a:t>
            </a:r>
            <a:r>
              <a:rPr lang="ja-JP" altLang="en-US" sz="1200" dirty="0"/>
              <a:t>根拠資料</a:t>
            </a:r>
            <a:r>
              <a:rPr lang="en-US" altLang="ja-JP" sz="1200" dirty="0"/>
              <a:t>P.4</a:t>
            </a:r>
            <a:r>
              <a:rPr lang="ja-JP" altLang="en-US" sz="1200" dirty="0"/>
              <a:t>（前回評価時の年平均被害額との比較）より</a:t>
            </a:r>
            <a:endParaRPr lang="en-US" altLang="ja-JP" sz="1200" dirty="0"/>
          </a:p>
          <a:p>
            <a:pPr marL="285750" indent="-285750">
              <a:lnSpc>
                <a:spcPts val="1500"/>
              </a:lnSpc>
              <a:buFont typeface="Wingdings" panose="05000000000000000000" pitchFamily="2" charset="2"/>
              <a:buChar char="Ø"/>
              <a:defRPr/>
            </a:pPr>
            <a:endParaRPr lang="en-US" altLang="ja-JP" sz="1600" dirty="0"/>
          </a:p>
          <a:p>
            <a:pPr marL="285750" indent="-285750">
              <a:buFont typeface="Wingdings" panose="05000000000000000000" pitchFamily="2" charset="2"/>
              <a:buChar char="Ø"/>
            </a:pPr>
            <a:r>
              <a:rPr lang="ja-JP" altLang="en-US" dirty="0"/>
              <a:t>被害軽減効果の算定にあたっては、費用の更新、評価基準年の更新、デフレータの更新を行い、Ｂ</a:t>
            </a:r>
            <a:r>
              <a:rPr lang="en-US" altLang="ja-JP" dirty="0"/>
              <a:t>/</a:t>
            </a:r>
            <a:r>
              <a:rPr lang="ja-JP" altLang="en-US" dirty="0"/>
              <a:t>Ｃを算定した。便益は、被害軽減効果に治水施設の残存価値を加算し、算出した。</a:t>
            </a:r>
            <a:endParaRPr lang="en-US" altLang="ja-JP" dirty="0"/>
          </a:p>
          <a:p>
            <a:pPr marL="285750" indent="-285750">
              <a:buFont typeface="Wingdings" panose="05000000000000000000" pitchFamily="2" charset="2"/>
              <a:buChar char="Ø"/>
            </a:pPr>
            <a:endParaRPr lang="en-US" altLang="ja-JP" dirty="0"/>
          </a:p>
          <a:p>
            <a:pPr marL="285750" indent="-285750">
              <a:buFont typeface="Wingdings" panose="05000000000000000000" pitchFamily="2" charset="2"/>
              <a:buChar char="Ø"/>
            </a:pPr>
            <a:r>
              <a:rPr lang="ja-JP" altLang="en-US" dirty="0"/>
              <a:t>事業費の増減を考慮して費用対効果を算出したところ、今回評価における</a:t>
            </a:r>
            <a:r>
              <a:rPr lang="ja-JP" altLang="en-US" u="sng" dirty="0">
                <a:solidFill>
                  <a:srgbClr val="FF0000"/>
                </a:solidFill>
                <a:latin typeface="ＭＳ Ｐゴシック" pitchFamily="50" charset="-128"/>
              </a:rPr>
              <a:t>Ｂ／Ｃは</a:t>
            </a:r>
            <a:r>
              <a:rPr lang="en-US" altLang="ja-JP" u="sng" dirty="0">
                <a:solidFill>
                  <a:srgbClr val="FF0000"/>
                </a:solidFill>
                <a:latin typeface="ＭＳ Ｐゴシック" pitchFamily="50" charset="-128"/>
              </a:rPr>
              <a:t>9.74</a:t>
            </a:r>
            <a:r>
              <a:rPr lang="ja-JP" altLang="en-US" dirty="0"/>
              <a:t>となった。</a:t>
            </a:r>
            <a:endParaRPr lang="en-US" altLang="ja-JP" dirty="0"/>
          </a:p>
        </p:txBody>
      </p:sp>
      <p:sp>
        <p:nvSpPr>
          <p:cNvPr id="19" name="AutoShape 6">
            <a:extLst>
              <a:ext uri="{FF2B5EF4-FFF2-40B4-BE49-F238E27FC236}">
                <a16:creationId xmlns:a16="http://schemas.microsoft.com/office/drawing/2014/main" id="{821FD5FB-2BC9-4317-8485-57A4190E629C}"/>
              </a:ext>
            </a:extLst>
          </p:cNvPr>
          <p:cNvSpPr>
            <a:spLocks noChangeArrowheads="1"/>
          </p:cNvSpPr>
          <p:nvPr/>
        </p:nvSpPr>
        <p:spPr bwMode="auto">
          <a:xfrm>
            <a:off x="141745" y="473865"/>
            <a:ext cx="2634327" cy="57887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wrap="none" lIns="91429" tIns="45715" rIns="91429" bIns="45715" anchor="ctr">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事業の投資効果</a:t>
            </a:r>
            <a:endParaRPr lang="en-US" altLang="ja-JP" sz="14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　</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費用便益分析（</a:t>
            </a:r>
            <a:r>
              <a:rPr lang="en-US" altLang="ja-JP" sz="1400" dirty="0">
                <a:solidFill>
                  <a:srgbClr val="000000"/>
                </a:solidFill>
                <a:latin typeface="HG丸ｺﾞｼｯｸM-PRO" panose="020F0600000000000000" pitchFamily="50" charset="-128"/>
                <a:ea typeface="HG丸ｺﾞｼｯｸM-PRO" panose="020F0600000000000000" pitchFamily="50" charset="-128"/>
              </a:rPr>
              <a:t>B/C</a:t>
            </a:r>
            <a:r>
              <a:rPr lang="ja-JP" altLang="en-US" sz="1400" dirty="0">
                <a:solidFill>
                  <a:srgbClr val="000000"/>
                </a:solidFill>
                <a:latin typeface="HG丸ｺﾞｼｯｸM-PRO" panose="020F0600000000000000" pitchFamily="50" charset="-128"/>
                <a:ea typeface="HG丸ｺﾞｼｯｸM-PRO" panose="020F0600000000000000" pitchFamily="50" charset="-128"/>
              </a:rPr>
              <a:t>） </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9" name="Text Box 9">
            <a:extLst>
              <a:ext uri="{FF2B5EF4-FFF2-40B4-BE49-F238E27FC236}">
                <a16:creationId xmlns:a16="http://schemas.microsoft.com/office/drawing/2014/main" id="{37FD5453-1E88-479E-B22F-52FC61FB4DB5}"/>
              </a:ext>
            </a:extLst>
          </p:cNvPr>
          <p:cNvSpPr txBox="1">
            <a:spLocks noChangeArrowheads="1"/>
          </p:cNvSpPr>
          <p:nvPr/>
        </p:nvSpPr>
        <p:spPr bwMode="auto">
          <a:xfrm>
            <a:off x="-96146" y="3220608"/>
            <a:ext cx="9201119" cy="307777"/>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ja-JP" sz="1400" kern="100" dirty="0">
                <a:effectLst/>
                <a:latin typeface="+mj-ea"/>
                <a:ea typeface="+mj-ea"/>
                <a:cs typeface="Times New Roman" panose="02020603050405020304" pitchFamily="18" charset="0"/>
              </a:rPr>
              <a:t>高潮、地震・津波対策の費用は計上</a:t>
            </a:r>
            <a:r>
              <a:rPr lang="ja-JP" altLang="en-US" sz="1400" kern="100" dirty="0">
                <a:effectLst/>
                <a:latin typeface="+mj-ea"/>
                <a:ea typeface="+mj-ea"/>
                <a:cs typeface="Times New Roman" panose="02020603050405020304" pitchFamily="18" charset="0"/>
              </a:rPr>
              <a:t>しているが</a:t>
            </a:r>
            <a:r>
              <a:rPr lang="ja-JP" altLang="ja-JP" sz="1400" kern="100" dirty="0">
                <a:effectLst/>
                <a:latin typeface="+mj-ea"/>
                <a:ea typeface="+mj-ea"/>
                <a:cs typeface="Times New Roman" panose="02020603050405020304" pitchFamily="18" charset="0"/>
              </a:rPr>
              <a:t>、地震・津波対策の便益は</a:t>
            </a:r>
            <a:r>
              <a:rPr lang="ja-JP" altLang="en-US" sz="1400" kern="100" dirty="0">
                <a:latin typeface="+mj-ea"/>
                <a:ea typeface="+mj-ea"/>
                <a:cs typeface="Times New Roman" panose="02020603050405020304" pitchFamily="18" charset="0"/>
              </a:rPr>
              <a:t>評価</a:t>
            </a:r>
            <a:r>
              <a:rPr lang="ja-JP" altLang="ja-JP" sz="1400" kern="100" dirty="0">
                <a:effectLst/>
                <a:latin typeface="+mj-ea"/>
                <a:ea typeface="+mj-ea"/>
                <a:cs typeface="Times New Roman" panose="02020603050405020304" pitchFamily="18" charset="0"/>
              </a:rPr>
              <a:t>できないので高潮事業の便益</a:t>
            </a:r>
            <a:r>
              <a:rPr lang="ja-JP" altLang="en-US" sz="1400" kern="100" dirty="0">
                <a:effectLst/>
                <a:latin typeface="+mj-ea"/>
                <a:ea typeface="+mj-ea"/>
                <a:cs typeface="Times New Roman" panose="02020603050405020304" pitchFamily="18" charset="0"/>
              </a:rPr>
              <a:t>のみ</a:t>
            </a:r>
            <a:r>
              <a:rPr lang="ja-JP" altLang="en-US" sz="1400" kern="100" dirty="0">
                <a:latin typeface="+mj-ea"/>
                <a:ea typeface="+mj-ea"/>
                <a:cs typeface="Times New Roman" panose="02020603050405020304" pitchFamily="18" charset="0"/>
              </a:rPr>
              <a:t>で</a:t>
            </a:r>
            <a:r>
              <a:rPr lang="ja-JP" altLang="ja-JP" sz="1400" kern="100" dirty="0">
                <a:effectLst/>
                <a:latin typeface="+mj-ea"/>
                <a:ea typeface="+mj-ea"/>
                <a:cs typeface="Times New Roman" panose="02020603050405020304" pitchFamily="18" charset="0"/>
              </a:rPr>
              <a:t>評価</a:t>
            </a:r>
            <a:endParaRPr lang="en-US" altLang="ja-JP" sz="1400" kern="100" dirty="0">
              <a:effectLst/>
              <a:latin typeface="+mj-ea"/>
              <a:ea typeface="+mj-ea"/>
              <a:cs typeface="Times New Roman" panose="02020603050405020304" pitchFamily="18" charset="0"/>
            </a:endParaRPr>
          </a:p>
        </p:txBody>
      </p:sp>
      <p:sp>
        <p:nvSpPr>
          <p:cNvPr id="2" name="大かっこ 1">
            <a:extLst>
              <a:ext uri="{FF2B5EF4-FFF2-40B4-BE49-F238E27FC236}">
                <a16:creationId xmlns:a16="http://schemas.microsoft.com/office/drawing/2014/main" id="{0F5C482D-F58D-40D1-B08E-D5CE347B4DD6}"/>
              </a:ext>
            </a:extLst>
          </p:cNvPr>
          <p:cNvSpPr/>
          <p:nvPr/>
        </p:nvSpPr>
        <p:spPr bwMode="auto">
          <a:xfrm>
            <a:off x="39028" y="3099625"/>
            <a:ext cx="8997468" cy="549745"/>
          </a:xfrm>
          <a:prstGeom prst="bracketPair">
            <a:avLst/>
          </a:prstGeom>
          <a:noFill/>
          <a:ln>
            <a:solidFill>
              <a:schemeClr val="tx1"/>
            </a:solidFill>
          </a:ln>
          <a:effectLst/>
        </p:spPr>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0F8C1F0C-455A-4275-AD5B-B9DBA7FD54DC}"/>
              </a:ext>
            </a:extLst>
          </p:cNvPr>
          <p:cNvSpPr>
            <a:spLocks noGrp="1"/>
          </p:cNvSpPr>
          <p:nvPr>
            <p:ph type="sldNum" sz="quarter" idx="12"/>
          </p:nvPr>
        </p:nvSpPr>
        <p:spPr>
          <a:xfrm>
            <a:off x="8603656" y="6524823"/>
            <a:ext cx="492280" cy="307777"/>
          </a:xfrm>
        </p:spPr>
        <p:txBody>
          <a:bodyPr/>
          <a:lstStyle/>
          <a:p>
            <a:fld id="{EF569D7C-9639-42C3-8F25-B9A830C54CB5}" type="slidenum">
              <a:rPr lang="en-US" altLang="ja-JP" smtClean="0">
                <a:solidFill>
                  <a:srgbClr val="000000"/>
                </a:solidFill>
              </a:rPr>
              <a:pPr/>
              <a:t>20</a:t>
            </a:fld>
            <a:endParaRPr lang="en-US" altLang="ja-JP" dirty="0">
              <a:solidFill>
                <a:srgbClr val="000000"/>
              </a:solidFill>
            </a:endParaRPr>
          </a:p>
        </p:txBody>
      </p:sp>
    </p:spTree>
    <p:extLst>
      <p:ext uri="{BB962C8B-B14F-4D97-AF65-F5344CB8AC3E}">
        <p14:creationId xmlns:p14="http://schemas.microsoft.com/office/powerpoint/2010/main" val="58730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3717867721"/>
              </p:ext>
            </p:extLst>
          </p:nvPr>
        </p:nvGraphicFramePr>
        <p:xfrm>
          <a:off x="134820" y="2329958"/>
          <a:ext cx="8784976" cy="1902219"/>
        </p:xfrm>
        <a:graphic>
          <a:graphicData uri="http://schemas.openxmlformats.org/drawingml/2006/table">
            <a:tbl>
              <a:tblPr firstRow="1" bandRow="1">
                <a:tableStyleId>{5C22544A-7EE6-4342-B048-85BDC9FD1C3A}</a:tableStyleId>
              </a:tblPr>
              <a:tblGrid>
                <a:gridCol w="1691192">
                  <a:extLst>
                    <a:ext uri="{9D8B030D-6E8A-4147-A177-3AD203B41FA5}">
                      <a16:colId xmlns:a16="http://schemas.microsoft.com/office/drawing/2014/main" val="20000"/>
                    </a:ext>
                  </a:extLst>
                </a:gridCol>
                <a:gridCol w="2734953">
                  <a:extLst>
                    <a:ext uri="{9D8B030D-6E8A-4147-A177-3AD203B41FA5}">
                      <a16:colId xmlns:a16="http://schemas.microsoft.com/office/drawing/2014/main" val="20001"/>
                    </a:ext>
                  </a:extLst>
                </a:gridCol>
                <a:gridCol w="2222149">
                  <a:extLst>
                    <a:ext uri="{9D8B030D-6E8A-4147-A177-3AD203B41FA5}">
                      <a16:colId xmlns:a16="http://schemas.microsoft.com/office/drawing/2014/main" val="20002"/>
                    </a:ext>
                  </a:extLst>
                </a:gridCol>
                <a:gridCol w="2136682">
                  <a:extLst>
                    <a:ext uri="{9D8B030D-6E8A-4147-A177-3AD203B41FA5}">
                      <a16:colId xmlns:a16="http://schemas.microsoft.com/office/drawing/2014/main" val="20003"/>
                    </a:ext>
                  </a:extLst>
                </a:gridCol>
              </a:tblGrid>
              <a:tr h="286292">
                <a:tc>
                  <a:txBody>
                    <a:bodyPr/>
                    <a:lstStyle/>
                    <a:p>
                      <a:pPr algn="ctr">
                        <a:lnSpc>
                          <a:spcPct val="100000"/>
                        </a:lnSpc>
                      </a:pPr>
                      <a:endParaRPr kumimoji="1" lang="ja-JP" altLang="en-US" sz="1600" dirty="0">
                        <a:solidFill>
                          <a:schemeClr val="bg1"/>
                        </a:solidFill>
                      </a:endParaRPr>
                    </a:p>
                  </a:txBody>
                  <a:tcPr marL="162830" marR="162830" marT="81315" marB="81315" anchor="ctr">
                    <a:solidFill>
                      <a:srgbClr val="3399FF"/>
                    </a:solidFill>
                  </a:tcPr>
                </a:tc>
                <a:tc>
                  <a:txBody>
                    <a:bodyPr/>
                    <a:lstStyle/>
                    <a:p>
                      <a:pPr algn="ctr">
                        <a:lnSpc>
                          <a:spcPct val="100000"/>
                        </a:lnSpc>
                      </a:pPr>
                      <a:r>
                        <a:rPr kumimoji="1" lang="ja-JP" altLang="en-US" sz="1600" dirty="0"/>
                        <a:t>項目</a:t>
                      </a:r>
                      <a:endParaRPr kumimoji="1" lang="ja-JP" altLang="en-US" sz="1600" dirty="0">
                        <a:solidFill>
                          <a:schemeClr val="tx1"/>
                        </a:solidFill>
                      </a:endParaRPr>
                    </a:p>
                  </a:txBody>
                  <a:tcPr marL="162830" marR="162830" marT="81315" marB="81315"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dirty="0"/>
                        <a:t>前回評価時</a:t>
                      </a:r>
                      <a:endParaRPr kumimoji="1" lang="ja-JP" altLang="en-US" sz="1600" dirty="0">
                        <a:solidFill>
                          <a:schemeClr val="tx1"/>
                        </a:solidFill>
                      </a:endParaRPr>
                    </a:p>
                  </a:txBody>
                  <a:tcPr marL="162830" marR="162830" marT="81315" marB="81315" anchor="ctr">
                    <a:solidFill>
                      <a:srgbClr val="3399FF"/>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dirty="0"/>
                        <a:t>今回評価</a:t>
                      </a:r>
                      <a:endParaRPr kumimoji="1" lang="ja-JP" altLang="en-US" sz="1600" dirty="0">
                        <a:solidFill>
                          <a:schemeClr val="tx1"/>
                        </a:solidFill>
                      </a:endParaRPr>
                    </a:p>
                  </a:txBody>
                  <a:tcPr marL="162830" marR="162830" marT="81315" marB="81315" anchor="ctr">
                    <a:solidFill>
                      <a:srgbClr val="3399FF"/>
                    </a:solidFill>
                  </a:tcPr>
                </a:tc>
                <a:extLst>
                  <a:ext uri="{0D108BD9-81ED-4DB2-BD59-A6C34878D82A}">
                    <a16:rowId xmlns:a16="http://schemas.microsoft.com/office/drawing/2014/main" val="10000"/>
                  </a:ext>
                </a:extLst>
              </a:tr>
              <a:tr h="1089279">
                <a:tc rowSpan="2">
                  <a:txBody>
                    <a:bodyPr/>
                    <a:lstStyle/>
                    <a:p>
                      <a:pPr>
                        <a:lnSpc>
                          <a:spcPct val="100000"/>
                        </a:lnSpc>
                      </a:pPr>
                      <a:r>
                        <a:rPr kumimoji="1" lang="ja-JP" altLang="en-US" sz="1600" dirty="0">
                          <a:solidFill>
                            <a:schemeClr val="tx1"/>
                          </a:solidFill>
                        </a:rPr>
                        <a:t>淀川水系</a:t>
                      </a:r>
                      <a:endParaRPr kumimoji="1" lang="en-US" altLang="ja-JP" sz="1600" dirty="0">
                        <a:solidFill>
                          <a:schemeClr val="tx1"/>
                        </a:solidFill>
                      </a:endParaRPr>
                    </a:p>
                    <a:p>
                      <a:pPr>
                        <a:lnSpc>
                          <a:spcPct val="100000"/>
                        </a:lnSpc>
                      </a:pPr>
                      <a:r>
                        <a:rPr kumimoji="1" lang="ja-JP" altLang="en-US" sz="1600" dirty="0">
                          <a:solidFill>
                            <a:schemeClr val="tx1"/>
                          </a:solidFill>
                        </a:rPr>
                        <a:t>西大阪ブロック</a:t>
                      </a:r>
                      <a:endParaRPr kumimoji="1" lang="en-US" altLang="ja-JP" sz="1600" dirty="0">
                        <a:solidFill>
                          <a:schemeClr val="tx1"/>
                        </a:solidFill>
                      </a:endParaRPr>
                    </a:p>
                  </a:txBody>
                  <a:tcPr marL="171206" marR="171206" marT="85569" marB="85569" anchor="ctr">
                    <a:solidFill>
                      <a:srgbClr val="CCECFF"/>
                    </a:solidFill>
                  </a:tcPr>
                </a:tc>
                <a:tc>
                  <a:txBody>
                    <a:bodyPr/>
                    <a:lstStyle/>
                    <a:p>
                      <a:pPr algn="ctr">
                        <a:lnSpc>
                          <a:spcPct val="100000"/>
                        </a:lnSpc>
                      </a:pPr>
                      <a:r>
                        <a:rPr kumimoji="1" lang="ja-JP" altLang="en-US" sz="1600" dirty="0"/>
                        <a:t>①事業採択年度</a:t>
                      </a:r>
                      <a:endParaRPr kumimoji="1" lang="en-US" altLang="ja-JP" sz="1600" dirty="0"/>
                    </a:p>
                    <a:p>
                      <a:pPr algn="ctr">
                        <a:lnSpc>
                          <a:spcPct val="100000"/>
                        </a:lnSpc>
                      </a:pPr>
                      <a:r>
                        <a:rPr kumimoji="1" lang="ja-JP" altLang="en-US" sz="1600" dirty="0"/>
                        <a:t>②事業着工年度</a:t>
                      </a:r>
                      <a:endParaRPr kumimoji="1" lang="en-US" altLang="ja-JP" sz="1600" dirty="0"/>
                    </a:p>
                    <a:p>
                      <a:pPr algn="ctr">
                        <a:lnSpc>
                          <a:spcPct val="100000"/>
                        </a:lnSpc>
                      </a:pPr>
                      <a:r>
                        <a:rPr kumimoji="1" lang="ja-JP" altLang="en-US" sz="1600" dirty="0"/>
                        <a:t>③完成予定年度</a:t>
                      </a:r>
                      <a:endParaRPr kumimoji="1" lang="en-US" altLang="ja-JP" sz="1600" dirty="0">
                        <a:solidFill>
                          <a:schemeClr val="tx1"/>
                        </a:solidFill>
                      </a:endParaRPr>
                    </a:p>
                  </a:txBody>
                  <a:tcPr marL="162830" marR="162830" marT="81315" marB="81315" anchor="ctr">
                    <a:solidFill>
                      <a:srgbClr val="CCECFF"/>
                    </a:solidFill>
                  </a:tcPr>
                </a:tc>
                <a:tc>
                  <a:txBody>
                    <a:bodyPr/>
                    <a:lstStyle/>
                    <a:p>
                      <a:pPr algn="ctr">
                        <a:lnSpc>
                          <a:spcPct val="100000"/>
                        </a:lnSpc>
                      </a:pPr>
                      <a:r>
                        <a:rPr kumimoji="1" lang="ja-JP" altLang="en-US" sz="1600" dirty="0">
                          <a:solidFill>
                            <a:schemeClr val="tx1"/>
                          </a:solidFill>
                        </a:rPr>
                        <a:t>①</a:t>
                      </a:r>
                      <a:r>
                        <a:rPr kumimoji="1" lang="en-US" altLang="ja-JP" sz="1600" dirty="0">
                          <a:solidFill>
                            <a:schemeClr val="tx1"/>
                          </a:solidFill>
                        </a:rPr>
                        <a:t>S35</a:t>
                      </a:r>
                      <a:r>
                        <a:rPr kumimoji="1" lang="ja-JP" altLang="en-US" sz="1600" dirty="0">
                          <a:solidFill>
                            <a:schemeClr val="tx1"/>
                          </a:solidFill>
                        </a:rPr>
                        <a:t>年</a:t>
                      </a:r>
                      <a:endParaRPr kumimoji="1" lang="en-US" altLang="ja-JP" sz="1600" dirty="0">
                        <a:solidFill>
                          <a:schemeClr val="tx1"/>
                        </a:solidFill>
                      </a:endParaRPr>
                    </a:p>
                    <a:p>
                      <a:pPr algn="ctr">
                        <a:lnSpc>
                          <a:spcPct val="100000"/>
                        </a:lnSpc>
                      </a:pPr>
                      <a:r>
                        <a:rPr kumimoji="1" lang="ja-JP" altLang="en-US" sz="1600" dirty="0">
                          <a:solidFill>
                            <a:schemeClr val="tx1"/>
                          </a:solidFill>
                        </a:rPr>
                        <a:t>②</a:t>
                      </a:r>
                      <a:r>
                        <a:rPr kumimoji="1" lang="en-US" altLang="ja-JP" sz="1600" dirty="0">
                          <a:solidFill>
                            <a:schemeClr val="tx1"/>
                          </a:solidFill>
                        </a:rPr>
                        <a:t>S35</a:t>
                      </a:r>
                      <a:r>
                        <a:rPr kumimoji="1" lang="ja-JP" altLang="en-US" sz="1600" dirty="0">
                          <a:solidFill>
                            <a:schemeClr val="tx1"/>
                          </a:solidFill>
                        </a:rPr>
                        <a:t>年</a:t>
                      </a:r>
                      <a:endParaRPr kumimoji="1" lang="en-US" altLang="ja-JP" sz="1600" dirty="0">
                        <a:solidFill>
                          <a:schemeClr val="tx1"/>
                        </a:solidFill>
                      </a:endParaRPr>
                    </a:p>
                    <a:p>
                      <a:pPr algn="ctr">
                        <a:lnSpc>
                          <a:spcPct val="100000"/>
                        </a:lnSpc>
                      </a:pPr>
                      <a:r>
                        <a:rPr kumimoji="1" lang="ja-JP" altLang="en-US" sz="1600" dirty="0">
                          <a:solidFill>
                            <a:schemeClr val="tx1"/>
                          </a:solidFill>
                        </a:rPr>
                        <a:t>③</a:t>
                      </a:r>
                      <a:r>
                        <a:rPr kumimoji="1" lang="en-US" altLang="ja-JP" sz="1600" dirty="0">
                          <a:solidFill>
                            <a:schemeClr val="tx1"/>
                          </a:solidFill>
                        </a:rPr>
                        <a:t>R23</a:t>
                      </a:r>
                      <a:r>
                        <a:rPr kumimoji="1" lang="ja-JP" altLang="en-US" sz="1600" dirty="0">
                          <a:solidFill>
                            <a:schemeClr val="tx1"/>
                          </a:solidFill>
                        </a:rPr>
                        <a:t>年</a:t>
                      </a:r>
                    </a:p>
                  </a:txBody>
                  <a:tcPr marL="162830" marR="162830" marT="81315" marB="81315" anchor="ctr">
                    <a:solidFill>
                      <a:srgbClr val="CCECFF"/>
                    </a:solidFill>
                  </a:tcPr>
                </a:tc>
                <a:tc>
                  <a:txBody>
                    <a:bodyPr/>
                    <a:lstStyle/>
                    <a:p>
                      <a:pPr algn="ctr">
                        <a:lnSpc>
                          <a:spcPct val="100000"/>
                        </a:lnSpc>
                      </a:pPr>
                      <a:r>
                        <a:rPr kumimoji="1" lang="ja-JP" altLang="en-US" sz="1600" dirty="0">
                          <a:solidFill>
                            <a:schemeClr val="tx1"/>
                          </a:solidFill>
                        </a:rPr>
                        <a:t>①</a:t>
                      </a:r>
                      <a:r>
                        <a:rPr kumimoji="1" lang="en-US" altLang="ja-JP" sz="1600" dirty="0">
                          <a:solidFill>
                            <a:schemeClr val="tx1"/>
                          </a:solidFill>
                        </a:rPr>
                        <a:t>S35</a:t>
                      </a:r>
                      <a:r>
                        <a:rPr kumimoji="1" lang="ja-JP" altLang="en-US" sz="1600" dirty="0">
                          <a:solidFill>
                            <a:schemeClr val="tx1"/>
                          </a:solidFill>
                        </a:rPr>
                        <a:t>年</a:t>
                      </a:r>
                      <a:endParaRPr kumimoji="1" lang="en-US" altLang="ja-JP" sz="1600" dirty="0">
                        <a:solidFill>
                          <a:schemeClr val="tx1"/>
                        </a:solidFill>
                      </a:endParaRPr>
                    </a:p>
                    <a:p>
                      <a:pPr algn="ctr">
                        <a:lnSpc>
                          <a:spcPct val="100000"/>
                        </a:lnSpc>
                      </a:pPr>
                      <a:r>
                        <a:rPr kumimoji="1" lang="ja-JP" altLang="en-US" sz="1600" dirty="0">
                          <a:solidFill>
                            <a:schemeClr val="tx1"/>
                          </a:solidFill>
                        </a:rPr>
                        <a:t>②</a:t>
                      </a:r>
                      <a:r>
                        <a:rPr kumimoji="1" lang="en-US" altLang="ja-JP" sz="1600" dirty="0">
                          <a:solidFill>
                            <a:schemeClr val="tx1"/>
                          </a:solidFill>
                        </a:rPr>
                        <a:t>S35</a:t>
                      </a:r>
                      <a:r>
                        <a:rPr kumimoji="1" lang="ja-JP" altLang="en-US" sz="1600" dirty="0">
                          <a:solidFill>
                            <a:schemeClr val="tx1"/>
                          </a:solidFill>
                        </a:rPr>
                        <a:t>年</a:t>
                      </a:r>
                      <a:endParaRPr kumimoji="1" lang="en-US" altLang="ja-JP" sz="1600" dirty="0">
                        <a:solidFill>
                          <a:schemeClr val="tx1"/>
                        </a:solidFill>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③</a:t>
                      </a:r>
                      <a:r>
                        <a:rPr kumimoji="1" lang="en-US" altLang="ja-JP" sz="1600" dirty="0">
                          <a:solidFill>
                            <a:schemeClr val="tx1"/>
                          </a:solidFill>
                        </a:rPr>
                        <a:t>R23</a:t>
                      </a:r>
                      <a:r>
                        <a:rPr kumimoji="1" lang="ja-JP" altLang="en-US" sz="1600" dirty="0">
                          <a:solidFill>
                            <a:schemeClr val="tx1"/>
                          </a:solidFill>
                        </a:rPr>
                        <a:t>年</a:t>
                      </a:r>
                    </a:p>
                  </a:txBody>
                  <a:tcPr marL="162830" marR="162830" marT="81315" marB="81315" anchor="ctr">
                    <a:solidFill>
                      <a:srgbClr val="CCECFF"/>
                    </a:solidFill>
                  </a:tcPr>
                </a:tc>
                <a:extLst>
                  <a:ext uri="{0D108BD9-81ED-4DB2-BD59-A6C34878D82A}">
                    <a16:rowId xmlns:a16="http://schemas.microsoft.com/office/drawing/2014/main" val="10001"/>
                  </a:ext>
                </a:extLst>
              </a:tr>
              <a:tr h="216024">
                <a:tc vMerge="1">
                  <a:txBody>
                    <a:bodyPr/>
                    <a:lstStyle/>
                    <a:p>
                      <a:endParaRPr kumimoji="1" lang="ja-JP" altLang="en-US" sz="1300" baseline="30000" dirty="0">
                        <a:solidFill>
                          <a:schemeClr val="tx1"/>
                        </a:solidFill>
                      </a:endParaRPr>
                    </a:p>
                  </a:txBody>
                  <a:tcPr marL="91432" marR="91432" marT="45698" marB="45698" anchor="ctr"/>
                </a:tc>
                <a:tc>
                  <a:txBody>
                    <a:bodyPr/>
                    <a:lstStyle/>
                    <a:p>
                      <a:pPr algn="ctr">
                        <a:lnSpc>
                          <a:spcPct val="100000"/>
                        </a:lnSpc>
                      </a:pPr>
                      <a:r>
                        <a:rPr kumimoji="1" lang="ja-JP" altLang="en-US" sz="1600" dirty="0"/>
                        <a:t>進捗率（全体）</a:t>
                      </a:r>
                      <a:r>
                        <a:rPr kumimoji="1" lang="en-US" altLang="ja-JP" sz="1600" baseline="30000" dirty="0"/>
                        <a:t>※</a:t>
                      </a:r>
                      <a:endParaRPr kumimoji="1" lang="ja-JP" altLang="en-US" sz="1600" baseline="30000" dirty="0">
                        <a:solidFill>
                          <a:schemeClr val="tx1"/>
                        </a:solidFill>
                      </a:endParaRPr>
                    </a:p>
                  </a:txBody>
                  <a:tcPr marL="162830" marR="162830" marT="81315" marB="81315" anchor="ctr">
                    <a:solidFill>
                      <a:schemeClr val="bg2">
                        <a:lumMod val="40000"/>
                        <a:lumOff val="60000"/>
                      </a:schemeClr>
                    </a:solidFill>
                  </a:tcPr>
                </a:tc>
                <a:tc>
                  <a:txBody>
                    <a:bodyPr/>
                    <a:lstStyle/>
                    <a:p>
                      <a:pPr algn="ctr">
                        <a:lnSpc>
                          <a:spcPct val="100000"/>
                        </a:lnSpc>
                      </a:pPr>
                      <a:r>
                        <a:rPr kumimoji="1" lang="en-US" altLang="ja-JP" sz="1600" dirty="0">
                          <a:solidFill>
                            <a:schemeClr val="tx1"/>
                          </a:solidFill>
                        </a:rPr>
                        <a:t>77</a:t>
                      </a:r>
                      <a:r>
                        <a:rPr kumimoji="1" lang="ja-JP" altLang="en-US" sz="1600" dirty="0">
                          <a:solidFill>
                            <a:schemeClr val="tx1"/>
                          </a:solidFill>
                        </a:rPr>
                        <a:t>％</a:t>
                      </a:r>
                    </a:p>
                  </a:txBody>
                  <a:tcPr marL="162830" marR="162830" marT="81315" marB="81315" anchor="ctr">
                    <a:solidFill>
                      <a:schemeClr val="bg2">
                        <a:lumMod val="40000"/>
                        <a:lumOff val="60000"/>
                      </a:schemeClr>
                    </a:solidFill>
                  </a:tcPr>
                </a:tc>
                <a:tc>
                  <a:txBody>
                    <a:bodyPr/>
                    <a:lstStyle/>
                    <a:p>
                      <a:pPr algn="ctr">
                        <a:lnSpc>
                          <a:spcPct val="100000"/>
                        </a:lnSpc>
                      </a:pPr>
                      <a:r>
                        <a:rPr kumimoji="1" lang="en-US" altLang="ja-JP" sz="1600" dirty="0">
                          <a:solidFill>
                            <a:schemeClr val="tx1"/>
                          </a:solidFill>
                        </a:rPr>
                        <a:t>72</a:t>
                      </a:r>
                      <a:r>
                        <a:rPr kumimoji="1" lang="ja-JP" altLang="en-US" sz="1600" dirty="0">
                          <a:solidFill>
                            <a:schemeClr val="tx1"/>
                          </a:solidFill>
                        </a:rPr>
                        <a:t>％</a:t>
                      </a:r>
                      <a:r>
                        <a:rPr kumimoji="1" lang="en-US" altLang="ja-JP" sz="1600" baseline="30000" dirty="0">
                          <a:solidFill>
                            <a:schemeClr val="tx1"/>
                          </a:solidFill>
                        </a:rPr>
                        <a:t>※1</a:t>
                      </a:r>
                      <a:endParaRPr kumimoji="1" lang="ja-JP" altLang="en-US" sz="1600" dirty="0">
                        <a:solidFill>
                          <a:schemeClr val="tx1"/>
                        </a:solidFill>
                      </a:endParaRPr>
                    </a:p>
                  </a:txBody>
                  <a:tcPr marL="162830" marR="162830" marT="81315" marB="81315" anchor="ctr">
                    <a:solidFill>
                      <a:schemeClr val="bg2">
                        <a:lumMod val="40000"/>
                        <a:lumOff val="60000"/>
                      </a:schemeClr>
                    </a:solidFill>
                  </a:tcPr>
                </a:tc>
                <a:extLst>
                  <a:ext uri="{0D108BD9-81ED-4DB2-BD59-A6C34878D82A}">
                    <a16:rowId xmlns:a16="http://schemas.microsoft.com/office/drawing/2014/main" val="10002"/>
                  </a:ext>
                </a:extLst>
              </a:tr>
            </a:tbl>
          </a:graphicData>
        </a:graphic>
      </p:graphicFrame>
      <p:sp>
        <p:nvSpPr>
          <p:cNvPr id="9" name="テキスト ボックス 2"/>
          <p:cNvSpPr txBox="1">
            <a:spLocks noChangeArrowheads="1"/>
          </p:cNvSpPr>
          <p:nvPr/>
        </p:nvSpPr>
        <p:spPr bwMode="auto">
          <a:xfrm>
            <a:off x="6317941" y="4208984"/>
            <a:ext cx="28803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100" dirty="0"/>
              <a:t>※</a:t>
            </a:r>
            <a:r>
              <a:rPr lang="ja-JP" altLang="en-US" sz="1100" dirty="0"/>
              <a:t>　　事業費ベースでの進捗率</a:t>
            </a:r>
            <a:endParaRPr lang="en-US" altLang="ja-JP" sz="1100" dirty="0"/>
          </a:p>
          <a:p>
            <a:r>
              <a:rPr lang="en-US" altLang="ja-JP" sz="1100" dirty="0"/>
              <a:t>※1</a:t>
            </a:r>
            <a:r>
              <a:rPr lang="ja-JP" altLang="en-US" sz="1100" dirty="0"/>
              <a:t>　事業費の増大のため進捗率が減少</a:t>
            </a:r>
          </a:p>
        </p:txBody>
      </p:sp>
      <p:sp>
        <p:nvSpPr>
          <p:cNvPr id="10" name="正方形/長方形 9">
            <a:extLst>
              <a:ext uri="{FF2B5EF4-FFF2-40B4-BE49-F238E27FC236}">
                <a16:creationId xmlns:a16="http://schemas.microsoft.com/office/drawing/2014/main" id="{F80A82B1-6A23-0DCB-28A4-0DC30C8D3C8B}"/>
              </a:ext>
            </a:extLst>
          </p:cNvPr>
          <p:cNvSpPr/>
          <p:nvPr/>
        </p:nvSpPr>
        <p:spPr>
          <a:xfrm>
            <a:off x="113325" y="946417"/>
            <a:ext cx="8917904" cy="1323439"/>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600" dirty="0">
                <a:latin typeface="ＭＳ Ｐゴシック" pitchFamily="50" charset="-128"/>
              </a:rPr>
              <a:t>現時点で再度、西大阪ブロックにおける高潮事業の費用対効果を算出したところ、</a:t>
            </a:r>
            <a:r>
              <a:rPr lang="ja-JP" altLang="en-US" sz="1600" u="sng" dirty="0">
                <a:latin typeface="ＭＳ Ｐゴシック" pitchFamily="50" charset="-128"/>
              </a:rPr>
              <a:t>Ｂ</a:t>
            </a:r>
            <a:r>
              <a:rPr lang="en-US" altLang="ja-JP" sz="1600" u="sng" dirty="0">
                <a:latin typeface="ＭＳ Ｐゴシック" pitchFamily="50" charset="-128"/>
              </a:rPr>
              <a:t>/</a:t>
            </a:r>
            <a:r>
              <a:rPr lang="ja-JP" altLang="en-US" sz="1600" u="sng" dirty="0">
                <a:latin typeface="ＭＳ Ｐゴシック" pitchFamily="50" charset="-128"/>
              </a:rPr>
              <a:t>Ｃは</a:t>
            </a:r>
            <a:r>
              <a:rPr lang="en-US" altLang="ja-JP" sz="1600" u="sng" dirty="0">
                <a:latin typeface="ＭＳ Ｐゴシック" pitchFamily="50" charset="-128"/>
              </a:rPr>
              <a:t>9.74</a:t>
            </a:r>
            <a:r>
              <a:rPr lang="ja-JP" altLang="en-US" sz="1600" dirty="0">
                <a:latin typeface="ＭＳ Ｐゴシック" pitchFamily="50" charset="-128"/>
              </a:rPr>
              <a:t>である。</a:t>
            </a:r>
            <a:endParaRPr lang="en-US" altLang="ja-JP" sz="1600" dirty="0">
              <a:latin typeface="+mj-ea"/>
            </a:endParaRPr>
          </a:p>
          <a:p>
            <a:pPr marL="285750" indent="-285750">
              <a:buFont typeface="Wingdings" panose="05000000000000000000" pitchFamily="2" charset="2"/>
              <a:buChar char="Ø"/>
              <a:defRPr/>
            </a:pPr>
            <a:r>
              <a:rPr lang="ja-JP" altLang="en-US" sz="1600" dirty="0">
                <a:latin typeface="ＭＳ Ｐゴシック" pitchFamily="50" charset="-128"/>
              </a:rPr>
              <a:t>淀川水系西大阪ブロック河川整備計画（</a:t>
            </a:r>
            <a:r>
              <a:rPr lang="en-US" altLang="ja-JP" sz="1600" dirty="0">
                <a:latin typeface="ＭＳ Ｐゴシック" pitchFamily="50" charset="-128"/>
              </a:rPr>
              <a:t>R2.3</a:t>
            </a:r>
            <a:r>
              <a:rPr lang="ja-JP" altLang="en-US" sz="1600" dirty="0">
                <a:latin typeface="ＭＳ Ｐゴシック" pitchFamily="50" charset="-128"/>
              </a:rPr>
              <a:t>改訂）及び、大阪府都市整備中期計画（</a:t>
            </a:r>
            <a:r>
              <a:rPr lang="en-US" altLang="ja-JP" sz="1600" dirty="0">
                <a:latin typeface="ＭＳ Ｐゴシック" pitchFamily="50" charset="-128"/>
              </a:rPr>
              <a:t>R3.3</a:t>
            </a:r>
            <a:r>
              <a:rPr lang="ja-JP" altLang="en-US" sz="1600" dirty="0">
                <a:latin typeface="ＭＳ Ｐゴシック" pitchFamily="50" charset="-128"/>
              </a:rPr>
              <a:t>）に位置付けて事業を進めており、令和</a:t>
            </a:r>
            <a:r>
              <a:rPr lang="en-US" altLang="ja-JP" sz="1600" dirty="0">
                <a:latin typeface="ＭＳ Ｐゴシック" pitchFamily="50" charset="-128"/>
              </a:rPr>
              <a:t>5</a:t>
            </a:r>
            <a:r>
              <a:rPr lang="ja-JP" altLang="en-US" sz="1600" dirty="0">
                <a:latin typeface="ＭＳ Ｐゴシック" pitchFamily="50" charset="-128"/>
              </a:rPr>
              <a:t>年度末で事業の進捗率は</a:t>
            </a:r>
            <a:r>
              <a:rPr lang="en-US" altLang="ja-JP" sz="1600" dirty="0">
                <a:latin typeface="ＭＳ Ｐゴシック" pitchFamily="50" charset="-128"/>
              </a:rPr>
              <a:t>72</a:t>
            </a:r>
            <a:r>
              <a:rPr kumimoji="1" lang="ja-JP" altLang="en-US" sz="1600" dirty="0"/>
              <a:t>％である。</a:t>
            </a:r>
            <a:endParaRPr kumimoji="1" lang="en-US" altLang="ja-JP" sz="1600" dirty="0"/>
          </a:p>
          <a:p>
            <a:pPr marL="285750" indent="-285750">
              <a:buFont typeface="Wingdings" panose="05000000000000000000" pitchFamily="2" charset="2"/>
              <a:buChar char="Ø"/>
              <a:defRPr/>
            </a:pPr>
            <a:r>
              <a:rPr lang="ja-JP" altLang="en-US" sz="1600" dirty="0"/>
              <a:t>事業は計画通りに進捗している。</a:t>
            </a:r>
            <a:endParaRPr kumimoji="1" lang="en-US" altLang="ja-JP" sz="1600" dirty="0"/>
          </a:p>
        </p:txBody>
      </p:sp>
      <p:sp>
        <p:nvSpPr>
          <p:cNvPr id="13" name="正方形/長方形 12">
            <a:extLst>
              <a:ext uri="{FF2B5EF4-FFF2-40B4-BE49-F238E27FC236}">
                <a16:creationId xmlns:a16="http://schemas.microsoft.com/office/drawing/2014/main" id="{F80A82B1-6A23-0DCB-28A4-0DC30C8D3C8B}"/>
              </a:ext>
            </a:extLst>
          </p:cNvPr>
          <p:cNvSpPr/>
          <p:nvPr/>
        </p:nvSpPr>
        <p:spPr>
          <a:xfrm>
            <a:off x="129920" y="5239818"/>
            <a:ext cx="8784976" cy="1323439"/>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600" dirty="0">
                <a:latin typeface="ＭＳ Ｐゴシック" pitchFamily="50" charset="-128"/>
              </a:rPr>
              <a:t>津波時の三大水門閉鎖は浸水被害の軽減に有効であるが、津波によって水門が損傷、開閉困難となる可能性があり、大阪府河川構造物等審議会で</a:t>
            </a:r>
            <a:r>
              <a:rPr lang="en-US" altLang="ja-JP" sz="1600" dirty="0">
                <a:latin typeface="ＭＳ Ｐゴシック" pitchFamily="50" charset="-128"/>
              </a:rPr>
              <a:t>L1</a:t>
            </a:r>
            <a:r>
              <a:rPr lang="ja-JP" altLang="en-US" sz="1600" dirty="0">
                <a:latin typeface="ＭＳ Ｐゴシック" pitchFamily="50" charset="-128"/>
              </a:rPr>
              <a:t>津波対策の様々な対策案を比較検討した結果、水門新設案が最適であると決定した。</a:t>
            </a:r>
            <a:endParaRPr lang="en-US" altLang="ja-JP" sz="1600" dirty="0">
              <a:latin typeface="ＭＳ Ｐゴシック" pitchFamily="50" charset="-128"/>
            </a:endParaRPr>
          </a:p>
          <a:p>
            <a:pPr marL="285750" indent="-285750">
              <a:buFont typeface="Wingdings" panose="05000000000000000000" pitchFamily="2" charset="2"/>
              <a:buChar char="Ø"/>
              <a:defRPr/>
            </a:pPr>
            <a:r>
              <a:rPr lang="ja-JP" altLang="en-US" sz="1600" dirty="0">
                <a:latin typeface="ＭＳ Ｐゴシック" pitchFamily="50" charset="-128"/>
              </a:rPr>
              <a:t>構造性や操作性、信頼性、施設の位置、航路への影響、経済性等を十分に比較検討した上で、トータルコストで優れている案を採用するなど引き続きコスト縮減に努める。</a:t>
            </a:r>
            <a:endParaRPr lang="en-US" altLang="ja-JP" sz="1600" dirty="0">
              <a:latin typeface="ＭＳ Ｐゴシック" pitchFamily="50" charset="-128"/>
            </a:endParaRPr>
          </a:p>
        </p:txBody>
      </p:sp>
      <p:sp>
        <p:nvSpPr>
          <p:cNvPr id="12" name="Rectangle 2">
            <a:extLst>
              <a:ext uri="{FF2B5EF4-FFF2-40B4-BE49-F238E27FC236}">
                <a16:creationId xmlns:a16="http://schemas.microsoft.com/office/drawing/2014/main" id="{B733BBAE-F491-1EA7-C902-BD34DBC8D24D}"/>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４．事業の投資効果と進捗状況</a:t>
            </a:r>
          </a:p>
        </p:txBody>
      </p:sp>
      <p:sp>
        <p:nvSpPr>
          <p:cNvPr id="14" name="AutoShape 6">
            <a:extLst>
              <a:ext uri="{FF2B5EF4-FFF2-40B4-BE49-F238E27FC236}">
                <a16:creationId xmlns:a16="http://schemas.microsoft.com/office/drawing/2014/main" id="{0C24ED10-2AAA-0C80-F930-D5A947EFE762}"/>
              </a:ext>
            </a:extLst>
          </p:cNvPr>
          <p:cNvSpPr>
            <a:spLocks noChangeArrowheads="1"/>
          </p:cNvSpPr>
          <p:nvPr/>
        </p:nvSpPr>
        <p:spPr bwMode="auto">
          <a:xfrm>
            <a:off x="106393" y="516827"/>
            <a:ext cx="2300288"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事業の進捗状況、進捗率</a:t>
            </a:r>
          </a:p>
        </p:txBody>
      </p:sp>
      <p:sp>
        <p:nvSpPr>
          <p:cNvPr id="15" name="Rectangle 2"/>
          <p:cNvSpPr>
            <a:spLocks noChangeArrowheads="1"/>
          </p:cNvSpPr>
          <p:nvPr/>
        </p:nvSpPr>
        <p:spPr bwMode="auto">
          <a:xfrm>
            <a:off x="0" y="4701756"/>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５．コスト縮減や代替案立案等の可能性の視点</a:t>
            </a:r>
          </a:p>
        </p:txBody>
      </p:sp>
      <p:sp>
        <p:nvSpPr>
          <p:cNvPr id="3" name="スライド番号プレースホルダー 2">
            <a:extLst>
              <a:ext uri="{FF2B5EF4-FFF2-40B4-BE49-F238E27FC236}">
                <a16:creationId xmlns:a16="http://schemas.microsoft.com/office/drawing/2014/main" id="{E67110C0-F1F4-4257-9B30-4F2BA2F0C99B}"/>
              </a:ext>
            </a:extLst>
          </p:cNvPr>
          <p:cNvSpPr>
            <a:spLocks noGrp="1"/>
          </p:cNvSpPr>
          <p:nvPr>
            <p:ph type="sldNum" sz="quarter" idx="12"/>
          </p:nvPr>
        </p:nvSpPr>
        <p:spPr>
          <a:xfrm>
            <a:off x="8607832" y="6542987"/>
            <a:ext cx="514400" cy="297762"/>
          </a:xfrm>
        </p:spPr>
        <p:txBody>
          <a:bodyPr/>
          <a:lstStyle/>
          <a:p>
            <a:fld id="{EF569D7C-9639-42C3-8F25-B9A830C54CB5}" type="slidenum">
              <a:rPr lang="en-US" altLang="ja-JP" smtClean="0">
                <a:solidFill>
                  <a:srgbClr val="000000"/>
                </a:solidFill>
              </a:rPr>
              <a:pPr/>
              <a:t>21</a:t>
            </a:fld>
            <a:endParaRPr lang="en-US" altLang="ja-JP" dirty="0">
              <a:solidFill>
                <a:srgbClr val="000000"/>
              </a:solidFill>
            </a:endParaRPr>
          </a:p>
        </p:txBody>
      </p:sp>
    </p:spTree>
    <p:extLst>
      <p:ext uri="{BB962C8B-B14F-4D97-AF65-F5344CB8AC3E}">
        <p14:creationId xmlns:p14="http://schemas.microsoft.com/office/powerpoint/2010/main" val="1331542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a:spLocks noChangeArrowheads="1"/>
          </p:cNvSpPr>
          <p:nvPr/>
        </p:nvSpPr>
        <p:spPr bwMode="auto">
          <a:xfrm>
            <a:off x="67281" y="779569"/>
            <a:ext cx="4377158" cy="2244907"/>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no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endParaRPr lang="en-US" altLang="ja-JP" dirty="0">
              <a:latin typeface="+mn-ea"/>
              <a:ea typeface="+mn-ea"/>
            </a:endParaRPr>
          </a:p>
          <a:p>
            <a:pPr marL="285750" indent="-285750">
              <a:buFont typeface="Wingdings" panose="05000000000000000000" pitchFamily="2" charset="2"/>
              <a:buChar char="Ø"/>
            </a:pPr>
            <a:r>
              <a:rPr lang="ja-JP" altLang="en-US" dirty="0">
                <a:latin typeface="+mn-ea"/>
                <a:ea typeface="+mn-ea"/>
              </a:rPr>
              <a:t>淀川左岸水防事務組合、大和川右岸水防事務組合により、非常時に迅速な対応がとれるよう、防潮鉄扉の閉鎖訓練などが実施されている。</a:t>
            </a:r>
            <a:endParaRPr lang="en-US" altLang="ja-JP" dirty="0">
              <a:latin typeface="+mn-ea"/>
              <a:ea typeface="+mn-ea"/>
            </a:endParaRPr>
          </a:p>
          <a:p>
            <a:pPr marL="285750" indent="-285750">
              <a:buFont typeface="Wingdings" panose="05000000000000000000" pitchFamily="2" charset="2"/>
              <a:buChar char="Ø"/>
            </a:pPr>
            <a:endParaRPr lang="en-US" altLang="ja-JP" dirty="0">
              <a:latin typeface="+mn-ea"/>
              <a:ea typeface="+mn-ea"/>
            </a:endParaRPr>
          </a:p>
          <a:p>
            <a:pPr marL="285750" indent="-285750">
              <a:buFont typeface="Wingdings" panose="05000000000000000000" pitchFamily="2" charset="2"/>
              <a:buChar char="Ø"/>
            </a:pPr>
            <a:r>
              <a:rPr lang="ja-JP" altLang="en-US" dirty="0">
                <a:latin typeface="+mn-ea"/>
                <a:ea typeface="+mn-ea"/>
              </a:rPr>
              <a:t>「アドプト・リバー・プログラム」を活用し、地域住民や団体などとの連携・協力により、遊歩道等の美観の維持するため、美化活動が実施されている。</a:t>
            </a:r>
            <a:endParaRPr lang="en-US" altLang="ja-JP" dirty="0">
              <a:latin typeface="+mn-ea"/>
              <a:ea typeface="+mn-ea"/>
            </a:endParaRPr>
          </a:p>
          <a:p>
            <a:r>
              <a:rPr lang="ja-JP" altLang="en-US" dirty="0">
                <a:latin typeface="+mn-ea"/>
                <a:ea typeface="+mn-ea"/>
              </a:rPr>
              <a:t>　　 （</a:t>
            </a:r>
            <a:r>
              <a:rPr lang="en-US" altLang="ja-JP" dirty="0">
                <a:latin typeface="+mn-ea"/>
                <a:ea typeface="+mn-ea"/>
              </a:rPr>
              <a:t>R5</a:t>
            </a:r>
            <a:r>
              <a:rPr lang="ja-JP" altLang="en-US" dirty="0">
                <a:latin typeface="+mn-ea"/>
                <a:ea typeface="+mn-ea"/>
              </a:rPr>
              <a:t>年</a:t>
            </a:r>
            <a:r>
              <a:rPr lang="en-US" altLang="ja-JP" dirty="0">
                <a:latin typeface="+mn-ea"/>
                <a:ea typeface="+mn-ea"/>
              </a:rPr>
              <a:t>12</a:t>
            </a:r>
            <a:r>
              <a:rPr lang="ja-JP" altLang="en-US" dirty="0">
                <a:latin typeface="+mn-ea"/>
                <a:ea typeface="+mn-ea"/>
              </a:rPr>
              <a:t>月時点：</a:t>
            </a:r>
            <a:r>
              <a:rPr lang="en-US" altLang="ja-JP" dirty="0">
                <a:latin typeface="+mn-ea"/>
                <a:ea typeface="+mn-ea"/>
              </a:rPr>
              <a:t>10</a:t>
            </a:r>
            <a:r>
              <a:rPr lang="ja-JP" altLang="en-US" dirty="0">
                <a:latin typeface="+mn-ea"/>
                <a:ea typeface="+mn-ea"/>
              </a:rPr>
              <a:t>団体） </a:t>
            </a:r>
            <a:endParaRPr lang="en-US" altLang="ja-JP" dirty="0">
              <a:latin typeface="+mn-ea"/>
              <a:ea typeface="+mn-ea"/>
            </a:endParaRPr>
          </a:p>
        </p:txBody>
      </p:sp>
      <p:sp>
        <p:nvSpPr>
          <p:cNvPr id="33"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６．事業効果の定性的分析</a:t>
            </a:r>
          </a:p>
        </p:txBody>
      </p:sp>
      <p:sp>
        <p:nvSpPr>
          <p:cNvPr id="34" name="AutoShape 6">
            <a:extLst>
              <a:ext uri="{FF2B5EF4-FFF2-40B4-BE49-F238E27FC236}">
                <a16:creationId xmlns:a16="http://schemas.microsoft.com/office/drawing/2014/main" id="{7F0A28EA-FA58-23D1-5D68-ACAB2507306D}"/>
              </a:ext>
            </a:extLst>
          </p:cNvPr>
          <p:cNvSpPr>
            <a:spLocks noChangeArrowheads="1"/>
          </p:cNvSpPr>
          <p:nvPr/>
        </p:nvSpPr>
        <p:spPr bwMode="auto">
          <a:xfrm>
            <a:off x="67281" y="482039"/>
            <a:ext cx="1820630"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地元等の協力体制等</a:t>
            </a:r>
          </a:p>
        </p:txBody>
      </p:sp>
      <p:sp>
        <p:nvSpPr>
          <p:cNvPr id="35" name="AutoShape 6">
            <a:extLst>
              <a:ext uri="{FF2B5EF4-FFF2-40B4-BE49-F238E27FC236}">
                <a16:creationId xmlns:a16="http://schemas.microsoft.com/office/drawing/2014/main" id="{A731F1C6-21E9-0428-380B-C6DB2A8A1C69}"/>
              </a:ext>
            </a:extLst>
          </p:cNvPr>
          <p:cNvSpPr>
            <a:spLocks noChangeArrowheads="1"/>
          </p:cNvSpPr>
          <p:nvPr/>
        </p:nvSpPr>
        <p:spPr bwMode="auto">
          <a:xfrm>
            <a:off x="87680" y="3257116"/>
            <a:ext cx="3444158" cy="34775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事業効果の定性的分析</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活力・快適性</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98A0D160-1CC0-0D48-C311-E8CA8F8781BE}"/>
              </a:ext>
            </a:extLst>
          </p:cNvPr>
          <p:cNvSpPr txBox="1">
            <a:spLocks noChangeArrowheads="1"/>
          </p:cNvSpPr>
          <p:nvPr/>
        </p:nvSpPr>
        <p:spPr bwMode="auto">
          <a:xfrm>
            <a:off x="86727" y="3739071"/>
            <a:ext cx="4423692" cy="2031325"/>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lvl="0" indent="-285750">
              <a:buFont typeface="Wingdings" panose="05000000000000000000" pitchFamily="2" charset="2"/>
              <a:buChar char="Ø"/>
            </a:pPr>
            <a:endParaRPr lang="en-US" altLang="ja-JP" dirty="0">
              <a:solidFill>
                <a:srgbClr val="FF0000"/>
              </a:solidFill>
              <a:latin typeface="ＭＳ Ｐゴシック"/>
              <a:ea typeface="ＭＳ Ｐゴシック"/>
            </a:endParaRPr>
          </a:p>
          <a:p>
            <a:pPr marL="285750" lvl="0" indent="-285750">
              <a:buFont typeface="Wingdings" panose="05000000000000000000" pitchFamily="2" charset="2"/>
              <a:buChar char="Ø"/>
            </a:pPr>
            <a:r>
              <a:rPr lang="ja-JP" altLang="en-US" dirty="0">
                <a:latin typeface="ＭＳ Ｐゴシック"/>
                <a:ea typeface="ＭＳ Ｐゴシック"/>
              </a:rPr>
              <a:t>これまでの三大水門や防潮堤の整備により、産業集積が進むとともに、周辺商業施設の活性化や河川空間を利活用した景観形成の賑わいづくり等に寄与している。</a:t>
            </a:r>
            <a:endParaRPr lang="en-US" altLang="ja-JP" dirty="0">
              <a:latin typeface="ＭＳ Ｐゴシック"/>
              <a:ea typeface="ＭＳ Ｐゴシック"/>
            </a:endParaRPr>
          </a:p>
          <a:p>
            <a:pPr lvl="0"/>
            <a:endParaRPr lang="en-US" altLang="ja-JP" dirty="0">
              <a:latin typeface="ＭＳ Ｐゴシック"/>
              <a:ea typeface="ＭＳ Ｐゴシック"/>
            </a:endParaRPr>
          </a:p>
          <a:p>
            <a:pPr marL="285750" lvl="0" indent="-285750">
              <a:buFont typeface="Wingdings" panose="05000000000000000000" pitchFamily="2" charset="2"/>
              <a:buChar char="Ø"/>
            </a:pPr>
            <a:r>
              <a:rPr lang="ja-JP" altLang="en-US" dirty="0">
                <a:latin typeface="ＭＳ Ｐゴシック"/>
                <a:ea typeface="ＭＳ Ｐゴシック"/>
              </a:rPr>
              <a:t>親水空間として遊歩道など都市空間における貴重なオープンスペースを整備しており、ゆとりややすらぎが得られる地域の憩いの場として活用されている。</a:t>
            </a:r>
            <a:r>
              <a:rPr lang="ja-JP" altLang="en-US" dirty="0">
                <a:solidFill>
                  <a:srgbClr val="FF0000"/>
                </a:solidFill>
                <a:latin typeface="ＭＳ Ｐゴシック"/>
                <a:ea typeface="ＭＳ Ｐゴシック"/>
              </a:rPr>
              <a:t>　　 </a:t>
            </a:r>
            <a:endParaRPr lang="en-US" altLang="ja-JP" dirty="0">
              <a:solidFill>
                <a:srgbClr val="FF0000"/>
              </a:solidFill>
              <a:latin typeface="ＭＳ Ｐゴシック"/>
              <a:ea typeface="ＭＳ Ｐゴシック"/>
            </a:endParaRPr>
          </a:p>
        </p:txBody>
      </p:sp>
      <p:sp>
        <p:nvSpPr>
          <p:cNvPr id="67" name="テキスト ボックス 66">
            <a:extLst>
              <a:ext uri="{FF2B5EF4-FFF2-40B4-BE49-F238E27FC236}">
                <a16:creationId xmlns:a16="http://schemas.microsoft.com/office/drawing/2014/main" id="{B8614FDC-E6F8-4C32-ACFD-69CA229D2761}"/>
              </a:ext>
            </a:extLst>
          </p:cNvPr>
          <p:cNvSpPr txBox="1"/>
          <p:nvPr/>
        </p:nvSpPr>
        <p:spPr>
          <a:xfrm>
            <a:off x="4521426" y="5046305"/>
            <a:ext cx="2190023" cy="253916"/>
          </a:xfrm>
          <a:prstGeom prst="rect">
            <a:avLst/>
          </a:prstGeom>
          <a:noFill/>
        </p:spPr>
        <p:txBody>
          <a:bodyPr wrap="none" rtlCol="0">
            <a:spAutoFit/>
          </a:bodyPr>
          <a:lstStyle/>
          <a:p>
            <a:pPr algn="ctr"/>
            <a:r>
              <a:rPr lang="ja-JP" altLang="en-US" sz="1050" dirty="0">
                <a:latin typeface="+mj-ea"/>
                <a:ea typeface="+mj-ea"/>
              </a:rPr>
              <a:t>河川空間の利活用</a:t>
            </a:r>
            <a:r>
              <a:rPr kumimoji="1" lang="ja-JP" altLang="en-US" sz="1050" dirty="0">
                <a:latin typeface="+mj-ea"/>
                <a:ea typeface="+mj-ea"/>
              </a:rPr>
              <a:t>による景観形成</a:t>
            </a:r>
          </a:p>
        </p:txBody>
      </p:sp>
      <p:sp>
        <p:nvSpPr>
          <p:cNvPr id="80" name="テキスト ボックス 79">
            <a:extLst>
              <a:ext uri="{FF2B5EF4-FFF2-40B4-BE49-F238E27FC236}">
                <a16:creationId xmlns:a16="http://schemas.microsoft.com/office/drawing/2014/main" id="{9BCB78C6-FDE8-4FBF-9500-08E9C46626B8}"/>
              </a:ext>
            </a:extLst>
          </p:cNvPr>
          <p:cNvSpPr txBox="1"/>
          <p:nvPr/>
        </p:nvSpPr>
        <p:spPr>
          <a:xfrm>
            <a:off x="4619726" y="2713987"/>
            <a:ext cx="1800493" cy="253916"/>
          </a:xfrm>
          <a:prstGeom prst="rect">
            <a:avLst/>
          </a:prstGeom>
          <a:noFill/>
        </p:spPr>
        <p:txBody>
          <a:bodyPr wrap="none" rtlCol="0">
            <a:spAutoFit/>
          </a:bodyPr>
          <a:lstStyle/>
          <a:p>
            <a:r>
              <a:rPr lang="ja-JP" altLang="en-US" sz="1050" dirty="0">
                <a:latin typeface="+mj-ea"/>
                <a:ea typeface="+mj-ea"/>
              </a:rPr>
              <a:t>防潮鉄扉の閉鎖訓練の様子</a:t>
            </a:r>
            <a:endParaRPr lang="en-US" altLang="ja-JP" sz="1050" dirty="0">
              <a:latin typeface="+mj-ea"/>
              <a:ea typeface="+mj-ea"/>
            </a:endParaRPr>
          </a:p>
        </p:txBody>
      </p:sp>
      <p:sp>
        <p:nvSpPr>
          <p:cNvPr id="16" name="スライド番号プレースホルダー 15">
            <a:extLst>
              <a:ext uri="{FF2B5EF4-FFF2-40B4-BE49-F238E27FC236}">
                <a16:creationId xmlns:a16="http://schemas.microsoft.com/office/drawing/2014/main" id="{A6EFE0D7-2975-4054-8A2C-DC54B6F43C87}"/>
              </a:ext>
            </a:extLst>
          </p:cNvPr>
          <p:cNvSpPr>
            <a:spLocks noGrp="1"/>
          </p:cNvSpPr>
          <p:nvPr>
            <p:ph type="sldNum" sz="quarter" idx="12"/>
          </p:nvPr>
        </p:nvSpPr>
        <p:spPr>
          <a:xfrm>
            <a:off x="8454760" y="6463970"/>
            <a:ext cx="625261" cy="320521"/>
          </a:xfrm>
        </p:spPr>
        <p:txBody>
          <a:bodyPr/>
          <a:lstStyle/>
          <a:p>
            <a:fld id="{EF569D7C-9639-42C3-8F25-B9A830C54CB5}" type="slidenum">
              <a:rPr lang="en-US" altLang="ja-JP" smtClean="0">
                <a:solidFill>
                  <a:srgbClr val="000000"/>
                </a:solidFill>
              </a:rPr>
              <a:pPr/>
              <a:t>22</a:t>
            </a:fld>
            <a:endParaRPr lang="en-US" altLang="ja-JP" dirty="0">
              <a:solidFill>
                <a:srgbClr val="000000"/>
              </a:solidFill>
            </a:endParaRPr>
          </a:p>
        </p:txBody>
      </p:sp>
      <p:sp>
        <p:nvSpPr>
          <p:cNvPr id="51" name="テキスト ボックス 50">
            <a:extLst>
              <a:ext uri="{FF2B5EF4-FFF2-40B4-BE49-F238E27FC236}">
                <a16:creationId xmlns:a16="http://schemas.microsoft.com/office/drawing/2014/main" id="{B61F31C5-0711-43F0-BF7F-760192748236}"/>
              </a:ext>
            </a:extLst>
          </p:cNvPr>
          <p:cNvSpPr txBox="1"/>
          <p:nvPr/>
        </p:nvSpPr>
        <p:spPr>
          <a:xfrm>
            <a:off x="7100527" y="2713987"/>
            <a:ext cx="1483098" cy="400110"/>
          </a:xfrm>
          <a:prstGeom prst="rect">
            <a:avLst/>
          </a:prstGeom>
          <a:noFill/>
        </p:spPr>
        <p:txBody>
          <a:bodyPr wrap="none" rtlCol="0">
            <a:spAutoFit/>
          </a:bodyPr>
          <a:lstStyle/>
          <a:p>
            <a:r>
              <a:rPr lang="ja-JP" altLang="en-US" sz="1000" dirty="0">
                <a:latin typeface="+mj-ea"/>
                <a:ea typeface="+mj-ea"/>
              </a:rPr>
              <a:t>アドプト・リバー</a:t>
            </a:r>
            <a:endParaRPr lang="en-US" altLang="ja-JP" sz="1000" dirty="0">
              <a:latin typeface="+mj-ea"/>
              <a:ea typeface="+mj-ea"/>
            </a:endParaRPr>
          </a:p>
          <a:p>
            <a:r>
              <a:rPr lang="en-US" altLang="ja-JP" sz="1000" dirty="0">
                <a:latin typeface="+mj-ea"/>
                <a:ea typeface="+mj-ea"/>
              </a:rPr>
              <a:t>(</a:t>
            </a:r>
            <a:r>
              <a:rPr lang="ja-JP" altLang="en-US" sz="1000" dirty="0">
                <a:latin typeface="+mj-ea"/>
                <a:ea typeface="+mj-ea"/>
              </a:rPr>
              <a:t>トヨタ</a:t>
            </a:r>
            <a:r>
              <a:rPr lang="en-US" altLang="ja-JP" sz="1000" dirty="0">
                <a:latin typeface="+mj-ea"/>
                <a:ea typeface="+mj-ea"/>
              </a:rPr>
              <a:t>L</a:t>
            </a:r>
            <a:r>
              <a:rPr lang="ja-JP" altLang="en-US" sz="1000" dirty="0">
                <a:latin typeface="+mj-ea"/>
                <a:ea typeface="+mj-ea"/>
              </a:rPr>
              <a:t>＆</a:t>
            </a:r>
            <a:r>
              <a:rPr lang="en-US" altLang="ja-JP" sz="1000" dirty="0">
                <a:latin typeface="+mj-ea"/>
                <a:ea typeface="+mj-ea"/>
              </a:rPr>
              <a:t>F</a:t>
            </a:r>
            <a:r>
              <a:rPr lang="ja-JP" altLang="en-US" sz="1000" dirty="0">
                <a:latin typeface="+mj-ea"/>
                <a:ea typeface="+mj-ea"/>
              </a:rPr>
              <a:t>近畿 安治川</a:t>
            </a:r>
            <a:r>
              <a:rPr lang="en-US" altLang="ja-JP" sz="1000" dirty="0">
                <a:latin typeface="+mj-ea"/>
                <a:ea typeface="+mj-ea"/>
              </a:rPr>
              <a:t>)</a:t>
            </a:r>
            <a:endParaRPr kumimoji="1" lang="ja-JP" altLang="en-US" sz="1000" dirty="0">
              <a:latin typeface="+mj-ea"/>
              <a:ea typeface="+mj-ea"/>
            </a:endParaRPr>
          </a:p>
        </p:txBody>
      </p:sp>
      <p:sp>
        <p:nvSpPr>
          <p:cNvPr id="65" name="テキスト ボックス 64">
            <a:extLst>
              <a:ext uri="{FF2B5EF4-FFF2-40B4-BE49-F238E27FC236}">
                <a16:creationId xmlns:a16="http://schemas.microsoft.com/office/drawing/2014/main" id="{6D05C76A-618E-4120-A74D-259BB67CE7D7}"/>
              </a:ext>
            </a:extLst>
          </p:cNvPr>
          <p:cNvSpPr txBox="1"/>
          <p:nvPr/>
        </p:nvSpPr>
        <p:spPr>
          <a:xfrm>
            <a:off x="7383296" y="5072072"/>
            <a:ext cx="1172116" cy="261610"/>
          </a:xfrm>
          <a:prstGeom prst="rect">
            <a:avLst/>
          </a:prstGeom>
          <a:noFill/>
        </p:spPr>
        <p:txBody>
          <a:bodyPr wrap="none" rtlCol="0">
            <a:spAutoFit/>
          </a:bodyPr>
          <a:lstStyle/>
          <a:p>
            <a:r>
              <a:rPr kumimoji="1" lang="ja-JP" altLang="en-US" sz="1050" dirty="0">
                <a:latin typeface="+mj-ea"/>
                <a:ea typeface="+mj-ea"/>
              </a:rPr>
              <a:t>木津川遊歩空間</a:t>
            </a:r>
          </a:p>
        </p:txBody>
      </p:sp>
      <p:pic>
        <p:nvPicPr>
          <p:cNvPr id="14" name="図 13">
            <a:extLst>
              <a:ext uri="{FF2B5EF4-FFF2-40B4-BE49-F238E27FC236}">
                <a16:creationId xmlns:a16="http://schemas.microsoft.com/office/drawing/2014/main" id="{579A2AB5-71CD-4E9C-AAB4-9AF21E47C3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0964" y="1111918"/>
            <a:ext cx="2108650" cy="1581487"/>
          </a:xfrm>
          <a:prstGeom prst="rect">
            <a:avLst/>
          </a:prstGeom>
          <a:ln>
            <a:solidFill>
              <a:schemeClr val="tx1"/>
            </a:solidFill>
          </a:ln>
        </p:spPr>
      </p:pic>
      <p:pic>
        <p:nvPicPr>
          <p:cNvPr id="10" name="図 9">
            <a:extLst>
              <a:ext uri="{FF2B5EF4-FFF2-40B4-BE49-F238E27FC236}">
                <a16:creationId xmlns:a16="http://schemas.microsoft.com/office/drawing/2014/main" id="{9259009D-CB47-4422-9C36-047DEAD8D3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103"/>
          <a:stretch/>
        </p:blipFill>
        <p:spPr>
          <a:xfrm>
            <a:off x="6779914" y="1107204"/>
            <a:ext cx="2133045" cy="1617434"/>
          </a:xfrm>
          <a:prstGeom prst="rect">
            <a:avLst/>
          </a:prstGeom>
          <a:ln>
            <a:solidFill>
              <a:schemeClr val="tx1"/>
            </a:solidFill>
          </a:ln>
        </p:spPr>
      </p:pic>
      <p:pic>
        <p:nvPicPr>
          <p:cNvPr id="17" name="図 16">
            <a:extLst>
              <a:ext uri="{FF2B5EF4-FFF2-40B4-BE49-F238E27FC236}">
                <a16:creationId xmlns:a16="http://schemas.microsoft.com/office/drawing/2014/main" id="{14718330-02F5-4E31-B2F5-3E6322752418}"/>
              </a:ext>
            </a:extLst>
          </p:cNvPr>
          <p:cNvPicPr>
            <a:picLocks noChangeAspect="1"/>
          </p:cNvPicPr>
          <p:nvPr/>
        </p:nvPicPr>
        <p:blipFill>
          <a:blip r:embed="rId4"/>
          <a:stretch>
            <a:fillRect/>
          </a:stretch>
        </p:blipFill>
        <p:spPr>
          <a:xfrm>
            <a:off x="4674136" y="3742616"/>
            <a:ext cx="1780557" cy="1332944"/>
          </a:xfrm>
          <a:prstGeom prst="rect">
            <a:avLst/>
          </a:prstGeom>
          <a:ln>
            <a:solidFill>
              <a:schemeClr val="tx1"/>
            </a:solidFill>
          </a:ln>
        </p:spPr>
      </p:pic>
      <p:pic>
        <p:nvPicPr>
          <p:cNvPr id="62" name="図 61">
            <a:extLst>
              <a:ext uri="{FF2B5EF4-FFF2-40B4-BE49-F238E27FC236}">
                <a16:creationId xmlns:a16="http://schemas.microsoft.com/office/drawing/2014/main" id="{DF513DCF-2A7D-4E34-A4A2-A52FC32CB7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1127"/>
          <a:stretch/>
        </p:blipFill>
        <p:spPr bwMode="auto">
          <a:xfrm>
            <a:off x="6881644" y="3736824"/>
            <a:ext cx="2027182" cy="1351347"/>
          </a:xfrm>
          <a:prstGeom prst="rect">
            <a:avLst/>
          </a:prstGeom>
          <a:noFill/>
          <a:ln>
            <a:solidFill>
              <a:schemeClr val="tx1"/>
            </a:solidFill>
          </a:ln>
        </p:spPr>
      </p:pic>
      <p:sp>
        <p:nvSpPr>
          <p:cNvPr id="9" name="正方形/長方形 8">
            <a:extLst>
              <a:ext uri="{FF2B5EF4-FFF2-40B4-BE49-F238E27FC236}">
                <a16:creationId xmlns:a16="http://schemas.microsoft.com/office/drawing/2014/main" id="{AA9BAC1F-4FDD-4691-95D5-28D9FA47CEDA}"/>
              </a:ext>
            </a:extLst>
          </p:cNvPr>
          <p:cNvSpPr/>
          <p:nvPr/>
        </p:nvSpPr>
        <p:spPr bwMode="auto">
          <a:xfrm>
            <a:off x="91311" y="3686390"/>
            <a:ext cx="8988710" cy="3023595"/>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pic>
        <p:nvPicPr>
          <p:cNvPr id="2" name="図 1">
            <a:extLst>
              <a:ext uri="{FF2B5EF4-FFF2-40B4-BE49-F238E27FC236}">
                <a16:creationId xmlns:a16="http://schemas.microsoft.com/office/drawing/2014/main" id="{FAB57D90-0D3B-4601-A17A-F03AA99CB011}"/>
              </a:ext>
            </a:extLst>
          </p:cNvPr>
          <p:cNvPicPr>
            <a:picLocks noChangeAspect="1"/>
          </p:cNvPicPr>
          <p:nvPr/>
        </p:nvPicPr>
        <p:blipFill>
          <a:blip r:embed="rId6"/>
          <a:stretch>
            <a:fillRect/>
          </a:stretch>
        </p:blipFill>
        <p:spPr>
          <a:xfrm>
            <a:off x="5504739" y="5284738"/>
            <a:ext cx="2368207" cy="1221870"/>
          </a:xfrm>
          <a:prstGeom prst="rect">
            <a:avLst/>
          </a:prstGeom>
        </p:spPr>
      </p:pic>
      <p:sp>
        <p:nvSpPr>
          <p:cNvPr id="88" name="正方形/長方形 87">
            <a:extLst>
              <a:ext uri="{FF2B5EF4-FFF2-40B4-BE49-F238E27FC236}">
                <a16:creationId xmlns:a16="http://schemas.microsoft.com/office/drawing/2014/main" id="{E13576DB-33CC-4FF3-9B36-CD6531D20DFC}"/>
              </a:ext>
            </a:extLst>
          </p:cNvPr>
          <p:cNvSpPr/>
          <p:nvPr/>
        </p:nvSpPr>
        <p:spPr bwMode="auto">
          <a:xfrm>
            <a:off x="70149" y="908138"/>
            <a:ext cx="8972649" cy="2238467"/>
          </a:xfrm>
          <a:prstGeom prst="rect">
            <a:avLst/>
          </a:prstGeom>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D4666B8E-9AC8-4DAF-B4E1-77430571DBE7}"/>
              </a:ext>
            </a:extLst>
          </p:cNvPr>
          <p:cNvSpPr txBox="1"/>
          <p:nvPr/>
        </p:nvSpPr>
        <p:spPr>
          <a:xfrm>
            <a:off x="6070094" y="6432986"/>
            <a:ext cx="1261884" cy="276999"/>
          </a:xfrm>
          <a:prstGeom prst="rect">
            <a:avLst/>
          </a:prstGeom>
          <a:noFill/>
        </p:spPr>
        <p:txBody>
          <a:bodyPr wrap="none" rtlCol="0">
            <a:spAutoFit/>
          </a:bodyPr>
          <a:lstStyle/>
          <a:p>
            <a:r>
              <a:rPr kumimoji="1" lang="ja-JP" altLang="en-US" sz="1200" dirty="0">
                <a:latin typeface="+mj-ea"/>
                <a:ea typeface="+mj-ea"/>
              </a:rPr>
              <a:t>八軒家浜船着場</a:t>
            </a:r>
          </a:p>
        </p:txBody>
      </p:sp>
    </p:spTree>
    <p:extLst>
      <p:ext uri="{BB962C8B-B14F-4D97-AF65-F5344CB8AC3E}">
        <p14:creationId xmlns:p14="http://schemas.microsoft.com/office/powerpoint/2010/main" val="1098727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E067E826-C2CE-4B5A-A554-A4354708D362}"/>
              </a:ext>
            </a:extLst>
          </p:cNvPr>
          <p:cNvGrpSpPr/>
          <p:nvPr/>
        </p:nvGrpSpPr>
        <p:grpSpPr>
          <a:xfrm>
            <a:off x="3476723" y="2874761"/>
            <a:ext cx="3859326" cy="3736844"/>
            <a:chOff x="3364435" y="2874761"/>
            <a:chExt cx="3859326" cy="3736844"/>
          </a:xfrm>
        </p:grpSpPr>
        <p:pic>
          <p:nvPicPr>
            <p:cNvPr id="110" name="図 109">
              <a:extLst>
                <a:ext uri="{FF2B5EF4-FFF2-40B4-BE49-F238E27FC236}">
                  <a16:creationId xmlns:a16="http://schemas.microsoft.com/office/drawing/2014/main" id="{318244C2-FB38-4EA4-9217-5F10EFAD8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28"/>
            <a:stretch/>
          </p:blipFill>
          <p:spPr bwMode="auto">
            <a:xfrm>
              <a:off x="3364435" y="2874761"/>
              <a:ext cx="3859326" cy="3736844"/>
            </a:xfrm>
            <a:prstGeom prst="rect">
              <a:avLst/>
            </a:prstGeom>
            <a:solidFill>
              <a:srgbClr val="FFFF00"/>
            </a:solidFill>
          </p:spPr>
        </p:pic>
        <p:sp>
          <p:nvSpPr>
            <p:cNvPr id="19" name="楕円 18">
              <a:extLst>
                <a:ext uri="{FF2B5EF4-FFF2-40B4-BE49-F238E27FC236}">
                  <a16:creationId xmlns:a16="http://schemas.microsoft.com/office/drawing/2014/main" id="{92216B74-52E4-46C2-93C1-97BF936B4AF2}"/>
                </a:ext>
              </a:extLst>
            </p:cNvPr>
            <p:cNvSpPr/>
            <p:nvPr/>
          </p:nvSpPr>
          <p:spPr bwMode="auto">
            <a:xfrm>
              <a:off x="5146894" y="4042104"/>
              <a:ext cx="62519" cy="63555"/>
            </a:xfrm>
            <a:prstGeom prst="ellipse">
              <a:avLst/>
            </a:prstGeom>
            <a:solidFill>
              <a:srgbClr val="FFFF00"/>
            </a:solidFill>
            <a:ln>
              <a:solidFill>
                <a:schemeClr val="tx1"/>
              </a:solidFill>
            </a:ln>
            <a:effectLst/>
          </p:spPr>
          <p:txBody>
            <a:bodyPr rtlCol="0" anchor="ctr"/>
            <a:lstStyle/>
            <a:p>
              <a:pPr algn="ctr"/>
              <a:endParaRPr kumimoji="1" lang="ja-JP" altLang="en-US"/>
            </a:p>
          </p:txBody>
        </p:sp>
        <p:sp>
          <p:nvSpPr>
            <p:cNvPr id="115" name="楕円 114">
              <a:extLst>
                <a:ext uri="{FF2B5EF4-FFF2-40B4-BE49-F238E27FC236}">
                  <a16:creationId xmlns:a16="http://schemas.microsoft.com/office/drawing/2014/main" id="{6B5F4FBF-6E7F-4BA5-9791-EDC7A9E7A991}"/>
                </a:ext>
              </a:extLst>
            </p:cNvPr>
            <p:cNvSpPr/>
            <p:nvPr/>
          </p:nvSpPr>
          <p:spPr bwMode="auto">
            <a:xfrm>
              <a:off x="5221252" y="4505783"/>
              <a:ext cx="62519" cy="63555"/>
            </a:xfrm>
            <a:prstGeom prst="ellipse">
              <a:avLst/>
            </a:prstGeom>
            <a:solidFill>
              <a:srgbClr val="FFFF00"/>
            </a:solidFill>
            <a:ln>
              <a:solidFill>
                <a:schemeClr val="tx1"/>
              </a:solidFill>
            </a:ln>
            <a:effectLst/>
          </p:spPr>
          <p:txBody>
            <a:bodyPr rtlCol="0" anchor="ctr"/>
            <a:lstStyle/>
            <a:p>
              <a:pPr algn="ctr"/>
              <a:endParaRPr kumimoji="1" lang="ja-JP" altLang="en-US"/>
            </a:p>
          </p:txBody>
        </p:sp>
        <p:sp>
          <p:nvSpPr>
            <p:cNvPr id="116" name="楕円 115">
              <a:extLst>
                <a:ext uri="{FF2B5EF4-FFF2-40B4-BE49-F238E27FC236}">
                  <a16:creationId xmlns:a16="http://schemas.microsoft.com/office/drawing/2014/main" id="{4130BF25-3057-41C4-936A-B0F74ABC626C}"/>
                </a:ext>
              </a:extLst>
            </p:cNvPr>
            <p:cNvSpPr/>
            <p:nvPr/>
          </p:nvSpPr>
          <p:spPr bwMode="auto">
            <a:xfrm>
              <a:off x="5494239" y="5118082"/>
              <a:ext cx="62519" cy="63555"/>
            </a:xfrm>
            <a:prstGeom prst="ellipse">
              <a:avLst/>
            </a:prstGeom>
            <a:solidFill>
              <a:srgbClr val="FFFF00"/>
            </a:solidFill>
            <a:ln>
              <a:solidFill>
                <a:schemeClr val="tx1"/>
              </a:solidFill>
            </a:ln>
            <a:effectLst/>
          </p:spPr>
          <p:txBody>
            <a:bodyPr rtlCol="0" anchor="ctr"/>
            <a:lstStyle/>
            <a:p>
              <a:pPr algn="ctr"/>
              <a:endParaRPr kumimoji="1" lang="ja-JP" altLang="en-US"/>
            </a:p>
          </p:txBody>
        </p:sp>
        <p:sp>
          <p:nvSpPr>
            <p:cNvPr id="117" name="楕円 116">
              <a:extLst>
                <a:ext uri="{FF2B5EF4-FFF2-40B4-BE49-F238E27FC236}">
                  <a16:creationId xmlns:a16="http://schemas.microsoft.com/office/drawing/2014/main" id="{BD3F528F-1BFB-4585-8BD1-75F2AE89DF1B}"/>
                </a:ext>
              </a:extLst>
            </p:cNvPr>
            <p:cNvSpPr/>
            <p:nvPr/>
          </p:nvSpPr>
          <p:spPr bwMode="auto">
            <a:xfrm>
              <a:off x="4605995" y="4506588"/>
              <a:ext cx="62519" cy="63555"/>
            </a:xfrm>
            <a:prstGeom prst="ellipse">
              <a:avLst/>
            </a:prstGeom>
            <a:solidFill>
              <a:srgbClr val="FFFF00"/>
            </a:solidFill>
            <a:ln>
              <a:solidFill>
                <a:schemeClr val="tx1"/>
              </a:solidFill>
            </a:ln>
            <a:effectLst/>
          </p:spPr>
          <p:txBody>
            <a:bodyPr rtlCol="0" anchor="ctr"/>
            <a:lstStyle/>
            <a:p>
              <a:pPr algn="ctr"/>
              <a:endParaRPr kumimoji="1" lang="ja-JP" altLang="en-US"/>
            </a:p>
          </p:txBody>
        </p:sp>
      </p:grpSp>
      <p:sp>
        <p:nvSpPr>
          <p:cNvPr id="48" name="AutoShape 6"/>
          <p:cNvSpPr>
            <a:spLocks noChangeArrowheads="1"/>
          </p:cNvSpPr>
          <p:nvPr/>
        </p:nvSpPr>
        <p:spPr bwMode="auto">
          <a:xfrm>
            <a:off x="116084" y="468490"/>
            <a:ext cx="2553308" cy="314896"/>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自然環境への影響とその対策</a:t>
            </a:r>
          </a:p>
        </p:txBody>
      </p:sp>
      <p:sp>
        <p:nvSpPr>
          <p:cNvPr id="21" name="Text Box 10">
            <a:extLst>
              <a:ext uri="{FF2B5EF4-FFF2-40B4-BE49-F238E27FC236}">
                <a16:creationId xmlns:a16="http://schemas.microsoft.com/office/drawing/2014/main" id="{CAA7010E-ED60-BC83-72CE-349AD373A9CC}"/>
              </a:ext>
            </a:extLst>
          </p:cNvPr>
          <p:cNvSpPr txBox="1">
            <a:spLocks noChangeArrowheads="1"/>
          </p:cNvSpPr>
          <p:nvPr/>
        </p:nvSpPr>
        <p:spPr bwMode="auto">
          <a:xfrm>
            <a:off x="3936723" y="2527690"/>
            <a:ext cx="4091661" cy="231486"/>
          </a:xfrm>
          <a:prstGeom prst="rect">
            <a:avLst/>
          </a:prstGeom>
          <a:noFill/>
          <a:ln>
            <a:noFill/>
          </a:ln>
        </p:spPr>
        <p:txBody>
          <a:bodyPr lIns="118154" tIns="0" rIns="118154"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対象河川の水質経年変化（</a:t>
            </a:r>
            <a:r>
              <a:rPr lang="en-US" altLang="ja-JP" sz="1000" kern="100" dirty="0">
                <a:latin typeface="BIZ UDPゴシック" panose="020B0400000000000000" pitchFamily="50" charset="-128"/>
                <a:ea typeface="BIZ UDPゴシック" panose="020B0400000000000000" pitchFamily="50" charset="-128"/>
                <a:cs typeface="Times New Roman" panose="02020603050405020304" pitchFamily="18" charset="0"/>
              </a:rPr>
              <a:t>BOD75</a:t>
            </a:r>
            <a:r>
              <a:rPr lang="ja-JP" altLang="en-US" sz="1000" kern="100" dirty="0">
                <a:latin typeface="BIZ UDPゴシック" panose="020B0400000000000000" pitchFamily="50" charset="-128"/>
                <a:ea typeface="BIZ UDPゴシック" panose="020B0400000000000000" pitchFamily="50" charset="-128"/>
                <a:cs typeface="Times New Roman" panose="02020603050405020304" pitchFamily="18" charset="0"/>
              </a:rPr>
              <a:t>％値</a:t>
            </a:r>
            <a:r>
              <a:rPr lang="ja-JP"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参考</a:t>
            </a:r>
            <a:r>
              <a:rPr lang="en-US"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】COD</a:t>
            </a:r>
            <a:r>
              <a:rPr lang="ja-JP" altLang="en-US"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平均値</a:t>
            </a:r>
            <a:endParaRPr lang="en-US" altLang="ja-JP" sz="1000" dirty="0">
              <a:solidFill>
                <a:srgbClr val="FF0000"/>
              </a:solidFill>
              <a:latin typeface="BIZ UDPゴシック" panose="020B0400000000000000" pitchFamily="50" charset="-128"/>
              <a:ea typeface="BIZ UDPゴシック" panose="020B0400000000000000" pitchFamily="50" charset="-128"/>
            </a:endParaRPr>
          </a:p>
        </p:txBody>
      </p:sp>
      <p:sp>
        <p:nvSpPr>
          <p:cNvPr id="14" name="テキスト ボックス 9"/>
          <p:cNvSpPr txBox="1">
            <a:spLocks noChangeArrowheads="1"/>
          </p:cNvSpPr>
          <p:nvPr/>
        </p:nvSpPr>
        <p:spPr bwMode="auto">
          <a:xfrm>
            <a:off x="121453" y="828706"/>
            <a:ext cx="8892797" cy="144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ja-JP" altLang="en-US" b="1" u="sng" dirty="0">
                <a:latin typeface="+mj-ea"/>
                <a:ea typeface="+mj-ea"/>
              </a:rPr>
              <a:t>多様な生物の生息について</a:t>
            </a:r>
            <a:endParaRPr lang="en-US" altLang="ja-JP" dirty="0">
              <a:latin typeface="+mj-ea"/>
              <a:ea typeface="+mj-ea"/>
            </a:endParaRPr>
          </a:p>
          <a:p>
            <a:pPr marL="180975" indent="-180975">
              <a:buFont typeface="Wingdings" panose="05000000000000000000" pitchFamily="2" charset="2"/>
              <a:buChar char="Ø"/>
            </a:pPr>
            <a:r>
              <a:rPr lang="ja-JP" altLang="en-US" sz="1200" dirty="0">
                <a:latin typeface="+mj-ea"/>
                <a:ea typeface="+mj-ea"/>
              </a:rPr>
              <a:t>安治川、木津川、尻無川では、多様な魚種が確認されている。</a:t>
            </a:r>
            <a:endParaRPr lang="en-US" altLang="ja-JP" sz="1200" dirty="0">
              <a:latin typeface="+mj-ea"/>
              <a:ea typeface="+mj-ea"/>
            </a:endParaRPr>
          </a:p>
          <a:p>
            <a:pPr marL="180975" indent="-180975">
              <a:buFont typeface="Wingdings" panose="05000000000000000000" pitchFamily="2" charset="2"/>
              <a:buChar char="Ø"/>
            </a:pPr>
            <a:endParaRPr lang="en-US" altLang="ja-JP" sz="1200" dirty="0">
              <a:latin typeface="+mj-ea"/>
              <a:ea typeface="+mj-ea"/>
            </a:endParaRPr>
          </a:p>
          <a:p>
            <a:r>
              <a:rPr lang="ja-JP" altLang="en-US" b="1" u="sng" dirty="0">
                <a:latin typeface="+mj-ea"/>
                <a:ea typeface="+mj-ea"/>
              </a:rPr>
              <a:t>多様な生物の生息・生育環境を保全するための対策（水質改善）</a:t>
            </a:r>
            <a:endParaRPr lang="en-US" altLang="ja-JP" dirty="0">
              <a:latin typeface="+mj-ea"/>
              <a:ea typeface="+mj-ea"/>
            </a:endParaRPr>
          </a:p>
          <a:p>
            <a:pPr marL="180975" indent="-180975">
              <a:buFont typeface="Wingdings" panose="05000000000000000000" pitchFamily="2" charset="2"/>
              <a:buChar char="Ø"/>
            </a:pPr>
            <a:r>
              <a:rPr lang="ja-JP" altLang="en-US" sz="1200" dirty="0">
                <a:latin typeface="+mj-ea"/>
                <a:ea typeface="+mj-ea"/>
              </a:rPr>
              <a:t>安治川、木津川、尻無川では、前回時点と同様環境基準を満足している。</a:t>
            </a:r>
            <a:endParaRPr lang="en-US" altLang="ja-JP" sz="1200" dirty="0">
              <a:latin typeface="+mj-ea"/>
              <a:ea typeface="+mj-ea"/>
            </a:endParaRPr>
          </a:p>
          <a:p>
            <a:pPr marL="180975" indent="-180975">
              <a:buFont typeface="Wingdings" panose="05000000000000000000" pitchFamily="2" charset="2"/>
              <a:buChar char="Ø"/>
            </a:pPr>
            <a:r>
              <a:rPr lang="ja-JP" altLang="en-US" sz="1200" dirty="0">
                <a:latin typeface="+mj-ea"/>
                <a:ea typeface="+mj-ea"/>
              </a:rPr>
              <a:t>行政指導や下水道施設等による水質改善とともに、地域住民、学校等と連携し、生活排水による河川への負荷軽減に向けた環境教育・学習の推進、および啓発活動等を進めたことにより、水質は維持され、また生物の生息・生育環境は維持できている。</a:t>
            </a:r>
            <a:endParaRPr lang="en-US" altLang="ja-JP" sz="1200" dirty="0">
              <a:latin typeface="+mj-ea"/>
              <a:ea typeface="+mj-ea"/>
            </a:endParaRPr>
          </a:p>
        </p:txBody>
      </p:sp>
      <p:sp>
        <p:nvSpPr>
          <p:cNvPr id="10" name="Rectangle 2">
            <a:extLst>
              <a:ext uri="{FF2B5EF4-FFF2-40B4-BE49-F238E27FC236}">
                <a16:creationId xmlns:a16="http://schemas.microsoft.com/office/drawing/2014/main" id="{BB5C2B96-58C5-1018-18A8-09B075AF010B}"/>
              </a:ext>
            </a:extLst>
          </p:cNvPr>
          <p:cNvSpPr>
            <a:spLocks noChangeArrowheads="1"/>
          </p:cNvSpPr>
          <p:nvPr/>
        </p:nvSpPr>
        <p:spPr bwMode="auto">
          <a:xfrm>
            <a:off x="-28772" y="-4466"/>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７．特記事項</a:t>
            </a:r>
          </a:p>
        </p:txBody>
      </p:sp>
      <p:sp>
        <p:nvSpPr>
          <p:cNvPr id="11" name="テキスト ボックス 10">
            <a:extLst>
              <a:ext uri="{FF2B5EF4-FFF2-40B4-BE49-F238E27FC236}">
                <a16:creationId xmlns:a16="http://schemas.microsoft.com/office/drawing/2014/main" id="{56FE8C3D-8630-8CB7-8DB6-96C9F99A80C9}"/>
              </a:ext>
            </a:extLst>
          </p:cNvPr>
          <p:cNvSpPr txBox="1"/>
          <p:nvPr/>
        </p:nvSpPr>
        <p:spPr>
          <a:xfrm>
            <a:off x="152085" y="2527690"/>
            <a:ext cx="3436631" cy="523220"/>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安治川上流、安治川河口、尻無川上流、尻無川河口、</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木津川上流、木津川河口における魚類生息状況調査結果</a:t>
            </a:r>
            <a:endParaRPr lang="en-US" altLang="ja-JP" sz="1000" dirty="0">
              <a:latin typeface="BIZ UDPゴシック" panose="020B0400000000000000" pitchFamily="50" charset="-128"/>
              <a:ea typeface="BIZ UDPゴシック" panose="020B0400000000000000" pitchFamily="50" charset="-128"/>
            </a:endParaRPr>
          </a:p>
          <a:p>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令和</a:t>
            </a:r>
            <a:r>
              <a:rPr kumimoji="1" lang="en-US" altLang="ja-JP" sz="800" dirty="0">
                <a:latin typeface="BIZ UDPゴシック" panose="020B0400000000000000" pitchFamily="50" charset="-128"/>
                <a:ea typeface="BIZ UDPゴシック" panose="020B0400000000000000" pitchFamily="50" charset="-128"/>
              </a:rPr>
              <a:t>4</a:t>
            </a:r>
            <a:r>
              <a:rPr kumimoji="1" lang="ja-JP" altLang="en-US" sz="800" dirty="0">
                <a:latin typeface="BIZ UDPゴシック" panose="020B0400000000000000" pitchFamily="50" charset="-128"/>
                <a:ea typeface="BIZ UDPゴシック" panose="020B0400000000000000" pitchFamily="50" charset="-128"/>
              </a:rPr>
              <a:t>年度</a:t>
            </a:r>
            <a:r>
              <a:rPr kumimoji="1" lang="en-US" altLang="ja-JP" sz="800" dirty="0">
                <a:latin typeface="BIZ UDPゴシック" panose="020B0400000000000000" pitchFamily="50" charset="-128"/>
                <a:ea typeface="BIZ UDPゴシック" panose="020B0400000000000000" pitchFamily="50" charset="-128"/>
              </a:rPr>
              <a:t>)</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D375B3B-FD14-A3F6-A2B6-693D67C8E94C}"/>
              </a:ext>
            </a:extLst>
          </p:cNvPr>
          <p:cNvSpPr txBox="1"/>
          <p:nvPr/>
        </p:nvSpPr>
        <p:spPr>
          <a:xfrm>
            <a:off x="8090175" y="5841443"/>
            <a:ext cx="924075" cy="216438"/>
          </a:xfrm>
          <a:prstGeom prst="rect">
            <a:avLst/>
          </a:prstGeom>
          <a:noFill/>
        </p:spPr>
        <p:txBody>
          <a:bodyPr wrap="square" rtlCol="0">
            <a:spAutoFit/>
          </a:bodyPr>
          <a:lstStyle/>
          <a:p>
            <a:r>
              <a:rPr kumimoji="1" lang="ja-JP" altLang="en-US" sz="800" dirty="0"/>
              <a:t>資料：大阪府</a:t>
            </a:r>
            <a:r>
              <a:rPr kumimoji="1" lang="en-US" altLang="ja-JP" sz="800" dirty="0"/>
              <a:t>HP</a:t>
            </a:r>
            <a:endParaRPr kumimoji="1" lang="ja-JP" altLang="en-US" sz="800" dirty="0"/>
          </a:p>
        </p:txBody>
      </p:sp>
      <p:sp>
        <p:nvSpPr>
          <p:cNvPr id="50" name="テキスト ボックス 49"/>
          <p:cNvSpPr txBox="1"/>
          <p:nvPr/>
        </p:nvSpPr>
        <p:spPr>
          <a:xfrm>
            <a:off x="1167862" y="2908365"/>
            <a:ext cx="1467068" cy="246221"/>
          </a:xfrm>
          <a:prstGeom prst="rect">
            <a:avLst/>
          </a:prstGeom>
          <a:noFill/>
        </p:spPr>
        <p:txBody>
          <a:bodyPr wrap="none" rtlCol="0">
            <a:spAutoFit/>
          </a:bodyPr>
          <a:lstStyle/>
          <a:p>
            <a:r>
              <a:rPr kumimoji="1" lang="ja-JP" altLang="en-US" sz="1000" dirty="0">
                <a:latin typeface="BIZ UDPゴシック" panose="020B0400000000000000" pitchFamily="50" charset="-128"/>
                <a:ea typeface="BIZ UDPゴシック" panose="020B0400000000000000" pitchFamily="50" charset="-128"/>
              </a:rPr>
              <a:t>流域内の魚類生息状況</a:t>
            </a:r>
          </a:p>
        </p:txBody>
      </p:sp>
      <p:sp>
        <p:nvSpPr>
          <p:cNvPr id="16" name="テキスト ボックス 15">
            <a:extLst>
              <a:ext uri="{FF2B5EF4-FFF2-40B4-BE49-F238E27FC236}">
                <a16:creationId xmlns:a16="http://schemas.microsoft.com/office/drawing/2014/main" id="{A7B9930B-D3CC-EE98-978B-E0770A81DC44}"/>
              </a:ext>
            </a:extLst>
          </p:cNvPr>
          <p:cNvSpPr txBox="1"/>
          <p:nvPr/>
        </p:nvSpPr>
        <p:spPr>
          <a:xfrm>
            <a:off x="448076" y="6587273"/>
            <a:ext cx="3660563" cy="215444"/>
          </a:xfrm>
          <a:prstGeom prst="rect">
            <a:avLst/>
          </a:prstGeom>
          <a:noFill/>
        </p:spPr>
        <p:txBody>
          <a:bodyPr wrap="square" rtlCol="0">
            <a:spAutoFit/>
          </a:bodyPr>
          <a:lstStyle/>
          <a:p>
            <a:r>
              <a:rPr kumimoji="1" lang="ja-JP" altLang="en-US" sz="800" dirty="0"/>
              <a:t>資料：大阪市環境白書（令和元年度版、</a:t>
            </a:r>
            <a:r>
              <a:rPr lang="ja-JP" altLang="en-US" sz="800" dirty="0"/>
              <a:t>令和</a:t>
            </a:r>
            <a:r>
              <a:rPr lang="en-US" altLang="ja-JP" sz="800" dirty="0">
                <a:latin typeface="+mj-ea"/>
                <a:ea typeface="+mj-ea"/>
              </a:rPr>
              <a:t>5</a:t>
            </a:r>
            <a:r>
              <a:rPr lang="ja-JP" altLang="en-US" sz="800" dirty="0"/>
              <a:t>年度版</a:t>
            </a:r>
            <a:r>
              <a:rPr kumimoji="1" lang="ja-JP" altLang="en-US" sz="800" dirty="0"/>
              <a:t>）のイラストを基に作成</a:t>
            </a:r>
          </a:p>
        </p:txBody>
      </p:sp>
      <p:grpSp>
        <p:nvGrpSpPr>
          <p:cNvPr id="2053" name="グループ化 2052">
            <a:extLst>
              <a:ext uri="{FF2B5EF4-FFF2-40B4-BE49-F238E27FC236}">
                <a16:creationId xmlns:a16="http://schemas.microsoft.com/office/drawing/2014/main" id="{2AF5DB89-A9F8-9FD0-8993-340DE361B171}"/>
              </a:ext>
            </a:extLst>
          </p:cNvPr>
          <p:cNvGrpSpPr/>
          <p:nvPr/>
        </p:nvGrpSpPr>
        <p:grpSpPr>
          <a:xfrm>
            <a:off x="80381" y="3190351"/>
            <a:ext cx="3461655" cy="3117097"/>
            <a:chOff x="2802978" y="3302036"/>
            <a:chExt cx="3134431" cy="2857531"/>
          </a:xfrm>
        </p:grpSpPr>
        <p:grpSp>
          <p:nvGrpSpPr>
            <p:cNvPr id="61" name="グループ化 60">
              <a:extLst>
                <a:ext uri="{FF2B5EF4-FFF2-40B4-BE49-F238E27FC236}">
                  <a16:creationId xmlns:a16="http://schemas.microsoft.com/office/drawing/2014/main" id="{94113804-65E2-4718-DB48-D07F5C414766}"/>
                </a:ext>
              </a:extLst>
            </p:cNvPr>
            <p:cNvGrpSpPr/>
            <p:nvPr/>
          </p:nvGrpSpPr>
          <p:grpSpPr>
            <a:xfrm>
              <a:off x="2802978" y="3302036"/>
              <a:ext cx="3134431" cy="2857531"/>
              <a:chOff x="2855506" y="3349881"/>
              <a:chExt cx="3134431" cy="2857531"/>
            </a:xfrm>
          </p:grpSpPr>
          <p:grpSp>
            <p:nvGrpSpPr>
              <p:cNvPr id="23" name="グループ化 22">
                <a:extLst>
                  <a:ext uri="{FF2B5EF4-FFF2-40B4-BE49-F238E27FC236}">
                    <a16:creationId xmlns:a16="http://schemas.microsoft.com/office/drawing/2014/main" id="{2FCEC7D2-4D38-3875-D672-2DD33D4CDAFA}"/>
                  </a:ext>
                </a:extLst>
              </p:cNvPr>
              <p:cNvGrpSpPr>
                <a:grpSpLocks noChangeAspect="1"/>
              </p:cNvGrpSpPr>
              <p:nvPr/>
            </p:nvGrpSpPr>
            <p:grpSpPr>
              <a:xfrm>
                <a:off x="3530527" y="3357699"/>
                <a:ext cx="2459410" cy="2842969"/>
                <a:chOff x="2546881" y="708811"/>
                <a:chExt cx="3878263" cy="4483100"/>
              </a:xfrm>
            </p:grpSpPr>
            <p:pic>
              <p:nvPicPr>
                <p:cNvPr id="30" name="Picture 5">
                  <a:extLst>
                    <a:ext uri="{FF2B5EF4-FFF2-40B4-BE49-F238E27FC236}">
                      <a16:creationId xmlns:a16="http://schemas.microsoft.com/office/drawing/2014/main" id="{4706E4A2-5F36-21B8-F87C-40D06DD43B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6881" y="708811"/>
                  <a:ext cx="38782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50">
                  <a:extLst>
                    <a:ext uri="{FF2B5EF4-FFF2-40B4-BE49-F238E27FC236}">
                      <a16:creationId xmlns:a16="http://schemas.microsoft.com/office/drawing/2014/main" id="{A7A6A1B5-0F3D-E51C-7B62-160D2AE6F949}"/>
                    </a:ext>
                  </a:extLst>
                </p:cNvPr>
                <p:cNvSpPr>
                  <a:spLocks noChangeArrowheads="1"/>
                </p:cNvSpPr>
                <p:nvPr/>
              </p:nvSpPr>
              <p:spPr bwMode="auto">
                <a:xfrm>
                  <a:off x="3668713" y="2714625"/>
                  <a:ext cx="103188" cy="10318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Oval 52">
                  <a:extLst>
                    <a:ext uri="{FF2B5EF4-FFF2-40B4-BE49-F238E27FC236}">
                      <a16:creationId xmlns:a16="http://schemas.microsoft.com/office/drawing/2014/main" id="{37D5E0BD-2E36-3C46-519A-9514FFD7AC84}"/>
                    </a:ext>
                  </a:extLst>
                </p:cNvPr>
                <p:cNvSpPr>
                  <a:spLocks noChangeArrowheads="1"/>
                </p:cNvSpPr>
                <p:nvPr/>
              </p:nvSpPr>
              <p:spPr bwMode="auto">
                <a:xfrm>
                  <a:off x="4649788" y="2146300"/>
                  <a:ext cx="104775" cy="10318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Oval 54">
                  <a:extLst>
                    <a:ext uri="{FF2B5EF4-FFF2-40B4-BE49-F238E27FC236}">
                      <a16:creationId xmlns:a16="http://schemas.microsoft.com/office/drawing/2014/main" id="{985F62A5-83B1-92A0-8B29-102BCA549E53}"/>
                    </a:ext>
                  </a:extLst>
                </p:cNvPr>
                <p:cNvSpPr>
                  <a:spLocks noChangeArrowheads="1"/>
                </p:cNvSpPr>
                <p:nvPr/>
              </p:nvSpPr>
              <p:spPr bwMode="auto">
                <a:xfrm>
                  <a:off x="4676776" y="2719388"/>
                  <a:ext cx="104775" cy="1047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Oval 55">
                  <a:extLst>
                    <a:ext uri="{FF2B5EF4-FFF2-40B4-BE49-F238E27FC236}">
                      <a16:creationId xmlns:a16="http://schemas.microsoft.com/office/drawing/2014/main" id="{66B889B2-E103-D9BE-DED8-267CC8B56FE1}"/>
                    </a:ext>
                  </a:extLst>
                </p:cNvPr>
                <p:cNvSpPr>
                  <a:spLocks noChangeArrowheads="1"/>
                </p:cNvSpPr>
                <p:nvPr/>
              </p:nvSpPr>
              <p:spPr bwMode="auto">
                <a:xfrm>
                  <a:off x="4133851" y="3333750"/>
                  <a:ext cx="103188" cy="10318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Oval 56">
                  <a:extLst>
                    <a:ext uri="{FF2B5EF4-FFF2-40B4-BE49-F238E27FC236}">
                      <a16:creationId xmlns:a16="http://schemas.microsoft.com/office/drawing/2014/main" id="{9D673F24-4170-BD1D-934F-C5B5EB98E57A}"/>
                    </a:ext>
                  </a:extLst>
                </p:cNvPr>
                <p:cNvSpPr>
                  <a:spLocks noChangeArrowheads="1"/>
                </p:cNvSpPr>
                <p:nvPr/>
              </p:nvSpPr>
              <p:spPr bwMode="auto">
                <a:xfrm>
                  <a:off x="4781551" y="3597275"/>
                  <a:ext cx="103188" cy="10318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Oval 57">
                  <a:extLst>
                    <a:ext uri="{FF2B5EF4-FFF2-40B4-BE49-F238E27FC236}">
                      <a16:creationId xmlns:a16="http://schemas.microsoft.com/office/drawing/2014/main" id="{94C13396-77C9-EB8F-1BC8-9CB01E508E0E}"/>
                    </a:ext>
                  </a:extLst>
                </p:cNvPr>
                <p:cNvSpPr>
                  <a:spLocks noChangeArrowheads="1"/>
                </p:cNvSpPr>
                <p:nvPr/>
              </p:nvSpPr>
              <p:spPr bwMode="auto">
                <a:xfrm>
                  <a:off x="4184651" y="4314825"/>
                  <a:ext cx="104775" cy="1047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53" name="吹き出し: 四角形 52">
                <a:extLst>
                  <a:ext uri="{FF2B5EF4-FFF2-40B4-BE49-F238E27FC236}">
                    <a16:creationId xmlns:a16="http://schemas.microsoft.com/office/drawing/2014/main" id="{3DFA6249-F359-0C3E-6A73-9D480990BCCC}"/>
                  </a:ext>
                </a:extLst>
              </p:cNvPr>
              <p:cNvSpPr/>
              <p:nvPr/>
            </p:nvSpPr>
            <p:spPr bwMode="auto">
              <a:xfrm>
                <a:off x="5085154" y="3349883"/>
                <a:ext cx="608422" cy="454343"/>
              </a:xfrm>
              <a:prstGeom prst="wedgeRectCallout">
                <a:avLst>
                  <a:gd name="adj1" fmla="val -75881"/>
                  <a:gd name="adj2" fmla="val 154765"/>
                </a:avLst>
              </a:prstGeom>
              <a:solidFill>
                <a:schemeClr val="bg1"/>
              </a:solidFill>
              <a:ln>
                <a:solidFill>
                  <a:schemeClr val="tx1"/>
                </a:solidFill>
              </a:ln>
              <a:effectLst/>
            </p:spPr>
            <p:txBody>
              <a:bodyPr lIns="36000" rIns="36000" rtlCol="0" anchor="ctr"/>
              <a:lstStyle/>
              <a:p>
                <a:pPr>
                  <a:lnSpc>
                    <a:spcPts val="600"/>
                  </a:lnSpc>
                </a:pPr>
                <a:r>
                  <a:rPr kumimoji="1" lang="ja-JP" altLang="en-US" sz="600" dirty="0">
                    <a:solidFill>
                      <a:srgbClr val="0000FF"/>
                    </a:solidFill>
                    <a:latin typeface="ＭＳ ゴシック" panose="020B0609070205080204" pitchFamily="49" charset="-128"/>
                    <a:ea typeface="ＭＳ ゴシック" panose="020B0609070205080204" pitchFamily="49" charset="-128"/>
                  </a:rPr>
                  <a:t>ワカサギ</a:t>
                </a:r>
                <a:endParaRPr kumimoji="1"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スズキ</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ボラ</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マハゼ</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FF0000"/>
                    </a:solidFill>
                    <a:latin typeface="ＭＳ ゴシック" panose="020B0609070205080204" pitchFamily="49" charset="-128"/>
                    <a:ea typeface="ＭＳ ゴシック" panose="020B0609070205080204" pitchFamily="49" charset="-128"/>
                  </a:rPr>
                  <a:t>キチヌ</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FF0000"/>
                    </a:solidFill>
                    <a:latin typeface="ＭＳ ゴシック" panose="020B0609070205080204" pitchFamily="49" charset="-128"/>
                    <a:ea typeface="ＭＳ ゴシック" panose="020B0609070205080204" pitchFamily="49" charset="-128"/>
                  </a:rPr>
                  <a:t>メナダ</a:t>
                </a:r>
                <a:endParaRPr kumimoji="1" lang="ja-JP" altLang="en-US" sz="600" dirty="0">
                  <a:solidFill>
                    <a:srgbClr val="FF0000"/>
                  </a:solidFill>
                  <a:latin typeface="ＭＳ ゴシック" panose="020B0609070205080204" pitchFamily="49" charset="-128"/>
                  <a:ea typeface="ＭＳ ゴシック" panose="020B0609070205080204" pitchFamily="49" charset="-128"/>
                </a:endParaRPr>
              </a:p>
            </p:txBody>
          </p:sp>
          <p:sp>
            <p:nvSpPr>
              <p:cNvPr id="55" name="吹き出し: 四角形 54">
                <a:extLst>
                  <a:ext uri="{FF2B5EF4-FFF2-40B4-BE49-F238E27FC236}">
                    <a16:creationId xmlns:a16="http://schemas.microsoft.com/office/drawing/2014/main" id="{9D6F1B49-42AC-A5B3-B2C9-FF9A0B5B8478}"/>
                  </a:ext>
                </a:extLst>
              </p:cNvPr>
              <p:cNvSpPr/>
              <p:nvPr/>
            </p:nvSpPr>
            <p:spPr bwMode="auto">
              <a:xfrm>
                <a:off x="2855506" y="5254862"/>
                <a:ext cx="631133" cy="952550"/>
              </a:xfrm>
              <a:prstGeom prst="wedgeRectCallout">
                <a:avLst>
                  <a:gd name="adj1" fmla="val 221660"/>
                  <a:gd name="adj2" fmla="val -5459"/>
                </a:avLst>
              </a:prstGeom>
              <a:solidFill>
                <a:schemeClr val="bg1"/>
              </a:solidFill>
              <a:ln>
                <a:solidFill>
                  <a:schemeClr val="tx1"/>
                </a:solidFill>
              </a:ln>
              <a:effectLst/>
            </p:spPr>
            <p:txBody>
              <a:bodyPr lIns="36000" rIns="36000" rtlCol="0" anchor="ctr"/>
              <a:lstStyle/>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アユ</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クロダイ</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ウキゴリ</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カタクチイワシ</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トウゴロウイワシ</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サッパ</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ボラ</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スズキ</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コノシロ</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サヨリ</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マハゼ</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キチヌ</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FF0000"/>
                    </a:solidFill>
                    <a:latin typeface="ＭＳ ゴシック" panose="020B0609070205080204" pitchFamily="49" charset="-128"/>
                    <a:ea typeface="ＭＳ ゴシック" panose="020B0609070205080204" pitchFamily="49" charset="-128"/>
                  </a:rPr>
                  <a:t>アイゴ</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p:txBody>
          </p:sp>
          <p:sp>
            <p:nvSpPr>
              <p:cNvPr id="58" name="吹き出し: 四角形 57">
                <a:extLst>
                  <a:ext uri="{FF2B5EF4-FFF2-40B4-BE49-F238E27FC236}">
                    <a16:creationId xmlns:a16="http://schemas.microsoft.com/office/drawing/2014/main" id="{1F76E12C-5640-E3F6-223C-BEB0F1F286F5}"/>
                  </a:ext>
                </a:extLst>
              </p:cNvPr>
              <p:cNvSpPr/>
              <p:nvPr/>
            </p:nvSpPr>
            <p:spPr bwMode="auto">
              <a:xfrm>
                <a:off x="2889608" y="3349881"/>
                <a:ext cx="585366" cy="741959"/>
              </a:xfrm>
              <a:prstGeom prst="wedgeRectCallout">
                <a:avLst>
                  <a:gd name="adj1" fmla="val 289590"/>
                  <a:gd name="adj2" fmla="val 128419"/>
                </a:avLst>
              </a:prstGeom>
              <a:solidFill>
                <a:schemeClr val="bg1"/>
              </a:solidFill>
              <a:ln>
                <a:solidFill>
                  <a:schemeClr val="tx1"/>
                </a:solidFill>
              </a:ln>
              <a:effectLst/>
            </p:spPr>
            <p:txBody>
              <a:bodyPr lIns="36000" rIns="36000" rtlCol="0" anchor="ctr"/>
              <a:lstStyle/>
              <a:p>
                <a:pPr>
                  <a:lnSpc>
                    <a:spcPts val="600"/>
                  </a:lnSpc>
                </a:pPr>
                <a:r>
                  <a:rPr kumimoji="1" lang="ja-JP" altLang="en-US" sz="600" dirty="0">
                    <a:solidFill>
                      <a:srgbClr val="0000FF"/>
                    </a:solidFill>
                    <a:latin typeface="ＭＳ ゴシック" panose="020B0609070205080204" pitchFamily="49" charset="-128"/>
                    <a:ea typeface="ＭＳ ゴシック" panose="020B0609070205080204" pitchFamily="49" charset="-128"/>
                  </a:rPr>
                  <a:t>ワカサギ</a:t>
                </a:r>
                <a:endParaRPr kumimoji="1"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アユ</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0000FF"/>
                    </a:solidFill>
                    <a:latin typeface="ＭＳ ゴシック" panose="020B0609070205080204" pitchFamily="49" charset="-128"/>
                    <a:ea typeface="ＭＳ ゴシック" panose="020B0609070205080204" pitchFamily="49" charset="-128"/>
                  </a:rPr>
                  <a:t>コノシロ</a:t>
                </a:r>
                <a:endParaRPr kumimoji="1"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マイワシ</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0000FF"/>
                    </a:solidFill>
                    <a:latin typeface="ＭＳ ゴシック" panose="020B0609070205080204" pitchFamily="49" charset="-128"/>
                    <a:ea typeface="ＭＳ ゴシック" panose="020B0609070205080204" pitchFamily="49" charset="-128"/>
                  </a:rPr>
                  <a:t>マハゼ</a:t>
                </a:r>
                <a:endParaRPr kumimoji="1"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サッパ</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ボラ</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スズキ</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FF0000"/>
                    </a:solidFill>
                    <a:latin typeface="ＭＳ ゴシック" panose="020B0609070205080204" pitchFamily="49" charset="-128"/>
                    <a:ea typeface="ＭＳ ゴシック" panose="020B0609070205080204" pitchFamily="49" charset="-128"/>
                  </a:rPr>
                  <a:t>カライワシ</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FF0000"/>
                    </a:solidFill>
                    <a:latin typeface="ＭＳ ゴシック" panose="020B0609070205080204" pitchFamily="49" charset="-128"/>
                    <a:ea typeface="ＭＳ ゴシック" panose="020B0609070205080204" pitchFamily="49" charset="-128"/>
                  </a:rPr>
                  <a:t>イシガレイ</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p:txBody>
          </p:sp>
          <p:sp>
            <p:nvSpPr>
              <p:cNvPr id="59" name="吹き出し: 四角形 58">
                <a:extLst>
                  <a:ext uri="{FF2B5EF4-FFF2-40B4-BE49-F238E27FC236}">
                    <a16:creationId xmlns:a16="http://schemas.microsoft.com/office/drawing/2014/main" id="{8413B59C-21CC-CD4F-09E9-8807010850BC}"/>
                  </a:ext>
                </a:extLst>
              </p:cNvPr>
              <p:cNvSpPr/>
              <p:nvPr/>
            </p:nvSpPr>
            <p:spPr bwMode="auto">
              <a:xfrm>
                <a:off x="2858092" y="4166446"/>
                <a:ext cx="631133" cy="991926"/>
              </a:xfrm>
              <a:prstGeom prst="wedgeRectCallout">
                <a:avLst>
                  <a:gd name="adj1" fmla="val 168125"/>
                  <a:gd name="adj2" fmla="val -1072"/>
                </a:avLst>
              </a:prstGeom>
              <a:solidFill>
                <a:schemeClr val="bg1"/>
              </a:solidFill>
              <a:ln>
                <a:solidFill>
                  <a:schemeClr val="tx1"/>
                </a:solidFill>
              </a:ln>
              <a:effectLst/>
            </p:spPr>
            <p:txBody>
              <a:bodyPr lIns="36000" rIns="36000" rtlCol="0" anchor="ctr"/>
              <a:lstStyle/>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ワカサギ</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アユ</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コノシロ</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スズキ</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ボラ</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マハゼ</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サヨリ</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イシガレイ</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サッパ</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カタクチイワシ</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FF0000"/>
                    </a:solidFill>
                    <a:latin typeface="ＭＳ ゴシック" panose="020B0609070205080204" pitchFamily="49" charset="-128"/>
                    <a:ea typeface="ＭＳ ゴシック" panose="020B0609070205080204" pitchFamily="49" charset="-128"/>
                  </a:rPr>
                  <a:t>マイワシ</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FF0000"/>
                    </a:solidFill>
                    <a:latin typeface="ＭＳ ゴシック" panose="020B0609070205080204" pitchFamily="49" charset="-128"/>
                    <a:ea typeface="ＭＳ ゴシック" panose="020B0609070205080204" pitchFamily="49" charset="-128"/>
                  </a:rPr>
                  <a:t>メ</a:t>
                </a:r>
                <a:r>
                  <a:rPr lang="ja-JP" altLang="en-US" sz="600" dirty="0">
                    <a:solidFill>
                      <a:srgbClr val="FF0000"/>
                    </a:solidFill>
                    <a:latin typeface="ＭＳ ゴシック" panose="020B0609070205080204" pitchFamily="49" charset="-128"/>
                    <a:ea typeface="ＭＳ ゴシック" panose="020B0609070205080204" pitchFamily="49" charset="-128"/>
                  </a:rPr>
                  <a:t>ナダ</a:t>
                </a:r>
                <a:endParaRPr lang="en-US" altLang="ja-JP" sz="600" dirty="0">
                  <a:solidFill>
                    <a:srgbClr val="FF0000"/>
                  </a:solidFill>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solidFill>
                      <a:srgbClr val="FF0000"/>
                    </a:solidFill>
                    <a:latin typeface="ＭＳ ゴシック" panose="020B0609070205080204" pitchFamily="49" charset="-128"/>
                    <a:ea typeface="ＭＳ ゴシック" panose="020B0609070205080204" pitchFamily="49" charset="-128"/>
                  </a:rPr>
                  <a:t>ヒイラギ</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p:txBody>
          </p:sp>
          <p:sp>
            <p:nvSpPr>
              <p:cNvPr id="60" name="吹き出し: 四角形 59">
                <a:extLst>
                  <a:ext uri="{FF2B5EF4-FFF2-40B4-BE49-F238E27FC236}">
                    <a16:creationId xmlns:a16="http://schemas.microsoft.com/office/drawing/2014/main" id="{93A82E81-6BEA-5045-2893-BD885360103F}"/>
                  </a:ext>
                </a:extLst>
              </p:cNvPr>
              <p:cNvSpPr/>
              <p:nvPr/>
            </p:nvSpPr>
            <p:spPr bwMode="auto">
              <a:xfrm>
                <a:off x="3552232" y="4751958"/>
                <a:ext cx="565914" cy="726130"/>
              </a:xfrm>
              <a:prstGeom prst="wedgeRectCallout">
                <a:avLst>
                  <a:gd name="adj1" fmla="val 122693"/>
                  <a:gd name="adj2" fmla="val -13255"/>
                </a:avLst>
              </a:prstGeom>
              <a:solidFill>
                <a:schemeClr val="bg1"/>
              </a:solidFill>
              <a:ln>
                <a:solidFill>
                  <a:schemeClr val="tx1"/>
                </a:solidFill>
              </a:ln>
              <a:effectLst/>
            </p:spPr>
            <p:txBody>
              <a:bodyPr lIns="36000" rIns="36000" rtlCol="0" anchor="ctr"/>
              <a:lstStyle/>
              <a:p>
                <a:pPr>
                  <a:lnSpc>
                    <a:spcPts val="600"/>
                  </a:lnSpc>
                </a:pPr>
                <a:r>
                  <a:rPr lang="ja-JP" altLang="en-US" sz="600" dirty="0">
                    <a:solidFill>
                      <a:srgbClr val="0000FF"/>
                    </a:solidFill>
                    <a:latin typeface="ＭＳ ゴシック" panose="020B0609070205080204" pitchFamily="49" charset="-128"/>
                    <a:ea typeface="ＭＳ ゴシック" panose="020B0609070205080204" pitchFamily="49" charset="-128"/>
                  </a:rPr>
                  <a:t>カタクチイワシ</a:t>
                </a:r>
                <a:endParaRPr lang="en-US" altLang="ja-JP" sz="600" dirty="0">
                  <a:solidFill>
                    <a:srgbClr val="0000FF"/>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サッパ</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スズキ</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ボラ</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マハゼ</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キチヌ</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FF0000"/>
                    </a:solidFill>
                    <a:latin typeface="ＭＳ ゴシック" panose="020B0609070205080204" pitchFamily="49" charset="-128"/>
                    <a:ea typeface="ＭＳ ゴシック" panose="020B0609070205080204" pitchFamily="49" charset="-128"/>
                  </a:rPr>
                  <a:t>サヨリ</a:t>
                </a:r>
                <a:endParaRPr lang="en-US" altLang="ja-JP" sz="600" dirty="0">
                  <a:solidFill>
                    <a:srgbClr val="FF0000"/>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FF0000"/>
                    </a:solidFill>
                    <a:latin typeface="ＭＳ ゴシック" panose="020B0609070205080204" pitchFamily="49" charset="-128"/>
                    <a:ea typeface="ＭＳ ゴシック" panose="020B0609070205080204" pitchFamily="49" charset="-128"/>
                  </a:rPr>
                  <a:t>コノシロ</a:t>
                </a:r>
                <a:endParaRPr lang="en-US" altLang="ja-JP" sz="600" dirty="0">
                  <a:solidFill>
                    <a:srgbClr val="FF0000"/>
                  </a:solidFill>
                  <a:latin typeface="ＭＳ ゴシック" panose="020B0609070205080204" pitchFamily="49" charset="-128"/>
                  <a:ea typeface="ＭＳ ゴシック" panose="020B0609070205080204" pitchFamily="49" charset="-128"/>
                </a:endParaRPr>
              </a:p>
              <a:p>
                <a:pPr>
                  <a:lnSpc>
                    <a:spcPts val="600"/>
                  </a:lnSpc>
                </a:pPr>
                <a:r>
                  <a:rPr lang="ja-JP" altLang="en-US" sz="600" dirty="0">
                    <a:solidFill>
                      <a:srgbClr val="FF0000"/>
                    </a:solidFill>
                    <a:latin typeface="ＭＳ ゴシック" panose="020B0609070205080204" pitchFamily="49" charset="-128"/>
                    <a:ea typeface="ＭＳ ゴシック" panose="020B0609070205080204" pitchFamily="49" charset="-128"/>
                  </a:rPr>
                  <a:t>クロダイ</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p:txBody>
          </p:sp>
        </p:grpSp>
        <p:sp>
          <p:nvSpPr>
            <p:cNvPr id="2051" name="吹き出し: 四角形 2050">
              <a:extLst>
                <a:ext uri="{FF2B5EF4-FFF2-40B4-BE49-F238E27FC236}">
                  <a16:creationId xmlns:a16="http://schemas.microsoft.com/office/drawing/2014/main" id="{F5E7C2A0-1FBE-6AFD-739B-607A54BE8269}"/>
                </a:ext>
              </a:extLst>
            </p:cNvPr>
            <p:cNvSpPr/>
            <p:nvPr/>
          </p:nvSpPr>
          <p:spPr bwMode="auto">
            <a:xfrm>
              <a:off x="4728416" y="5598022"/>
              <a:ext cx="608422" cy="549490"/>
            </a:xfrm>
            <a:prstGeom prst="wedgeRectCallout">
              <a:avLst>
                <a:gd name="adj1" fmla="val -15318"/>
                <a:gd name="adj2" fmla="val -124867"/>
              </a:avLst>
            </a:prstGeom>
            <a:solidFill>
              <a:schemeClr val="bg1"/>
            </a:solidFill>
            <a:ln>
              <a:solidFill>
                <a:schemeClr val="tx1"/>
              </a:solidFill>
            </a:ln>
            <a:effectLst/>
          </p:spPr>
          <p:txBody>
            <a:bodyPr lIns="36000" rIns="36000" rtlCol="0" anchor="ctr"/>
            <a:lstStyle/>
            <a:p>
              <a:pPr>
                <a:lnSpc>
                  <a:spcPts val="600"/>
                </a:lnSpc>
              </a:pPr>
              <a:r>
                <a:rPr kumimoji="1" lang="ja-JP" altLang="en-US" sz="600" dirty="0">
                  <a:latin typeface="ＭＳ ゴシック" panose="020B0609070205080204" pitchFamily="49" charset="-128"/>
                  <a:ea typeface="ＭＳ ゴシック" panose="020B0609070205080204" pitchFamily="49" charset="-128"/>
                </a:rPr>
                <a:t>サッパ</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カタクチイワシ</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スズキ</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ボラ</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マハゼ</a:t>
              </a:r>
              <a:endParaRPr kumimoji="1" lang="en-US" altLang="ja-JP" sz="600" dirty="0">
                <a:latin typeface="ＭＳ ゴシック" panose="020B0609070205080204" pitchFamily="49" charset="-128"/>
                <a:ea typeface="ＭＳ ゴシック" panose="020B0609070205080204" pitchFamily="49" charset="-128"/>
              </a:endParaRPr>
            </a:p>
            <a:p>
              <a:pPr>
                <a:lnSpc>
                  <a:spcPts val="600"/>
                </a:lnSpc>
              </a:pPr>
              <a:r>
                <a:rPr lang="ja-JP" altLang="en-US" sz="600" dirty="0">
                  <a:latin typeface="ＭＳ ゴシック" panose="020B0609070205080204" pitchFamily="49" charset="-128"/>
                  <a:ea typeface="ＭＳ ゴシック" panose="020B0609070205080204" pitchFamily="49" charset="-128"/>
                </a:rPr>
                <a:t>コノシロ</a:t>
              </a:r>
              <a:endParaRPr lang="en-US" altLang="ja-JP" sz="600" dirty="0">
                <a:latin typeface="ＭＳ ゴシック" panose="020B0609070205080204" pitchFamily="49" charset="-128"/>
                <a:ea typeface="ＭＳ ゴシック" panose="020B0609070205080204" pitchFamily="49" charset="-128"/>
              </a:endParaRPr>
            </a:p>
            <a:p>
              <a:pPr>
                <a:lnSpc>
                  <a:spcPts val="600"/>
                </a:lnSpc>
              </a:pPr>
              <a:r>
                <a:rPr kumimoji="1" lang="ja-JP" altLang="en-US" sz="600" dirty="0">
                  <a:latin typeface="ＭＳ ゴシック" panose="020B0609070205080204" pitchFamily="49" charset="-128"/>
                  <a:ea typeface="ＭＳ ゴシック" panose="020B0609070205080204" pitchFamily="49" charset="-128"/>
                </a:rPr>
                <a:t>キチヌ</a:t>
              </a:r>
              <a:endParaRPr kumimoji="1" lang="en-US" altLang="ja-JP" sz="600" dirty="0">
                <a:latin typeface="ＭＳ ゴシック" panose="020B0609070205080204" pitchFamily="49" charset="-128"/>
                <a:ea typeface="ＭＳ ゴシック" panose="020B0609070205080204" pitchFamily="49" charset="-128"/>
              </a:endParaRPr>
            </a:p>
          </p:txBody>
        </p:sp>
      </p:grpSp>
      <p:graphicFrame>
        <p:nvGraphicFramePr>
          <p:cNvPr id="77" name="表 76">
            <a:extLst>
              <a:ext uri="{FF2B5EF4-FFF2-40B4-BE49-F238E27FC236}">
                <a16:creationId xmlns:a16="http://schemas.microsoft.com/office/drawing/2014/main" id="{43CDB962-C219-4ACD-8603-D4AC04BE2168}"/>
              </a:ext>
            </a:extLst>
          </p:cNvPr>
          <p:cNvGraphicFramePr>
            <a:graphicFrameLocks noGrp="1"/>
          </p:cNvGraphicFramePr>
          <p:nvPr>
            <p:extLst>
              <p:ext uri="{D42A27DB-BD31-4B8C-83A1-F6EECF244321}">
                <p14:modId xmlns:p14="http://schemas.microsoft.com/office/powerpoint/2010/main" val="2224239897"/>
              </p:ext>
            </p:extLst>
          </p:nvPr>
        </p:nvGraphicFramePr>
        <p:xfrm>
          <a:off x="6320068" y="3116996"/>
          <a:ext cx="2592579" cy="1132146"/>
        </p:xfrm>
        <a:graphic>
          <a:graphicData uri="http://schemas.openxmlformats.org/drawingml/2006/table">
            <a:tbl>
              <a:tblPr>
                <a:tableStyleId>{5940675A-B579-460E-94D1-54222C63F5DA}</a:tableStyleId>
              </a:tblPr>
              <a:tblGrid>
                <a:gridCol w="483283">
                  <a:extLst>
                    <a:ext uri="{9D8B030D-6E8A-4147-A177-3AD203B41FA5}">
                      <a16:colId xmlns:a16="http://schemas.microsoft.com/office/drawing/2014/main" val="2580153230"/>
                    </a:ext>
                  </a:extLst>
                </a:gridCol>
                <a:gridCol w="554520">
                  <a:extLst>
                    <a:ext uri="{9D8B030D-6E8A-4147-A177-3AD203B41FA5}">
                      <a16:colId xmlns:a16="http://schemas.microsoft.com/office/drawing/2014/main" val="2633096623"/>
                    </a:ext>
                  </a:extLst>
                </a:gridCol>
                <a:gridCol w="216024">
                  <a:extLst>
                    <a:ext uri="{9D8B030D-6E8A-4147-A177-3AD203B41FA5}">
                      <a16:colId xmlns:a16="http://schemas.microsoft.com/office/drawing/2014/main" val="2922454232"/>
                    </a:ext>
                  </a:extLst>
                </a:gridCol>
                <a:gridCol w="576064">
                  <a:extLst>
                    <a:ext uri="{9D8B030D-6E8A-4147-A177-3AD203B41FA5}">
                      <a16:colId xmlns:a16="http://schemas.microsoft.com/office/drawing/2014/main" val="104085609"/>
                    </a:ext>
                  </a:extLst>
                </a:gridCol>
                <a:gridCol w="360040">
                  <a:extLst>
                    <a:ext uri="{9D8B030D-6E8A-4147-A177-3AD203B41FA5}">
                      <a16:colId xmlns:a16="http://schemas.microsoft.com/office/drawing/2014/main" val="2947385453"/>
                    </a:ext>
                  </a:extLst>
                </a:gridCol>
                <a:gridCol w="402648">
                  <a:extLst>
                    <a:ext uri="{9D8B030D-6E8A-4147-A177-3AD203B41FA5}">
                      <a16:colId xmlns:a16="http://schemas.microsoft.com/office/drawing/2014/main" val="2877652247"/>
                    </a:ext>
                  </a:extLst>
                </a:gridCol>
              </a:tblGrid>
              <a:tr h="188691">
                <a:tc rowSpan="2" gridSpan="2">
                  <a:txBody>
                    <a:bodyPr/>
                    <a:lstStyle/>
                    <a:p>
                      <a:pPr algn="ctr" fontAlgn="ctr"/>
                      <a:r>
                        <a:rPr lang="ja-JP" altLang="en-US" sz="800" u="none" strike="noStrike" dirty="0">
                          <a:solidFill>
                            <a:schemeClr val="tx1"/>
                          </a:solidFill>
                          <a:effectLst/>
                        </a:rPr>
                        <a:t>主要調査地点</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hMerge="1">
                  <a:txBody>
                    <a:bodyPr/>
                    <a:lstStyle/>
                    <a:p>
                      <a:endParaRPr kumimoji="1" lang="ja-JP" altLang="en-US"/>
                    </a:p>
                  </a:txBody>
                  <a:tcPr/>
                </a:tc>
                <a:tc rowSpan="2" gridSpan="2">
                  <a:txBody>
                    <a:bodyPr/>
                    <a:lstStyle/>
                    <a:p>
                      <a:pPr algn="ctr" fontAlgn="ctr"/>
                      <a:r>
                        <a:rPr lang="ja-JP" altLang="en-US" sz="800" u="none" strike="noStrike" dirty="0">
                          <a:solidFill>
                            <a:schemeClr val="tx1"/>
                          </a:solidFill>
                          <a:effectLst/>
                        </a:rPr>
                        <a:t>公共用水域</a:t>
                      </a:r>
                      <a:endParaRPr lang="en-US" altLang="zh-TW" sz="800" u="none" strike="noStrike" dirty="0">
                        <a:solidFill>
                          <a:schemeClr val="tx1"/>
                        </a:solidFill>
                        <a:effectLst/>
                      </a:endParaRPr>
                    </a:p>
                    <a:p>
                      <a:pPr algn="ctr" fontAlgn="ctr"/>
                      <a:r>
                        <a:rPr lang="zh-TW" altLang="en-US" sz="800" u="none" strike="noStrike" dirty="0">
                          <a:solidFill>
                            <a:schemeClr val="tx1"/>
                          </a:solidFill>
                          <a:effectLst/>
                        </a:rPr>
                        <a:t>環境基準類型</a:t>
                      </a:r>
                      <a:endParaRPr lang="zh-TW"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hMerge="1">
                  <a:txBody>
                    <a:bodyPr/>
                    <a:lstStyle/>
                    <a:p>
                      <a:endParaRPr kumimoji="1" lang="ja-JP" altLang="en-US"/>
                    </a:p>
                  </a:txBody>
                  <a:tcPr/>
                </a:tc>
                <a:tc>
                  <a:txBody>
                    <a:bodyPr/>
                    <a:lstStyle/>
                    <a:p>
                      <a:pPr algn="ctr" fontAlgn="ctr"/>
                      <a:r>
                        <a:rPr lang="ja-JP" altLang="en-US" sz="800" u="none" strike="noStrike" dirty="0">
                          <a:effectLst/>
                        </a:rPr>
                        <a:t>前回</a:t>
                      </a:r>
                      <a:endParaRPr lang="ja-JP" altLang="en-US" sz="8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ja-JP" altLang="en-US" sz="800" u="none" strike="noStrike">
                          <a:effectLst/>
                        </a:rPr>
                        <a:t>今回</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17612525"/>
                  </a:ext>
                </a:extLst>
              </a:tr>
              <a:tr h="188691">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en-US" altLang="ja-JP" sz="800" b="0" i="0" u="none" strike="noStrike" dirty="0">
                          <a:solidFill>
                            <a:schemeClr val="tx1"/>
                          </a:solidFill>
                          <a:effectLst/>
                          <a:latin typeface="+mn-lt"/>
                          <a:ea typeface="ＭＳ 明朝" panose="02020609040205080304" pitchFamily="17" charset="-128"/>
                        </a:rPr>
                        <a:t>H29</a:t>
                      </a:r>
                      <a:endParaRPr lang="en-US" sz="800" b="0" i="0" u="none" strike="noStrike" dirty="0">
                        <a:solidFill>
                          <a:schemeClr val="tx1"/>
                        </a:solidFill>
                        <a:effectLst/>
                        <a:latin typeface="+mn-lt"/>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u="none" strike="noStrike" dirty="0">
                          <a:solidFill>
                            <a:schemeClr val="tx1"/>
                          </a:solidFill>
                          <a:effectLst/>
                        </a:rPr>
                        <a:t>R4</a:t>
                      </a:r>
                      <a:endParaRPr 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936749"/>
                  </a:ext>
                </a:extLst>
              </a:tr>
              <a:tr h="188691">
                <a:tc>
                  <a:txBody>
                    <a:bodyPr/>
                    <a:lstStyle/>
                    <a:p>
                      <a:pPr algn="l" fontAlgn="ctr"/>
                      <a:r>
                        <a:rPr lang="ja-JP" altLang="en-US" sz="800" u="none" strike="noStrike">
                          <a:effectLst/>
                        </a:rPr>
                        <a:t>六軒屋川</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dirty="0">
                          <a:solidFill>
                            <a:schemeClr val="tx1"/>
                          </a:solidFill>
                          <a:effectLst/>
                        </a:rPr>
                        <a:t>春日出橋</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dist" fontAlgn="ctr"/>
                      <a:r>
                        <a:rPr lang="en-US" sz="800" u="none" strike="noStrike">
                          <a:solidFill>
                            <a:schemeClr val="tx1"/>
                          </a:solidFill>
                          <a:effectLst/>
                        </a:rPr>
                        <a:t>B</a:t>
                      </a:r>
                      <a:endParaRPr lang="en-US" sz="800" b="0" i="0" u="none" strike="noStrike">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altLang="ja-JP" sz="800" u="none" strike="noStrike" dirty="0">
                          <a:solidFill>
                            <a:schemeClr val="tx1"/>
                          </a:solidFill>
                          <a:effectLst/>
                        </a:rPr>
                        <a:t>3</a:t>
                      </a:r>
                      <a:r>
                        <a:rPr lang="en-US" sz="800" u="none" strike="noStrike" dirty="0">
                          <a:solidFill>
                            <a:schemeClr val="tx1"/>
                          </a:solidFill>
                          <a:effectLst/>
                        </a:rPr>
                        <a:t>mg/L</a:t>
                      </a:r>
                      <a:r>
                        <a:rPr lang="ja-JP" altLang="en-US" sz="800" u="none" strike="noStrike" dirty="0">
                          <a:solidFill>
                            <a:schemeClr val="tx1"/>
                          </a:solidFill>
                          <a:effectLst/>
                        </a:rPr>
                        <a:t>以下</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chemeClr val="tx1"/>
                          </a:solidFill>
                          <a:effectLst/>
                          <a:latin typeface="+mn-lt"/>
                          <a:ea typeface="ＭＳ 明朝" panose="02020609040205080304" pitchFamily="17" charset="-128"/>
                        </a:rPr>
                        <a:t>1.3</a:t>
                      </a: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u="none" strike="noStrike" dirty="0">
                          <a:solidFill>
                            <a:schemeClr val="tx1"/>
                          </a:solidFill>
                          <a:effectLst/>
                        </a:rPr>
                        <a:t>1.2 </a:t>
                      </a:r>
                      <a:endParaRPr lang="en-US" altLang="ja-JP"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621413"/>
                  </a:ext>
                </a:extLst>
              </a:tr>
              <a:tr h="188691">
                <a:tc>
                  <a:txBody>
                    <a:bodyPr/>
                    <a:lstStyle/>
                    <a:p>
                      <a:pPr algn="l" fontAlgn="ctr"/>
                      <a:r>
                        <a:rPr lang="ja-JP" altLang="en-US" sz="800" u="none" strike="noStrike">
                          <a:effectLst/>
                        </a:rPr>
                        <a:t>安治川</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dirty="0">
                          <a:solidFill>
                            <a:schemeClr val="tx1"/>
                          </a:solidFill>
                          <a:effectLst/>
                        </a:rPr>
                        <a:t>天保山渡</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dist" fontAlgn="ctr"/>
                      <a:r>
                        <a:rPr lang="en-US" sz="800" u="none" strike="noStrike" dirty="0">
                          <a:solidFill>
                            <a:schemeClr val="tx1"/>
                          </a:solidFill>
                          <a:effectLst/>
                        </a:rPr>
                        <a:t>B</a:t>
                      </a:r>
                      <a:endParaRPr 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800" u="none" strike="noStrike" dirty="0">
                          <a:solidFill>
                            <a:schemeClr val="tx1"/>
                          </a:solidFill>
                          <a:effectLst/>
                        </a:rPr>
                        <a:t>3mg/L</a:t>
                      </a:r>
                      <a:r>
                        <a:rPr lang="ja-JP" altLang="en-US" sz="800" u="none" strike="noStrike" dirty="0">
                          <a:solidFill>
                            <a:schemeClr val="tx1"/>
                          </a:solidFill>
                          <a:effectLst/>
                        </a:rPr>
                        <a:t>以下</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chemeClr val="tx1"/>
                          </a:solidFill>
                          <a:effectLst/>
                          <a:latin typeface="+mn-lt"/>
                          <a:ea typeface="ＭＳ 明朝" panose="02020609040205080304" pitchFamily="17" charset="-128"/>
                        </a:rPr>
                        <a:t>1.1</a:t>
                      </a: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u="none" strike="noStrike" dirty="0">
                          <a:solidFill>
                            <a:schemeClr val="tx1"/>
                          </a:solidFill>
                          <a:effectLst/>
                        </a:rPr>
                        <a:t>1.5 </a:t>
                      </a:r>
                      <a:endParaRPr lang="en-US" altLang="ja-JP"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560548"/>
                  </a:ext>
                </a:extLst>
              </a:tr>
              <a:tr h="188691">
                <a:tc>
                  <a:txBody>
                    <a:bodyPr/>
                    <a:lstStyle/>
                    <a:p>
                      <a:pPr algn="l" fontAlgn="ctr"/>
                      <a:r>
                        <a:rPr lang="ja-JP" altLang="en-US" sz="800" u="none" strike="noStrike">
                          <a:effectLst/>
                        </a:rPr>
                        <a:t>尻無川</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a:solidFill>
                            <a:schemeClr val="tx1"/>
                          </a:solidFill>
                          <a:effectLst/>
                        </a:rPr>
                        <a:t>甚兵衛渡</a:t>
                      </a:r>
                      <a:endParaRPr lang="ja-JP" altLang="en-US" sz="800" b="0" i="0" u="none" strike="noStrike">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dist" fontAlgn="ctr"/>
                      <a:r>
                        <a:rPr lang="en-US" sz="800" u="none" strike="noStrike" dirty="0">
                          <a:solidFill>
                            <a:schemeClr val="tx1"/>
                          </a:solidFill>
                          <a:effectLst/>
                        </a:rPr>
                        <a:t>B</a:t>
                      </a:r>
                      <a:endParaRPr 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800" u="none" strike="noStrike" dirty="0">
                          <a:solidFill>
                            <a:schemeClr val="tx1"/>
                          </a:solidFill>
                          <a:effectLst/>
                        </a:rPr>
                        <a:t>3mg/L</a:t>
                      </a:r>
                      <a:r>
                        <a:rPr lang="ja-JP" altLang="en-US" sz="800" u="none" strike="noStrike" dirty="0">
                          <a:solidFill>
                            <a:schemeClr val="tx1"/>
                          </a:solidFill>
                          <a:effectLst/>
                        </a:rPr>
                        <a:t>以下</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chemeClr val="tx1"/>
                          </a:solidFill>
                          <a:effectLst/>
                          <a:latin typeface="+mn-lt"/>
                          <a:ea typeface="ＭＳ 明朝" panose="02020609040205080304" pitchFamily="17" charset="-128"/>
                        </a:rPr>
                        <a:t>1.1</a:t>
                      </a: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u="none" strike="noStrike" dirty="0">
                          <a:solidFill>
                            <a:schemeClr val="tx1"/>
                          </a:solidFill>
                          <a:effectLst/>
                        </a:rPr>
                        <a:t>1.4 </a:t>
                      </a:r>
                      <a:endParaRPr lang="en-US" altLang="ja-JP"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2691343"/>
                  </a:ext>
                </a:extLst>
              </a:tr>
              <a:tr h="188691">
                <a:tc>
                  <a:txBody>
                    <a:bodyPr/>
                    <a:lstStyle/>
                    <a:p>
                      <a:pPr algn="l" fontAlgn="ctr"/>
                      <a:r>
                        <a:rPr lang="ja-JP" altLang="en-US" sz="800" u="none" strike="noStrike" dirty="0">
                          <a:effectLst/>
                        </a:rPr>
                        <a:t>木津川</a:t>
                      </a:r>
                      <a:endParaRPr lang="ja-JP" altLang="en-US" sz="8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a:solidFill>
                            <a:schemeClr val="tx1"/>
                          </a:solidFill>
                          <a:effectLst/>
                        </a:rPr>
                        <a:t>千本松渡</a:t>
                      </a:r>
                      <a:endParaRPr lang="ja-JP" altLang="en-US" sz="800" b="0" i="0" u="none" strike="noStrike">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dist" fontAlgn="ctr"/>
                      <a:r>
                        <a:rPr lang="en-US" sz="800" u="none" strike="noStrike">
                          <a:solidFill>
                            <a:schemeClr val="tx1"/>
                          </a:solidFill>
                          <a:effectLst/>
                        </a:rPr>
                        <a:t>B</a:t>
                      </a:r>
                      <a:endParaRPr lang="en-US" sz="800" b="0" i="0" u="none" strike="noStrike">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800" u="none" strike="noStrike" dirty="0">
                          <a:solidFill>
                            <a:schemeClr val="tx1"/>
                          </a:solidFill>
                          <a:effectLst/>
                        </a:rPr>
                        <a:t>3mg/L</a:t>
                      </a:r>
                      <a:r>
                        <a:rPr lang="ja-JP" altLang="en-US" sz="800" u="none" strike="noStrike" dirty="0">
                          <a:solidFill>
                            <a:schemeClr val="tx1"/>
                          </a:solidFill>
                          <a:effectLst/>
                        </a:rPr>
                        <a:t>以下</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chemeClr val="tx1"/>
                          </a:solidFill>
                          <a:effectLst/>
                          <a:latin typeface="+mn-lt"/>
                          <a:ea typeface="ＭＳ 明朝" panose="02020609040205080304" pitchFamily="17" charset="-128"/>
                        </a:rPr>
                        <a:t>1.3</a:t>
                      </a: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u="none" strike="noStrike" dirty="0">
                          <a:solidFill>
                            <a:schemeClr val="tx1"/>
                          </a:solidFill>
                          <a:effectLst/>
                        </a:rPr>
                        <a:t>1.7 </a:t>
                      </a:r>
                      <a:endParaRPr lang="en-US" altLang="ja-JP"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871129"/>
                  </a:ext>
                </a:extLst>
              </a:tr>
            </a:tbl>
          </a:graphicData>
        </a:graphic>
      </p:graphicFrame>
      <p:graphicFrame>
        <p:nvGraphicFramePr>
          <p:cNvPr id="112" name="表 111">
            <a:extLst>
              <a:ext uri="{FF2B5EF4-FFF2-40B4-BE49-F238E27FC236}">
                <a16:creationId xmlns:a16="http://schemas.microsoft.com/office/drawing/2014/main" id="{F6A43CEB-A3C2-49E4-BA6F-8F2BE1ECAC58}"/>
              </a:ext>
            </a:extLst>
          </p:cNvPr>
          <p:cNvGraphicFramePr>
            <a:graphicFrameLocks noGrp="1"/>
          </p:cNvGraphicFramePr>
          <p:nvPr>
            <p:extLst>
              <p:ext uri="{D42A27DB-BD31-4B8C-83A1-F6EECF244321}">
                <p14:modId xmlns:p14="http://schemas.microsoft.com/office/powerpoint/2010/main" val="1567123405"/>
              </p:ext>
            </p:extLst>
          </p:nvPr>
        </p:nvGraphicFramePr>
        <p:xfrm>
          <a:off x="7059431" y="4588449"/>
          <a:ext cx="1800491" cy="1132146"/>
        </p:xfrm>
        <a:graphic>
          <a:graphicData uri="http://schemas.openxmlformats.org/drawingml/2006/table">
            <a:tbl>
              <a:tblPr>
                <a:tableStyleId>{5940675A-B579-460E-94D1-54222C63F5DA}</a:tableStyleId>
              </a:tblPr>
              <a:tblGrid>
                <a:gridCol w="483283">
                  <a:extLst>
                    <a:ext uri="{9D8B030D-6E8A-4147-A177-3AD203B41FA5}">
                      <a16:colId xmlns:a16="http://schemas.microsoft.com/office/drawing/2014/main" val="2580153230"/>
                    </a:ext>
                  </a:extLst>
                </a:gridCol>
                <a:gridCol w="554520">
                  <a:extLst>
                    <a:ext uri="{9D8B030D-6E8A-4147-A177-3AD203B41FA5}">
                      <a16:colId xmlns:a16="http://schemas.microsoft.com/office/drawing/2014/main" val="2633096623"/>
                    </a:ext>
                  </a:extLst>
                </a:gridCol>
                <a:gridCol w="360040">
                  <a:extLst>
                    <a:ext uri="{9D8B030D-6E8A-4147-A177-3AD203B41FA5}">
                      <a16:colId xmlns:a16="http://schemas.microsoft.com/office/drawing/2014/main" val="2947385453"/>
                    </a:ext>
                  </a:extLst>
                </a:gridCol>
                <a:gridCol w="402648">
                  <a:extLst>
                    <a:ext uri="{9D8B030D-6E8A-4147-A177-3AD203B41FA5}">
                      <a16:colId xmlns:a16="http://schemas.microsoft.com/office/drawing/2014/main" val="2877652247"/>
                    </a:ext>
                  </a:extLst>
                </a:gridCol>
              </a:tblGrid>
              <a:tr h="188691">
                <a:tc rowSpan="2" gridSpan="2">
                  <a:txBody>
                    <a:bodyPr/>
                    <a:lstStyle/>
                    <a:p>
                      <a:pPr algn="ctr" fontAlgn="ctr"/>
                      <a:r>
                        <a:rPr lang="ja-JP" altLang="en-US" sz="800" u="none" strike="noStrike" dirty="0">
                          <a:solidFill>
                            <a:schemeClr val="tx1"/>
                          </a:solidFill>
                          <a:effectLst/>
                        </a:rPr>
                        <a:t>主要調査地点</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hMerge="1">
                  <a:txBody>
                    <a:bodyPr/>
                    <a:lstStyle/>
                    <a:p>
                      <a:endParaRPr kumimoji="1" lang="ja-JP" altLang="en-US"/>
                    </a:p>
                  </a:txBody>
                  <a:tcPr/>
                </a:tc>
                <a:tc>
                  <a:txBody>
                    <a:bodyPr/>
                    <a:lstStyle/>
                    <a:p>
                      <a:pPr algn="ctr" fontAlgn="ctr"/>
                      <a:r>
                        <a:rPr lang="ja-JP" altLang="en-US" sz="800" u="none" strike="noStrike" dirty="0">
                          <a:effectLst/>
                        </a:rPr>
                        <a:t>前回</a:t>
                      </a:r>
                      <a:endParaRPr lang="ja-JP" altLang="en-US" sz="8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fontAlgn="ctr"/>
                      <a:r>
                        <a:rPr lang="ja-JP" altLang="en-US" sz="800" u="none" strike="noStrike">
                          <a:effectLst/>
                        </a:rPr>
                        <a:t>今回</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17612525"/>
                  </a:ext>
                </a:extLst>
              </a:tr>
              <a:tr h="188691">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en-US" altLang="ja-JP" sz="800" b="0" i="0" u="none" strike="noStrike" dirty="0">
                          <a:solidFill>
                            <a:schemeClr val="tx1"/>
                          </a:solidFill>
                          <a:effectLst/>
                          <a:latin typeface="+mn-lt"/>
                          <a:ea typeface="ＭＳ 明朝" panose="02020609040205080304" pitchFamily="17" charset="-128"/>
                        </a:rPr>
                        <a:t>H29</a:t>
                      </a:r>
                      <a:endParaRPr lang="en-US" sz="800" b="0" i="0" u="none" strike="noStrike" dirty="0">
                        <a:solidFill>
                          <a:schemeClr val="tx1"/>
                        </a:solidFill>
                        <a:effectLst/>
                        <a:latin typeface="+mn-lt"/>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u="none" strike="noStrike" dirty="0">
                          <a:solidFill>
                            <a:schemeClr val="tx1"/>
                          </a:solidFill>
                          <a:effectLst/>
                        </a:rPr>
                        <a:t>R4</a:t>
                      </a:r>
                      <a:endParaRPr 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936749"/>
                  </a:ext>
                </a:extLst>
              </a:tr>
              <a:tr h="188691">
                <a:tc>
                  <a:txBody>
                    <a:bodyPr/>
                    <a:lstStyle/>
                    <a:p>
                      <a:pPr algn="l" fontAlgn="ctr"/>
                      <a:r>
                        <a:rPr lang="ja-JP" altLang="en-US" sz="800" u="none" strike="noStrike">
                          <a:effectLst/>
                        </a:rPr>
                        <a:t>六軒屋川</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dirty="0">
                          <a:solidFill>
                            <a:schemeClr val="tx1"/>
                          </a:solidFill>
                          <a:effectLst/>
                        </a:rPr>
                        <a:t>春日出橋</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rgbClr val="000000"/>
                          </a:solidFill>
                          <a:effectLst/>
                          <a:latin typeface="+mj-lt"/>
                          <a:ea typeface="ＭＳ ゴシック" panose="020B0609070205080204" pitchFamily="49" charset="-128"/>
                        </a:rPr>
                        <a:t>4.1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a:solidFill>
                            <a:srgbClr val="000000"/>
                          </a:solidFill>
                          <a:effectLst/>
                          <a:latin typeface="+mj-lt"/>
                          <a:ea typeface="ＭＳ ゴシック" panose="020B0609070205080204" pitchFamily="49" charset="-128"/>
                        </a:rPr>
                        <a:t>3.8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621413"/>
                  </a:ext>
                </a:extLst>
              </a:tr>
              <a:tr h="188691">
                <a:tc>
                  <a:txBody>
                    <a:bodyPr/>
                    <a:lstStyle/>
                    <a:p>
                      <a:pPr algn="l" fontAlgn="ctr"/>
                      <a:r>
                        <a:rPr lang="ja-JP" altLang="en-US" sz="800" u="none" strike="noStrike">
                          <a:effectLst/>
                        </a:rPr>
                        <a:t>安治川</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dirty="0">
                          <a:solidFill>
                            <a:schemeClr val="tx1"/>
                          </a:solidFill>
                          <a:effectLst/>
                        </a:rPr>
                        <a:t>天保山渡</a:t>
                      </a:r>
                      <a:endParaRPr lang="ja-JP" altLang="en-US" sz="800" b="0" i="0" u="none" strike="noStrike" dirty="0">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rgbClr val="000000"/>
                          </a:solidFill>
                          <a:effectLst/>
                          <a:latin typeface="+mj-lt"/>
                          <a:ea typeface="ＭＳ ゴシック" panose="020B0609070205080204" pitchFamily="49" charset="-128"/>
                        </a:rPr>
                        <a:t>3.7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a:solidFill>
                            <a:srgbClr val="000000"/>
                          </a:solidFill>
                          <a:effectLst/>
                          <a:latin typeface="+mj-lt"/>
                          <a:ea typeface="ＭＳ ゴシック" panose="020B0609070205080204" pitchFamily="49" charset="-128"/>
                        </a:rPr>
                        <a:t>3.8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560548"/>
                  </a:ext>
                </a:extLst>
              </a:tr>
              <a:tr h="188691">
                <a:tc>
                  <a:txBody>
                    <a:bodyPr/>
                    <a:lstStyle/>
                    <a:p>
                      <a:pPr algn="l" fontAlgn="ctr"/>
                      <a:r>
                        <a:rPr lang="ja-JP" altLang="en-US" sz="800" u="none" strike="noStrike">
                          <a:effectLst/>
                        </a:rPr>
                        <a:t>尻無川</a:t>
                      </a:r>
                      <a:endParaRPr lang="ja-JP" altLang="en-US" sz="800" b="0" i="0" u="none" strike="noStrike">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a:solidFill>
                            <a:schemeClr val="tx1"/>
                          </a:solidFill>
                          <a:effectLst/>
                        </a:rPr>
                        <a:t>甚兵衛渡</a:t>
                      </a:r>
                      <a:endParaRPr lang="ja-JP" altLang="en-US" sz="800" b="0" i="0" u="none" strike="noStrike">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rgbClr val="000000"/>
                          </a:solidFill>
                          <a:effectLst/>
                          <a:latin typeface="+mj-lt"/>
                          <a:ea typeface="ＭＳ ゴシック" panose="020B0609070205080204" pitchFamily="49" charset="-128"/>
                        </a:rPr>
                        <a:t>4.4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rgbClr val="000000"/>
                          </a:solidFill>
                          <a:effectLst/>
                          <a:latin typeface="+mj-lt"/>
                          <a:ea typeface="ＭＳ ゴシック" panose="020B0609070205080204" pitchFamily="49" charset="-128"/>
                        </a:rPr>
                        <a:t>4.5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2691343"/>
                  </a:ext>
                </a:extLst>
              </a:tr>
              <a:tr h="188691">
                <a:tc>
                  <a:txBody>
                    <a:bodyPr/>
                    <a:lstStyle/>
                    <a:p>
                      <a:pPr algn="l" fontAlgn="ctr"/>
                      <a:r>
                        <a:rPr lang="ja-JP" altLang="en-US" sz="800" u="none" strike="noStrike" dirty="0">
                          <a:effectLst/>
                        </a:rPr>
                        <a:t>木津川</a:t>
                      </a:r>
                      <a:endParaRPr lang="ja-JP" altLang="en-US" sz="8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800" u="none" strike="noStrike">
                          <a:solidFill>
                            <a:schemeClr val="tx1"/>
                          </a:solidFill>
                          <a:effectLst/>
                        </a:rPr>
                        <a:t>千本松渡</a:t>
                      </a:r>
                      <a:endParaRPr lang="ja-JP" altLang="en-US" sz="800" b="0" i="0" u="none" strike="noStrike">
                        <a:solidFill>
                          <a:schemeClr val="tx1"/>
                        </a:solidFill>
                        <a:effectLst/>
                        <a:latin typeface="ＭＳ 明朝" panose="02020609040205080304" pitchFamily="17" charset="-128"/>
                        <a:ea typeface="ＭＳ 明朝" panose="02020609040205080304" pitchFamily="17" charset="-128"/>
                      </a:endParaRPr>
                    </a:p>
                  </a:txBody>
                  <a:tcPr marL="36000" marR="36000" marT="18000" marB="1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rgbClr val="000000"/>
                          </a:solidFill>
                          <a:effectLst/>
                          <a:latin typeface="+mj-lt"/>
                          <a:ea typeface="ＭＳ ゴシック" panose="020B0609070205080204" pitchFamily="49" charset="-128"/>
                        </a:rPr>
                        <a:t>5.1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800" b="0" i="0" u="none" strike="noStrike" dirty="0">
                          <a:solidFill>
                            <a:srgbClr val="000000"/>
                          </a:solidFill>
                          <a:effectLst/>
                          <a:latin typeface="+mj-lt"/>
                          <a:ea typeface="ＭＳ ゴシック" panose="020B0609070205080204" pitchFamily="49" charset="-128"/>
                        </a:rPr>
                        <a:t>5.1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4871129"/>
                  </a:ext>
                </a:extLst>
              </a:tr>
            </a:tbl>
          </a:graphicData>
        </a:graphic>
      </p:graphicFrame>
      <p:sp>
        <p:nvSpPr>
          <p:cNvPr id="113" name="Text Box 10">
            <a:extLst>
              <a:ext uri="{FF2B5EF4-FFF2-40B4-BE49-F238E27FC236}">
                <a16:creationId xmlns:a16="http://schemas.microsoft.com/office/drawing/2014/main" id="{95F174FB-7C4F-49DB-B2F6-04FDC87BBA0B}"/>
              </a:ext>
            </a:extLst>
          </p:cNvPr>
          <p:cNvSpPr txBox="1">
            <a:spLocks noChangeArrowheads="1"/>
          </p:cNvSpPr>
          <p:nvPr/>
        </p:nvSpPr>
        <p:spPr bwMode="auto">
          <a:xfrm>
            <a:off x="6162681" y="2925669"/>
            <a:ext cx="2568065" cy="158993"/>
          </a:xfrm>
          <a:prstGeom prst="rect">
            <a:avLst/>
          </a:prstGeom>
          <a:solidFill>
            <a:schemeClr val="bg1"/>
          </a:solidFill>
          <a:ln>
            <a:noFill/>
          </a:ln>
        </p:spPr>
        <p:txBody>
          <a:bodyPr lIns="118154" tIns="0" rIns="118154"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対象河川の水質経年変化（</a:t>
            </a:r>
            <a:r>
              <a:rPr lang="en-US" altLang="ja-JP" sz="1000" kern="100" dirty="0">
                <a:latin typeface="BIZ UDPゴシック" panose="020B0400000000000000" pitchFamily="50" charset="-128"/>
                <a:ea typeface="BIZ UDPゴシック" panose="020B0400000000000000" pitchFamily="50" charset="-128"/>
                <a:cs typeface="Times New Roman" panose="02020603050405020304" pitchFamily="18" charset="0"/>
              </a:rPr>
              <a:t>BOD75</a:t>
            </a:r>
            <a:r>
              <a:rPr lang="ja-JP" altLang="en-US" sz="1000" kern="100" dirty="0">
                <a:latin typeface="BIZ UDPゴシック" panose="020B0400000000000000" pitchFamily="50" charset="-128"/>
                <a:ea typeface="BIZ UDPゴシック" panose="020B0400000000000000" pitchFamily="50" charset="-128"/>
                <a:cs typeface="Times New Roman" panose="02020603050405020304" pitchFamily="18" charset="0"/>
              </a:rPr>
              <a:t>％値</a:t>
            </a:r>
            <a:r>
              <a:rPr lang="ja-JP"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000" dirty="0">
              <a:solidFill>
                <a:srgbClr val="FF0000"/>
              </a:solidFill>
              <a:latin typeface="BIZ UDPゴシック" panose="020B0400000000000000" pitchFamily="50" charset="-128"/>
              <a:ea typeface="BIZ UDPゴシック" panose="020B0400000000000000" pitchFamily="50" charset="-128"/>
            </a:endParaRPr>
          </a:p>
        </p:txBody>
      </p:sp>
      <p:sp>
        <p:nvSpPr>
          <p:cNvPr id="114" name="Text Box 10">
            <a:extLst>
              <a:ext uri="{FF2B5EF4-FFF2-40B4-BE49-F238E27FC236}">
                <a16:creationId xmlns:a16="http://schemas.microsoft.com/office/drawing/2014/main" id="{29FDA077-B75C-4CF6-9C5D-90FECD7C7E3F}"/>
              </a:ext>
            </a:extLst>
          </p:cNvPr>
          <p:cNvSpPr txBox="1">
            <a:spLocks noChangeArrowheads="1"/>
          </p:cNvSpPr>
          <p:nvPr/>
        </p:nvSpPr>
        <p:spPr bwMode="auto">
          <a:xfrm>
            <a:off x="6972657" y="4362264"/>
            <a:ext cx="1492664" cy="207073"/>
          </a:xfrm>
          <a:prstGeom prst="rect">
            <a:avLst/>
          </a:prstGeom>
          <a:solidFill>
            <a:schemeClr val="bg1"/>
          </a:solidFill>
          <a:ln>
            <a:noFill/>
          </a:ln>
        </p:spPr>
        <p:txBody>
          <a:bodyPr lIns="118154" tIns="0" rIns="118154" bIns="0"/>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00" kern="100" dirty="0">
                <a:latin typeface="BIZ UDPゴシック" panose="020B0400000000000000" pitchFamily="50" charset="-128"/>
                <a:ea typeface="BIZ UDPゴシック" panose="020B0400000000000000" pitchFamily="50" charset="-128"/>
                <a:cs typeface="Times New Roman" panose="02020603050405020304" pitchFamily="18" charset="0"/>
              </a:rPr>
              <a:t>参考</a:t>
            </a:r>
            <a:r>
              <a:rPr lang="en-US" altLang="ja-JP" sz="1000" kern="100" dirty="0">
                <a:latin typeface="BIZ UDPゴシック" panose="020B0400000000000000" pitchFamily="50" charset="-128"/>
                <a:ea typeface="BIZ UDPゴシック" panose="020B0400000000000000" pitchFamily="50" charset="-128"/>
                <a:cs typeface="Times New Roman" panose="02020603050405020304" pitchFamily="18" charset="0"/>
              </a:rPr>
              <a:t>】COD</a:t>
            </a:r>
            <a:r>
              <a:rPr lang="ja-JP" altLang="en-US" sz="1000" kern="100" dirty="0">
                <a:latin typeface="BIZ UDPゴシック" panose="020B0400000000000000" pitchFamily="50" charset="-128"/>
                <a:ea typeface="BIZ UDPゴシック" panose="020B0400000000000000" pitchFamily="50" charset="-128"/>
                <a:cs typeface="Times New Roman" panose="02020603050405020304" pitchFamily="18" charset="0"/>
              </a:rPr>
              <a:t>平均値</a:t>
            </a:r>
            <a:endParaRPr lang="en-US" altLang="ja-JP" sz="1000" dirty="0">
              <a:solidFill>
                <a:srgbClr val="FF0000"/>
              </a:solidFill>
              <a:latin typeface="BIZ UDPゴシック" panose="020B0400000000000000" pitchFamily="50" charset="-128"/>
              <a:ea typeface="BIZ UDPゴシック" panose="020B0400000000000000" pitchFamily="50" charset="-128"/>
            </a:endParaRPr>
          </a:p>
        </p:txBody>
      </p:sp>
      <p:sp>
        <p:nvSpPr>
          <p:cNvPr id="35" name="スライド番号プレースホルダー 34">
            <a:extLst>
              <a:ext uri="{FF2B5EF4-FFF2-40B4-BE49-F238E27FC236}">
                <a16:creationId xmlns:a16="http://schemas.microsoft.com/office/drawing/2014/main" id="{37C78554-C09F-4A9B-AD52-BA0BA4BF3F28}"/>
              </a:ext>
            </a:extLst>
          </p:cNvPr>
          <p:cNvSpPr>
            <a:spLocks noGrp="1"/>
          </p:cNvSpPr>
          <p:nvPr>
            <p:ph type="sldNum" sz="quarter" idx="12"/>
          </p:nvPr>
        </p:nvSpPr>
        <p:spPr>
          <a:xfrm>
            <a:off x="8559057" y="6406808"/>
            <a:ext cx="508958" cy="342048"/>
          </a:xfrm>
        </p:spPr>
        <p:txBody>
          <a:bodyPr/>
          <a:lstStyle/>
          <a:p>
            <a:fld id="{EF569D7C-9639-42C3-8F25-B9A830C54CB5}" type="slidenum">
              <a:rPr lang="en-US" altLang="ja-JP" smtClean="0">
                <a:solidFill>
                  <a:srgbClr val="000000"/>
                </a:solidFill>
              </a:rPr>
              <a:pPr/>
              <a:t>23</a:t>
            </a:fld>
            <a:endParaRPr lang="en-US" altLang="ja-JP" dirty="0">
              <a:solidFill>
                <a:srgbClr val="000000"/>
              </a:solidFill>
            </a:endParaRPr>
          </a:p>
        </p:txBody>
      </p:sp>
      <p:sp>
        <p:nvSpPr>
          <p:cNvPr id="123" name="テキスト ボックス 122">
            <a:extLst>
              <a:ext uri="{FF2B5EF4-FFF2-40B4-BE49-F238E27FC236}">
                <a16:creationId xmlns:a16="http://schemas.microsoft.com/office/drawing/2014/main" id="{10B7E914-70E4-4954-A200-0CD6093F9C51}"/>
              </a:ext>
            </a:extLst>
          </p:cNvPr>
          <p:cNvSpPr txBox="1"/>
          <p:nvPr/>
        </p:nvSpPr>
        <p:spPr>
          <a:xfrm>
            <a:off x="2634930" y="6279577"/>
            <a:ext cx="1033756" cy="369332"/>
          </a:xfrm>
          <a:prstGeom prst="rect">
            <a:avLst/>
          </a:prstGeom>
          <a:noFill/>
        </p:spPr>
        <p:txBody>
          <a:bodyPr wrap="square" rtlCol="0">
            <a:spAutoFit/>
          </a:bodyPr>
          <a:lstStyle/>
          <a:p>
            <a:r>
              <a:rPr lang="ja-JP" altLang="en-US" sz="600" dirty="0">
                <a:solidFill>
                  <a:srgbClr val="0000FF"/>
                </a:solidFill>
              </a:rPr>
              <a:t>青字：</a:t>
            </a:r>
            <a:r>
              <a:rPr lang="en-US" altLang="ja-JP" sz="600" dirty="0">
                <a:solidFill>
                  <a:srgbClr val="0000FF"/>
                </a:solidFill>
              </a:rPr>
              <a:t>R4</a:t>
            </a:r>
            <a:r>
              <a:rPr lang="ja-JP" altLang="en-US" sz="600" dirty="0">
                <a:solidFill>
                  <a:srgbClr val="0000FF"/>
                </a:solidFill>
              </a:rPr>
              <a:t>年度　未確認</a:t>
            </a:r>
            <a:endParaRPr lang="en-US" altLang="ja-JP" sz="600" dirty="0">
              <a:solidFill>
                <a:srgbClr val="0000FF"/>
              </a:solidFill>
            </a:endParaRPr>
          </a:p>
          <a:p>
            <a:r>
              <a:rPr kumimoji="1" lang="ja-JP" altLang="en-US" sz="600" dirty="0">
                <a:solidFill>
                  <a:srgbClr val="FF0000"/>
                </a:solidFill>
              </a:rPr>
              <a:t>赤字：</a:t>
            </a:r>
            <a:r>
              <a:rPr kumimoji="1" lang="en-US" altLang="ja-JP" sz="600" dirty="0">
                <a:solidFill>
                  <a:srgbClr val="FF0000"/>
                </a:solidFill>
              </a:rPr>
              <a:t>R4</a:t>
            </a:r>
            <a:r>
              <a:rPr lang="ja-JP" altLang="en-US" sz="600" dirty="0">
                <a:solidFill>
                  <a:srgbClr val="FF0000"/>
                </a:solidFill>
              </a:rPr>
              <a:t>年度</a:t>
            </a:r>
            <a:r>
              <a:rPr kumimoji="1" lang="ja-JP" altLang="en-US" sz="600" dirty="0">
                <a:solidFill>
                  <a:srgbClr val="FF0000"/>
                </a:solidFill>
              </a:rPr>
              <a:t>　新規確認</a:t>
            </a:r>
            <a:endParaRPr kumimoji="1" lang="en-US" altLang="ja-JP" sz="600" dirty="0">
              <a:solidFill>
                <a:srgbClr val="FF0000"/>
              </a:solidFill>
            </a:endParaRPr>
          </a:p>
          <a:p>
            <a:r>
              <a:rPr lang="ja-JP" altLang="en-US" sz="600" dirty="0"/>
              <a:t>黒字：前回より変化なし</a:t>
            </a:r>
            <a:endParaRPr kumimoji="1" lang="en-US" altLang="ja-JP" sz="600" dirty="0"/>
          </a:p>
        </p:txBody>
      </p:sp>
    </p:spTree>
    <p:extLst>
      <p:ext uri="{BB962C8B-B14F-4D97-AF65-F5344CB8AC3E}">
        <p14:creationId xmlns:p14="http://schemas.microsoft.com/office/powerpoint/2010/main" val="1249024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７</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特記事項</a:t>
            </a:r>
          </a:p>
        </p:txBody>
      </p:sp>
      <p:sp>
        <p:nvSpPr>
          <p:cNvPr id="6" name="AutoShape 6">
            <a:extLst>
              <a:ext uri="{FF2B5EF4-FFF2-40B4-BE49-F238E27FC236}">
                <a16:creationId xmlns:a16="http://schemas.microsoft.com/office/drawing/2014/main" id="{7F0A28EA-FA58-23D1-5D68-ACAB2507306D}"/>
              </a:ext>
            </a:extLst>
          </p:cNvPr>
          <p:cNvSpPr>
            <a:spLocks noChangeArrowheads="1"/>
          </p:cNvSpPr>
          <p:nvPr/>
        </p:nvSpPr>
        <p:spPr bwMode="auto">
          <a:xfrm>
            <a:off x="67281" y="482039"/>
            <a:ext cx="1863951"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施設見学・防災教育</a:t>
            </a:r>
          </a:p>
        </p:txBody>
      </p:sp>
      <p:sp>
        <p:nvSpPr>
          <p:cNvPr id="7" name="テキスト ボックス 14"/>
          <p:cNvSpPr txBox="1">
            <a:spLocks noChangeArrowheads="1"/>
          </p:cNvSpPr>
          <p:nvPr/>
        </p:nvSpPr>
        <p:spPr bwMode="auto">
          <a:xfrm>
            <a:off x="43804" y="894833"/>
            <a:ext cx="900100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18240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2812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27384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195638" indent="4619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just">
              <a:buFont typeface="Wingdings" panose="05000000000000000000" pitchFamily="2" charset="2"/>
              <a:buChar char="Ø"/>
            </a:pPr>
            <a:r>
              <a:rPr lang="ja-JP" altLang="en-US" sz="1400" dirty="0">
                <a:latin typeface="+mn-ea"/>
              </a:rPr>
              <a:t>水門等の試運転時に施設見学等を行うことにより、施設の果たす役割や機能を学ぶ場を提供し、府民の防災意識の向上に努めている。</a:t>
            </a:r>
            <a:endParaRPr lang="en-US" altLang="ja-JP" sz="1400" dirty="0">
              <a:latin typeface="+mn-ea"/>
            </a:endParaRPr>
          </a:p>
        </p:txBody>
      </p:sp>
      <p:sp>
        <p:nvSpPr>
          <p:cNvPr id="10" name="テキスト ボックス 3"/>
          <p:cNvSpPr txBox="1">
            <a:spLocks noChangeArrowheads="1"/>
          </p:cNvSpPr>
          <p:nvPr/>
        </p:nvSpPr>
        <p:spPr bwMode="auto">
          <a:xfrm>
            <a:off x="67282" y="1484784"/>
            <a:ext cx="3260806" cy="276999"/>
          </a:xfrm>
          <a:prstGeom prst="rect">
            <a:avLst/>
          </a:prstGeom>
          <a:solidFill>
            <a:schemeClr val="tx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dirty="0">
                <a:solidFill>
                  <a:schemeClr val="bg1"/>
                </a:solidFill>
              </a:rPr>
              <a:t>水門試運転　施設見学　（例：木津川水門）</a:t>
            </a:r>
            <a:endParaRPr lang="en-US" altLang="ja-JP" sz="1200" dirty="0">
              <a:solidFill>
                <a:schemeClr val="bg1"/>
              </a:solidFill>
            </a:endParaRPr>
          </a:p>
        </p:txBody>
      </p:sp>
      <p:pic>
        <p:nvPicPr>
          <p:cNvPr id="14" name="図 13">
            <a:extLst>
              <a:ext uri="{FF2B5EF4-FFF2-40B4-BE49-F238E27FC236}">
                <a16:creationId xmlns:a16="http://schemas.microsoft.com/office/drawing/2014/main" id="{9438019F-9336-4B22-A5F9-01C51552A1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16" y="4248562"/>
            <a:ext cx="3037750" cy="2024661"/>
          </a:xfrm>
          <a:prstGeom prst="rect">
            <a:avLst/>
          </a:prstGeom>
        </p:spPr>
      </p:pic>
      <p:pic>
        <p:nvPicPr>
          <p:cNvPr id="16" name="図 15">
            <a:extLst>
              <a:ext uri="{FF2B5EF4-FFF2-40B4-BE49-F238E27FC236}">
                <a16:creationId xmlns:a16="http://schemas.microsoft.com/office/drawing/2014/main" id="{6E953EFE-79AB-4BBE-9391-A77CE1E60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804" y="4748442"/>
            <a:ext cx="3037750" cy="2024661"/>
          </a:xfrm>
          <a:prstGeom prst="rect">
            <a:avLst/>
          </a:prstGeom>
        </p:spPr>
      </p:pic>
      <p:pic>
        <p:nvPicPr>
          <p:cNvPr id="20" name="図 19">
            <a:extLst>
              <a:ext uri="{FF2B5EF4-FFF2-40B4-BE49-F238E27FC236}">
                <a16:creationId xmlns:a16="http://schemas.microsoft.com/office/drawing/2014/main" id="{3E0C82DD-A3DA-4796-8C48-A5802215F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15" y="1805741"/>
            <a:ext cx="2823744" cy="2117808"/>
          </a:xfrm>
          <a:prstGeom prst="rect">
            <a:avLst/>
          </a:prstGeom>
        </p:spPr>
      </p:pic>
      <p:pic>
        <p:nvPicPr>
          <p:cNvPr id="22" name="図 21">
            <a:extLst>
              <a:ext uri="{FF2B5EF4-FFF2-40B4-BE49-F238E27FC236}">
                <a16:creationId xmlns:a16="http://schemas.microsoft.com/office/drawing/2014/main" id="{4384FAC6-AE98-45F1-A4A7-AB4826F70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191" y="1805741"/>
            <a:ext cx="2820337" cy="2115252"/>
          </a:xfrm>
          <a:prstGeom prst="rect">
            <a:avLst/>
          </a:prstGeom>
        </p:spPr>
      </p:pic>
      <p:pic>
        <p:nvPicPr>
          <p:cNvPr id="26" name="図 25">
            <a:extLst>
              <a:ext uri="{FF2B5EF4-FFF2-40B4-BE49-F238E27FC236}">
                <a16:creationId xmlns:a16="http://schemas.microsoft.com/office/drawing/2014/main" id="{D6A18EEB-110E-410A-ADE2-6F176B533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8660" y="1805741"/>
            <a:ext cx="2820336" cy="2115252"/>
          </a:xfrm>
          <a:prstGeom prst="rect">
            <a:avLst/>
          </a:prstGeom>
        </p:spPr>
      </p:pic>
      <p:sp>
        <p:nvSpPr>
          <p:cNvPr id="27" name="テキスト ボックス 26">
            <a:extLst>
              <a:ext uri="{FF2B5EF4-FFF2-40B4-BE49-F238E27FC236}">
                <a16:creationId xmlns:a16="http://schemas.microsoft.com/office/drawing/2014/main" id="{E52D5840-774E-4227-A1E9-9A4696BAC476}"/>
              </a:ext>
            </a:extLst>
          </p:cNvPr>
          <p:cNvSpPr txBox="1"/>
          <p:nvPr/>
        </p:nvSpPr>
        <p:spPr>
          <a:xfrm>
            <a:off x="1008183" y="3920993"/>
            <a:ext cx="1116007" cy="265615"/>
          </a:xfrm>
          <a:prstGeom prst="rect">
            <a:avLst/>
          </a:prstGeom>
          <a:noFill/>
          <a:ln w="19050">
            <a:noFill/>
          </a:ln>
        </p:spPr>
        <p:txBody>
          <a:bodyPr wrap="square" lIns="80165" tIns="40083" rIns="80165" bIns="40083" rtlCol="0">
            <a:spAutoFit/>
          </a:bodyPr>
          <a:lstStyle/>
          <a:p>
            <a:pPr algn="ctr"/>
            <a:r>
              <a:rPr lang="en-US" altLang="ja-JP" sz="1200" b="1" dirty="0"/>
              <a:t>【</a:t>
            </a:r>
            <a:r>
              <a:rPr lang="ja-JP" altLang="en-US" sz="1200" b="1" dirty="0"/>
              <a:t>開放時</a:t>
            </a:r>
            <a:r>
              <a:rPr lang="en-US" altLang="ja-JP" sz="1200" b="1" dirty="0"/>
              <a:t>】</a:t>
            </a:r>
          </a:p>
        </p:txBody>
      </p:sp>
      <p:sp>
        <p:nvSpPr>
          <p:cNvPr id="28" name="テキスト ボックス 27">
            <a:extLst>
              <a:ext uri="{FF2B5EF4-FFF2-40B4-BE49-F238E27FC236}">
                <a16:creationId xmlns:a16="http://schemas.microsoft.com/office/drawing/2014/main" id="{814E9203-2870-45FC-AFA3-21E6C3CE07D9}"/>
              </a:ext>
            </a:extLst>
          </p:cNvPr>
          <p:cNvSpPr txBox="1"/>
          <p:nvPr/>
        </p:nvSpPr>
        <p:spPr>
          <a:xfrm>
            <a:off x="6980824" y="3920992"/>
            <a:ext cx="1116007" cy="265615"/>
          </a:xfrm>
          <a:prstGeom prst="rect">
            <a:avLst/>
          </a:prstGeom>
          <a:noFill/>
          <a:ln w="19050">
            <a:noFill/>
          </a:ln>
        </p:spPr>
        <p:txBody>
          <a:bodyPr wrap="square" lIns="80165" tIns="40083" rIns="80165" bIns="40083" rtlCol="0">
            <a:spAutoFit/>
          </a:bodyPr>
          <a:lstStyle/>
          <a:p>
            <a:pPr algn="ctr"/>
            <a:r>
              <a:rPr lang="en-US" altLang="ja-JP" sz="1200" b="1" dirty="0"/>
              <a:t>【</a:t>
            </a:r>
            <a:r>
              <a:rPr lang="ja-JP" altLang="en-US" sz="1200" b="1" dirty="0"/>
              <a:t>閉鎖時</a:t>
            </a:r>
            <a:r>
              <a:rPr lang="en-US" altLang="ja-JP" sz="1200" b="1" dirty="0"/>
              <a:t>】</a:t>
            </a:r>
          </a:p>
        </p:txBody>
      </p:sp>
      <p:sp>
        <p:nvSpPr>
          <p:cNvPr id="29" name="テキスト ボックス 28">
            <a:extLst>
              <a:ext uri="{FF2B5EF4-FFF2-40B4-BE49-F238E27FC236}">
                <a16:creationId xmlns:a16="http://schemas.microsoft.com/office/drawing/2014/main" id="{069D9929-27D9-439B-AA86-BFD41B804A97}"/>
              </a:ext>
            </a:extLst>
          </p:cNvPr>
          <p:cNvSpPr txBox="1"/>
          <p:nvPr/>
        </p:nvSpPr>
        <p:spPr>
          <a:xfrm>
            <a:off x="3884400" y="3920991"/>
            <a:ext cx="1375199" cy="265615"/>
          </a:xfrm>
          <a:prstGeom prst="rect">
            <a:avLst/>
          </a:prstGeom>
          <a:noFill/>
          <a:ln w="19050">
            <a:noFill/>
          </a:ln>
        </p:spPr>
        <p:txBody>
          <a:bodyPr wrap="square" lIns="80165" tIns="40083" rIns="80165" bIns="40083" rtlCol="0">
            <a:spAutoFit/>
          </a:bodyPr>
          <a:lstStyle/>
          <a:p>
            <a:pPr algn="ctr"/>
            <a:r>
              <a:rPr lang="en-US" altLang="ja-JP" sz="1200" b="1" dirty="0"/>
              <a:t>【</a:t>
            </a:r>
            <a:r>
              <a:rPr lang="ja-JP" altLang="en-US" sz="1200" b="1" dirty="0"/>
              <a:t>開度</a:t>
            </a:r>
            <a:r>
              <a:rPr lang="en-US" altLang="ja-JP" sz="1200" b="1" dirty="0"/>
              <a:t>60</a:t>
            </a:r>
            <a:r>
              <a:rPr lang="ja-JP" altLang="en-US" sz="1200" b="1" dirty="0"/>
              <a:t>度</a:t>
            </a:r>
            <a:r>
              <a:rPr lang="en-US" altLang="ja-JP" sz="1200" b="1" dirty="0"/>
              <a:t>】</a:t>
            </a:r>
          </a:p>
        </p:txBody>
      </p:sp>
      <p:sp>
        <p:nvSpPr>
          <p:cNvPr id="31" name="テキスト ボックス 30">
            <a:extLst>
              <a:ext uri="{FF2B5EF4-FFF2-40B4-BE49-F238E27FC236}">
                <a16:creationId xmlns:a16="http://schemas.microsoft.com/office/drawing/2014/main" id="{45434187-076E-43E8-8B83-178FD2F20BF4}"/>
              </a:ext>
            </a:extLst>
          </p:cNvPr>
          <p:cNvSpPr txBox="1"/>
          <p:nvPr/>
        </p:nvSpPr>
        <p:spPr>
          <a:xfrm>
            <a:off x="1392937" y="6380573"/>
            <a:ext cx="1608966" cy="265615"/>
          </a:xfrm>
          <a:prstGeom prst="rect">
            <a:avLst/>
          </a:prstGeom>
          <a:solidFill>
            <a:srgbClr val="CCECFF"/>
          </a:solidFill>
          <a:ln w="19050">
            <a:solidFill>
              <a:schemeClr val="tx1"/>
            </a:solidFill>
          </a:ln>
        </p:spPr>
        <p:txBody>
          <a:bodyPr wrap="square" lIns="80165" tIns="40083" rIns="80165" bIns="40083" rtlCol="0">
            <a:spAutoFit/>
          </a:bodyPr>
          <a:lstStyle/>
          <a:p>
            <a:pPr algn="ctr"/>
            <a:r>
              <a:rPr lang="ja-JP" altLang="en-US" sz="1200" b="1" dirty="0"/>
              <a:t>見学対応の様子</a:t>
            </a:r>
            <a:endParaRPr lang="en-US" altLang="ja-JP" sz="1200" b="1" dirty="0"/>
          </a:p>
        </p:txBody>
      </p:sp>
      <p:sp>
        <p:nvSpPr>
          <p:cNvPr id="32" name="Rectangle 3">
            <a:extLst>
              <a:ext uri="{FF2B5EF4-FFF2-40B4-BE49-F238E27FC236}">
                <a16:creationId xmlns:a16="http://schemas.microsoft.com/office/drawing/2014/main" id="{21A69E96-B5FC-47E5-A9FD-6F07C324074D}"/>
              </a:ext>
            </a:extLst>
          </p:cNvPr>
          <p:cNvSpPr txBox="1">
            <a:spLocks noChangeArrowheads="1"/>
          </p:cNvSpPr>
          <p:nvPr/>
        </p:nvSpPr>
        <p:spPr>
          <a:xfrm>
            <a:off x="5990911" y="4466762"/>
            <a:ext cx="3037750" cy="1246495"/>
          </a:xfrm>
          <a:prstGeom prst="rect">
            <a:avLst/>
          </a:prstGeom>
          <a:solidFill>
            <a:srgbClr val="CCECFF"/>
          </a:solidFill>
          <a:ln w="22225">
            <a:solidFill>
              <a:srgbClr val="0000FF"/>
            </a:solidFill>
          </a:ln>
        </p:spPr>
        <p:txBody>
          <a:bodyPr wrap="square">
            <a:spAutoFit/>
          </a:bodyPr>
          <a:lstStyle>
            <a:lvl1pPr marL="479425" indent="-479425" algn="l" defTabSz="1279525" rtl="0" eaLnBrk="0" fontAlgn="base" hangingPunct="0">
              <a:spcBef>
                <a:spcPct val="20000"/>
              </a:spcBef>
              <a:spcAft>
                <a:spcPct val="0"/>
              </a:spcAft>
              <a:buChar char="•"/>
              <a:defRPr kumimoji="1" sz="4500" kern="1200">
                <a:solidFill>
                  <a:schemeClr val="tx1"/>
                </a:solidFill>
                <a:latin typeface="+mn-lt"/>
                <a:ea typeface="+mn-ea"/>
                <a:cs typeface="+mn-cs"/>
              </a:defRPr>
            </a:lvl1pPr>
            <a:lvl2pPr marL="1039813" indent="-400050" algn="l" defTabSz="1279525" rtl="0" eaLnBrk="0" fontAlgn="base" hangingPunct="0">
              <a:spcBef>
                <a:spcPct val="20000"/>
              </a:spcBef>
              <a:spcAft>
                <a:spcPct val="0"/>
              </a:spcAft>
              <a:buChar char="–"/>
              <a:defRPr kumimoji="1" sz="3900" kern="1200">
                <a:solidFill>
                  <a:schemeClr val="tx1"/>
                </a:solidFill>
                <a:latin typeface="+mn-lt"/>
                <a:ea typeface="+mn-ea"/>
                <a:cs typeface="+mn-cs"/>
              </a:defRPr>
            </a:lvl2pPr>
            <a:lvl3pPr marL="1600200" indent="-320675" algn="l" defTabSz="1279525" rtl="0" eaLnBrk="0" fontAlgn="base" hangingPunct="0">
              <a:spcBef>
                <a:spcPct val="20000"/>
              </a:spcBef>
              <a:spcAft>
                <a:spcPct val="0"/>
              </a:spcAft>
              <a:buChar char="•"/>
              <a:defRPr kumimoji="1" sz="3400" kern="1200">
                <a:solidFill>
                  <a:schemeClr val="tx1"/>
                </a:solidFill>
                <a:latin typeface="+mn-lt"/>
                <a:ea typeface="+mn-ea"/>
                <a:cs typeface="+mn-cs"/>
              </a:defRPr>
            </a:lvl3pPr>
            <a:lvl4pPr marL="2239963" indent="-319088" algn="l" defTabSz="1279525" rtl="0" eaLnBrk="0" fontAlgn="base" hangingPunct="0">
              <a:spcBef>
                <a:spcPct val="20000"/>
              </a:spcBef>
              <a:spcAft>
                <a:spcPct val="0"/>
              </a:spcAft>
              <a:buChar char="–"/>
              <a:defRPr kumimoji="1" sz="2800" kern="1200">
                <a:solidFill>
                  <a:schemeClr val="tx1"/>
                </a:solidFill>
                <a:latin typeface="+mn-lt"/>
                <a:ea typeface="+mn-ea"/>
                <a:cs typeface="+mn-cs"/>
              </a:defRPr>
            </a:lvl4pPr>
            <a:lvl5pPr marL="2879725" indent="-319088" algn="l" defTabSz="1279525" rtl="0" eaLnBrk="0" fontAlgn="base" hangingPunct="0">
              <a:spcBef>
                <a:spcPct val="20000"/>
              </a:spcBef>
              <a:spcAft>
                <a:spcPct val="0"/>
              </a:spcAft>
              <a:buChar char="»"/>
              <a:defRPr kumimoji="1"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eaLnBrk="1" hangingPunct="1">
              <a:spcBef>
                <a:spcPts val="600"/>
              </a:spcBef>
              <a:buNone/>
              <a:tabLst>
                <a:tab pos="1841500" algn="l"/>
              </a:tabLst>
              <a:defRPr/>
            </a:pPr>
            <a:r>
              <a:rPr lang="ja-JP" altLang="en-US" sz="1400" dirty="0">
                <a:latin typeface="ＭＳ Ｐゴシック" panose="020B0600070205080204" pitchFamily="50" charset="-128"/>
                <a:ea typeface="ＭＳ Ｐゴシック" panose="020B0600070205080204" pitchFamily="50" charset="-128"/>
              </a:rPr>
              <a:t>～生きた学習の場～</a:t>
            </a:r>
            <a:endParaRPr lang="en-US" altLang="ja-JP" sz="1400" dirty="0">
              <a:latin typeface="ＭＳ Ｐゴシック" panose="020B0600070205080204" pitchFamily="50" charset="-128"/>
              <a:ea typeface="ＭＳ Ｐゴシック" panose="020B0600070205080204" pitchFamily="50" charset="-128"/>
            </a:endParaRPr>
          </a:p>
          <a:p>
            <a:pPr marL="0" indent="0" eaLnBrk="1" hangingPunct="1">
              <a:spcBef>
                <a:spcPts val="600"/>
              </a:spcBef>
              <a:buNone/>
              <a:tabLst>
                <a:tab pos="1841500" algn="l"/>
              </a:tabLst>
              <a:defRPr/>
            </a:pPr>
            <a:r>
              <a:rPr lang="ja-JP" altLang="en-US" sz="1400" dirty="0">
                <a:latin typeface="ＭＳ Ｐゴシック" panose="020B0600070205080204" pitchFamily="50" charset="-128"/>
                <a:ea typeface="ＭＳ Ｐゴシック" panose="020B0600070205080204" pitchFamily="50" charset="-128"/>
              </a:rPr>
              <a:t>　建設当時（昭和</a:t>
            </a:r>
            <a:r>
              <a:rPr lang="en-US" altLang="ja-JP" sz="1400" dirty="0">
                <a:latin typeface="ＭＳ Ｐゴシック" panose="020B0600070205080204" pitchFamily="50" charset="-128"/>
                <a:ea typeface="ＭＳ Ｐゴシック" panose="020B0600070205080204" pitchFamily="50" charset="-128"/>
              </a:rPr>
              <a:t>45</a:t>
            </a:r>
            <a:r>
              <a:rPr lang="ja-JP" altLang="en-US" sz="1400" dirty="0">
                <a:latin typeface="ＭＳ Ｐゴシック" panose="020B0600070205080204" pitchFamily="50" charset="-128"/>
                <a:ea typeface="ＭＳ Ｐゴシック" panose="020B0600070205080204" pitchFamily="50" charset="-128"/>
              </a:rPr>
              <a:t>年）、世界的にも先駆的な高い技術を持った構造物であり、世界最大級の水門を現場で体感できる</a:t>
            </a:r>
            <a:endParaRPr lang="en-US" altLang="ja-JP" sz="1400"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BE051F3D-2E58-46DB-85AE-6F4E99690BA7}"/>
              </a:ext>
            </a:extLst>
          </p:cNvPr>
          <p:cNvSpPr>
            <a:spLocks noGrp="1"/>
          </p:cNvSpPr>
          <p:nvPr>
            <p:ph type="sldNum" sz="quarter" idx="12"/>
          </p:nvPr>
        </p:nvSpPr>
        <p:spPr>
          <a:xfrm>
            <a:off x="8232730" y="6464969"/>
            <a:ext cx="802432" cy="269417"/>
          </a:xfrm>
        </p:spPr>
        <p:txBody>
          <a:bodyPr/>
          <a:lstStyle/>
          <a:p>
            <a:fld id="{EF569D7C-9639-42C3-8F25-B9A830C54CB5}" type="slidenum">
              <a:rPr lang="en-US" altLang="ja-JP" smtClean="0">
                <a:solidFill>
                  <a:srgbClr val="000000"/>
                </a:solidFill>
              </a:rPr>
              <a:pPr/>
              <a:t>24</a:t>
            </a:fld>
            <a:endParaRPr lang="en-US" altLang="ja-JP" dirty="0">
              <a:solidFill>
                <a:srgbClr val="000000"/>
              </a:solidFill>
            </a:endParaRPr>
          </a:p>
        </p:txBody>
      </p:sp>
    </p:spTree>
    <p:extLst>
      <p:ext uri="{BB962C8B-B14F-4D97-AF65-F5344CB8AC3E}">
        <p14:creationId xmlns:p14="http://schemas.microsoft.com/office/powerpoint/2010/main" val="332950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855B7B-1098-452C-BDC5-CF0253BDC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62" y="1303432"/>
            <a:ext cx="7416824" cy="5243802"/>
          </a:xfrm>
          <a:prstGeom prst="rect">
            <a:avLst/>
          </a:prstGeom>
        </p:spPr>
      </p:pic>
      <p:sp>
        <p:nvSpPr>
          <p:cNvPr id="4" name="Rectangle 2">
            <a:extLst>
              <a:ext uri="{FF2B5EF4-FFF2-40B4-BE49-F238E27FC236}">
                <a16:creationId xmlns:a16="http://schemas.microsoft.com/office/drawing/2014/main" id="{D0147B9B-1074-41AA-9C57-9F6924BE5492}"/>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７</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特記事項</a:t>
            </a:r>
          </a:p>
        </p:txBody>
      </p:sp>
      <p:pic>
        <p:nvPicPr>
          <p:cNvPr id="10" name="図 9">
            <a:extLst>
              <a:ext uri="{FF2B5EF4-FFF2-40B4-BE49-F238E27FC236}">
                <a16:creationId xmlns:a16="http://schemas.microsoft.com/office/drawing/2014/main" id="{14DCDB03-90A5-44DD-B656-1BFA08C18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2600" y="5028261"/>
            <a:ext cx="987459" cy="1526073"/>
          </a:xfrm>
          <a:prstGeom prst="rect">
            <a:avLst/>
          </a:prstGeom>
        </p:spPr>
      </p:pic>
      <p:pic>
        <p:nvPicPr>
          <p:cNvPr id="12" name="図 11">
            <a:extLst>
              <a:ext uri="{FF2B5EF4-FFF2-40B4-BE49-F238E27FC236}">
                <a16:creationId xmlns:a16="http://schemas.microsoft.com/office/drawing/2014/main" id="{42675E10-DD43-4820-BD7D-9C16A91E4D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0964" y="5791297"/>
            <a:ext cx="603043" cy="1066702"/>
          </a:xfrm>
          <a:prstGeom prst="rect">
            <a:avLst/>
          </a:prstGeom>
        </p:spPr>
      </p:pic>
      <p:sp>
        <p:nvSpPr>
          <p:cNvPr id="13" name="AutoShape 6">
            <a:extLst>
              <a:ext uri="{FF2B5EF4-FFF2-40B4-BE49-F238E27FC236}">
                <a16:creationId xmlns:a16="http://schemas.microsoft.com/office/drawing/2014/main" id="{AC981DA8-5ADA-450B-8CA7-9E99C3ECDF64}"/>
              </a:ext>
            </a:extLst>
          </p:cNvPr>
          <p:cNvSpPr>
            <a:spLocks noChangeArrowheads="1"/>
          </p:cNvSpPr>
          <p:nvPr/>
        </p:nvSpPr>
        <p:spPr bwMode="auto">
          <a:xfrm>
            <a:off x="67281" y="482039"/>
            <a:ext cx="1863951"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施設見学・防災教育</a:t>
            </a:r>
          </a:p>
        </p:txBody>
      </p:sp>
      <p:sp>
        <p:nvSpPr>
          <p:cNvPr id="14" name="テキスト ボックス 3">
            <a:extLst>
              <a:ext uri="{FF2B5EF4-FFF2-40B4-BE49-F238E27FC236}">
                <a16:creationId xmlns:a16="http://schemas.microsoft.com/office/drawing/2014/main" id="{B95E3DCC-7D47-402A-B855-274FD041E034}"/>
              </a:ext>
            </a:extLst>
          </p:cNvPr>
          <p:cNvSpPr txBox="1">
            <a:spLocks noChangeArrowheads="1"/>
          </p:cNvSpPr>
          <p:nvPr/>
        </p:nvSpPr>
        <p:spPr bwMode="auto">
          <a:xfrm>
            <a:off x="1996924" y="474662"/>
            <a:ext cx="7082205"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spcBef>
                <a:spcPct val="0"/>
              </a:spcBef>
              <a:buFont typeface="Wingdings" panose="05000000000000000000" pitchFamily="2" charset="2"/>
              <a:buChar char="Ø"/>
            </a:pPr>
            <a:r>
              <a:rPr lang="ja-JP" altLang="en-US" sz="1400" dirty="0"/>
              <a:t>事務所に併設している津波・高潮ステーションでは、過去の高潮被害や地震、津波発生時の対応などを学習できる場を提供し、府民の防災意識の向上に努めている。</a:t>
            </a:r>
          </a:p>
        </p:txBody>
      </p:sp>
      <p:sp>
        <p:nvSpPr>
          <p:cNvPr id="6" name="スライド番号プレースホルダー 5">
            <a:extLst>
              <a:ext uri="{FF2B5EF4-FFF2-40B4-BE49-F238E27FC236}">
                <a16:creationId xmlns:a16="http://schemas.microsoft.com/office/drawing/2014/main" id="{C0C180EE-EE12-46FB-9B68-87E8A9B8B411}"/>
              </a:ext>
            </a:extLst>
          </p:cNvPr>
          <p:cNvSpPr>
            <a:spLocks noGrp="1"/>
          </p:cNvSpPr>
          <p:nvPr>
            <p:ph type="sldNum" sz="quarter" idx="12"/>
          </p:nvPr>
        </p:nvSpPr>
        <p:spPr>
          <a:xfrm>
            <a:off x="8230044" y="6547234"/>
            <a:ext cx="802793" cy="309109"/>
          </a:xfrm>
        </p:spPr>
        <p:txBody>
          <a:bodyPr/>
          <a:lstStyle/>
          <a:p>
            <a:fld id="{EF569D7C-9639-42C3-8F25-B9A830C54CB5}" type="slidenum">
              <a:rPr lang="en-US" altLang="ja-JP" smtClean="0">
                <a:solidFill>
                  <a:srgbClr val="000000"/>
                </a:solidFill>
              </a:rPr>
              <a:pPr/>
              <a:t>25</a:t>
            </a:fld>
            <a:endParaRPr lang="en-US" altLang="ja-JP" dirty="0">
              <a:solidFill>
                <a:srgbClr val="000000"/>
              </a:solidFill>
            </a:endParaRPr>
          </a:p>
        </p:txBody>
      </p:sp>
    </p:spTree>
    <p:extLst>
      <p:ext uri="{BB962C8B-B14F-4D97-AF65-F5344CB8AC3E}">
        <p14:creationId xmlns:p14="http://schemas.microsoft.com/office/powerpoint/2010/main" val="360786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64936" y="931939"/>
            <a:ext cx="8799552" cy="4604743"/>
          </a:xfrm>
          <a:prstGeom prst="roundRect">
            <a:avLst>
              <a:gd name="adj" fmla="val 9095"/>
            </a:avLst>
          </a:prstGeom>
          <a:noFill/>
          <a:ln>
            <a:solidFill>
              <a:srgbClr val="006600"/>
            </a:solidFill>
          </a:ln>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defRPr/>
            </a:pPr>
            <a:endParaRPr lang="en-US" altLang="ja-JP" sz="16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a:defRPr/>
            </a:pPr>
            <a:endParaRPr lang="en-US" altLang="ja-JP" sz="16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marL="285750" indent="-285750">
              <a:spcBef>
                <a:spcPct val="15000"/>
              </a:spcBef>
              <a:buFont typeface="Wingdings" panose="05000000000000000000" pitchFamily="2" charset="2"/>
              <a:buChar char="Ø"/>
              <a:defRPr/>
            </a:pPr>
            <a:r>
              <a:rPr lang="ja-JP" altLang="en-US" sz="1400" b="0" i="0" u="none" strike="noStrike" baseline="0" dirty="0">
                <a:solidFill>
                  <a:schemeClr val="tx1"/>
                </a:solidFill>
                <a:latin typeface="BIZ UDPゴシック" panose="020B0400000000000000" pitchFamily="50" charset="-128"/>
                <a:ea typeface="BIZ UDPゴシック" panose="020B0400000000000000" pitchFamily="50" charset="-128"/>
              </a:rPr>
              <a:t>西大阪ブロックは、低平地に人口が集中し、地下街や地下鉄網等も発達し、さらに水道・ガス・電気などのライフラインが密集しており、一旦大規模な高潮や津波による水害が発生すると都市機能が麻痺し、人命や資産に甚大な被害が生じるため、ハード整備対策が必要不可欠である。また、気候変動の影響により、平均海面水位の上昇、強度が増す台風に伴う潮位偏差の増大、波浪の増大などが予測されている。これらを踏まえると高潮対策、津波対策である三大水門の更新、水防作業の省力化に繋がる</a:t>
            </a:r>
            <a:r>
              <a:rPr lang="ja-JP" altLang="en-US" sz="1400" dirty="0">
                <a:solidFill>
                  <a:schemeClr val="tx1"/>
                </a:solidFill>
                <a:latin typeface="BIZ UDPゴシック" panose="020B0400000000000000" pitchFamily="50" charset="-128"/>
                <a:ea typeface="BIZ UDPゴシック" panose="020B0400000000000000" pitchFamily="50" charset="-128"/>
              </a:rPr>
              <a:t>防潮</a:t>
            </a:r>
            <a:r>
              <a:rPr lang="ja-JP" altLang="en-US" sz="1400" b="0" i="0" u="none" strike="noStrike" baseline="0" dirty="0">
                <a:solidFill>
                  <a:schemeClr val="tx1"/>
                </a:solidFill>
                <a:latin typeface="BIZ UDPゴシック" panose="020B0400000000000000" pitchFamily="50" charset="-128"/>
                <a:ea typeface="BIZ UDPゴシック" panose="020B0400000000000000" pitchFamily="50" charset="-128"/>
              </a:rPr>
              <a:t>鉄扉の電動化等によるハード整備を継続することが必要である。</a:t>
            </a:r>
            <a:endParaRPr lang="en-US" altLang="ja-JP" sz="1400" b="0" i="0" u="none" strike="noStrike" baseline="0" dirty="0">
              <a:solidFill>
                <a:schemeClr val="tx1"/>
              </a:solidFill>
              <a:latin typeface="BIZ UDPゴシック" panose="020B0400000000000000" pitchFamily="50" charset="-128"/>
              <a:ea typeface="BIZ UDPゴシック" panose="020B0400000000000000" pitchFamily="50" charset="-128"/>
            </a:endParaRPr>
          </a:p>
          <a:p>
            <a:pPr>
              <a:spcBef>
                <a:spcPct val="15000"/>
              </a:spcBef>
              <a:defRPr/>
            </a:pPr>
            <a:r>
              <a:rPr lang="ja-JP" altLang="en-US" sz="1400" dirty="0">
                <a:solidFill>
                  <a:schemeClr val="tx1"/>
                </a:solidFill>
                <a:latin typeface="BIZ UDPゴシック" panose="020B0400000000000000" pitchFamily="50" charset="-128"/>
                <a:ea typeface="BIZ UDPゴシック" panose="020B0400000000000000" pitchFamily="50" charset="-128"/>
              </a:rPr>
              <a:t>　　 　 加えて、人的操作が必要となる防潮鉄扉や水門等について、日頃から施設操作の重要性の啓発や</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spcBef>
                <a:spcPct val="15000"/>
              </a:spcBef>
              <a:defRPr/>
            </a:pPr>
            <a:r>
              <a:rPr lang="ja-JP" altLang="en-US" sz="1400" dirty="0">
                <a:solidFill>
                  <a:schemeClr val="tx1"/>
                </a:solidFill>
                <a:latin typeface="BIZ UDPゴシック" panose="020B0400000000000000" pitchFamily="50" charset="-128"/>
                <a:ea typeface="BIZ UDPゴシック" panose="020B0400000000000000" pitchFamily="50" charset="-128"/>
              </a:rPr>
              <a:t>　　 防潮鉄扉の開閉状況や水門における内外潮位をインターネットで公開するなど府民が的確に避難行動を</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spcBef>
                <a:spcPct val="15000"/>
              </a:spcBef>
              <a:defRPr/>
            </a:pPr>
            <a:r>
              <a:rPr lang="ja-JP" altLang="en-US" sz="1400" dirty="0">
                <a:solidFill>
                  <a:schemeClr val="tx1"/>
                </a:solidFill>
                <a:latin typeface="BIZ UDPゴシック" panose="020B0400000000000000" pitchFamily="50" charset="-128"/>
                <a:ea typeface="BIZ UDPゴシック" panose="020B0400000000000000" pitchFamily="50" charset="-128"/>
              </a:rPr>
              <a:t>　　 取れるよう情報提供を行い、府民の安全・安心の確保に引き続き努める。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285750" indent="-285750">
              <a:spcBef>
                <a:spcPct val="15000"/>
              </a:spcBef>
              <a:buFont typeface="Wingdings" panose="05000000000000000000" pitchFamily="2" charset="2"/>
              <a:buChar char="Ø"/>
              <a:defRPr/>
            </a:pPr>
            <a:r>
              <a:rPr lang="ja-JP" altLang="en-US" sz="1400" dirty="0">
                <a:solidFill>
                  <a:schemeClr val="tx1"/>
                </a:solidFill>
                <a:latin typeface="BIZ UDPゴシック" panose="020B0400000000000000" pitchFamily="50" charset="-128"/>
                <a:ea typeface="BIZ UDPゴシック" panose="020B0400000000000000" pitchFamily="50" charset="-128"/>
              </a:rPr>
              <a:t>現時点で再度、西大阪ブロックの高潮事業の費用対効果を算出したところ、</a:t>
            </a:r>
            <a:r>
              <a:rPr lang="ja-JP" altLang="en-US" sz="1400" u="sng" dirty="0">
                <a:solidFill>
                  <a:srgbClr val="FF0000"/>
                </a:solidFill>
                <a:latin typeface="BIZ UDPゴシック" panose="020B0400000000000000" pitchFamily="50" charset="-128"/>
                <a:ea typeface="BIZ UDPゴシック" panose="020B0400000000000000" pitchFamily="50" charset="-128"/>
              </a:rPr>
              <a:t>Ｂ</a:t>
            </a:r>
            <a:r>
              <a:rPr lang="en-US" altLang="ja-JP" sz="1400" u="sng" dirty="0">
                <a:solidFill>
                  <a:srgbClr val="FF0000"/>
                </a:solidFill>
                <a:latin typeface="BIZ UDPゴシック" panose="020B0400000000000000" pitchFamily="50" charset="-128"/>
                <a:ea typeface="BIZ UDPゴシック" panose="020B0400000000000000" pitchFamily="50" charset="-128"/>
              </a:rPr>
              <a:t>/</a:t>
            </a:r>
            <a:r>
              <a:rPr lang="ja-JP" altLang="en-US" sz="1400" u="sng" dirty="0">
                <a:solidFill>
                  <a:srgbClr val="FF0000"/>
                </a:solidFill>
                <a:latin typeface="BIZ UDPゴシック" panose="020B0400000000000000" pitchFamily="50" charset="-128"/>
                <a:ea typeface="BIZ UDPゴシック" panose="020B0400000000000000" pitchFamily="50" charset="-128"/>
              </a:rPr>
              <a:t>Ｃは</a:t>
            </a:r>
            <a:r>
              <a:rPr lang="en-US" altLang="ja-JP" sz="1400" u="sng" dirty="0">
                <a:solidFill>
                  <a:srgbClr val="FF0000"/>
                </a:solidFill>
                <a:latin typeface="BIZ UDPゴシック" panose="020B0400000000000000" pitchFamily="50" charset="-128"/>
                <a:ea typeface="BIZ UDPゴシック" panose="020B0400000000000000" pitchFamily="50" charset="-128"/>
              </a:rPr>
              <a:t>9.74</a:t>
            </a:r>
            <a:r>
              <a:rPr lang="ja-JP" altLang="en-US" sz="1400" dirty="0">
                <a:solidFill>
                  <a:schemeClr val="tx1"/>
                </a:solidFill>
                <a:latin typeface="BIZ UDPゴシック" panose="020B0400000000000000" pitchFamily="50" charset="-128"/>
                <a:ea typeface="BIZ UDPゴシック" panose="020B0400000000000000" pitchFamily="50" charset="-128"/>
              </a:rPr>
              <a:t>である。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eaLnBrk="1" hangingPunct="1">
              <a:spcBef>
                <a:spcPct val="15000"/>
              </a:spcBef>
              <a:defRPr/>
            </a:pP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eaLnBrk="1" hangingPunct="1">
              <a:spcBef>
                <a:spcPct val="15000"/>
              </a:spcBef>
              <a:defRPr/>
            </a:pP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285750" indent="-285750" eaLnBrk="1" hangingPunct="1">
              <a:spcBef>
                <a:spcPts val="1200"/>
              </a:spcBef>
              <a:buFont typeface="Wingdings" panose="05000000000000000000" pitchFamily="2" charset="2"/>
              <a:buChar char="Ø"/>
              <a:defRPr/>
            </a:pP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事業の完了予定年が三大水門の更新期限である</a:t>
            </a:r>
            <a:r>
              <a:rPr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R23</a:t>
            </a: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年であり、時限的な制約がある中、現状予定どおり進んでいる。また、淀川水系西大阪ブロック河川整備計画（</a:t>
            </a:r>
            <a:r>
              <a:rPr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R2.</a:t>
            </a: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３）及び、大阪府都市整備中期計画（</a:t>
            </a:r>
            <a:r>
              <a:rPr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R3.3</a:t>
            </a: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）に位置付けて事業を進めており、</a:t>
            </a:r>
            <a:r>
              <a:rPr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R5</a:t>
            </a: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年度末で、</a:t>
            </a:r>
            <a:r>
              <a:rPr lang="ja-JP" altLang="en-US" sz="1400" u="sng"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事業の進捗は</a:t>
            </a:r>
            <a:r>
              <a:rPr lang="en-US" altLang="ja-JP" sz="1400" u="sng"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72</a:t>
            </a:r>
            <a:r>
              <a:rPr lang="ja-JP" altLang="en-US" sz="1400" u="sng"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程度である。防潮堤耐震補強については</a:t>
            </a:r>
            <a:r>
              <a:rPr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５年度に完了した。引き続き、三大水門更新等を推進していく。</a:t>
            </a:r>
            <a:endParaRPr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4" name="角丸四角形 13"/>
          <p:cNvSpPr/>
          <p:nvPr/>
        </p:nvSpPr>
        <p:spPr bwMode="auto">
          <a:xfrm>
            <a:off x="174249" y="6105081"/>
            <a:ext cx="8790239" cy="324651"/>
          </a:xfrm>
          <a:prstGeom prst="roundRect">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60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事業を継続</a:t>
            </a:r>
            <a:endParaRPr lang="en-US" altLang="ja-JP" sz="160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2234" name="テキスト ボックス 1"/>
          <p:cNvSpPr txBox="1">
            <a:spLocks noChangeArrowheads="1"/>
          </p:cNvSpPr>
          <p:nvPr/>
        </p:nvSpPr>
        <p:spPr bwMode="auto">
          <a:xfrm>
            <a:off x="559793" y="1141975"/>
            <a:ext cx="1441420" cy="30777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latin typeface="+mn-ea"/>
                <a:ea typeface="+mn-ea"/>
              </a:rPr>
              <a:t>事業の必要性等</a:t>
            </a:r>
          </a:p>
        </p:txBody>
      </p:sp>
      <p:sp>
        <p:nvSpPr>
          <p:cNvPr id="52236" name="テキスト ボックス 9"/>
          <p:cNvSpPr txBox="1">
            <a:spLocks noChangeArrowheads="1"/>
          </p:cNvSpPr>
          <p:nvPr/>
        </p:nvSpPr>
        <p:spPr bwMode="auto">
          <a:xfrm>
            <a:off x="380256" y="4005064"/>
            <a:ext cx="1800493" cy="30777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latin typeface="+mn-ea"/>
                <a:ea typeface="+mn-ea"/>
              </a:rPr>
              <a:t>事業の進捗の見込み</a:t>
            </a:r>
          </a:p>
        </p:txBody>
      </p:sp>
      <p:sp>
        <p:nvSpPr>
          <p:cNvPr id="12" name="角丸四角形 11"/>
          <p:cNvSpPr/>
          <p:nvPr/>
        </p:nvSpPr>
        <p:spPr>
          <a:xfrm>
            <a:off x="200237" y="500101"/>
            <a:ext cx="2160533" cy="3603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latin typeface="HGｺﾞｼｯｸE" pitchFamily="49" charset="-128"/>
                <a:ea typeface="HGｺﾞｼｯｸE" pitchFamily="49" charset="-128"/>
              </a:rPr>
              <a:t>対応方針</a:t>
            </a:r>
            <a:r>
              <a:rPr lang="en-US" altLang="ja-JP" sz="1600" dirty="0">
                <a:latin typeface="HGｺﾞｼｯｸE" pitchFamily="49" charset="-128"/>
                <a:ea typeface="HGｺﾞｼｯｸE" pitchFamily="49" charset="-128"/>
              </a:rPr>
              <a:t>(</a:t>
            </a:r>
            <a:r>
              <a:rPr lang="ja-JP" altLang="en-US" sz="1600" dirty="0">
                <a:latin typeface="HGｺﾞｼｯｸE" pitchFamily="49" charset="-128"/>
                <a:ea typeface="HGｺﾞｼｯｸE" pitchFamily="49" charset="-128"/>
              </a:rPr>
              <a:t>案</a:t>
            </a:r>
            <a:r>
              <a:rPr lang="en-US" altLang="ja-JP" sz="1600" dirty="0">
                <a:latin typeface="HGｺﾞｼｯｸE" pitchFamily="49" charset="-128"/>
                <a:ea typeface="HGｺﾞｼｯｸE" pitchFamily="49" charset="-128"/>
              </a:rPr>
              <a:t>)</a:t>
            </a:r>
            <a:endParaRPr lang="ja-JP" altLang="en-US" sz="1600" dirty="0">
              <a:latin typeface="HGｺﾞｼｯｸE" pitchFamily="49" charset="-128"/>
              <a:ea typeface="HGｺﾞｼｯｸE" pitchFamily="49" charset="-128"/>
            </a:endParaRPr>
          </a:p>
        </p:txBody>
      </p:sp>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８</a:t>
            </a:r>
            <a:r>
              <a:rPr kumimoji="0" lang="zh-TW" altLang="en-US" sz="2400" dirty="0">
                <a:solidFill>
                  <a:srgbClr val="FFFFFF"/>
                </a:solidFill>
                <a:latin typeface="HGｺﾞｼｯｸE" panose="020B0909000000000000" pitchFamily="49" charset="-128"/>
                <a:ea typeface="HGｺﾞｼｯｸE" panose="020B0909000000000000" pitchFamily="49" charset="-128"/>
              </a:rPr>
              <a:t>．対応方針（案）</a:t>
            </a:r>
          </a:p>
        </p:txBody>
      </p:sp>
      <p:sp>
        <p:nvSpPr>
          <p:cNvPr id="2" name="二等辺三角形 1">
            <a:extLst>
              <a:ext uri="{FF2B5EF4-FFF2-40B4-BE49-F238E27FC236}">
                <a16:creationId xmlns:a16="http://schemas.microsoft.com/office/drawing/2014/main" id="{F0DA2565-7DE2-4C6A-AA39-A322964C3708}"/>
              </a:ext>
            </a:extLst>
          </p:cNvPr>
          <p:cNvSpPr/>
          <p:nvPr/>
        </p:nvSpPr>
        <p:spPr bwMode="auto">
          <a:xfrm rot="10800000">
            <a:off x="3971348" y="5695929"/>
            <a:ext cx="1201304" cy="216025"/>
          </a:xfrm>
          <a:prstGeom prst="triangle">
            <a:avLst/>
          </a:prstGeom>
          <a:solidFill>
            <a:schemeClr val="tx1"/>
          </a:solidFill>
          <a:ln>
            <a:noFill/>
          </a:ln>
          <a:effectLst/>
        </p:spPr>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F517F6C3-EC05-4CB1-A944-41726316FE8D}"/>
              </a:ext>
            </a:extLst>
          </p:cNvPr>
          <p:cNvSpPr>
            <a:spLocks noGrp="1"/>
          </p:cNvSpPr>
          <p:nvPr>
            <p:ph type="sldNum" sz="quarter" idx="12"/>
          </p:nvPr>
        </p:nvSpPr>
        <p:spPr>
          <a:xfrm>
            <a:off x="8555880" y="6434533"/>
            <a:ext cx="586408" cy="324651"/>
          </a:xfrm>
        </p:spPr>
        <p:txBody>
          <a:bodyPr/>
          <a:lstStyle/>
          <a:p>
            <a:fld id="{EF569D7C-9639-42C3-8F25-B9A830C54CB5}" type="slidenum">
              <a:rPr lang="en-US" altLang="ja-JP" smtClean="0">
                <a:solidFill>
                  <a:srgbClr val="000000"/>
                </a:solidFill>
              </a:rPr>
              <a:pPr/>
              <a:t>26</a:t>
            </a:fld>
            <a:endParaRPr lang="en-US" altLang="ja-JP"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矢印コネクタ 18"/>
          <p:cNvCxnSpPr/>
          <p:nvPr/>
        </p:nvCxnSpPr>
        <p:spPr>
          <a:xfrm flipH="1" flipV="1">
            <a:off x="8336292" y="2637042"/>
            <a:ext cx="72008" cy="2138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8073830" y="4437112"/>
            <a:ext cx="129797" cy="1477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flipV="1">
            <a:off x="8336292" y="6165304"/>
            <a:ext cx="196148" cy="2617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a:solidFill>
                  <a:srgbClr val="FFFFFF"/>
                </a:solidFill>
                <a:latin typeface="HGｺﾞｼｯｸE" panose="020B0909000000000000" pitchFamily="49" charset="-128"/>
                <a:ea typeface="HGｺﾞｼｯｸE" panose="020B0909000000000000" pitchFamily="49" charset="-128"/>
              </a:rPr>
              <a:t>１．事業概要</a:t>
            </a:r>
          </a:p>
        </p:txBody>
      </p:sp>
      <p:sp>
        <p:nvSpPr>
          <p:cNvPr id="56" name="AutoShape 6"/>
          <p:cNvSpPr>
            <a:spLocks noChangeArrowheads="1"/>
          </p:cNvSpPr>
          <p:nvPr/>
        </p:nvSpPr>
        <p:spPr bwMode="auto">
          <a:xfrm>
            <a:off x="49774" y="461023"/>
            <a:ext cx="2289978" cy="313986"/>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HG丸ｺﾞｼｯｸM-PRO" panose="020F0600000000000000" pitchFamily="50" charset="-128"/>
                <a:ea typeface="HG丸ｺﾞｼｯｸM-PRO" panose="020F0600000000000000" pitchFamily="50" charset="-128"/>
              </a:rPr>
              <a:t>西大阪ブロックの概要</a:t>
            </a:r>
          </a:p>
        </p:txBody>
      </p:sp>
      <p:graphicFrame>
        <p:nvGraphicFramePr>
          <p:cNvPr id="13" name="表 13">
            <a:extLst>
              <a:ext uri="{FF2B5EF4-FFF2-40B4-BE49-F238E27FC236}">
                <a16:creationId xmlns:a16="http://schemas.microsoft.com/office/drawing/2014/main" id="{2AF13DA6-D526-4F54-611E-86D9597F95CB}"/>
              </a:ext>
            </a:extLst>
          </p:cNvPr>
          <p:cNvGraphicFramePr>
            <a:graphicFrameLocks noGrp="1"/>
          </p:cNvGraphicFramePr>
          <p:nvPr>
            <p:extLst>
              <p:ext uri="{D42A27DB-BD31-4B8C-83A1-F6EECF244321}">
                <p14:modId xmlns:p14="http://schemas.microsoft.com/office/powerpoint/2010/main" val="2681983865"/>
              </p:ext>
            </p:extLst>
          </p:nvPr>
        </p:nvGraphicFramePr>
        <p:xfrm>
          <a:off x="67560" y="1400816"/>
          <a:ext cx="4684629" cy="4497154"/>
        </p:xfrm>
        <a:graphic>
          <a:graphicData uri="http://schemas.openxmlformats.org/drawingml/2006/table">
            <a:tbl>
              <a:tblPr firstRow="1" bandRow="1">
                <a:tableStyleId>{5C22544A-7EE6-4342-B048-85BDC9FD1C3A}</a:tableStyleId>
              </a:tblPr>
              <a:tblGrid>
                <a:gridCol w="636463">
                  <a:extLst>
                    <a:ext uri="{9D8B030D-6E8A-4147-A177-3AD203B41FA5}">
                      <a16:colId xmlns:a16="http://schemas.microsoft.com/office/drawing/2014/main" val="2548726536"/>
                    </a:ext>
                  </a:extLst>
                </a:gridCol>
                <a:gridCol w="1836000">
                  <a:extLst>
                    <a:ext uri="{9D8B030D-6E8A-4147-A177-3AD203B41FA5}">
                      <a16:colId xmlns:a16="http://schemas.microsoft.com/office/drawing/2014/main" val="1854863243"/>
                    </a:ext>
                  </a:extLst>
                </a:gridCol>
                <a:gridCol w="1264786">
                  <a:extLst>
                    <a:ext uri="{9D8B030D-6E8A-4147-A177-3AD203B41FA5}">
                      <a16:colId xmlns:a16="http://schemas.microsoft.com/office/drawing/2014/main" val="2684664029"/>
                    </a:ext>
                  </a:extLst>
                </a:gridCol>
                <a:gridCol w="947380">
                  <a:extLst>
                    <a:ext uri="{9D8B030D-6E8A-4147-A177-3AD203B41FA5}">
                      <a16:colId xmlns:a16="http://schemas.microsoft.com/office/drawing/2014/main" val="619572966"/>
                    </a:ext>
                  </a:extLst>
                </a:gridCol>
              </a:tblGrid>
              <a:tr h="490058">
                <a:tc>
                  <a:txBody>
                    <a:bodyPr/>
                    <a:lstStyle/>
                    <a:p>
                      <a:pPr algn="ctr" fontAlgn="ctr"/>
                      <a:endParaRPr lang="ja-JP" altLang="en-US" sz="1400" b="0" i="0" u="none" strike="noStrike" dirty="0">
                        <a:solidFill>
                          <a:schemeClr val="bg1">
                            <a:lumMod val="95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fontAlgn="ctr"/>
                      <a:r>
                        <a:rPr lang="ja-JP" altLang="en-US" sz="1400" b="0" i="0" u="none" strike="noStrike" dirty="0">
                          <a:solidFill>
                            <a:schemeClr val="bg1">
                              <a:lumMod val="95000"/>
                            </a:schemeClr>
                          </a:solidFill>
                          <a:effectLst/>
                          <a:latin typeface="ＭＳ Ｐゴシック" panose="020B0600070205080204" pitchFamily="50" charset="-128"/>
                          <a:ea typeface="ＭＳ Ｐゴシック" panose="020B0600070205080204" pitchFamily="50" charset="-128"/>
                        </a:rPr>
                        <a:t>河川名</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fontAlgn="ctr"/>
                      <a:r>
                        <a:rPr lang="ja-JP" altLang="en-US" sz="1400" b="0" i="0" u="none" strike="noStrike" dirty="0">
                          <a:solidFill>
                            <a:schemeClr val="bg1">
                              <a:lumMod val="95000"/>
                            </a:schemeClr>
                          </a:solidFill>
                          <a:effectLst/>
                          <a:latin typeface="ＭＳ Ｐゴシック" panose="020B0600070205080204" pitchFamily="50" charset="-128"/>
                          <a:ea typeface="ＭＳ Ｐゴシック" panose="020B0600070205080204" pitchFamily="50" charset="-128"/>
                        </a:rPr>
                        <a:t>指定区間延長（㎞）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fontAlgn="ctr"/>
                      <a:r>
                        <a:rPr lang="ja-JP" altLang="en-US" sz="1400" b="0" i="0" u="none" strike="noStrike" dirty="0">
                          <a:solidFill>
                            <a:schemeClr val="bg1">
                              <a:lumMod val="95000"/>
                            </a:schemeClr>
                          </a:solidFill>
                          <a:effectLst/>
                          <a:latin typeface="ＭＳ Ｐゴシック" panose="020B0600070205080204" pitchFamily="50" charset="-128"/>
                          <a:ea typeface="ＭＳ Ｐゴシック" panose="020B0600070205080204" pitchFamily="50" charset="-128"/>
                        </a:rPr>
                        <a:t>流域面積（㎢）</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val="2606433001"/>
                  </a:ext>
                </a:extLst>
              </a:tr>
              <a:tr h="683585">
                <a:tc rowSpan="9">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西大阪</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ブロック</a:t>
                      </a:r>
                      <a:endParaRPr lang="en-US"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旧淀川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（大川・堂島川・安治川）</a:t>
                      </a:r>
                      <a:endParaRPr lang="en-US"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13.83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7">
                  <a:txBody>
                    <a:bodyPr/>
                    <a:lstStyle/>
                    <a:p>
                      <a:pPr marL="0" marR="0" lvl="0" indent="0" algn="ctr" defTabSz="631543" rtl="0" eaLnBrk="1" fontAlgn="ctr"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288.0</a:t>
                      </a:r>
                      <a:r>
                        <a:rPr kumimoji="1" lang="en-US" altLang="ja-JP" sz="1400" b="0" i="0" u="none" strike="noStrike" kern="1200" cap="none" spc="0" normalizeH="0" baseline="3000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2749523"/>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土佐堀川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7454151"/>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木津川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8.80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4677466"/>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尻無川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933375"/>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東横堀川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2.175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6368669"/>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道頓堀川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2.745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4547397"/>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住吉川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3.05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538320"/>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正連寺川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10.8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9376741"/>
                  </a:ext>
                </a:extLst>
              </a:tr>
              <a:tr h="369279">
                <a:tc v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六軒家川</a:t>
                      </a:r>
                      <a:endParaRPr lang="en-US" altLang="ja-JP"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r>
                        <a:rPr lang="en-US" sz="1000" b="0" i="0" u="none" strike="noStrike" dirty="0">
                          <a:effectLst/>
                          <a:latin typeface="ＭＳ Ｐゴシック" panose="020B0600070205080204" pitchFamily="50" charset="-128"/>
                          <a:ea typeface="ＭＳ Ｐゴシック" panose="020B0600070205080204" pitchFamily="50" charset="-128"/>
                        </a:rPr>
                        <a:t>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978501"/>
                  </a:ext>
                </a:extLst>
              </a:tr>
              <a:tr h="369279">
                <a:tc gridSpan="4">
                  <a:txBody>
                    <a:bodyPr/>
                    <a:lstStyle/>
                    <a:p>
                      <a:pPr algn="l" fontAlgn="ctr"/>
                      <a:r>
                        <a:rPr lang="en-US" altLang="ja-JP" sz="1400" b="0" i="0" u="none" strike="noStrike" dirty="0">
                          <a:effectLst/>
                          <a:latin typeface="ＭＳ Ｐゴシック" panose="020B0600070205080204" pitchFamily="50" charset="-128"/>
                          <a:ea typeface="ＭＳ Ｐゴシック" panose="020B0600070205080204" pitchFamily="50" charset="-128"/>
                        </a:rPr>
                        <a:t>※1</a:t>
                      </a:r>
                      <a:r>
                        <a:rPr lang="ja-JP" altLang="en-US" sz="1400" b="0" i="0" u="none" strike="noStrike" dirty="0">
                          <a:effectLst/>
                          <a:latin typeface="ＭＳ Ｐゴシック" panose="020B0600070205080204" pitchFamily="50" charset="-128"/>
                          <a:ea typeface="ＭＳ Ｐゴシック" panose="020B0600070205080204" pitchFamily="50" charset="-128"/>
                        </a:rPr>
                        <a:t>　流域面積に寝屋川流域含む</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fontAlgn="ct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9925187"/>
                  </a:ext>
                </a:extLst>
              </a:tr>
            </a:tbl>
          </a:graphicData>
        </a:graphic>
      </p:graphicFrame>
      <p:pic>
        <p:nvPicPr>
          <p:cNvPr id="15" name="図 14">
            <a:extLst>
              <a:ext uri="{FF2B5EF4-FFF2-40B4-BE49-F238E27FC236}">
                <a16:creationId xmlns:a16="http://schemas.microsoft.com/office/drawing/2014/main" id="{3D59A78B-6E4B-4B08-BEF8-9F2777B32664}"/>
              </a:ext>
            </a:extLst>
          </p:cNvPr>
          <p:cNvPicPr>
            <a:picLocks noChangeAspect="1"/>
          </p:cNvPicPr>
          <p:nvPr/>
        </p:nvPicPr>
        <p:blipFill rotWithShape="1">
          <a:blip r:embed="rId3"/>
          <a:srcRect l="43700" t="15098" r="26990" b="10940"/>
          <a:stretch/>
        </p:blipFill>
        <p:spPr>
          <a:xfrm>
            <a:off x="4966114" y="606809"/>
            <a:ext cx="3855328" cy="6080346"/>
          </a:xfrm>
          <a:prstGeom prst="rect">
            <a:avLst/>
          </a:prstGeom>
        </p:spPr>
      </p:pic>
      <p:sp>
        <p:nvSpPr>
          <p:cNvPr id="4" name="スライド番号プレースホルダー 3">
            <a:extLst>
              <a:ext uri="{FF2B5EF4-FFF2-40B4-BE49-F238E27FC236}">
                <a16:creationId xmlns:a16="http://schemas.microsoft.com/office/drawing/2014/main" id="{A2AE0E86-2012-4FA2-8A18-BC07D39BE657}"/>
              </a:ext>
            </a:extLst>
          </p:cNvPr>
          <p:cNvSpPr>
            <a:spLocks noGrp="1"/>
          </p:cNvSpPr>
          <p:nvPr>
            <p:ph type="sldNum" sz="quarter" idx="12"/>
          </p:nvPr>
        </p:nvSpPr>
        <p:spPr>
          <a:xfrm>
            <a:off x="8695592" y="6427063"/>
            <a:ext cx="350508" cy="340198"/>
          </a:xfrm>
        </p:spPr>
        <p:txBody>
          <a:bodyPr/>
          <a:lstStyle/>
          <a:p>
            <a:fld id="{057F308F-FD15-4BE4-AA80-898DDDD2F59A}" type="slidenum">
              <a:rPr lang="en-US" altLang="ja-JP" smtClean="0">
                <a:solidFill>
                  <a:srgbClr val="000000"/>
                </a:solidFill>
              </a:rPr>
              <a:pPr/>
              <a:t>3</a:t>
            </a:fld>
            <a:endParaRPr lang="en-US" altLang="ja-JP" dirty="0">
              <a:solidFill>
                <a:srgbClr val="000000"/>
              </a:solidFill>
            </a:endParaRPr>
          </a:p>
        </p:txBody>
      </p:sp>
    </p:spTree>
    <p:extLst>
      <p:ext uri="{BB962C8B-B14F-4D97-AF65-F5344CB8AC3E}">
        <p14:creationId xmlns:p14="http://schemas.microsoft.com/office/powerpoint/2010/main" val="218160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6">
            <a:extLst>
              <a:ext uri="{FF2B5EF4-FFF2-40B4-BE49-F238E27FC236}">
                <a16:creationId xmlns:a16="http://schemas.microsoft.com/office/drawing/2014/main" id="{A98A4C00-4C1A-4A67-9B4E-DA0506B7F19F}"/>
              </a:ext>
            </a:extLst>
          </p:cNvPr>
          <p:cNvGraphicFramePr>
            <a:graphicFrameLocks noGrp="1"/>
          </p:cNvGraphicFramePr>
          <p:nvPr>
            <p:extLst>
              <p:ext uri="{D42A27DB-BD31-4B8C-83A1-F6EECF244321}">
                <p14:modId xmlns:p14="http://schemas.microsoft.com/office/powerpoint/2010/main" val="2607600830"/>
              </p:ext>
            </p:extLst>
          </p:nvPr>
        </p:nvGraphicFramePr>
        <p:xfrm>
          <a:off x="238814" y="703083"/>
          <a:ext cx="8640961" cy="6080337"/>
        </p:xfrm>
        <a:graphic>
          <a:graphicData uri="http://schemas.openxmlformats.org/drawingml/2006/table">
            <a:tbl>
              <a:tblPr firstRow="1" bandRow="1">
                <a:tableStyleId>{5C22544A-7EE6-4342-B048-85BDC9FD1C3A}</a:tableStyleId>
              </a:tblPr>
              <a:tblGrid>
                <a:gridCol w="601825">
                  <a:extLst>
                    <a:ext uri="{9D8B030D-6E8A-4147-A177-3AD203B41FA5}">
                      <a16:colId xmlns:a16="http://schemas.microsoft.com/office/drawing/2014/main" val="3589498799"/>
                    </a:ext>
                  </a:extLst>
                </a:gridCol>
                <a:gridCol w="2056932">
                  <a:extLst>
                    <a:ext uri="{9D8B030D-6E8A-4147-A177-3AD203B41FA5}">
                      <a16:colId xmlns:a16="http://schemas.microsoft.com/office/drawing/2014/main" val="3518429990"/>
                    </a:ext>
                  </a:extLst>
                </a:gridCol>
                <a:gridCol w="1994068">
                  <a:extLst>
                    <a:ext uri="{9D8B030D-6E8A-4147-A177-3AD203B41FA5}">
                      <a16:colId xmlns:a16="http://schemas.microsoft.com/office/drawing/2014/main" val="1758630221"/>
                    </a:ext>
                  </a:extLst>
                </a:gridCol>
                <a:gridCol w="1994068">
                  <a:extLst>
                    <a:ext uri="{9D8B030D-6E8A-4147-A177-3AD203B41FA5}">
                      <a16:colId xmlns:a16="http://schemas.microsoft.com/office/drawing/2014/main" val="3867950530"/>
                    </a:ext>
                  </a:extLst>
                </a:gridCol>
                <a:gridCol w="1994068">
                  <a:extLst>
                    <a:ext uri="{9D8B030D-6E8A-4147-A177-3AD203B41FA5}">
                      <a16:colId xmlns:a16="http://schemas.microsoft.com/office/drawing/2014/main" val="3730985916"/>
                    </a:ext>
                  </a:extLst>
                </a:gridCol>
              </a:tblGrid>
              <a:tr h="290061">
                <a:tc>
                  <a:txBody>
                    <a:bodyPr/>
                    <a:lstStyle/>
                    <a:p>
                      <a:pPr algn="ctr">
                        <a:lnSpc>
                          <a:spcPts val="1440"/>
                        </a:lnSpc>
                      </a:pPr>
                      <a:r>
                        <a:rPr kumimoji="1" lang="ja-JP" altLang="en-US" sz="1400" dirty="0">
                          <a:solidFill>
                            <a:schemeClr val="tx1"/>
                          </a:solidFill>
                        </a:rPr>
                        <a:t>年</a:t>
                      </a:r>
                    </a:p>
                  </a:txBody>
                  <a:tcPr anchor="ctr"/>
                </a:tc>
                <a:tc>
                  <a:txBody>
                    <a:bodyPr/>
                    <a:lstStyle/>
                    <a:p>
                      <a:pPr algn="ctr">
                        <a:lnSpc>
                          <a:spcPts val="1440"/>
                        </a:lnSpc>
                      </a:pPr>
                      <a:endParaRPr kumimoji="1" lang="ja-JP" altLang="en-US" dirty="0">
                        <a:solidFill>
                          <a:schemeClr val="tx1"/>
                        </a:solidFill>
                      </a:endParaRPr>
                    </a:p>
                  </a:txBody>
                  <a:tcPr anchor="ctr"/>
                </a:tc>
                <a:tc>
                  <a:txBody>
                    <a:bodyPr/>
                    <a:lstStyle/>
                    <a:p>
                      <a:pPr algn="ctr">
                        <a:lnSpc>
                          <a:spcPts val="1440"/>
                        </a:lnSpc>
                      </a:pPr>
                      <a:r>
                        <a:rPr kumimoji="1" lang="ja-JP" altLang="en-US" dirty="0">
                          <a:solidFill>
                            <a:schemeClr val="tx1"/>
                          </a:solidFill>
                        </a:rPr>
                        <a:t>高潮対策</a:t>
                      </a:r>
                    </a:p>
                  </a:txBody>
                  <a:tcPr anchor="ctr"/>
                </a:tc>
                <a:tc gridSpan="2">
                  <a:txBody>
                    <a:bodyPr/>
                    <a:lstStyle/>
                    <a:p>
                      <a:pPr algn="ctr">
                        <a:lnSpc>
                          <a:spcPts val="1440"/>
                        </a:lnSpc>
                      </a:pPr>
                      <a:r>
                        <a:rPr kumimoji="1" lang="ja-JP" altLang="en-US" dirty="0">
                          <a:solidFill>
                            <a:schemeClr val="tx1"/>
                          </a:solidFill>
                        </a:rPr>
                        <a:t>地震対策・津波対策</a:t>
                      </a:r>
                    </a:p>
                  </a:txBody>
                  <a:tcPr anchor="ctr"/>
                </a:tc>
                <a:tc hMerge="1">
                  <a:txBody>
                    <a:bodyPr/>
                    <a:lstStyle/>
                    <a:p>
                      <a:pPr algn="ctr">
                        <a:lnSpc>
                          <a:spcPts val="1440"/>
                        </a:lnSpc>
                      </a:pPr>
                      <a:r>
                        <a:rPr kumimoji="1" lang="ja-JP" altLang="en-US" dirty="0">
                          <a:solidFill>
                            <a:schemeClr val="tx1"/>
                          </a:solidFill>
                        </a:rPr>
                        <a:t>津波対策</a:t>
                      </a:r>
                    </a:p>
                  </a:txBody>
                  <a:tcPr anchor="ctr"/>
                </a:tc>
                <a:extLst>
                  <a:ext uri="{0D108BD9-81ED-4DB2-BD59-A6C34878D82A}">
                    <a16:rowId xmlns:a16="http://schemas.microsoft.com/office/drawing/2014/main" val="946530568"/>
                  </a:ext>
                </a:extLst>
              </a:tr>
              <a:tr h="290061">
                <a:tc>
                  <a:txBody>
                    <a:bodyPr/>
                    <a:lstStyle/>
                    <a:p>
                      <a:pPr algn="ctr">
                        <a:lnSpc>
                          <a:spcPts val="1440"/>
                        </a:lnSpc>
                      </a:pPr>
                      <a:r>
                        <a:rPr kumimoji="1" lang="en-US" altLang="ja-JP" sz="1400" dirty="0">
                          <a:solidFill>
                            <a:schemeClr val="tx1"/>
                          </a:solidFill>
                        </a:rPr>
                        <a:t>S9</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室戸台風</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2550550398"/>
                  </a:ext>
                </a:extLst>
              </a:tr>
              <a:tr h="290061">
                <a:tc>
                  <a:txBody>
                    <a:bodyPr/>
                    <a:lstStyle/>
                    <a:p>
                      <a:pPr algn="ctr">
                        <a:lnSpc>
                          <a:spcPts val="1440"/>
                        </a:lnSpc>
                      </a:pPr>
                      <a:r>
                        <a:rPr kumimoji="1" lang="en-US" altLang="ja-JP" sz="1400" dirty="0">
                          <a:solidFill>
                            <a:schemeClr val="tx1"/>
                          </a:solidFill>
                        </a:rPr>
                        <a:t>S25</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ジェーン台風</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564688910"/>
                  </a:ext>
                </a:extLst>
              </a:tr>
              <a:tr h="290061">
                <a:tc>
                  <a:txBody>
                    <a:bodyPr/>
                    <a:lstStyle/>
                    <a:p>
                      <a:pPr algn="ctr">
                        <a:lnSpc>
                          <a:spcPts val="1440"/>
                        </a:lnSpc>
                      </a:pPr>
                      <a:r>
                        <a:rPr kumimoji="1" lang="en-US" altLang="ja-JP" sz="1400" dirty="0">
                          <a:solidFill>
                            <a:schemeClr val="tx1"/>
                          </a:solidFill>
                        </a:rPr>
                        <a:t>S35</a:t>
                      </a:r>
                      <a:endParaRPr kumimoji="1" lang="ja-JP" altLang="en-US" sz="1400"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r>
                        <a:rPr kumimoji="1" lang="ja-JP" altLang="en-US" dirty="0">
                          <a:solidFill>
                            <a:schemeClr val="tx1"/>
                          </a:solidFill>
                        </a:rPr>
                        <a:t>高潮対策事業に着手</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3238161234"/>
                  </a:ext>
                </a:extLst>
              </a:tr>
              <a:tr h="290061">
                <a:tc>
                  <a:txBody>
                    <a:bodyPr/>
                    <a:lstStyle/>
                    <a:p>
                      <a:pPr algn="ctr">
                        <a:lnSpc>
                          <a:spcPts val="1440"/>
                        </a:lnSpc>
                      </a:pPr>
                      <a:r>
                        <a:rPr kumimoji="1" lang="en-US" altLang="ja-JP" sz="1400" dirty="0">
                          <a:solidFill>
                            <a:schemeClr val="tx1"/>
                          </a:solidFill>
                        </a:rPr>
                        <a:t>S36</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第二室戸台風</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2750443764"/>
                  </a:ext>
                </a:extLst>
              </a:tr>
              <a:tr h="481611">
                <a:tc>
                  <a:txBody>
                    <a:bodyPr/>
                    <a:lstStyle/>
                    <a:p>
                      <a:pPr algn="ctr">
                        <a:lnSpc>
                          <a:spcPts val="1440"/>
                        </a:lnSpc>
                      </a:pPr>
                      <a:r>
                        <a:rPr kumimoji="1" lang="en-US" altLang="ja-JP" sz="1400" dirty="0">
                          <a:solidFill>
                            <a:schemeClr val="tx1"/>
                          </a:solidFill>
                        </a:rPr>
                        <a:t>S45</a:t>
                      </a:r>
                      <a:endParaRPr kumimoji="1" lang="ja-JP" altLang="en-US" sz="1400"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r>
                        <a:rPr kumimoji="1" lang="ja-JP" altLang="en-US" dirty="0">
                          <a:solidFill>
                            <a:schemeClr val="tx1"/>
                          </a:solidFill>
                        </a:rPr>
                        <a:t>三大水門完成</a:t>
                      </a:r>
                      <a:endParaRPr kumimoji="1" lang="en-US" altLang="ja-JP" dirty="0">
                        <a:solidFill>
                          <a:schemeClr val="tx1"/>
                        </a:solidFill>
                      </a:endParaRPr>
                    </a:p>
                    <a:p>
                      <a:pPr>
                        <a:lnSpc>
                          <a:spcPts val="1440"/>
                        </a:lnSpc>
                      </a:pPr>
                      <a:r>
                        <a:rPr kumimoji="1" lang="ja-JP" altLang="en-US" dirty="0">
                          <a:solidFill>
                            <a:schemeClr val="tx1"/>
                          </a:solidFill>
                        </a:rPr>
                        <a:t>（現在まで</a:t>
                      </a:r>
                      <a:r>
                        <a:rPr kumimoji="1" lang="en-US" altLang="ja-JP" dirty="0">
                          <a:solidFill>
                            <a:schemeClr val="tx1"/>
                          </a:solidFill>
                        </a:rPr>
                        <a:t>11</a:t>
                      </a:r>
                      <a:r>
                        <a:rPr kumimoji="1" lang="ja-JP" altLang="en-US" dirty="0">
                          <a:solidFill>
                            <a:schemeClr val="tx1"/>
                          </a:solidFill>
                        </a:rPr>
                        <a:t>回閉鎖）</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160429211"/>
                  </a:ext>
                </a:extLst>
              </a:tr>
              <a:tr h="290061">
                <a:tc>
                  <a:txBody>
                    <a:bodyPr/>
                    <a:lstStyle/>
                    <a:p>
                      <a:pPr algn="ctr">
                        <a:lnSpc>
                          <a:spcPts val="1440"/>
                        </a:lnSpc>
                      </a:pPr>
                      <a:r>
                        <a:rPr kumimoji="1" lang="en-US" altLang="ja-JP" sz="1400" dirty="0">
                          <a:solidFill>
                            <a:schemeClr val="tx1"/>
                          </a:solidFill>
                        </a:rPr>
                        <a:t>S52</a:t>
                      </a:r>
                      <a:endParaRPr kumimoji="1" lang="ja-JP" altLang="en-US" sz="1400"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r>
                        <a:rPr kumimoji="1" lang="ja-JP" altLang="en-US" dirty="0">
                          <a:solidFill>
                            <a:schemeClr val="tx1"/>
                          </a:solidFill>
                        </a:rPr>
                        <a:t>耐震対策事業に着手</a:t>
                      </a: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661574670"/>
                  </a:ext>
                </a:extLst>
              </a:tr>
              <a:tr h="290061">
                <a:tc>
                  <a:txBody>
                    <a:bodyPr/>
                    <a:lstStyle/>
                    <a:p>
                      <a:pPr algn="ctr">
                        <a:lnSpc>
                          <a:spcPts val="1440"/>
                        </a:lnSpc>
                      </a:pPr>
                      <a:r>
                        <a:rPr kumimoji="1" lang="en-US" altLang="ja-JP" sz="1400" dirty="0">
                          <a:solidFill>
                            <a:schemeClr val="tx1"/>
                          </a:solidFill>
                        </a:rPr>
                        <a:t>S56</a:t>
                      </a:r>
                      <a:endParaRPr kumimoji="1" lang="ja-JP" altLang="en-US" sz="1400"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r>
                        <a:rPr kumimoji="1" lang="ja-JP" altLang="en-US" dirty="0">
                          <a:solidFill>
                            <a:schemeClr val="tx1"/>
                          </a:solidFill>
                        </a:rPr>
                        <a:t>毛馬排水機場完成</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4240931945"/>
                  </a:ext>
                </a:extLst>
              </a:tr>
              <a:tr h="290061">
                <a:tc>
                  <a:txBody>
                    <a:bodyPr/>
                    <a:lstStyle/>
                    <a:p>
                      <a:pPr algn="ctr">
                        <a:lnSpc>
                          <a:spcPts val="1440"/>
                        </a:lnSpc>
                      </a:pPr>
                      <a:r>
                        <a:rPr kumimoji="1" lang="en-US" altLang="ja-JP" sz="1400" dirty="0">
                          <a:solidFill>
                            <a:schemeClr val="tx1"/>
                          </a:solidFill>
                        </a:rPr>
                        <a:t>H7</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阪神・淡路大震災</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r>
                        <a:rPr kumimoji="1" lang="ja-JP" altLang="en-US" dirty="0">
                          <a:solidFill>
                            <a:schemeClr val="tx1"/>
                          </a:solidFill>
                        </a:rPr>
                        <a:t>　</a:t>
                      </a: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199116401"/>
                  </a:ext>
                </a:extLst>
              </a:tr>
              <a:tr h="481611">
                <a:tc>
                  <a:txBody>
                    <a:bodyPr/>
                    <a:lstStyle/>
                    <a:p>
                      <a:pPr algn="ctr">
                        <a:lnSpc>
                          <a:spcPts val="1440"/>
                        </a:lnSpc>
                      </a:pPr>
                      <a:r>
                        <a:rPr kumimoji="1" lang="en-US" altLang="ja-JP" sz="1400" dirty="0">
                          <a:solidFill>
                            <a:schemeClr val="tx1"/>
                          </a:solidFill>
                        </a:rPr>
                        <a:t>H9</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大阪府土木部地震防災アクションプログラム（</a:t>
                      </a:r>
                      <a:r>
                        <a:rPr kumimoji="1" lang="en-US" altLang="ja-JP" dirty="0">
                          <a:solidFill>
                            <a:schemeClr val="tx1"/>
                          </a:solidFill>
                        </a:rPr>
                        <a:t>H10.3</a:t>
                      </a:r>
                      <a:r>
                        <a:rPr kumimoji="1" lang="ja-JP" altLang="en-US" dirty="0">
                          <a:solidFill>
                            <a:schemeClr val="tx1"/>
                          </a:solidFill>
                        </a:rPr>
                        <a:t>）</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4244884502"/>
                  </a:ext>
                </a:extLst>
              </a:tr>
              <a:tr h="290061">
                <a:tc>
                  <a:txBody>
                    <a:bodyPr/>
                    <a:lstStyle/>
                    <a:p>
                      <a:pPr algn="ctr">
                        <a:lnSpc>
                          <a:spcPts val="1440"/>
                        </a:lnSpc>
                      </a:pPr>
                      <a:r>
                        <a:rPr kumimoji="1" lang="en-US" altLang="ja-JP" sz="1400" dirty="0">
                          <a:solidFill>
                            <a:schemeClr val="tx1"/>
                          </a:solidFill>
                        </a:rPr>
                        <a:t>H23</a:t>
                      </a:r>
                      <a:endParaRPr kumimoji="1" lang="ja-JP" altLang="en-US" sz="1400" dirty="0">
                        <a:solidFill>
                          <a:schemeClr val="tx1"/>
                        </a:solidFill>
                      </a:endParaRPr>
                    </a:p>
                  </a:txBody>
                  <a:tcPr anchor="ctr"/>
                </a:tc>
                <a:tc>
                  <a:txBody>
                    <a:bodyPr/>
                    <a:lstStyle/>
                    <a:p>
                      <a:pPr>
                        <a:lnSpc>
                          <a:spcPts val="1440"/>
                        </a:lnSpc>
                      </a:pPr>
                      <a:r>
                        <a:rPr kumimoji="1" lang="zh-TW" altLang="en-US" dirty="0">
                          <a:solidFill>
                            <a:schemeClr val="tx1"/>
                          </a:solidFill>
                        </a:rPr>
                        <a:t>東日本大震災</a:t>
                      </a: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2186527032"/>
                  </a:ext>
                </a:extLst>
              </a:tr>
              <a:tr h="481611">
                <a:tc>
                  <a:txBody>
                    <a:bodyPr/>
                    <a:lstStyle/>
                    <a:p>
                      <a:pPr algn="ctr">
                        <a:lnSpc>
                          <a:spcPts val="1440"/>
                        </a:lnSpc>
                      </a:pPr>
                      <a:r>
                        <a:rPr kumimoji="1" lang="en-US" altLang="ja-JP" sz="1400" dirty="0">
                          <a:solidFill>
                            <a:schemeClr val="tx1"/>
                          </a:solidFill>
                        </a:rPr>
                        <a:t>H26</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大阪府都市整備部地震防災アクションプログラム（</a:t>
                      </a:r>
                      <a:r>
                        <a:rPr kumimoji="1" lang="en-US" altLang="ja-JP" dirty="0">
                          <a:solidFill>
                            <a:schemeClr val="tx1"/>
                          </a:solidFill>
                        </a:rPr>
                        <a:t>H27.3</a:t>
                      </a:r>
                      <a:r>
                        <a:rPr kumimoji="1" lang="ja-JP" altLang="en-US" dirty="0">
                          <a:solidFill>
                            <a:schemeClr val="tx1"/>
                          </a:solidFill>
                        </a:rPr>
                        <a:t>）</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3333955891"/>
                  </a:ext>
                </a:extLst>
              </a:tr>
              <a:tr h="673161">
                <a:tc>
                  <a:txBody>
                    <a:bodyPr/>
                    <a:lstStyle/>
                    <a:p>
                      <a:pPr algn="ctr">
                        <a:lnSpc>
                          <a:spcPts val="1440"/>
                        </a:lnSpc>
                      </a:pPr>
                      <a:r>
                        <a:rPr kumimoji="1" lang="en-US" altLang="ja-JP" sz="1400" dirty="0">
                          <a:solidFill>
                            <a:schemeClr val="tx1"/>
                          </a:solidFill>
                        </a:rPr>
                        <a:t>H30</a:t>
                      </a:r>
                      <a:endParaRPr kumimoji="1" lang="ja-JP" altLang="en-US" sz="1400" dirty="0">
                        <a:solidFill>
                          <a:schemeClr val="tx1"/>
                        </a:solidFill>
                      </a:endParaRPr>
                    </a:p>
                  </a:txBody>
                  <a:tcPr anchor="ctr"/>
                </a:tc>
                <a:tc>
                  <a:txBody>
                    <a:bodyPr/>
                    <a:lstStyle/>
                    <a:p>
                      <a:pPr>
                        <a:lnSpc>
                          <a:spcPts val="1440"/>
                        </a:lnSpc>
                      </a:pPr>
                      <a:r>
                        <a:rPr kumimoji="1" lang="en-US" altLang="ja-JP" dirty="0">
                          <a:solidFill>
                            <a:schemeClr val="tx1"/>
                          </a:solidFill>
                        </a:rPr>
                        <a:t>H30</a:t>
                      </a:r>
                      <a:r>
                        <a:rPr kumimoji="1" lang="ja-JP" altLang="en-US" dirty="0">
                          <a:solidFill>
                            <a:schemeClr val="tx1"/>
                          </a:solidFill>
                        </a:rPr>
                        <a:t>　台風</a:t>
                      </a:r>
                      <a:r>
                        <a:rPr kumimoji="1" lang="en-US" altLang="ja-JP" dirty="0">
                          <a:solidFill>
                            <a:schemeClr val="tx1"/>
                          </a:solidFill>
                        </a:rPr>
                        <a:t>21</a:t>
                      </a:r>
                      <a:r>
                        <a:rPr kumimoji="1" lang="ja-JP" altLang="en-US" dirty="0">
                          <a:solidFill>
                            <a:schemeClr val="tx1"/>
                          </a:solidFill>
                        </a:rPr>
                        <a:t>号</a:t>
                      </a:r>
                    </a:p>
                    <a:p>
                      <a:pPr>
                        <a:lnSpc>
                          <a:spcPts val="1440"/>
                        </a:lnSpc>
                      </a:pPr>
                      <a:r>
                        <a:rPr kumimoji="1" lang="ja-JP" altLang="en-US" dirty="0">
                          <a:solidFill>
                            <a:schemeClr val="tx1"/>
                          </a:solidFill>
                        </a:rPr>
                        <a:t>最大潮位</a:t>
                      </a:r>
                      <a:r>
                        <a:rPr kumimoji="1" lang="en-US" altLang="ja-JP" dirty="0">
                          <a:solidFill>
                            <a:schemeClr val="tx1"/>
                          </a:solidFill>
                        </a:rPr>
                        <a:t>OP+5.13</a:t>
                      </a:r>
                      <a:r>
                        <a:rPr kumimoji="1" lang="ja-JP" altLang="en-US" dirty="0">
                          <a:solidFill>
                            <a:schemeClr val="tx1"/>
                          </a:solidFill>
                        </a:rPr>
                        <a:t>ｍを観測</a:t>
                      </a:r>
                    </a:p>
                    <a:p>
                      <a:pPr>
                        <a:lnSpc>
                          <a:spcPts val="1440"/>
                        </a:lnSpc>
                      </a:pPr>
                      <a:r>
                        <a:rPr kumimoji="1" lang="ja-JP" altLang="en-US" dirty="0">
                          <a:solidFill>
                            <a:schemeClr val="tx1"/>
                          </a:solidFill>
                        </a:rPr>
                        <a:t>被害軽減効果　約</a:t>
                      </a:r>
                      <a:r>
                        <a:rPr kumimoji="1" lang="en-US" altLang="ja-JP" dirty="0">
                          <a:solidFill>
                            <a:schemeClr val="tx1"/>
                          </a:solidFill>
                        </a:rPr>
                        <a:t>17</a:t>
                      </a:r>
                      <a:r>
                        <a:rPr kumimoji="1" lang="ja-JP" altLang="en-US" dirty="0">
                          <a:solidFill>
                            <a:schemeClr val="tx1"/>
                          </a:solidFill>
                        </a:rPr>
                        <a:t>兆円</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1159742217"/>
                  </a:ext>
                </a:extLst>
              </a:tr>
              <a:tr h="481611">
                <a:tc>
                  <a:txBody>
                    <a:bodyPr/>
                    <a:lstStyle/>
                    <a:p>
                      <a:pPr algn="ctr">
                        <a:lnSpc>
                          <a:spcPts val="1440"/>
                        </a:lnSpc>
                      </a:pPr>
                      <a:r>
                        <a:rPr kumimoji="1" lang="en-US" altLang="ja-JP" sz="1400" dirty="0">
                          <a:solidFill>
                            <a:schemeClr val="tx1"/>
                          </a:solidFill>
                        </a:rPr>
                        <a:t>R2</a:t>
                      </a:r>
                      <a:endParaRPr kumimoji="1" lang="ja-JP" altLang="en-US" sz="1400" dirty="0">
                        <a:solidFill>
                          <a:schemeClr val="tx1"/>
                        </a:solidFill>
                      </a:endParaRPr>
                    </a:p>
                  </a:txBody>
                  <a:tcPr anchor="ctr"/>
                </a:tc>
                <a:tc>
                  <a:txBody>
                    <a:bodyPr/>
                    <a:lstStyle/>
                    <a:p>
                      <a:pPr>
                        <a:lnSpc>
                          <a:spcPts val="1440"/>
                        </a:lnSpc>
                      </a:pPr>
                      <a:r>
                        <a:rPr kumimoji="1" lang="ja-JP" altLang="en-US" dirty="0">
                          <a:solidFill>
                            <a:schemeClr val="tx1"/>
                          </a:solidFill>
                        </a:rPr>
                        <a:t>大阪府河川構造物等審議会</a:t>
                      </a:r>
                      <a:endParaRPr kumimoji="1" lang="en-US" altLang="ja-JP" dirty="0">
                        <a:solidFill>
                          <a:schemeClr val="tx1"/>
                        </a:solidFill>
                      </a:endParaRPr>
                    </a:p>
                    <a:p>
                      <a:pPr>
                        <a:lnSpc>
                          <a:spcPts val="1440"/>
                        </a:lnSpc>
                      </a:pPr>
                      <a:r>
                        <a:rPr kumimoji="1" lang="ja-JP" altLang="en-US" dirty="0">
                          <a:solidFill>
                            <a:schemeClr val="tx1"/>
                          </a:solidFill>
                        </a:rPr>
                        <a:t>気候変動検討部会</a:t>
                      </a:r>
                    </a:p>
                  </a:txBody>
                  <a:tcPr anchor="ctr"/>
                </a:tc>
                <a:tc>
                  <a:txBody>
                    <a:bodyPr/>
                    <a:lstStyle/>
                    <a:p>
                      <a:pPr>
                        <a:lnSpc>
                          <a:spcPts val="1440"/>
                        </a:lnSpc>
                      </a:pPr>
                      <a:r>
                        <a:rPr kumimoji="1" lang="ja-JP" altLang="en-US" dirty="0">
                          <a:solidFill>
                            <a:schemeClr val="tx1"/>
                          </a:solidFill>
                        </a:rPr>
                        <a:t>気候変動を踏まえた</a:t>
                      </a:r>
                      <a:endParaRPr kumimoji="1" lang="en-US" altLang="ja-JP" dirty="0">
                        <a:solidFill>
                          <a:schemeClr val="tx1"/>
                        </a:solidFill>
                      </a:endParaRPr>
                    </a:p>
                    <a:p>
                      <a:pPr>
                        <a:lnSpc>
                          <a:spcPts val="1440"/>
                        </a:lnSpc>
                      </a:pPr>
                      <a:r>
                        <a:rPr kumimoji="1" lang="ja-JP" altLang="en-US" dirty="0">
                          <a:solidFill>
                            <a:schemeClr val="tx1"/>
                          </a:solidFill>
                        </a:rPr>
                        <a:t>設計外力の設定</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1625191915"/>
                  </a:ext>
                </a:extLst>
              </a:tr>
              <a:tr h="290061">
                <a:tc>
                  <a:txBody>
                    <a:bodyPr/>
                    <a:lstStyle/>
                    <a:p>
                      <a:pPr algn="ctr">
                        <a:lnSpc>
                          <a:spcPts val="1440"/>
                        </a:lnSpc>
                      </a:pPr>
                      <a:r>
                        <a:rPr kumimoji="1" lang="en-US" altLang="ja-JP" sz="1400" dirty="0">
                          <a:solidFill>
                            <a:schemeClr val="tx1"/>
                          </a:solidFill>
                        </a:rPr>
                        <a:t>R5</a:t>
                      </a:r>
                      <a:endParaRPr kumimoji="1" lang="ja-JP" altLang="en-US" sz="1400"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r>
                        <a:rPr kumimoji="1" lang="ja-JP" altLang="en-US" dirty="0">
                          <a:solidFill>
                            <a:schemeClr val="tx1"/>
                          </a:solidFill>
                        </a:rPr>
                        <a:t>防潮堤の液状化対策完了</a:t>
                      </a: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2897005010"/>
                  </a:ext>
                </a:extLst>
              </a:tr>
              <a:tr h="290061">
                <a:tc>
                  <a:txBody>
                    <a:bodyPr/>
                    <a:lstStyle/>
                    <a:p>
                      <a:pPr algn="ctr">
                        <a:lnSpc>
                          <a:spcPts val="1440"/>
                        </a:lnSpc>
                      </a:pPr>
                      <a:r>
                        <a:rPr kumimoji="1" lang="ja-JP" altLang="en-US" sz="1400" dirty="0">
                          <a:solidFill>
                            <a:schemeClr val="tx1"/>
                          </a:solidFill>
                        </a:rPr>
                        <a:t>・・・</a:t>
                      </a: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38502147"/>
                  </a:ext>
                </a:extLst>
              </a:tr>
              <a:tr h="290061">
                <a:tc>
                  <a:txBody>
                    <a:bodyPr/>
                    <a:lstStyle/>
                    <a:p>
                      <a:pPr algn="ctr">
                        <a:lnSpc>
                          <a:spcPts val="1440"/>
                        </a:lnSpc>
                      </a:pPr>
                      <a:r>
                        <a:rPr kumimoji="1" lang="en-US" altLang="ja-JP" sz="1400" dirty="0">
                          <a:solidFill>
                            <a:schemeClr val="tx1"/>
                          </a:solidFill>
                        </a:rPr>
                        <a:t>R23</a:t>
                      </a:r>
                      <a:endParaRPr kumimoji="1" lang="ja-JP" altLang="en-US" sz="1400"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tc>
                  <a:txBody>
                    <a:bodyPr/>
                    <a:lstStyle/>
                    <a:p>
                      <a:pPr>
                        <a:lnSpc>
                          <a:spcPts val="1440"/>
                        </a:lnSpc>
                      </a:pPr>
                      <a:endParaRPr kumimoji="1" lang="ja-JP" altLang="en-US" dirty="0">
                        <a:solidFill>
                          <a:schemeClr val="tx1"/>
                        </a:solidFill>
                      </a:endParaRPr>
                    </a:p>
                  </a:txBody>
                  <a:tcPr anchor="ctr"/>
                </a:tc>
                <a:extLst>
                  <a:ext uri="{0D108BD9-81ED-4DB2-BD59-A6C34878D82A}">
                    <a16:rowId xmlns:a16="http://schemas.microsoft.com/office/drawing/2014/main" val="3425625060"/>
                  </a:ext>
                </a:extLst>
              </a:tr>
            </a:tbl>
          </a:graphicData>
        </a:graphic>
      </p:graphicFrame>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a:solidFill>
                  <a:srgbClr val="FFFFFF"/>
                </a:solidFill>
                <a:latin typeface="HGｺﾞｼｯｸE" panose="020B0909000000000000" pitchFamily="49" charset="-128"/>
                <a:ea typeface="HGｺﾞｼｯｸE" panose="020B0909000000000000" pitchFamily="49" charset="-128"/>
              </a:rPr>
              <a:t>１．事業概要</a:t>
            </a:r>
          </a:p>
        </p:txBody>
      </p:sp>
      <p:sp>
        <p:nvSpPr>
          <p:cNvPr id="16" name="スライド番号プレースホルダー 15">
            <a:extLst>
              <a:ext uri="{FF2B5EF4-FFF2-40B4-BE49-F238E27FC236}">
                <a16:creationId xmlns:a16="http://schemas.microsoft.com/office/drawing/2014/main" id="{087DBDAB-DD9A-44E5-A7BC-9679609B8F80}"/>
              </a:ext>
            </a:extLst>
          </p:cNvPr>
          <p:cNvSpPr>
            <a:spLocks noGrp="1"/>
          </p:cNvSpPr>
          <p:nvPr>
            <p:ph type="sldNum" sz="quarter" idx="12"/>
          </p:nvPr>
        </p:nvSpPr>
        <p:spPr>
          <a:xfrm>
            <a:off x="8519731" y="6539587"/>
            <a:ext cx="586408" cy="280119"/>
          </a:xfrm>
        </p:spPr>
        <p:txBody>
          <a:bodyPr/>
          <a:lstStyle/>
          <a:p>
            <a:fld id="{057F308F-FD15-4BE4-AA80-898DDDD2F59A}" type="slidenum">
              <a:rPr lang="en-US" altLang="ja-JP" smtClean="0">
                <a:solidFill>
                  <a:srgbClr val="000000"/>
                </a:solidFill>
              </a:rPr>
              <a:pPr/>
              <a:t>4</a:t>
            </a:fld>
            <a:endParaRPr lang="en-US" altLang="ja-JP" dirty="0">
              <a:solidFill>
                <a:srgbClr val="000000"/>
              </a:solidFill>
            </a:endParaRPr>
          </a:p>
        </p:txBody>
      </p:sp>
      <p:sp>
        <p:nvSpPr>
          <p:cNvPr id="17" name="矢印: 下 16">
            <a:extLst>
              <a:ext uri="{FF2B5EF4-FFF2-40B4-BE49-F238E27FC236}">
                <a16:creationId xmlns:a16="http://schemas.microsoft.com/office/drawing/2014/main" id="{B1A7C0C9-A330-414C-93FF-1B16706258B6}"/>
              </a:ext>
            </a:extLst>
          </p:cNvPr>
          <p:cNvSpPr/>
          <p:nvPr/>
        </p:nvSpPr>
        <p:spPr bwMode="auto">
          <a:xfrm>
            <a:off x="4355976" y="1606897"/>
            <a:ext cx="432048" cy="1656184"/>
          </a:xfrm>
          <a:prstGeom prst="downArrow">
            <a:avLst/>
          </a:prstGeom>
          <a:solidFill>
            <a:schemeClr val="bg1">
              <a:lumMod val="50000"/>
            </a:schemeClr>
          </a:solidFill>
          <a:ln>
            <a:solidFill>
              <a:schemeClr val="tx1"/>
            </a:solidFill>
          </a:ln>
          <a:effectLst/>
        </p:spPr>
        <p:txBody>
          <a:bodyPr rtlCol="0" anchor="ctr"/>
          <a:lstStyle/>
          <a:p>
            <a:pPr algn="ctr"/>
            <a:endParaRPr kumimoji="1" lang="ja-JP" altLang="en-US"/>
          </a:p>
        </p:txBody>
      </p:sp>
      <p:sp>
        <p:nvSpPr>
          <p:cNvPr id="91" name="矢印: 下 90">
            <a:extLst>
              <a:ext uri="{FF2B5EF4-FFF2-40B4-BE49-F238E27FC236}">
                <a16:creationId xmlns:a16="http://schemas.microsoft.com/office/drawing/2014/main" id="{E78164EE-B69F-45A0-B7E3-87C01ADEB04A}"/>
              </a:ext>
            </a:extLst>
          </p:cNvPr>
          <p:cNvSpPr/>
          <p:nvPr/>
        </p:nvSpPr>
        <p:spPr bwMode="auto">
          <a:xfrm>
            <a:off x="6461013" y="2615009"/>
            <a:ext cx="432048" cy="3240360"/>
          </a:xfrm>
          <a:prstGeom prst="downArrow">
            <a:avLst/>
          </a:prstGeom>
          <a:solidFill>
            <a:schemeClr val="bg1">
              <a:lumMod val="50000"/>
            </a:schemeClr>
          </a:solidFill>
          <a:ln>
            <a:solidFill>
              <a:schemeClr val="tx1"/>
            </a:solidFill>
          </a:ln>
          <a:effectLst/>
        </p:spPr>
        <p:txBody>
          <a:bodyPr rtlCol="0" anchor="ctr"/>
          <a:lstStyle/>
          <a:p>
            <a:pPr algn="ctr"/>
            <a:endParaRPr kumimoji="1" lang="ja-JP" altLang="en-US"/>
          </a:p>
        </p:txBody>
      </p:sp>
      <p:sp>
        <p:nvSpPr>
          <p:cNvPr id="92" name="矢印: 下 91">
            <a:extLst>
              <a:ext uri="{FF2B5EF4-FFF2-40B4-BE49-F238E27FC236}">
                <a16:creationId xmlns:a16="http://schemas.microsoft.com/office/drawing/2014/main" id="{4126437B-EA21-4814-8A9C-10343B799D9F}"/>
              </a:ext>
            </a:extLst>
          </p:cNvPr>
          <p:cNvSpPr/>
          <p:nvPr/>
        </p:nvSpPr>
        <p:spPr bwMode="auto">
          <a:xfrm>
            <a:off x="7363102" y="5457719"/>
            <a:ext cx="432048" cy="1056824"/>
          </a:xfrm>
          <a:prstGeom prst="downArrow">
            <a:avLst/>
          </a:prstGeom>
          <a:solidFill>
            <a:schemeClr val="bg1">
              <a:lumMod val="50000"/>
            </a:schemeClr>
          </a:solidFill>
          <a:ln>
            <a:solidFill>
              <a:schemeClr val="tx1"/>
            </a:solidFill>
          </a:ln>
          <a:effectLst/>
        </p:spPr>
        <p:txBody>
          <a:bodyPr rtlCol="0" anchor="ctr"/>
          <a:lstStyle/>
          <a:p>
            <a:pPr algn="ctr"/>
            <a:endParaRPr kumimoji="1" lang="ja-JP" altLang="en-US" dirty="0"/>
          </a:p>
        </p:txBody>
      </p:sp>
      <p:sp>
        <p:nvSpPr>
          <p:cNvPr id="93" name="矢印: 下 92">
            <a:extLst>
              <a:ext uri="{FF2B5EF4-FFF2-40B4-BE49-F238E27FC236}">
                <a16:creationId xmlns:a16="http://schemas.microsoft.com/office/drawing/2014/main" id="{6DC71546-2671-4D10-A8C8-9E03E4672A94}"/>
              </a:ext>
            </a:extLst>
          </p:cNvPr>
          <p:cNvSpPr/>
          <p:nvPr/>
        </p:nvSpPr>
        <p:spPr bwMode="auto">
          <a:xfrm>
            <a:off x="4398180" y="5436535"/>
            <a:ext cx="432048" cy="1056824"/>
          </a:xfrm>
          <a:prstGeom prst="downArrow">
            <a:avLst/>
          </a:prstGeom>
          <a:solidFill>
            <a:schemeClr val="bg1">
              <a:lumMod val="50000"/>
            </a:schemeClr>
          </a:solidFill>
          <a:ln>
            <a:solidFill>
              <a:schemeClr val="tx1"/>
            </a:solidFill>
          </a:ln>
          <a:effectLst/>
        </p:spPr>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A6378A3-0CB4-4124-922F-E41AAE37C97D}"/>
              </a:ext>
            </a:extLst>
          </p:cNvPr>
          <p:cNvSpPr txBox="1"/>
          <p:nvPr/>
        </p:nvSpPr>
        <p:spPr>
          <a:xfrm>
            <a:off x="3899700" y="1879989"/>
            <a:ext cx="1224136" cy="253916"/>
          </a:xfrm>
          <a:prstGeom prst="rect">
            <a:avLst/>
          </a:prstGeom>
          <a:solidFill>
            <a:schemeClr val="bg1"/>
          </a:solidFill>
          <a:ln>
            <a:solidFill>
              <a:schemeClr val="tx1"/>
            </a:solidFill>
          </a:ln>
        </p:spPr>
        <p:txBody>
          <a:bodyPr wrap="square" rtlCol="0">
            <a:spAutoFit/>
          </a:bodyPr>
          <a:lstStyle/>
          <a:p>
            <a:pPr algn="ctr"/>
            <a:r>
              <a:rPr kumimoji="1" lang="ja-JP" altLang="en-US" sz="1050" dirty="0"/>
              <a:t>防潮堤の整備等</a:t>
            </a:r>
          </a:p>
        </p:txBody>
      </p:sp>
      <p:sp>
        <p:nvSpPr>
          <p:cNvPr id="20" name="テキスト ボックス 19">
            <a:extLst>
              <a:ext uri="{FF2B5EF4-FFF2-40B4-BE49-F238E27FC236}">
                <a16:creationId xmlns:a16="http://schemas.microsoft.com/office/drawing/2014/main" id="{7C4638C8-104C-4721-9B74-7A22B13FB014}"/>
              </a:ext>
            </a:extLst>
          </p:cNvPr>
          <p:cNvSpPr txBox="1"/>
          <p:nvPr/>
        </p:nvSpPr>
        <p:spPr>
          <a:xfrm>
            <a:off x="5804404" y="4384327"/>
            <a:ext cx="1719924" cy="253916"/>
          </a:xfrm>
          <a:prstGeom prst="rect">
            <a:avLst/>
          </a:prstGeom>
          <a:solidFill>
            <a:schemeClr val="bg1"/>
          </a:solidFill>
          <a:ln>
            <a:solidFill>
              <a:schemeClr val="tx1"/>
            </a:solidFill>
          </a:ln>
        </p:spPr>
        <p:txBody>
          <a:bodyPr wrap="square" rtlCol="0">
            <a:spAutoFit/>
          </a:bodyPr>
          <a:lstStyle/>
          <a:p>
            <a:pPr algn="ctr"/>
            <a:r>
              <a:rPr kumimoji="1" lang="ja-JP" altLang="en-US" sz="1050" dirty="0"/>
              <a:t>水門・防潮堤等の耐震対策</a:t>
            </a:r>
          </a:p>
        </p:txBody>
      </p:sp>
      <p:sp>
        <p:nvSpPr>
          <p:cNvPr id="21" name="テキスト ボックス 20">
            <a:extLst>
              <a:ext uri="{FF2B5EF4-FFF2-40B4-BE49-F238E27FC236}">
                <a16:creationId xmlns:a16="http://schemas.microsoft.com/office/drawing/2014/main" id="{2A642F80-D444-48A2-BC1E-C4D3590DF58D}"/>
              </a:ext>
            </a:extLst>
          </p:cNvPr>
          <p:cNvSpPr txBox="1"/>
          <p:nvPr/>
        </p:nvSpPr>
        <p:spPr>
          <a:xfrm>
            <a:off x="6893061" y="5837989"/>
            <a:ext cx="1421286" cy="253916"/>
          </a:xfrm>
          <a:prstGeom prst="rect">
            <a:avLst/>
          </a:prstGeom>
          <a:solidFill>
            <a:schemeClr val="bg1"/>
          </a:solidFill>
          <a:ln>
            <a:solidFill>
              <a:schemeClr val="tx1"/>
            </a:solidFill>
          </a:ln>
        </p:spPr>
        <p:txBody>
          <a:bodyPr wrap="square" rtlCol="0">
            <a:spAutoFit/>
          </a:bodyPr>
          <a:lstStyle/>
          <a:p>
            <a:pPr algn="ctr"/>
            <a:r>
              <a:rPr kumimoji="1" lang="ja-JP" altLang="en-US" sz="1050" dirty="0"/>
              <a:t>三大水門の更新</a:t>
            </a:r>
          </a:p>
        </p:txBody>
      </p:sp>
      <p:sp>
        <p:nvSpPr>
          <p:cNvPr id="22" name="テキスト ボックス 21">
            <a:extLst>
              <a:ext uri="{FF2B5EF4-FFF2-40B4-BE49-F238E27FC236}">
                <a16:creationId xmlns:a16="http://schemas.microsoft.com/office/drawing/2014/main" id="{ADC43D50-38A8-4700-B997-7809386363FB}"/>
              </a:ext>
            </a:extLst>
          </p:cNvPr>
          <p:cNvSpPr txBox="1"/>
          <p:nvPr/>
        </p:nvSpPr>
        <p:spPr>
          <a:xfrm>
            <a:off x="3611147" y="5942166"/>
            <a:ext cx="1224136" cy="253916"/>
          </a:xfrm>
          <a:prstGeom prst="rect">
            <a:avLst/>
          </a:prstGeom>
          <a:solidFill>
            <a:schemeClr val="bg1"/>
          </a:solidFill>
          <a:ln>
            <a:solidFill>
              <a:schemeClr val="tx1"/>
            </a:solidFill>
          </a:ln>
        </p:spPr>
        <p:txBody>
          <a:bodyPr wrap="square" rtlCol="0">
            <a:spAutoFit/>
          </a:bodyPr>
          <a:lstStyle/>
          <a:p>
            <a:pPr algn="ctr"/>
            <a:r>
              <a:rPr kumimoji="1" lang="ja-JP" altLang="en-US" sz="1050" dirty="0"/>
              <a:t>三大水門の更新</a:t>
            </a:r>
          </a:p>
        </p:txBody>
      </p:sp>
    </p:spTree>
    <p:extLst>
      <p:ext uri="{BB962C8B-B14F-4D97-AF65-F5344CB8AC3E}">
        <p14:creationId xmlns:p14="http://schemas.microsoft.com/office/powerpoint/2010/main" val="366029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a:solidFill>
                  <a:srgbClr val="FFFFFF"/>
                </a:solidFill>
                <a:latin typeface="HGｺﾞｼｯｸE" panose="020B0909000000000000" pitchFamily="49" charset="-128"/>
                <a:ea typeface="HGｺﾞｼｯｸE" panose="020B0909000000000000" pitchFamily="49" charset="-128"/>
              </a:rPr>
              <a:t>１．事業概要</a:t>
            </a:r>
          </a:p>
        </p:txBody>
      </p:sp>
      <p:sp>
        <p:nvSpPr>
          <p:cNvPr id="5" name="AutoShape 6">
            <a:extLst>
              <a:ext uri="{FF2B5EF4-FFF2-40B4-BE49-F238E27FC236}">
                <a16:creationId xmlns:a16="http://schemas.microsoft.com/office/drawing/2014/main" id="{129606A7-18E4-8450-C2E4-3E5EC3EC9FD7}"/>
              </a:ext>
            </a:extLst>
          </p:cNvPr>
          <p:cNvSpPr>
            <a:spLocks noChangeArrowheads="1"/>
          </p:cNvSpPr>
          <p:nvPr/>
        </p:nvSpPr>
        <p:spPr bwMode="auto">
          <a:xfrm>
            <a:off x="181036" y="540825"/>
            <a:ext cx="2302731"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事業内容＜高潮対策＞</a:t>
            </a:r>
          </a:p>
        </p:txBody>
      </p:sp>
      <p:sp>
        <p:nvSpPr>
          <p:cNvPr id="31" name="Text Box 9">
            <a:extLst>
              <a:ext uri="{FF2B5EF4-FFF2-40B4-BE49-F238E27FC236}">
                <a16:creationId xmlns:a16="http://schemas.microsoft.com/office/drawing/2014/main" id="{C6C75F9A-EA6A-4B23-A34B-E5CCDE120E7B}"/>
              </a:ext>
            </a:extLst>
          </p:cNvPr>
          <p:cNvSpPr txBox="1">
            <a:spLocks noChangeArrowheads="1"/>
          </p:cNvSpPr>
          <p:nvPr/>
        </p:nvSpPr>
        <p:spPr bwMode="auto">
          <a:xfrm>
            <a:off x="181036" y="980728"/>
            <a:ext cx="8863372"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420" indent="-285750" defTabSz="390997" fontAlgn="auto">
              <a:spcBef>
                <a:spcPct val="0"/>
              </a:spcBef>
              <a:spcAft>
                <a:spcPts val="0"/>
              </a:spcAft>
              <a:buFont typeface="Wingdings" panose="05000000000000000000" pitchFamily="2" charset="2"/>
              <a:buChar char="Ø"/>
            </a:pPr>
            <a:r>
              <a:rPr lang="ja-JP" altLang="en-US" sz="1600" dirty="0"/>
              <a:t>伊勢湾台風級の超大型台風が、大阪湾に最悪のコースで満潮時に来襲したときの高潮を想定した恒久的な防潮施設の整備が完了していることから、老朽化が進んでいる三大水門（安治川水門・尻無川水門・木津川水門）を新たな水門に更新することで、必要とされる安全性を維持する。</a:t>
            </a:r>
          </a:p>
        </p:txBody>
      </p:sp>
      <p:sp>
        <p:nvSpPr>
          <p:cNvPr id="41" name="Text Box 9">
            <a:extLst>
              <a:ext uri="{FF2B5EF4-FFF2-40B4-BE49-F238E27FC236}">
                <a16:creationId xmlns:a16="http://schemas.microsoft.com/office/drawing/2014/main" id="{51DAC528-71D2-41CD-949A-51263CEC0D82}"/>
              </a:ext>
            </a:extLst>
          </p:cNvPr>
          <p:cNvSpPr txBox="1">
            <a:spLocks noChangeArrowheads="1"/>
          </p:cNvSpPr>
          <p:nvPr/>
        </p:nvSpPr>
        <p:spPr bwMode="auto">
          <a:xfrm>
            <a:off x="181037" y="2358808"/>
            <a:ext cx="4305150" cy="4493557"/>
          </a:xfrm>
          <a:prstGeom prst="rect">
            <a:avLst/>
          </a:prstGeom>
          <a:solidFill>
            <a:schemeClr val="bg1"/>
          </a:solidFill>
          <a:ln w="9525">
            <a:solidFill>
              <a:schemeClr val="tx1"/>
            </a:solidFill>
            <a:miter lim="800000"/>
            <a:headEnd/>
            <a:tailEnd/>
          </a:ln>
        </p:spPr>
        <p:txBody>
          <a:bodyPr wrap="square">
            <a:no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420" indent="-285750" defTabSz="390997" fontAlgn="auto">
              <a:spcBef>
                <a:spcPct val="0"/>
              </a:spcBef>
              <a:spcAft>
                <a:spcPts val="0"/>
              </a:spcAft>
              <a:buFont typeface="Wingdings" panose="05000000000000000000" pitchFamily="2" charset="2"/>
              <a:buChar char="Ø"/>
            </a:pPr>
            <a:r>
              <a:rPr lang="ja-JP" altLang="en-US" sz="1400" dirty="0">
                <a:latin typeface="+mj-ea"/>
                <a:ea typeface="+mj-ea"/>
              </a:rPr>
              <a:t>地震対策については、</a:t>
            </a:r>
            <a:r>
              <a:rPr lang="en-US" altLang="ja-JP" sz="1400" dirty="0">
                <a:latin typeface="+mj-ea"/>
                <a:ea typeface="+mj-ea"/>
              </a:rPr>
              <a:t>L1</a:t>
            </a:r>
            <a:r>
              <a:rPr lang="ja-JP" altLang="en-US" sz="1400" dirty="0">
                <a:latin typeface="+mj-ea"/>
                <a:ea typeface="+mj-ea"/>
              </a:rPr>
              <a:t>地震動に対して堤防、水門、排水機場等の全ての河川管理施設が健全性を損なわず、</a:t>
            </a:r>
            <a:r>
              <a:rPr lang="en-US" altLang="ja-JP" sz="1400" dirty="0">
                <a:latin typeface="+mj-ea"/>
                <a:ea typeface="+mj-ea"/>
              </a:rPr>
              <a:t>L2</a:t>
            </a:r>
            <a:r>
              <a:rPr lang="ja-JP" altLang="en-US" sz="1400" dirty="0">
                <a:latin typeface="+mj-ea"/>
                <a:ea typeface="+mj-ea"/>
              </a:rPr>
              <a:t>地震動に対して堤防については、地震後においても、</a:t>
            </a:r>
            <a:r>
              <a:rPr lang="en-US" altLang="ja-JP" sz="1400" dirty="0">
                <a:latin typeface="+mj-ea"/>
                <a:ea typeface="+mj-ea"/>
              </a:rPr>
              <a:t>L1</a:t>
            </a:r>
            <a:r>
              <a:rPr lang="ja-JP" altLang="en-US" sz="1400" dirty="0">
                <a:latin typeface="+mj-ea"/>
                <a:ea typeface="+mj-ea"/>
              </a:rPr>
              <a:t>津波高以上の高さを確保し、水門・排水機場については、開閉及び排水の機能を保持できるように整備が完了。</a:t>
            </a:r>
          </a:p>
        </p:txBody>
      </p:sp>
      <p:sp>
        <p:nvSpPr>
          <p:cNvPr id="42" name="AutoShape 6">
            <a:extLst>
              <a:ext uri="{FF2B5EF4-FFF2-40B4-BE49-F238E27FC236}">
                <a16:creationId xmlns:a16="http://schemas.microsoft.com/office/drawing/2014/main" id="{B67F6617-3E16-45C6-8086-ABFD8FE4B6A8}"/>
              </a:ext>
            </a:extLst>
          </p:cNvPr>
          <p:cNvSpPr>
            <a:spLocks noChangeArrowheads="1"/>
          </p:cNvSpPr>
          <p:nvPr/>
        </p:nvSpPr>
        <p:spPr bwMode="auto">
          <a:xfrm>
            <a:off x="181036" y="1918955"/>
            <a:ext cx="2302731"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r>
              <a:rPr lang="ja-JP" altLang="en-US" sz="1600" b="1" dirty="0">
                <a:latin typeface="HG丸ｺﾞｼｯｸM-PRO" panose="020F0600000000000000" pitchFamily="50" charset="-128"/>
                <a:ea typeface="HG丸ｺﾞｼｯｸM-PRO" panose="020F0600000000000000" pitchFamily="50" charset="-128"/>
              </a:rPr>
              <a:t>地震対策</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a:t>
            </a:r>
          </a:p>
        </p:txBody>
      </p:sp>
      <p:sp>
        <p:nvSpPr>
          <p:cNvPr id="43" name="Text Box 9">
            <a:extLst>
              <a:ext uri="{FF2B5EF4-FFF2-40B4-BE49-F238E27FC236}">
                <a16:creationId xmlns:a16="http://schemas.microsoft.com/office/drawing/2014/main" id="{1F238FD5-EFAC-4E3C-8AB9-F76C16E826F3}"/>
              </a:ext>
            </a:extLst>
          </p:cNvPr>
          <p:cNvSpPr txBox="1">
            <a:spLocks noChangeArrowheads="1"/>
          </p:cNvSpPr>
          <p:nvPr/>
        </p:nvSpPr>
        <p:spPr bwMode="auto">
          <a:xfrm>
            <a:off x="4637143" y="2350876"/>
            <a:ext cx="4389768" cy="4507123"/>
          </a:xfrm>
          <a:prstGeom prst="rect">
            <a:avLst/>
          </a:prstGeom>
          <a:solidFill>
            <a:schemeClr val="bg1"/>
          </a:solidFill>
          <a:ln w="9525">
            <a:solidFill>
              <a:schemeClr val="tx1"/>
            </a:solidFill>
            <a:miter lim="800000"/>
            <a:headEnd/>
            <a:tailEnd/>
          </a:ln>
        </p:spPr>
        <p:txBody>
          <a:bodyPr wrap="square">
            <a:no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420" indent="-285750" defTabSz="390997" fontAlgn="auto">
              <a:spcBef>
                <a:spcPct val="0"/>
              </a:spcBef>
              <a:spcAft>
                <a:spcPts val="0"/>
              </a:spcAft>
              <a:buFont typeface="Wingdings" panose="05000000000000000000" pitchFamily="2" charset="2"/>
              <a:buChar char="Ø"/>
            </a:pPr>
            <a:r>
              <a:rPr lang="ja-JP" altLang="en-US" sz="1400" dirty="0">
                <a:latin typeface="+mj-ea"/>
                <a:ea typeface="+mj-ea"/>
              </a:rPr>
              <a:t>津波対策については、河川管理施設の補強等により、</a:t>
            </a:r>
            <a:r>
              <a:rPr lang="en-US" altLang="ja-JP" sz="1400" dirty="0">
                <a:latin typeface="+mj-ea"/>
                <a:ea typeface="+mj-ea"/>
              </a:rPr>
              <a:t>L1</a:t>
            </a:r>
            <a:r>
              <a:rPr lang="ja-JP" altLang="en-US" sz="1400" dirty="0">
                <a:latin typeface="+mj-ea"/>
                <a:ea typeface="+mj-ea"/>
              </a:rPr>
              <a:t>津波を防ぐこと、</a:t>
            </a:r>
            <a:r>
              <a:rPr lang="en-US" altLang="ja-JP" sz="1400" dirty="0">
                <a:latin typeface="+mj-ea"/>
                <a:ea typeface="+mj-ea"/>
              </a:rPr>
              <a:t>L2</a:t>
            </a:r>
            <a:r>
              <a:rPr lang="ja-JP" altLang="en-US" sz="1400" dirty="0">
                <a:latin typeface="+mj-ea"/>
                <a:ea typeface="+mj-ea"/>
              </a:rPr>
              <a:t>津波に対しては、施設の損傷等による二次被害の発生を防ぐことを目標とし整備を実施。</a:t>
            </a:r>
            <a:endParaRPr lang="en-US" altLang="ja-JP" sz="1400" dirty="0">
              <a:latin typeface="+mj-ea"/>
              <a:ea typeface="+mj-ea"/>
            </a:endParaRPr>
          </a:p>
          <a:p>
            <a:pPr marL="360420" indent="-285750" defTabSz="390997" fontAlgn="auto">
              <a:spcBef>
                <a:spcPct val="0"/>
              </a:spcBef>
              <a:spcAft>
                <a:spcPts val="0"/>
              </a:spcAft>
              <a:buFont typeface="Wingdings" panose="05000000000000000000" pitchFamily="2" charset="2"/>
              <a:buChar char="Ø"/>
            </a:pPr>
            <a:r>
              <a:rPr lang="ja-JP" altLang="en-US" sz="1400" dirty="0">
                <a:latin typeface="+mj-ea"/>
                <a:ea typeface="+mj-ea"/>
              </a:rPr>
              <a:t>老朽化が進んでいる三大水門について、高潮に加えて津波にも対応できる新たな水門に更新し、必要とされる安全性を維持する。</a:t>
            </a:r>
          </a:p>
        </p:txBody>
      </p:sp>
      <p:sp>
        <p:nvSpPr>
          <p:cNvPr id="44" name="AutoShape 6">
            <a:extLst>
              <a:ext uri="{FF2B5EF4-FFF2-40B4-BE49-F238E27FC236}">
                <a16:creationId xmlns:a16="http://schemas.microsoft.com/office/drawing/2014/main" id="{FBABE7AE-30E9-4E67-8761-1EAA85BBDA57}"/>
              </a:ext>
            </a:extLst>
          </p:cNvPr>
          <p:cNvSpPr>
            <a:spLocks noChangeArrowheads="1"/>
          </p:cNvSpPr>
          <p:nvPr/>
        </p:nvSpPr>
        <p:spPr bwMode="auto">
          <a:xfrm>
            <a:off x="4641136" y="1918955"/>
            <a:ext cx="2302731" cy="40005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事業内容＜津波</a:t>
            </a:r>
            <a:r>
              <a:rPr lang="ja-JP" altLang="en-US" sz="1600" b="1" dirty="0">
                <a:latin typeface="HG丸ｺﾞｼｯｸM-PRO" panose="020F0600000000000000" pitchFamily="50" charset="-128"/>
                <a:ea typeface="HG丸ｺﾞｼｯｸM-PRO" panose="020F0600000000000000" pitchFamily="50" charset="-128"/>
              </a:rPr>
              <a:t>対策</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a:t>
            </a:r>
          </a:p>
        </p:txBody>
      </p:sp>
      <p:pic>
        <p:nvPicPr>
          <p:cNvPr id="45" name="図 44">
            <a:extLst>
              <a:ext uri="{FF2B5EF4-FFF2-40B4-BE49-F238E27FC236}">
                <a16:creationId xmlns:a16="http://schemas.microsoft.com/office/drawing/2014/main" id="{D6580838-ED2F-4A3D-BC96-B4EDB8249953}"/>
              </a:ext>
            </a:extLst>
          </p:cNvPr>
          <p:cNvPicPr>
            <a:picLocks noChangeAspect="1"/>
          </p:cNvPicPr>
          <p:nvPr/>
        </p:nvPicPr>
        <p:blipFill rotWithShape="1">
          <a:blip r:embed="rId3"/>
          <a:srcRect l="4089" r="4711" b="1993"/>
          <a:stretch/>
        </p:blipFill>
        <p:spPr>
          <a:xfrm>
            <a:off x="1146936" y="4005108"/>
            <a:ext cx="2312494" cy="2654340"/>
          </a:xfrm>
          <a:prstGeom prst="rect">
            <a:avLst/>
          </a:prstGeom>
        </p:spPr>
      </p:pic>
      <p:sp>
        <p:nvSpPr>
          <p:cNvPr id="46" name="Text Box 9">
            <a:extLst>
              <a:ext uri="{FF2B5EF4-FFF2-40B4-BE49-F238E27FC236}">
                <a16:creationId xmlns:a16="http://schemas.microsoft.com/office/drawing/2014/main" id="{B64E49BD-6D5E-4F72-9129-5937BB317A86}"/>
              </a:ext>
            </a:extLst>
          </p:cNvPr>
          <p:cNvSpPr txBox="1">
            <a:spLocks noChangeArrowheads="1"/>
          </p:cNvSpPr>
          <p:nvPr/>
        </p:nvSpPr>
        <p:spPr bwMode="auto">
          <a:xfrm>
            <a:off x="295122" y="6428737"/>
            <a:ext cx="4161827" cy="327170"/>
          </a:xfrm>
          <a:prstGeom prst="rect">
            <a:avLst/>
          </a:prstGeom>
          <a:solidFill>
            <a:schemeClr val="bg1"/>
          </a:solidFill>
          <a:ln w="9525">
            <a:no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87313" indent="0" algn="ctr">
              <a:buNone/>
            </a:pPr>
            <a:r>
              <a:rPr lang="ja-JP" altLang="en-US" sz="1600" dirty="0"/>
              <a:t>大阪市内における府管理河川の対策箇所</a:t>
            </a:r>
            <a:endParaRPr lang="en-US" altLang="ja-JP" sz="1600" dirty="0"/>
          </a:p>
        </p:txBody>
      </p:sp>
      <p:pic>
        <p:nvPicPr>
          <p:cNvPr id="15" name="図 14">
            <a:extLst>
              <a:ext uri="{FF2B5EF4-FFF2-40B4-BE49-F238E27FC236}">
                <a16:creationId xmlns:a16="http://schemas.microsoft.com/office/drawing/2014/main" id="{4BE0472C-57EA-4866-8B1C-D3F6C69FBFC7}"/>
              </a:ext>
            </a:extLst>
          </p:cNvPr>
          <p:cNvPicPr>
            <a:picLocks noChangeAspect="1"/>
          </p:cNvPicPr>
          <p:nvPr/>
        </p:nvPicPr>
        <p:blipFill rotWithShape="1">
          <a:blip r:embed="rId4"/>
          <a:srcRect t="2618"/>
          <a:stretch/>
        </p:blipFill>
        <p:spPr>
          <a:xfrm>
            <a:off x="5436143" y="3934000"/>
            <a:ext cx="2907820" cy="2884762"/>
          </a:xfrm>
          <a:prstGeom prst="rect">
            <a:avLst/>
          </a:prstGeom>
        </p:spPr>
      </p:pic>
      <p:sp>
        <p:nvSpPr>
          <p:cNvPr id="16" name="スライド番号プレースホルダー 15">
            <a:extLst>
              <a:ext uri="{FF2B5EF4-FFF2-40B4-BE49-F238E27FC236}">
                <a16:creationId xmlns:a16="http://schemas.microsoft.com/office/drawing/2014/main" id="{087DBDAB-DD9A-44E5-A7BC-9679609B8F80}"/>
              </a:ext>
            </a:extLst>
          </p:cNvPr>
          <p:cNvSpPr>
            <a:spLocks noGrp="1"/>
          </p:cNvSpPr>
          <p:nvPr>
            <p:ph type="sldNum" sz="quarter" idx="12"/>
          </p:nvPr>
        </p:nvSpPr>
        <p:spPr>
          <a:xfrm>
            <a:off x="8483832" y="6536381"/>
            <a:ext cx="514400" cy="246134"/>
          </a:xfrm>
        </p:spPr>
        <p:txBody>
          <a:bodyPr/>
          <a:lstStyle/>
          <a:p>
            <a:fld id="{057F308F-FD15-4BE4-AA80-898DDDD2F59A}" type="slidenum">
              <a:rPr lang="en-US" altLang="ja-JP" smtClean="0">
                <a:solidFill>
                  <a:srgbClr val="000000"/>
                </a:solidFill>
              </a:rPr>
              <a:pPr/>
              <a:t>5</a:t>
            </a:fld>
            <a:endParaRPr lang="en-US" altLang="ja-JP" dirty="0">
              <a:solidFill>
                <a:srgbClr val="000000"/>
              </a:solidFill>
            </a:endParaRPr>
          </a:p>
        </p:txBody>
      </p:sp>
    </p:spTree>
    <p:extLst>
      <p:ext uri="{BB962C8B-B14F-4D97-AF65-F5344CB8AC3E}">
        <p14:creationId xmlns:p14="http://schemas.microsoft.com/office/powerpoint/2010/main" val="291103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6">
            <a:extLst>
              <a:ext uri="{FF2B5EF4-FFF2-40B4-BE49-F238E27FC236}">
                <a16:creationId xmlns:a16="http://schemas.microsoft.com/office/drawing/2014/main" id="{BACD798D-76C2-C90C-3516-02653EF6A1F1}"/>
              </a:ext>
            </a:extLst>
          </p:cNvPr>
          <p:cNvSpPr>
            <a:spLocks noChangeArrowheads="1"/>
          </p:cNvSpPr>
          <p:nvPr/>
        </p:nvSpPr>
        <p:spPr bwMode="auto">
          <a:xfrm>
            <a:off x="45758" y="476672"/>
            <a:ext cx="4925012" cy="35582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kumimoji="0" lang="ja-JP" altLang="en-US" sz="1400" b="0" i="0" u="none" strike="noStrike" cap="none" normalizeH="0" baseline="0" dirty="0">
                <a:ln>
                  <a:noFill/>
                </a:ln>
                <a:solidFill>
                  <a:schemeClr val="tx1"/>
                </a:solidFill>
                <a:effectLst/>
                <a:latin typeface="ＭＳ Ｐゴシック" panose="020B0600070205080204" pitchFamily="50" charset="-128"/>
                <a:cs typeface="Times New Roman" panose="02020603050405020304" pitchFamily="18" charset="0"/>
              </a:rPr>
              <a:t>過去の主要高潮</a:t>
            </a:r>
            <a:endParaRPr kumimoji="0" lang="ja-JP" altLang="en-US" sz="1400" b="0" i="0" u="none" strike="noStrike" cap="none" normalizeH="0" baseline="0" dirty="0">
              <a:ln>
                <a:noFill/>
              </a:ln>
              <a:solidFill>
                <a:schemeClr val="tx1"/>
              </a:solidFill>
              <a:effectLst/>
              <a:latin typeface="ＭＳ Ｐゴシック" panose="020B0600070205080204" pitchFamily="50" charset="-128"/>
            </a:endParaRPr>
          </a:p>
        </p:txBody>
      </p:sp>
      <p:sp>
        <p:nvSpPr>
          <p:cNvPr id="26"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pic>
        <p:nvPicPr>
          <p:cNvPr id="9" name="図 1450">
            <a:extLst>
              <a:ext uri="{FF2B5EF4-FFF2-40B4-BE49-F238E27FC236}">
                <a16:creationId xmlns:a16="http://schemas.microsoft.com/office/drawing/2014/main" id="{30782AC4-6013-A7A0-1168-8C995CC017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23" t="6528" r="33943" b="62623"/>
          <a:stretch/>
        </p:blipFill>
        <p:spPr bwMode="auto">
          <a:xfrm>
            <a:off x="5078815" y="1274558"/>
            <a:ext cx="3598793" cy="14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450">
            <a:extLst>
              <a:ext uri="{FF2B5EF4-FFF2-40B4-BE49-F238E27FC236}">
                <a16:creationId xmlns:a16="http://schemas.microsoft.com/office/drawing/2014/main" id="{6CA2389F-C3BE-2469-2354-653516487D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128" t="40472" r="13403" b="26987"/>
          <a:stretch/>
        </p:blipFill>
        <p:spPr bwMode="auto">
          <a:xfrm>
            <a:off x="5613793" y="2869488"/>
            <a:ext cx="2739600" cy="1842223"/>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A7E0CB01-8A70-E52D-C66C-70CE9167A8C5}"/>
              </a:ext>
            </a:extLst>
          </p:cNvPr>
          <p:cNvSpPr txBox="1"/>
          <p:nvPr/>
        </p:nvSpPr>
        <p:spPr>
          <a:xfrm>
            <a:off x="5562612" y="2896333"/>
            <a:ext cx="1206346" cy="415498"/>
          </a:xfrm>
          <a:prstGeom prst="rect">
            <a:avLst/>
          </a:prstGeom>
          <a:noFill/>
        </p:spPr>
        <p:txBody>
          <a:bodyPr wrap="square" rtlCol="0">
            <a:spAutoFit/>
          </a:bodyPr>
          <a:lstStyle/>
          <a:p>
            <a:r>
              <a:rPr lang="ja-JP" altLang="en-US" sz="1050" dirty="0">
                <a:solidFill>
                  <a:schemeClr val="bg1"/>
                </a:solidFill>
              </a:rPr>
              <a:t>中之島地区</a:t>
            </a:r>
            <a:endParaRPr lang="en-US" altLang="ja-JP" sz="1050" dirty="0">
              <a:solidFill>
                <a:schemeClr val="bg1"/>
              </a:solidFill>
            </a:endParaRPr>
          </a:p>
          <a:p>
            <a:r>
              <a:rPr lang="ja-JP" altLang="en-US" sz="1050" dirty="0">
                <a:solidFill>
                  <a:schemeClr val="bg1"/>
                </a:solidFill>
              </a:rPr>
              <a:t>（土佐堀川左岸）</a:t>
            </a:r>
            <a:endParaRPr kumimoji="1" lang="ja-JP" altLang="en-US" sz="1050" dirty="0">
              <a:solidFill>
                <a:schemeClr val="bg1"/>
              </a:solidFill>
            </a:endParaRPr>
          </a:p>
        </p:txBody>
      </p:sp>
      <p:sp>
        <p:nvSpPr>
          <p:cNvPr id="13" name="テキスト ボックス 12">
            <a:extLst>
              <a:ext uri="{FF2B5EF4-FFF2-40B4-BE49-F238E27FC236}">
                <a16:creationId xmlns:a16="http://schemas.microsoft.com/office/drawing/2014/main" id="{D08755D9-111E-5F31-FBF7-2FD6E557B87F}"/>
              </a:ext>
            </a:extLst>
          </p:cNvPr>
          <p:cNvSpPr txBox="1"/>
          <p:nvPr/>
        </p:nvSpPr>
        <p:spPr>
          <a:xfrm>
            <a:off x="7634741" y="2353060"/>
            <a:ext cx="1113441" cy="415498"/>
          </a:xfrm>
          <a:prstGeom prst="rect">
            <a:avLst/>
          </a:prstGeom>
          <a:noFill/>
        </p:spPr>
        <p:txBody>
          <a:bodyPr wrap="square" rtlCol="0">
            <a:spAutoFit/>
          </a:bodyPr>
          <a:lstStyle/>
          <a:p>
            <a:r>
              <a:rPr lang="ja-JP" altLang="en-US" sz="1050" dirty="0">
                <a:solidFill>
                  <a:schemeClr val="bg1"/>
                </a:solidFill>
              </a:rPr>
              <a:t>中之島地区</a:t>
            </a:r>
            <a:endParaRPr lang="en-US" altLang="ja-JP" sz="1050" dirty="0">
              <a:solidFill>
                <a:schemeClr val="bg1"/>
              </a:solidFill>
            </a:endParaRPr>
          </a:p>
          <a:p>
            <a:r>
              <a:rPr lang="ja-JP" altLang="en-US" sz="1050" dirty="0">
                <a:solidFill>
                  <a:schemeClr val="bg1"/>
                </a:solidFill>
              </a:rPr>
              <a:t>（堂島川左岸）</a:t>
            </a:r>
            <a:endParaRPr kumimoji="1" lang="ja-JP" altLang="en-US" sz="1050" dirty="0">
              <a:solidFill>
                <a:schemeClr val="bg1"/>
              </a:solidFill>
            </a:endParaRPr>
          </a:p>
        </p:txBody>
      </p:sp>
      <p:sp>
        <p:nvSpPr>
          <p:cNvPr id="15" name="テキスト ボックス 14">
            <a:extLst>
              <a:ext uri="{FF2B5EF4-FFF2-40B4-BE49-F238E27FC236}">
                <a16:creationId xmlns:a16="http://schemas.microsoft.com/office/drawing/2014/main" id="{4FC027E0-2EF0-384E-F642-68591E77290D}"/>
              </a:ext>
            </a:extLst>
          </p:cNvPr>
          <p:cNvSpPr txBox="1"/>
          <p:nvPr/>
        </p:nvSpPr>
        <p:spPr>
          <a:xfrm>
            <a:off x="4970770" y="987198"/>
            <a:ext cx="3706838" cy="261610"/>
          </a:xfrm>
          <a:prstGeom prst="rect">
            <a:avLst/>
          </a:prstGeom>
          <a:noFill/>
        </p:spPr>
        <p:txBody>
          <a:bodyPr wrap="square">
            <a:spAutoFit/>
          </a:bodyPr>
          <a:lstStyle/>
          <a:p>
            <a:pPr algn="ctr"/>
            <a:r>
              <a:rPr lang="ja-JP" altLang="ja-JP" sz="11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第ニ室戸台風の高潮による被害状況写真</a:t>
            </a:r>
            <a:endParaRPr lang="ja-JP" altLang="en-US" sz="1100" dirty="0">
              <a:latin typeface="BIZ UDPゴシック" panose="020B0400000000000000" pitchFamily="50" charset="-128"/>
              <a:ea typeface="BIZ UDPゴシック" panose="020B0400000000000000" pitchFamily="50" charset="-128"/>
            </a:endParaRPr>
          </a:p>
        </p:txBody>
      </p:sp>
      <p:sp>
        <p:nvSpPr>
          <p:cNvPr id="2" name="AutoShape 6">
            <a:extLst>
              <a:ext uri="{FF2B5EF4-FFF2-40B4-BE49-F238E27FC236}">
                <a16:creationId xmlns:a16="http://schemas.microsoft.com/office/drawing/2014/main" id="{3769EF9F-A58C-E9D1-08FC-86FBDB032859}"/>
              </a:ext>
            </a:extLst>
          </p:cNvPr>
          <p:cNvSpPr>
            <a:spLocks noChangeArrowheads="1"/>
          </p:cNvSpPr>
          <p:nvPr/>
        </p:nvSpPr>
        <p:spPr bwMode="auto">
          <a:xfrm>
            <a:off x="64458" y="4769223"/>
            <a:ext cx="4859164" cy="33612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mn-ea"/>
                <a:ea typeface="+mn-ea"/>
              </a:rPr>
              <a:t>高潮発生時の影響</a:t>
            </a:r>
          </a:p>
        </p:txBody>
      </p:sp>
      <p:sp>
        <p:nvSpPr>
          <p:cNvPr id="4" name="テキスト ボックス 9">
            <a:extLst>
              <a:ext uri="{FF2B5EF4-FFF2-40B4-BE49-F238E27FC236}">
                <a16:creationId xmlns:a16="http://schemas.microsoft.com/office/drawing/2014/main" id="{5D067969-A8C1-2A03-C1B3-FC4235BEA089}"/>
              </a:ext>
            </a:extLst>
          </p:cNvPr>
          <p:cNvSpPr txBox="1">
            <a:spLocks noChangeArrowheads="1"/>
          </p:cNvSpPr>
          <p:nvPr/>
        </p:nvSpPr>
        <p:spPr bwMode="auto">
          <a:xfrm>
            <a:off x="79447" y="5265987"/>
            <a:ext cx="8372791" cy="317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高潮・津波発生時には被害が発生することから、高潮対策事業は前回評価時点と変わらず必要である。</a:t>
            </a:r>
          </a:p>
        </p:txBody>
      </p:sp>
      <p:graphicFrame>
        <p:nvGraphicFramePr>
          <p:cNvPr id="6" name="表 5">
            <a:extLst>
              <a:ext uri="{FF2B5EF4-FFF2-40B4-BE49-F238E27FC236}">
                <a16:creationId xmlns:a16="http://schemas.microsoft.com/office/drawing/2014/main" id="{6BED1550-CA5D-B5DE-246A-C12B1C63349E}"/>
              </a:ext>
            </a:extLst>
          </p:cNvPr>
          <p:cNvGraphicFramePr>
            <a:graphicFrameLocks noGrp="1"/>
          </p:cNvGraphicFramePr>
          <p:nvPr>
            <p:extLst>
              <p:ext uri="{D42A27DB-BD31-4B8C-83A1-F6EECF244321}">
                <p14:modId xmlns:p14="http://schemas.microsoft.com/office/powerpoint/2010/main" val="2696781169"/>
              </p:ext>
            </p:extLst>
          </p:nvPr>
        </p:nvGraphicFramePr>
        <p:xfrm>
          <a:off x="105935" y="5710835"/>
          <a:ext cx="8858553" cy="906341"/>
        </p:xfrm>
        <a:graphic>
          <a:graphicData uri="http://schemas.openxmlformats.org/drawingml/2006/table">
            <a:tbl>
              <a:tblPr>
                <a:tableStyleId>{5C22544A-7EE6-4342-B048-85BDC9FD1C3A}</a:tableStyleId>
              </a:tblPr>
              <a:tblGrid>
                <a:gridCol w="1269864">
                  <a:extLst>
                    <a:ext uri="{9D8B030D-6E8A-4147-A177-3AD203B41FA5}">
                      <a16:colId xmlns:a16="http://schemas.microsoft.com/office/drawing/2014/main" val="20000"/>
                    </a:ext>
                  </a:extLst>
                </a:gridCol>
                <a:gridCol w="2783256">
                  <a:extLst>
                    <a:ext uri="{9D8B030D-6E8A-4147-A177-3AD203B41FA5}">
                      <a16:colId xmlns:a16="http://schemas.microsoft.com/office/drawing/2014/main" val="20001"/>
                    </a:ext>
                  </a:extLst>
                </a:gridCol>
                <a:gridCol w="2369759">
                  <a:extLst>
                    <a:ext uri="{9D8B030D-6E8A-4147-A177-3AD203B41FA5}">
                      <a16:colId xmlns:a16="http://schemas.microsoft.com/office/drawing/2014/main" val="20002"/>
                    </a:ext>
                  </a:extLst>
                </a:gridCol>
                <a:gridCol w="2435674">
                  <a:extLst>
                    <a:ext uri="{9D8B030D-6E8A-4147-A177-3AD203B41FA5}">
                      <a16:colId xmlns:a16="http://schemas.microsoft.com/office/drawing/2014/main" val="3552168339"/>
                    </a:ext>
                  </a:extLst>
                </a:gridCol>
              </a:tblGrid>
              <a:tr h="264406">
                <a:tc>
                  <a:txBody>
                    <a:bodyPr/>
                    <a:lstStyle/>
                    <a:p>
                      <a:pPr marL="0" algn="ctr" defTabSz="684154" rtl="0" eaLnBrk="1" latinLnBrk="0" hangingPunct="1">
                        <a:spcAft>
                          <a:spcPts val="0"/>
                        </a:spcAft>
                      </a:pPr>
                      <a:r>
                        <a:rPr kumimoji="1" lang="ja-JP" altLang="en-US" sz="1050" kern="1200" dirty="0">
                          <a:solidFill>
                            <a:schemeClr val="tx1"/>
                          </a:solidFill>
                          <a:latin typeface="BIZ UDPゴシック" panose="020B0400000000000000" pitchFamily="50" charset="-128"/>
                          <a:ea typeface="BIZ UDPゴシック" panose="020B0400000000000000" pitchFamily="50" charset="-128"/>
                          <a:cs typeface="+mn-cs"/>
                        </a:rPr>
                        <a:t>河川名</a:t>
                      </a:r>
                      <a:endParaRPr kumimoji="1" lang="ja-JP" sz="1050" kern="1200" dirty="0">
                        <a:solidFill>
                          <a:schemeClr val="tx1"/>
                        </a:solidFill>
                        <a:latin typeface="BIZ UDPゴシック" panose="020B0400000000000000" pitchFamily="50" charset="-128"/>
                        <a:ea typeface="BIZ UDPゴシック" panose="020B0400000000000000" pitchFamily="50" charset="-128"/>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684154" rtl="0" eaLnBrk="1" latinLnBrk="0" hangingPunct="1">
                        <a:spcAft>
                          <a:spcPts val="0"/>
                        </a:spcAft>
                      </a:pPr>
                      <a:r>
                        <a:rPr kumimoji="1" lang="ja-JP" sz="1050" kern="1200" dirty="0">
                          <a:solidFill>
                            <a:schemeClr val="tx1"/>
                          </a:solidFill>
                          <a:latin typeface="BIZ UDPゴシック" panose="020B0400000000000000" pitchFamily="50" charset="-128"/>
                          <a:ea typeface="BIZ UDPゴシック" panose="020B0400000000000000" pitchFamily="50" charset="-128"/>
                          <a:cs typeface="+mn-cs"/>
                        </a:rPr>
                        <a:t>【</a:t>
                      </a:r>
                      <a:r>
                        <a:rPr kumimoji="1" lang="ja-JP" altLang="en-US" sz="1050" kern="1200" dirty="0">
                          <a:solidFill>
                            <a:schemeClr val="tx1"/>
                          </a:solidFill>
                          <a:latin typeface="BIZ UDPゴシック" panose="020B0400000000000000" pitchFamily="50" charset="-128"/>
                          <a:ea typeface="BIZ UDPゴシック" panose="020B0400000000000000" pitchFamily="50" charset="-128"/>
                          <a:cs typeface="+mn-cs"/>
                        </a:rPr>
                        <a:t>前回</a:t>
                      </a:r>
                      <a:r>
                        <a:rPr kumimoji="1" lang="ja-JP" sz="1050" kern="1200" dirty="0">
                          <a:solidFill>
                            <a:schemeClr val="tx1"/>
                          </a:solidFill>
                          <a:latin typeface="BIZ UDPゴシック" panose="020B0400000000000000" pitchFamily="50" charset="-128"/>
                          <a:ea typeface="BIZ UDPゴシック" panose="020B0400000000000000" pitchFamily="50" charset="-128"/>
                          <a:cs typeface="+mn-cs"/>
                        </a:rPr>
                        <a:t>評価時点</a:t>
                      </a:r>
                      <a:r>
                        <a:rPr kumimoji="1" lang="en-US" sz="1050" kern="1200" dirty="0">
                          <a:solidFill>
                            <a:schemeClr val="tx1"/>
                          </a:solidFill>
                          <a:latin typeface="BIZ UDPゴシック" panose="020B0400000000000000" pitchFamily="50" charset="-128"/>
                          <a:ea typeface="BIZ UDPゴシック" panose="020B0400000000000000" pitchFamily="50" charset="-128"/>
                          <a:cs typeface="+mn-cs"/>
                        </a:rPr>
                        <a:t> </a:t>
                      </a:r>
                      <a:r>
                        <a:rPr kumimoji="1" lang="en-US" altLang="ja-JP" sz="1050" kern="1200" dirty="0">
                          <a:solidFill>
                            <a:schemeClr val="tx1"/>
                          </a:solidFill>
                          <a:latin typeface="BIZ UDPゴシック" panose="020B0400000000000000" pitchFamily="50" charset="-128"/>
                          <a:ea typeface="BIZ UDPゴシック" panose="020B0400000000000000" pitchFamily="50" charset="-128"/>
                          <a:cs typeface="+mn-cs"/>
                        </a:rPr>
                        <a:t>R1</a:t>
                      </a:r>
                      <a:r>
                        <a:rPr kumimoji="1" lang="ja-JP" sz="1050" kern="1200" dirty="0">
                          <a:solidFill>
                            <a:schemeClr val="tx1"/>
                          </a:solidFill>
                          <a:latin typeface="BIZ UDPゴシック" panose="020B0400000000000000" pitchFamily="50" charset="-128"/>
                          <a:ea typeface="BIZ UDPゴシック" panose="020B0400000000000000" pitchFamily="50" charset="-128"/>
                          <a:cs typeface="+mn-cs"/>
                        </a:rPr>
                        <a:t>】</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684154" rtl="0" eaLnBrk="1" latinLnBrk="0" hangingPunct="1">
                        <a:spcAft>
                          <a:spcPts val="0"/>
                        </a:spcAft>
                      </a:pPr>
                      <a:r>
                        <a:rPr kumimoji="1" lang="ja-JP" sz="1050" kern="1200" dirty="0">
                          <a:solidFill>
                            <a:schemeClr val="tx1"/>
                          </a:solidFill>
                          <a:latin typeface="BIZ UDPゴシック" panose="020B0400000000000000" pitchFamily="50" charset="-128"/>
                          <a:ea typeface="BIZ UDPゴシック" panose="020B0400000000000000" pitchFamily="50" charset="-128"/>
                          <a:cs typeface="+mn-cs"/>
                        </a:rPr>
                        <a:t>【</a:t>
                      </a:r>
                      <a:r>
                        <a:rPr kumimoji="1" lang="ja-JP" altLang="en-US" sz="1050" kern="1200" dirty="0">
                          <a:solidFill>
                            <a:schemeClr val="tx1"/>
                          </a:solidFill>
                          <a:latin typeface="BIZ UDPゴシック" panose="020B0400000000000000" pitchFamily="50" charset="-128"/>
                          <a:ea typeface="BIZ UDPゴシック" panose="020B0400000000000000" pitchFamily="50" charset="-128"/>
                          <a:cs typeface="+mn-cs"/>
                        </a:rPr>
                        <a:t>今回</a:t>
                      </a:r>
                      <a:r>
                        <a:rPr kumimoji="1" lang="ja-JP" sz="1050" kern="1200" dirty="0">
                          <a:solidFill>
                            <a:schemeClr val="tx1"/>
                          </a:solidFill>
                          <a:latin typeface="BIZ UDPゴシック" panose="020B0400000000000000" pitchFamily="50" charset="-128"/>
                          <a:ea typeface="BIZ UDPゴシック" panose="020B0400000000000000" pitchFamily="50" charset="-128"/>
                          <a:cs typeface="+mn-cs"/>
                        </a:rPr>
                        <a:t>評価時点</a:t>
                      </a:r>
                      <a:r>
                        <a:rPr kumimoji="1" lang="en-US" sz="1050" kern="1200" dirty="0">
                          <a:solidFill>
                            <a:schemeClr val="tx1"/>
                          </a:solidFill>
                          <a:latin typeface="BIZ UDPゴシック" panose="020B0400000000000000" pitchFamily="50" charset="-128"/>
                          <a:ea typeface="BIZ UDPゴシック" panose="020B0400000000000000" pitchFamily="50" charset="-128"/>
                          <a:cs typeface="+mn-cs"/>
                        </a:rPr>
                        <a:t> </a:t>
                      </a:r>
                      <a:r>
                        <a:rPr kumimoji="1" lang="en-US" altLang="ja-JP" sz="1050" kern="1200" dirty="0">
                          <a:solidFill>
                            <a:schemeClr val="tx1"/>
                          </a:solidFill>
                          <a:latin typeface="BIZ UDPゴシック" panose="020B0400000000000000" pitchFamily="50" charset="-128"/>
                          <a:ea typeface="BIZ UDPゴシック" panose="020B0400000000000000" pitchFamily="50" charset="-128"/>
                          <a:cs typeface="+mn-cs"/>
                        </a:rPr>
                        <a:t>R5</a:t>
                      </a:r>
                      <a:r>
                        <a:rPr kumimoji="1" lang="ja-JP" sz="1050" kern="1200" dirty="0">
                          <a:solidFill>
                            <a:schemeClr val="tx1"/>
                          </a:solidFill>
                          <a:latin typeface="BIZ UDPゴシック" panose="020B0400000000000000" pitchFamily="50" charset="-128"/>
                          <a:ea typeface="BIZ UDPゴシック" panose="020B0400000000000000" pitchFamily="50" charset="-128"/>
                          <a:cs typeface="+mn-cs"/>
                        </a:rPr>
                        <a:t>】</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BIZ UDPゴシック" panose="020B0400000000000000" pitchFamily="50" charset="-128"/>
                          <a:ea typeface="BIZ UDPゴシック" panose="020B0400000000000000" pitchFamily="50" charset="-128"/>
                          <a:cs typeface="+mn-cs"/>
                        </a:rPr>
                        <a:t>備　考</a:t>
                      </a:r>
                      <a:endParaRPr kumimoji="1" lang="ja-JP" altLang="ja-JP" sz="1050" kern="1200" dirty="0">
                        <a:solidFill>
                          <a:schemeClr val="tx1"/>
                        </a:solidFill>
                        <a:latin typeface="BIZ UDPゴシック" panose="020B0400000000000000" pitchFamily="50" charset="-128"/>
                        <a:ea typeface="BIZ UDPゴシック" panose="020B0400000000000000" pitchFamily="50" charset="-128"/>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41935">
                <a:tc>
                  <a:txBody>
                    <a:bodyPr/>
                    <a:lstStyle/>
                    <a:p>
                      <a:pPr marL="0" algn="ctr" defTabSz="684154" rtl="0" eaLnBrk="1" fontAlgn="ctr" latinLnBrk="0" hangingPunct="1"/>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淀川水系</a:t>
                      </a:r>
                      <a:endPar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endParaRPr>
                    </a:p>
                    <a:p>
                      <a:pPr marL="0" algn="ctr" defTabSz="684154" rtl="0" eaLnBrk="1" fontAlgn="ctr" latinLnBrk="0" hangingPunct="1"/>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西大阪ブロック</a:t>
                      </a: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000" kern="1200" dirty="0">
                          <a:solidFill>
                            <a:schemeClr val="tx1"/>
                          </a:solidFill>
                          <a:latin typeface="BIZ UDPゴシック" panose="020B0400000000000000" pitchFamily="50" charset="-128"/>
                          <a:ea typeface="BIZ UDPゴシック" panose="020B0400000000000000" pitchFamily="50" charset="-128"/>
                          <a:cs typeface="+mn-cs"/>
                        </a:rPr>
                        <a:t>浸水想定面積：</a:t>
                      </a:r>
                      <a:r>
                        <a:rPr kumimoji="1" lang="ja-JP" altLang="ja-JP" sz="1000" kern="1200" dirty="0">
                          <a:solidFill>
                            <a:schemeClr val="tx1"/>
                          </a:solidFill>
                          <a:latin typeface="BIZ UDPゴシック" panose="020B0400000000000000" pitchFamily="50" charset="-128"/>
                          <a:ea typeface="BIZ UDPゴシック" panose="020B0400000000000000" pitchFamily="50" charset="-128"/>
                          <a:cs typeface="+mn-cs"/>
                        </a:rPr>
                        <a:t>約</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60.8km</a:t>
                      </a:r>
                      <a:r>
                        <a:rPr kumimoji="1" lang="en-US" altLang="ja-JP" sz="1000" kern="1200" baseline="30000" dirty="0">
                          <a:solidFill>
                            <a:schemeClr val="tx1"/>
                          </a:solidFill>
                          <a:latin typeface="BIZ UDPゴシック" panose="020B0400000000000000" pitchFamily="50" charset="-128"/>
                          <a:ea typeface="BIZ UDPゴシック" panose="020B0400000000000000" pitchFamily="50" charset="-128"/>
                          <a:cs typeface="+mn-cs"/>
                        </a:rPr>
                        <a:t>2</a:t>
                      </a:r>
                      <a:endParaRPr kumimoji="1" lang="ja-JP" sz="1000" kern="1200" dirty="0">
                        <a:solidFill>
                          <a:schemeClr val="tx1"/>
                        </a:solidFill>
                        <a:latin typeface="BIZ UDPゴシック" panose="020B0400000000000000" pitchFamily="50" charset="-128"/>
                        <a:ea typeface="BIZ UDPゴシック" panose="020B0400000000000000" pitchFamily="50" charset="-128"/>
                        <a:cs typeface="+mn-cs"/>
                      </a:endParaRPr>
                    </a:p>
                    <a:p>
                      <a:pPr marL="0" algn="ctr" defTabSz="684154" rtl="0" eaLnBrk="1" latinLnBrk="0" hangingPunct="1">
                        <a:lnSpc>
                          <a:spcPct val="100000"/>
                        </a:lnSpc>
                        <a:spcAft>
                          <a:spcPts val="0"/>
                        </a:spcAft>
                      </a:pP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床上</a:t>
                      </a:r>
                      <a:r>
                        <a:rPr kumimoji="1" lang="ja-JP" sz="1000" kern="1200" dirty="0">
                          <a:solidFill>
                            <a:schemeClr val="tx1"/>
                          </a:solidFill>
                          <a:latin typeface="BIZ UDPゴシック" panose="020B0400000000000000" pitchFamily="50" charset="-128"/>
                          <a:ea typeface="BIZ UDPゴシック" panose="020B0400000000000000" pitchFamily="50" charset="-128"/>
                          <a:cs typeface="+mn-cs"/>
                        </a:rPr>
                        <a:t>浸水家屋：</a:t>
                      </a: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約</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103,742</a:t>
                      </a: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世帯</a:t>
                      </a:r>
                      <a:endParaRPr kumimoji="1" lang="ja-JP" sz="1000" kern="1200" dirty="0">
                        <a:solidFill>
                          <a:schemeClr val="tx1"/>
                        </a:solidFill>
                        <a:latin typeface="BIZ UDPゴシック" panose="020B0400000000000000" pitchFamily="50" charset="-128"/>
                        <a:ea typeface="BIZ UDPゴシック" panose="020B0400000000000000" pitchFamily="50" charset="-128"/>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4154" rtl="0" eaLnBrk="1" latinLnBrk="0" hangingPunct="1">
                        <a:lnSpc>
                          <a:spcPct val="100000"/>
                        </a:lnSpc>
                        <a:spcAft>
                          <a:spcPts val="0"/>
                        </a:spcAft>
                      </a:pPr>
                      <a:r>
                        <a:rPr kumimoji="1" lang="ja-JP" sz="1000" kern="1200" dirty="0">
                          <a:solidFill>
                            <a:schemeClr val="tx1"/>
                          </a:solidFill>
                          <a:latin typeface="BIZ UDPゴシック" panose="020B0400000000000000" pitchFamily="50" charset="-128"/>
                          <a:ea typeface="BIZ UDPゴシック" panose="020B0400000000000000" pitchFamily="50" charset="-128"/>
                          <a:cs typeface="+mn-cs"/>
                        </a:rPr>
                        <a:t>浸水想定面積：約</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60.8km</a:t>
                      </a:r>
                      <a:r>
                        <a:rPr kumimoji="1" lang="en-US" altLang="ja-JP" sz="1000" kern="1200" baseline="30000" dirty="0">
                          <a:solidFill>
                            <a:schemeClr val="tx1"/>
                          </a:solidFill>
                          <a:latin typeface="BIZ UDPゴシック" panose="020B0400000000000000" pitchFamily="50" charset="-128"/>
                          <a:ea typeface="BIZ UDPゴシック" panose="020B0400000000000000" pitchFamily="50" charset="-128"/>
                          <a:cs typeface="+mn-cs"/>
                        </a:rPr>
                        <a:t>2</a:t>
                      </a:r>
                      <a:endParaRPr kumimoji="1" lang="ja-JP" sz="1000" kern="1200" baseline="30000" dirty="0">
                        <a:solidFill>
                          <a:schemeClr val="tx1"/>
                        </a:solidFill>
                        <a:latin typeface="BIZ UDPゴシック" panose="020B0400000000000000" pitchFamily="50" charset="-128"/>
                        <a:ea typeface="BIZ UDPゴシック" panose="020B0400000000000000" pitchFamily="50" charset="-128"/>
                        <a:cs typeface="+mn-cs"/>
                      </a:endParaRPr>
                    </a:p>
                    <a:p>
                      <a:pPr marL="0" algn="ctr" defTabSz="684154" rtl="0" eaLnBrk="1" latinLnBrk="0" hangingPunct="1">
                        <a:lnSpc>
                          <a:spcPct val="100000"/>
                        </a:lnSpc>
                        <a:spcAft>
                          <a:spcPts val="0"/>
                        </a:spcAft>
                      </a:pP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床上</a:t>
                      </a:r>
                      <a:r>
                        <a:rPr kumimoji="1" lang="ja-JP" sz="1000" kern="1200" dirty="0">
                          <a:solidFill>
                            <a:schemeClr val="tx1"/>
                          </a:solidFill>
                          <a:latin typeface="BIZ UDPゴシック" panose="020B0400000000000000" pitchFamily="50" charset="-128"/>
                          <a:ea typeface="BIZ UDPゴシック" panose="020B0400000000000000" pitchFamily="50" charset="-128"/>
                          <a:cs typeface="+mn-cs"/>
                        </a:rPr>
                        <a:t>浸水家屋：約</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116,850</a:t>
                      </a: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世帯　</a:t>
                      </a:r>
                      <a:endParaRPr kumimoji="1" lang="ja-JP" sz="1000" kern="1200" dirty="0">
                        <a:solidFill>
                          <a:schemeClr val="tx1"/>
                        </a:solidFill>
                        <a:latin typeface="BIZ UDPゴシック" panose="020B0400000000000000" pitchFamily="50" charset="-128"/>
                        <a:ea typeface="BIZ UDPゴシック" panose="020B0400000000000000" pitchFamily="50" charset="-128"/>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684154" rtl="0" eaLnBrk="1" latinLnBrk="0" hangingPunct="1">
                        <a:lnSpc>
                          <a:spcPct val="100000"/>
                        </a:lnSpc>
                        <a:spcAft>
                          <a:spcPts val="0"/>
                        </a:spcAft>
                      </a:pP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高潮　</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O.P.+5.2m</a:t>
                      </a: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500</a:t>
                      </a: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年に</a:t>
                      </a:r>
                      <a:r>
                        <a:rPr kumimoji="1" lang="en-US" altLang="ja-JP" sz="1000" kern="1200" dirty="0">
                          <a:solidFill>
                            <a:schemeClr val="tx1"/>
                          </a:solidFill>
                          <a:latin typeface="BIZ UDPゴシック" panose="020B0400000000000000" pitchFamily="50" charset="-128"/>
                          <a:ea typeface="BIZ UDPゴシック" panose="020B0400000000000000" pitchFamily="50" charset="-128"/>
                          <a:cs typeface="+mn-cs"/>
                        </a:rPr>
                        <a:t>1</a:t>
                      </a:r>
                      <a:r>
                        <a:rPr kumimoji="1" lang="ja-JP" altLang="en-US" sz="1000" kern="1200" dirty="0">
                          <a:solidFill>
                            <a:schemeClr val="tx1"/>
                          </a:solidFill>
                          <a:latin typeface="BIZ UDPゴシック" panose="020B0400000000000000" pitchFamily="50" charset="-128"/>
                          <a:ea typeface="BIZ UDPゴシック" panose="020B0400000000000000" pitchFamily="50" charset="-128"/>
                          <a:cs typeface="+mn-cs"/>
                        </a:rPr>
                        <a:t>度の規模）の浸水面積・床上浸水家屋</a:t>
                      </a:r>
                      <a:endParaRPr kumimoji="1" lang="ja-JP" sz="1000" kern="1200" dirty="0">
                        <a:solidFill>
                          <a:schemeClr val="tx1"/>
                        </a:solidFill>
                        <a:latin typeface="BIZ UDPゴシック" panose="020B0400000000000000" pitchFamily="50" charset="-128"/>
                        <a:ea typeface="BIZ UDPゴシック" panose="020B0400000000000000" pitchFamily="50" charset="-128"/>
                        <a:cs typeface="+mn-cs"/>
                      </a:endParaRPr>
                    </a:p>
                  </a:txBody>
                  <a:tcPr marL="62859" marR="6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スライド番号プレースホルダー 4">
            <a:extLst>
              <a:ext uri="{FF2B5EF4-FFF2-40B4-BE49-F238E27FC236}">
                <a16:creationId xmlns:a16="http://schemas.microsoft.com/office/drawing/2014/main" id="{61836E46-3204-4ED9-9A6A-D61AA2FED3BB}"/>
              </a:ext>
            </a:extLst>
          </p:cNvPr>
          <p:cNvSpPr>
            <a:spLocks noGrp="1"/>
          </p:cNvSpPr>
          <p:nvPr>
            <p:ph type="sldNum" sz="quarter" idx="12"/>
          </p:nvPr>
        </p:nvSpPr>
        <p:spPr>
          <a:xfrm>
            <a:off x="8452238" y="6522467"/>
            <a:ext cx="658416" cy="294291"/>
          </a:xfrm>
        </p:spPr>
        <p:txBody>
          <a:bodyPr/>
          <a:lstStyle/>
          <a:p>
            <a:fld id="{EF569D7C-9639-42C3-8F25-B9A830C54CB5}" type="slidenum">
              <a:rPr lang="en-US" altLang="ja-JP" smtClean="0">
                <a:solidFill>
                  <a:srgbClr val="000000"/>
                </a:solidFill>
              </a:rPr>
              <a:pPr/>
              <a:t>6</a:t>
            </a:fld>
            <a:endParaRPr lang="en-US" altLang="ja-JP" dirty="0">
              <a:solidFill>
                <a:srgbClr val="000000"/>
              </a:solidFill>
            </a:endParaRPr>
          </a:p>
        </p:txBody>
      </p:sp>
      <p:pic>
        <p:nvPicPr>
          <p:cNvPr id="529" name="図 528">
            <a:extLst>
              <a:ext uri="{FF2B5EF4-FFF2-40B4-BE49-F238E27FC236}">
                <a16:creationId xmlns:a16="http://schemas.microsoft.com/office/drawing/2014/main" id="{E7BD539B-6ABF-49DC-8948-12085EF88D38}"/>
              </a:ext>
            </a:extLst>
          </p:cNvPr>
          <p:cNvPicPr>
            <a:picLocks noChangeAspect="1"/>
          </p:cNvPicPr>
          <p:nvPr/>
        </p:nvPicPr>
        <p:blipFill>
          <a:blip r:embed="rId3"/>
          <a:stretch>
            <a:fillRect/>
          </a:stretch>
        </p:blipFill>
        <p:spPr>
          <a:xfrm>
            <a:off x="105934" y="934613"/>
            <a:ext cx="4904790" cy="3673974"/>
          </a:xfrm>
          <a:prstGeom prst="rect">
            <a:avLst/>
          </a:prstGeom>
        </p:spPr>
      </p:pic>
      <p:sp>
        <p:nvSpPr>
          <p:cNvPr id="530" name="四角形: 角を丸くする 529">
            <a:extLst>
              <a:ext uri="{FF2B5EF4-FFF2-40B4-BE49-F238E27FC236}">
                <a16:creationId xmlns:a16="http://schemas.microsoft.com/office/drawing/2014/main" id="{8403BF25-7B49-471E-8DCF-CB9ED566E40B}"/>
              </a:ext>
            </a:extLst>
          </p:cNvPr>
          <p:cNvSpPr/>
          <p:nvPr/>
        </p:nvSpPr>
        <p:spPr bwMode="auto">
          <a:xfrm>
            <a:off x="2957362" y="2843964"/>
            <a:ext cx="1924330" cy="727649"/>
          </a:xfrm>
          <a:prstGeom prst="roundRect">
            <a:avLst>
              <a:gd name="adj" fmla="val 46328"/>
            </a:avLst>
          </a:prstGeom>
          <a:solidFill>
            <a:srgbClr val="FFFF00"/>
          </a:solidFill>
          <a:ln>
            <a:solidFill>
              <a:schemeClr val="tx1"/>
            </a:solidFill>
          </a:ln>
          <a:effectLst/>
        </p:spPr>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三大水門は</a:t>
            </a:r>
            <a:r>
              <a:rPr lang="ja-JP" altLang="en-US" sz="1200" dirty="0">
                <a:latin typeface="BIZ UDPゴシック" panose="020B0400000000000000" pitchFamily="50" charset="-128"/>
                <a:ea typeface="BIZ UDPゴシック" panose="020B0400000000000000" pitchFamily="50" charset="-128"/>
              </a:rPr>
              <a:t>これまで</a:t>
            </a:r>
            <a:endParaRPr lang="en-US" altLang="ja-JP" sz="1200" dirty="0">
              <a:latin typeface="BIZ UDPゴシック" panose="020B0400000000000000" pitchFamily="50" charset="-128"/>
              <a:ea typeface="BIZ UDPゴシック" panose="020B0400000000000000" pitchFamily="50" charset="-128"/>
            </a:endParaRPr>
          </a:p>
          <a:p>
            <a:pPr algn="ct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回閉鎖している</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0000sv0ns502\d10208$\doc\30_防災対策課\010_企画防災Ｇ\00 水防活動関連\02 水防活動記録\H30\H300904-5（台風21号）\写真\20180905 台風21号(依頼時点収集済みデータ）\三大水門\木津川水門\木津川.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94" y="1542606"/>
            <a:ext cx="4275319" cy="2525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1184" y="826349"/>
            <a:ext cx="8955559" cy="622636"/>
          </a:xfrm>
          <a:prstGeom prst="rect">
            <a:avLst/>
          </a:prstGeom>
          <a:solidFill>
            <a:schemeClr val="bg1"/>
          </a:solidFill>
          <a:ln w="9525">
            <a:solidFill>
              <a:schemeClr val="tx1"/>
            </a:solid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 typeface="Wingdings" panose="05000000000000000000" pitchFamily="2" charset="2"/>
              <a:buChar char="Ø"/>
            </a:pPr>
            <a:r>
              <a:rPr lang="en-US" altLang="ja-JP" sz="1100">
                <a:latin typeface="+mj-ea"/>
                <a:ea typeface="+mj-ea"/>
              </a:rPr>
              <a:t>H30</a:t>
            </a:r>
            <a:r>
              <a:rPr lang="ja-JP" altLang="en-US" sz="1100">
                <a:latin typeface="+mj-ea"/>
                <a:ea typeface="+mj-ea"/>
              </a:rPr>
              <a:t>年の台風</a:t>
            </a:r>
            <a:r>
              <a:rPr lang="en-US" altLang="ja-JP" sz="1100">
                <a:latin typeface="+mj-ea"/>
                <a:ea typeface="+mj-ea"/>
              </a:rPr>
              <a:t>21</a:t>
            </a:r>
            <a:r>
              <a:rPr lang="ja-JP" altLang="en-US" sz="1100">
                <a:latin typeface="+mj-ea"/>
                <a:ea typeface="+mj-ea"/>
              </a:rPr>
              <a:t>号に伴う高潮に対し、大水門（安治川水門・木津川水門・尻無川水門）を閉鎖。</a:t>
            </a:r>
            <a:endParaRPr lang="en-US" altLang="ja-JP" sz="1100">
              <a:latin typeface="+mj-ea"/>
              <a:ea typeface="+mj-ea"/>
            </a:endParaRPr>
          </a:p>
          <a:p>
            <a:pPr>
              <a:buFont typeface="Wingdings" panose="05000000000000000000" pitchFamily="2" charset="2"/>
              <a:buChar char="Ø"/>
            </a:pPr>
            <a:r>
              <a:rPr lang="ja-JP" altLang="en-US" sz="1100">
                <a:latin typeface="+mj-ea"/>
                <a:ea typeface="+mj-ea"/>
              </a:rPr>
              <a:t>大阪府の潮位計（木津川水門外に設置）にて最大潮位</a:t>
            </a:r>
            <a:r>
              <a:rPr lang="en-US" altLang="ja-JP" sz="1100">
                <a:latin typeface="+mj-ea"/>
                <a:ea typeface="+mj-ea"/>
              </a:rPr>
              <a:t>O.P.+5.13m</a:t>
            </a:r>
            <a:r>
              <a:rPr lang="ja-JP" altLang="en-US" sz="1100">
                <a:latin typeface="+mj-ea"/>
                <a:ea typeface="+mj-ea"/>
              </a:rPr>
              <a:t>を観測し、過去最高潮位（第２室戸台風）よりも約</a:t>
            </a:r>
            <a:r>
              <a:rPr lang="en-US" altLang="ja-JP" sz="1100">
                <a:latin typeface="+mj-ea"/>
                <a:ea typeface="+mj-ea"/>
              </a:rPr>
              <a:t>1m</a:t>
            </a:r>
            <a:r>
              <a:rPr lang="ja-JP" altLang="en-US" sz="1100">
                <a:latin typeface="+mj-ea"/>
                <a:ea typeface="+mj-ea"/>
              </a:rPr>
              <a:t>高い潮位となったが、高潮による浸水被害はなかった。（被害軽減効果　約</a:t>
            </a:r>
            <a:r>
              <a:rPr lang="en-US" altLang="ja-JP" sz="1100">
                <a:latin typeface="+mj-ea"/>
                <a:ea typeface="+mj-ea"/>
              </a:rPr>
              <a:t>17</a:t>
            </a:r>
            <a:r>
              <a:rPr lang="ja-JP" altLang="en-US" sz="1100">
                <a:latin typeface="+mj-ea"/>
                <a:ea typeface="+mj-ea"/>
              </a:rPr>
              <a:t>兆円）</a:t>
            </a:r>
            <a:endParaRPr lang="en-US" altLang="ja-JP" sz="1100" dirty="0">
              <a:latin typeface="+mj-ea"/>
              <a:ea typeface="+mj-ea"/>
            </a:endParaRPr>
          </a:p>
        </p:txBody>
      </p:sp>
      <p:sp>
        <p:nvSpPr>
          <p:cNvPr id="11" name="テキスト ボックス 10"/>
          <p:cNvSpPr txBox="1"/>
          <p:nvPr/>
        </p:nvSpPr>
        <p:spPr>
          <a:xfrm>
            <a:off x="182407" y="1612716"/>
            <a:ext cx="1085225" cy="265615"/>
          </a:xfrm>
          <a:prstGeom prst="rect">
            <a:avLst/>
          </a:prstGeom>
          <a:solidFill>
            <a:schemeClr val="bg1"/>
          </a:solidFill>
          <a:ln w="19050">
            <a:solidFill>
              <a:srgbClr val="00B050"/>
            </a:solidFill>
          </a:ln>
        </p:spPr>
        <p:txBody>
          <a:bodyPr wrap="none" lIns="80165" tIns="40083" rIns="80165" bIns="40083" rtlCol="0">
            <a:spAutoFit/>
          </a:bodyPr>
          <a:lstStyle/>
          <a:p>
            <a:r>
              <a:rPr lang="ja-JP" altLang="en-US" sz="1200" b="1" dirty="0"/>
              <a:t>●木津川水門</a:t>
            </a:r>
            <a:endParaRPr lang="en-US" altLang="ja-JP" sz="1200" b="1" dirty="0"/>
          </a:p>
        </p:txBody>
      </p:sp>
      <p:sp>
        <p:nvSpPr>
          <p:cNvPr id="40" name="テキスト ボックス 39"/>
          <p:cNvSpPr txBox="1"/>
          <p:nvPr/>
        </p:nvSpPr>
        <p:spPr>
          <a:xfrm>
            <a:off x="4572665" y="1508403"/>
            <a:ext cx="4153373" cy="265615"/>
          </a:xfrm>
          <a:prstGeom prst="rect">
            <a:avLst/>
          </a:prstGeom>
          <a:noFill/>
        </p:spPr>
        <p:txBody>
          <a:bodyPr wrap="none" lIns="80165" tIns="40083" rIns="80165" bIns="40083" rtlCol="0">
            <a:spAutoFit/>
          </a:bodyPr>
          <a:lstStyle/>
          <a:p>
            <a:r>
              <a:rPr lang="ja-JP" altLang="en-US" sz="1200" dirty="0"/>
              <a:t>●</a:t>
            </a:r>
            <a:r>
              <a:rPr lang="ja-JP" altLang="en-US" sz="1100" dirty="0">
                <a:latin typeface="BIZ UDPゴシック" panose="020B0400000000000000" pitchFamily="50" charset="-128"/>
                <a:ea typeface="BIZ UDPゴシック" panose="020B0400000000000000" pitchFamily="50" charset="-128"/>
              </a:rPr>
              <a:t>木津川水門の観測潮位（</a:t>
            </a:r>
            <a:r>
              <a:rPr lang="en-US" altLang="ja-JP" sz="1100" dirty="0">
                <a:latin typeface="BIZ UDPゴシック" panose="020B0400000000000000" pitchFamily="50" charset="-128"/>
                <a:ea typeface="BIZ UDPゴシック" panose="020B0400000000000000" pitchFamily="50" charset="-128"/>
              </a:rPr>
              <a:t>O.P. +m</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大阪府潮位計による観測</a:t>
            </a:r>
            <a:r>
              <a:rPr lang="en-US" altLang="ja-JP" sz="1100" dirty="0">
                <a:latin typeface="BIZ UDPゴシック" panose="020B0400000000000000" pitchFamily="50" charset="-128"/>
                <a:ea typeface="BIZ UDPゴシック" panose="020B0400000000000000" pitchFamily="50" charset="-128"/>
              </a:rPr>
              <a:t>】</a:t>
            </a:r>
          </a:p>
        </p:txBody>
      </p:sp>
      <p:grpSp>
        <p:nvGrpSpPr>
          <p:cNvPr id="15" name="グループ化 14"/>
          <p:cNvGrpSpPr/>
          <p:nvPr/>
        </p:nvGrpSpPr>
        <p:grpSpPr>
          <a:xfrm>
            <a:off x="4536392" y="1752321"/>
            <a:ext cx="4404369" cy="2293513"/>
            <a:chOff x="5145775" y="2175449"/>
            <a:chExt cx="5149900" cy="2528173"/>
          </a:xfrm>
        </p:grpSpPr>
        <p:grpSp>
          <p:nvGrpSpPr>
            <p:cNvPr id="14" name="グループ化 13"/>
            <p:cNvGrpSpPr/>
            <p:nvPr/>
          </p:nvGrpSpPr>
          <p:grpSpPr>
            <a:xfrm>
              <a:off x="5145775" y="2175449"/>
              <a:ext cx="5149900" cy="2528173"/>
              <a:chOff x="5145775" y="2175449"/>
              <a:chExt cx="5149900" cy="2528173"/>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3" t="1714" r="817" b="3718"/>
              <a:stretch/>
            </p:blipFill>
            <p:spPr bwMode="auto">
              <a:xfrm>
                <a:off x="5145775" y="2175449"/>
                <a:ext cx="5149900" cy="252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角丸四角形 25"/>
              <p:cNvSpPr/>
              <p:nvPr/>
            </p:nvSpPr>
            <p:spPr>
              <a:xfrm>
                <a:off x="5667284" y="2899962"/>
                <a:ext cx="1271764" cy="542653"/>
              </a:xfrm>
              <a:prstGeom prst="roundRect">
                <a:avLst>
                  <a:gd name="adj" fmla="val 39804"/>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F0000"/>
                    </a:solidFill>
                  </a:rPr>
                  <a:t>外水位と内水位の最大水位差</a:t>
                </a:r>
                <a:endParaRPr lang="en-US" altLang="ja-JP" sz="900" b="1" dirty="0">
                  <a:solidFill>
                    <a:srgbClr val="FF0000"/>
                  </a:solidFill>
                </a:endParaRPr>
              </a:p>
              <a:p>
                <a:pPr algn="ctr"/>
                <a:r>
                  <a:rPr lang="ja-JP" altLang="en-US" sz="900" b="1" dirty="0">
                    <a:solidFill>
                      <a:srgbClr val="FF0000"/>
                    </a:solidFill>
                  </a:rPr>
                  <a:t>約</a:t>
                </a:r>
                <a:r>
                  <a:rPr lang="en-US" altLang="ja-JP" sz="900" b="1" dirty="0">
                    <a:solidFill>
                      <a:srgbClr val="FF0000"/>
                    </a:solidFill>
                  </a:rPr>
                  <a:t>3m</a:t>
                </a:r>
                <a:endParaRPr lang="ja-JP" altLang="en-US" sz="900" b="1" dirty="0">
                  <a:solidFill>
                    <a:srgbClr val="FF0000"/>
                  </a:solidFill>
                </a:endParaRPr>
              </a:p>
            </p:txBody>
          </p:sp>
          <p:cxnSp>
            <p:nvCxnSpPr>
              <p:cNvPr id="4" name="直線矢印コネクタ 3"/>
              <p:cNvCxnSpPr/>
              <p:nvPr/>
            </p:nvCxnSpPr>
            <p:spPr>
              <a:xfrm>
                <a:off x="6867608" y="4092417"/>
                <a:ext cx="1677037" cy="0"/>
              </a:xfrm>
              <a:prstGeom prst="straightConnector1">
                <a:avLst/>
              </a:prstGeom>
              <a:ln w="127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7344229" y="3977002"/>
                <a:ext cx="708656" cy="237487"/>
              </a:xfrm>
              <a:prstGeom prst="rect">
                <a:avLst/>
              </a:prstGeom>
              <a:solidFill>
                <a:schemeClr val="bg1"/>
              </a:solidFill>
              <a:ln w="19050">
                <a:noFill/>
              </a:ln>
            </p:spPr>
            <p:txBody>
              <a:bodyPr wrap="square">
                <a:spAutoFit/>
              </a:bodyPr>
              <a:lstStyle/>
              <a:p>
                <a:r>
                  <a:rPr lang="ja-JP" altLang="en-US" sz="800" b="1" dirty="0">
                    <a:solidFill>
                      <a:srgbClr val="0000FF"/>
                    </a:solidFill>
                  </a:rPr>
                  <a:t>水門閉鎖</a:t>
                </a:r>
              </a:p>
            </p:txBody>
          </p:sp>
        </p:grpSp>
        <p:sp>
          <p:nvSpPr>
            <p:cNvPr id="39" name="正方形/長方形 38"/>
            <p:cNvSpPr/>
            <p:nvPr/>
          </p:nvSpPr>
          <p:spPr>
            <a:xfrm>
              <a:off x="7420225" y="2275912"/>
              <a:ext cx="1680539" cy="373193"/>
            </a:xfrm>
            <a:prstGeom prst="rect">
              <a:avLst/>
            </a:prstGeom>
            <a:solidFill>
              <a:schemeClr val="bg1"/>
            </a:solidFill>
            <a:ln w="19050">
              <a:solidFill>
                <a:srgbClr val="00B050"/>
              </a:solidFill>
            </a:ln>
          </p:spPr>
          <p:txBody>
            <a:bodyPr wrap="square">
              <a:spAutoFit/>
            </a:bodyPr>
            <a:lstStyle/>
            <a:p>
              <a:r>
                <a:rPr lang="ja-JP" altLang="en-US" sz="800" dirty="0"/>
                <a:t>大阪府の潮位計による</a:t>
              </a:r>
              <a:endParaRPr lang="en-US" altLang="ja-JP" sz="800" dirty="0"/>
            </a:p>
            <a:p>
              <a:r>
                <a:rPr lang="ja-JP" altLang="en-US" sz="800" dirty="0"/>
                <a:t>瞬間最大観測値</a:t>
              </a:r>
              <a:r>
                <a:rPr lang="en-US" altLang="ja-JP" sz="800" dirty="0"/>
                <a:t>O.P. 5.13</a:t>
              </a:r>
              <a:r>
                <a:rPr lang="ja-JP" altLang="en-US" sz="800" dirty="0"/>
                <a:t>ｍ</a:t>
              </a:r>
            </a:p>
          </p:txBody>
        </p:sp>
        <p:cxnSp>
          <p:nvCxnSpPr>
            <p:cNvPr id="19" name="直線矢印コネクタ 18"/>
            <p:cNvCxnSpPr/>
            <p:nvPr/>
          </p:nvCxnSpPr>
          <p:spPr>
            <a:xfrm flipH="1">
              <a:off x="7175641" y="2397904"/>
              <a:ext cx="244585"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8144931" y="2901506"/>
              <a:ext cx="1057069" cy="373193"/>
            </a:xfrm>
            <a:prstGeom prst="rect">
              <a:avLst/>
            </a:prstGeom>
            <a:solidFill>
              <a:schemeClr val="bg1"/>
            </a:solidFill>
            <a:ln w="19050">
              <a:solidFill>
                <a:schemeClr val="bg1">
                  <a:lumMod val="75000"/>
                </a:schemeClr>
              </a:solidFill>
            </a:ln>
          </p:spPr>
          <p:txBody>
            <a:bodyPr wrap="square">
              <a:spAutoFit/>
            </a:bodyPr>
            <a:lstStyle/>
            <a:p>
              <a:r>
                <a:rPr lang="ja-JP" altLang="en-US" sz="800" dirty="0"/>
                <a:t>過去最高潮位</a:t>
              </a:r>
              <a:endParaRPr lang="en-US" altLang="ja-JP" sz="800" dirty="0"/>
            </a:p>
            <a:p>
              <a:r>
                <a:rPr lang="en-US" altLang="ja-JP" sz="800" dirty="0"/>
                <a:t>O.P. 4.12m</a:t>
              </a:r>
              <a:endParaRPr lang="ja-JP" altLang="en-US" sz="800" dirty="0"/>
            </a:p>
          </p:txBody>
        </p:sp>
      </p:grpSp>
      <p:pic>
        <p:nvPicPr>
          <p:cNvPr id="1027" name="Picture 3" descr="\\G0000sv0ns502\d10208$\doc\30_防災対策課\010_企画防災Ｇ\00 水防活動関連\02 水防活動記録\H30\H300904-5（台風21号）\写真\20180905 台風21号(依頼時点収集済みデータ）\三大水門\尻無川水門\尻無川\尻無川.PNG"/>
          <p:cNvPicPr>
            <a:picLocks noChangeAspect="1" noChangeArrowheads="1"/>
          </p:cNvPicPr>
          <p:nvPr/>
        </p:nvPicPr>
        <p:blipFill rotWithShape="1">
          <a:blip r:embed="rId4">
            <a:extLst>
              <a:ext uri="{28A0092B-C50C-407E-A947-70E740481C1C}">
                <a14:useLocalDpi xmlns:a14="http://schemas.microsoft.com/office/drawing/2010/main" val="0"/>
              </a:ext>
            </a:extLst>
          </a:blip>
          <a:srcRect b="770"/>
          <a:stretch/>
        </p:blipFill>
        <p:spPr bwMode="auto">
          <a:xfrm>
            <a:off x="4558964" y="4145858"/>
            <a:ext cx="4340089" cy="2559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0000sv0ns502\d10208$\doc\30_防災対策課\010_企画防災Ｇ\00 水防活動関連\02 水防活動記録\H30\H300904-5（台風21号）\写真\20180905 台風21号(依頼時点収集済みデータ）\三大水門\安治川水門\安治川\安治川_修正.png"/>
          <p:cNvPicPr>
            <a:picLocks noChangeAspect="1" noChangeArrowheads="1"/>
          </p:cNvPicPr>
          <p:nvPr/>
        </p:nvPicPr>
        <p:blipFill rotWithShape="1">
          <a:blip r:embed="rId5">
            <a:extLst>
              <a:ext uri="{28A0092B-C50C-407E-A947-70E740481C1C}">
                <a14:useLocalDpi xmlns:a14="http://schemas.microsoft.com/office/drawing/2010/main" val="0"/>
              </a:ext>
            </a:extLst>
          </a:blip>
          <a:srcRect t="31512" b="36902"/>
          <a:stretch/>
        </p:blipFill>
        <p:spPr bwMode="auto">
          <a:xfrm>
            <a:off x="137046" y="4141123"/>
            <a:ext cx="4287580" cy="2564219"/>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3290394" y="2627997"/>
            <a:ext cx="783213"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海側（外）</a:t>
            </a:r>
          </a:p>
        </p:txBody>
      </p:sp>
      <p:sp>
        <p:nvSpPr>
          <p:cNvPr id="24" name="正方形/長方形 23"/>
          <p:cNvSpPr/>
          <p:nvPr/>
        </p:nvSpPr>
        <p:spPr>
          <a:xfrm>
            <a:off x="185338" y="3557651"/>
            <a:ext cx="770612"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陸側（内）</a:t>
            </a:r>
          </a:p>
        </p:txBody>
      </p:sp>
      <p:sp>
        <p:nvSpPr>
          <p:cNvPr id="33" name="正方形/長方形 32"/>
          <p:cNvSpPr/>
          <p:nvPr/>
        </p:nvSpPr>
        <p:spPr>
          <a:xfrm>
            <a:off x="3643801" y="5006259"/>
            <a:ext cx="770612"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陸側（内）</a:t>
            </a:r>
          </a:p>
        </p:txBody>
      </p:sp>
      <p:sp>
        <p:nvSpPr>
          <p:cNvPr id="34" name="正方形/長方形 33"/>
          <p:cNvSpPr/>
          <p:nvPr/>
        </p:nvSpPr>
        <p:spPr>
          <a:xfrm>
            <a:off x="213688" y="6174396"/>
            <a:ext cx="783213"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海側（外）</a:t>
            </a:r>
          </a:p>
        </p:txBody>
      </p:sp>
      <p:sp>
        <p:nvSpPr>
          <p:cNvPr id="35" name="正方形/長方形 34"/>
          <p:cNvSpPr/>
          <p:nvPr/>
        </p:nvSpPr>
        <p:spPr>
          <a:xfrm>
            <a:off x="4590798" y="6099600"/>
            <a:ext cx="783213"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海側（外）</a:t>
            </a:r>
          </a:p>
        </p:txBody>
      </p:sp>
      <p:sp>
        <p:nvSpPr>
          <p:cNvPr id="36" name="正方形/長方形 35"/>
          <p:cNvSpPr/>
          <p:nvPr/>
        </p:nvSpPr>
        <p:spPr>
          <a:xfrm>
            <a:off x="8005414" y="4464301"/>
            <a:ext cx="770612" cy="450281"/>
          </a:xfrm>
          <a:prstGeom prst="rect">
            <a:avLst/>
          </a:prstGeom>
          <a:noFill/>
          <a:ln w="19050">
            <a:noFill/>
          </a:ln>
        </p:spPr>
        <p:txBody>
          <a:bodyPr wrap="square" lIns="80165" tIns="40083" rIns="80165" bIns="40083">
            <a:spAutoFit/>
          </a:bodyPr>
          <a:lstStyle/>
          <a:p>
            <a:r>
              <a:rPr lang="ja-JP" altLang="en-US" sz="1200" b="1" dirty="0">
                <a:solidFill>
                  <a:schemeClr val="bg1"/>
                </a:solidFill>
              </a:rPr>
              <a:t>陸側（内）</a:t>
            </a:r>
            <a:endParaRPr lang="en-US" altLang="ja-JP" sz="1200" b="1" dirty="0">
              <a:solidFill>
                <a:schemeClr val="bg1"/>
              </a:solidFill>
            </a:endParaRPr>
          </a:p>
          <a:p>
            <a:r>
              <a:rPr lang="ja-JP" altLang="en-US" sz="1200" b="1" dirty="0">
                <a:solidFill>
                  <a:schemeClr val="bg1"/>
                </a:solidFill>
              </a:rPr>
              <a:t>　　→</a:t>
            </a:r>
          </a:p>
        </p:txBody>
      </p:sp>
      <p:sp>
        <p:nvSpPr>
          <p:cNvPr id="37" name="テキスト ボックス 36"/>
          <p:cNvSpPr txBox="1"/>
          <p:nvPr/>
        </p:nvSpPr>
        <p:spPr>
          <a:xfrm>
            <a:off x="213688" y="4200377"/>
            <a:ext cx="1085225" cy="265615"/>
          </a:xfrm>
          <a:prstGeom prst="rect">
            <a:avLst/>
          </a:prstGeom>
          <a:solidFill>
            <a:schemeClr val="bg1"/>
          </a:solidFill>
          <a:ln w="12700">
            <a:solidFill>
              <a:srgbClr val="FF0000"/>
            </a:solidFill>
          </a:ln>
        </p:spPr>
        <p:txBody>
          <a:bodyPr wrap="none" lIns="80165" tIns="40083" rIns="80165" bIns="40083" rtlCol="0">
            <a:spAutoFit/>
          </a:bodyPr>
          <a:lstStyle/>
          <a:p>
            <a:r>
              <a:rPr lang="ja-JP" altLang="en-US" sz="1200" b="1" dirty="0"/>
              <a:t>●安治川水門</a:t>
            </a:r>
            <a:endParaRPr lang="en-US" altLang="ja-JP" sz="1200" b="1" dirty="0"/>
          </a:p>
        </p:txBody>
      </p:sp>
      <p:sp>
        <p:nvSpPr>
          <p:cNvPr id="38" name="テキスト ボックス 37"/>
          <p:cNvSpPr txBox="1"/>
          <p:nvPr/>
        </p:nvSpPr>
        <p:spPr>
          <a:xfrm>
            <a:off x="4656983" y="4185091"/>
            <a:ext cx="1085225" cy="265615"/>
          </a:xfrm>
          <a:prstGeom prst="rect">
            <a:avLst/>
          </a:prstGeom>
          <a:solidFill>
            <a:schemeClr val="bg1"/>
          </a:solidFill>
          <a:ln w="12700">
            <a:solidFill>
              <a:srgbClr val="0000FF"/>
            </a:solidFill>
          </a:ln>
        </p:spPr>
        <p:txBody>
          <a:bodyPr wrap="none" lIns="80165" tIns="40083" rIns="80165" bIns="40083" rtlCol="0">
            <a:spAutoFit/>
          </a:bodyPr>
          <a:lstStyle/>
          <a:p>
            <a:r>
              <a:rPr lang="ja-JP" altLang="en-US" sz="1200" b="1" dirty="0"/>
              <a:t>●尻無川水門</a:t>
            </a:r>
            <a:endParaRPr lang="en-US" altLang="ja-JP" sz="1200" b="1" dirty="0"/>
          </a:p>
        </p:txBody>
      </p:sp>
      <p:cxnSp>
        <p:nvCxnSpPr>
          <p:cNvPr id="3" name="直線矢印コネクタ 2"/>
          <p:cNvCxnSpPr/>
          <p:nvPr/>
        </p:nvCxnSpPr>
        <p:spPr>
          <a:xfrm>
            <a:off x="6243437" y="1954128"/>
            <a:ext cx="0" cy="124876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30" name="AutoShape 6">
            <a:extLst>
              <a:ext uri="{FF2B5EF4-FFF2-40B4-BE49-F238E27FC236}">
                <a16:creationId xmlns:a16="http://schemas.microsoft.com/office/drawing/2014/main" id="{BACD798D-76C2-C90C-3516-02653EF6A1F1}"/>
              </a:ext>
            </a:extLst>
          </p:cNvPr>
          <p:cNvSpPr>
            <a:spLocks noChangeArrowheads="1"/>
          </p:cNvSpPr>
          <p:nvPr/>
        </p:nvSpPr>
        <p:spPr bwMode="auto">
          <a:xfrm>
            <a:off x="81184" y="444858"/>
            <a:ext cx="2942067" cy="35582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三大水門閉鎖による高潮対策効果　</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1BD7A1FC-09BB-4463-A4DD-C1EB9D5A2265}"/>
              </a:ext>
            </a:extLst>
          </p:cNvPr>
          <p:cNvSpPr>
            <a:spLocks noGrp="1"/>
          </p:cNvSpPr>
          <p:nvPr>
            <p:ph type="sldNum" sz="quarter" idx="12"/>
          </p:nvPr>
        </p:nvSpPr>
        <p:spPr>
          <a:xfrm>
            <a:off x="8755569" y="6539751"/>
            <a:ext cx="370384" cy="265615"/>
          </a:xfrm>
        </p:spPr>
        <p:txBody>
          <a:bodyPr/>
          <a:lstStyle/>
          <a:p>
            <a:fld id="{36919CC2-2F78-4F74-AF09-469F7F1F226C}" type="slidenum">
              <a:rPr lang="en-US" altLang="ja-JP" smtClean="0">
                <a:solidFill>
                  <a:srgbClr val="000000"/>
                </a:solidFill>
              </a:rPr>
              <a:pPr/>
              <a:t>7</a:t>
            </a:fld>
            <a:endParaRPr lang="en-US" altLang="ja-JP" dirty="0">
              <a:solidFill>
                <a:srgbClr val="000000"/>
              </a:solidFill>
            </a:endParaRPr>
          </a:p>
        </p:txBody>
      </p:sp>
    </p:spTree>
    <p:extLst>
      <p:ext uri="{BB962C8B-B14F-4D97-AF65-F5344CB8AC3E}">
        <p14:creationId xmlns:p14="http://schemas.microsoft.com/office/powerpoint/2010/main" val="85755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a:extLst>
              <a:ext uri="{FF2B5EF4-FFF2-40B4-BE49-F238E27FC236}">
                <a16:creationId xmlns:a16="http://schemas.microsoft.com/office/drawing/2014/main" id="{4ACC1365-4C88-4DEB-97E1-D7C5672EE7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962" y="719041"/>
            <a:ext cx="8696076" cy="590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F8EAEC69-E7A9-43F3-8888-A89CA308D139}"/>
              </a:ext>
            </a:extLst>
          </p:cNvPr>
          <p:cNvSpPr>
            <a:spLocks noChangeArrowheads="1"/>
          </p:cNvSpPr>
          <p:nvPr/>
        </p:nvSpPr>
        <p:spPr bwMode="auto">
          <a:xfrm>
            <a:off x="0" y="-26988"/>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6" name="AutoShape 6">
            <a:extLst>
              <a:ext uri="{FF2B5EF4-FFF2-40B4-BE49-F238E27FC236}">
                <a16:creationId xmlns:a16="http://schemas.microsoft.com/office/drawing/2014/main" id="{8D0081D7-00E9-4CA4-9E6E-F5A1A6DBA566}"/>
              </a:ext>
            </a:extLst>
          </p:cNvPr>
          <p:cNvSpPr>
            <a:spLocks noChangeArrowheads="1"/>
          </p:cNvSpPr>
          <p:nvPr/>
        </p:nvSpPr>
        <p:spPr bwMode="auto">
          <a:xfrm>
            <a:off x="81184" y="444858"/>
            <a:ext cx="1898528" cy="35582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地震・津波対策効果　</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7ABF8874-5932-4CA0-AB93-262870F965AF}"/>
              </a:ext>
            </a:extLst>
          </p:cNvPr>
          <p:cNvSpPr txBox="1"/>
          <p:nvPr/>
        </p:nvSpPr>
        <p:spPr>
          <a:xfrm>
            <a:off x="3035998" y="6611779"/>
            <a:ext cx="6108002" cy="246221"/>
          </a:xfrm>
          <a:prstGeom prst="rect">
            <a:avLst/>
          </a:prstGeom>
          <a:noFill/>
        </p:spPr>
        <p:txBody>
          <a:bodyPr wrap="square" rtlCol="0">
            <a:spAutoFit/>
          </a:bodyPr>
          <a:lstStyle/>
          <a:p>
            <a:pPr algn="ctr"/>
            <a:r>
              <a:rPr kumimoji="1" lang="ja-JP" altLang="en-US" sz="1000" dirty="0">
                <a:latin typeface="+mj-ea"/>
                <a:ea typeface="+mj-ea"/>
              </a:rPr>
              <a:t>平成</a:t>
            </a:r>
            <a:r>
              <a:rPr kumimoji="1" lang="en-US" altLang="ja-JP" sz="1000" dirty="0">
                <a:latin typeface="+mj-ea"/>
                <a:ea typeface="+mj-ea"/>
              </a:rPr>
              <a:t>25</a:t>
            </a:r>
            <a:r>
              <a:rPr kumimoji="1" lang="ja-JP" altLang="en-US" sz="1000" dirty="0">
                <a:latin typeface="+mj-ea"/>
                <a:ea typeface="+mj-ea"/>
              </a:rPr>
              <a:t>年度　第５回南海トラフ巨大地震土木構造物耐震対策検討部会　資料５　</a:t>
            </a:r>
            <a:r>
              <a:rPr lang="ja-JP" altLang="en-US" sz="1000" dirty="0">
                <a:latin typeface="+mj-ea"/>
                <a:ea typeface="+mj-ea"/>
              </a:rPr>
              <a:t>Ｐ</a:t>
            </a:r>
            <a:r>
              <a:rPr lang="en-US" altLang="ja-JP" sz="1000" dirty="0">
                <a:latin typeface="+mj-ea"/>
                <a:ea typeface="+mj-ea"/>
              </a:rPr>
              <a:t>24</a:t>
            </a:r>
            <a:r>
              <a:rPr lang="ja-JP" altLang="en-US" sz="1000" dirty="0">
                <a:latin typeface="+mj-ea"/>
                <a:ea typeface="+mj-ea"/>
              </a:rPr>
              <a:t>　</a:t>
            </a:r>
            <a:r>
              <a:rPr kumimoji="1" lang="ja-JP" altLang="en-US" sz="1000" dirty="0">
                <a:latin typeface="+mj-ea"/>
                <a:ea typeface="+mj-ea"/>
              </a:rPr>
              <a:t>より抜粋</a:t>
            </a:r>
          </a:p>
        </p:txBody>
      </p:sp>
      <p:sp>
        <p:nvSpPr>
          <p:cNvPr id="8" name="スライド番号プレースホルダー 5">
            <a:extLst>
              <a:ext uri="{FF2B5EF4-FFF2-40B4-BE49-F238E27FC236}">
                <a16:creationId xmlns:a16="http://schemas.microsoft.com/office/drawing/2014/main" id="{B51B92A4-077E-43B6-96BC-E03F30950ED0}"/>
              </a:ext>
            </a:extLst>
          </p:cNvPr>
          <p:cNvSpPr txBox="1">
            <a:spLocks/>
          </p:cNvSpPr>
          <p:nvPr/>
        </p:nvSpPr>
        <p:spPr bwMode="auto">
          <a:xfrm>
            <a:off x="8755569" y="6539751"/>
            <a:ext cx="370384" cy="265615"/>
          </a:xfrm>
          <a:prstGeom prst="rect">
            <a:avLst/>
          </a:prstGeom>
          <a:noFill/>
          <a:ln>
            <a:noFill/>
          </a:ln>
          <a:effectLst/>
        </p:spPr>
        <p:txBody>
          <a:bodyPr vert="horz" wrap="square" lIns="95770" tIns="47886" rIns="95770" bIns="47886" numCol="1" anchor="t" anchorCtr="0" compatLnSpc="1">
            <a:prstTxWarp prst="textNoShape">
              <a:avLst/>
            </a:prstTxWarp>
          </a:bodyPr>
          <a:lstStyle>
            <a:defPPr>
              <a:defRPr lang="ja-JP"/>
            </a:defPPr>
            <a:lvl1pPr algn="r" rtl="0" eaLnBrk="1" fontAlgn="base" hangingPunct="1">
              <a:spcBef>
                <a:spcPct val="0"/>
              </a:spcBef>
              <a:spcAft>
                <a:spcPct val="0"/>
              </a:spcAft>
              <a:defRPr kumimoji="0" sz="1385"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36919CC2-2F78-4F74-AF09-469F7F1F226C}" type="slidenum">
              <a:rPr lang="en-US" altLang="ja-JP" smtClean="0">
                <a:solidFill>
                  <a:srgbClr val="000000"/>
                </a:solidFill>
              </a:rPr>
              <a:pPr/>
              <a:t>8</a:t>
            </a:fld>
            <a:endParaRPr lang="en-US" altLang="ja-JP"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4" name="Rectangle 2">
            <a:extLst>
              <a:ext uri="{FF2B5EF4-FFF2-40B4-BE49-F238E27FC236}">
                <a16:creationId xmlns:a16="http://schemas.microsoft.com/office/drawing/2014/main" id="{843D08FF-433E-47AE-BD6C-208C6E558C6D}"/>
              </a:ext>
            </a:extLst>
          </p:cNvPr>
          <p:cNvSpPr>
            <a:spLocks noChangeArrowheads="1"/>
          </p:cNvSpPr>
          <p:nvPr/>
        </p:nvSpPr>
        <p:spPr bwMode="auto">
          <a:xfrm>
            <a:off x="0" y="780824"/>
            <a:ext cx="8892480"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latin typeface="ＭＳ ゴシック" panose="020B0609070205080204" pitchFamily="49" charset="-128"/>
                <a:ea typeface="ＭＳ ゴシック" panose="020B0609070205080204" pitchFamily="49" charset="-128"/>
              </a:rPr>
              <a:t>高潮対策事業に係る経済性評価の考え方</a:t>
            </a:r>
          </a:p>
        </p:txBody>
      </p:sp>
      <p:graphicFrame>
        <p:nvGraphicFramePr>
          <p:cNvPr id="5" name="表 4">
            <a:extLst>
              <a:ext uri="{FF2B5EF4-FFF2-40B4-BE49-F238E27FC236}">
                <a16:creationId xmlns:a16="http://schemas.microsoft.com/office/drawing/2014/main" id="{1F93ABC1-AA43-4AB5-A108-FC0B00CD1FBF}"/>
              </a:ext>
            </a:extLst>
          </p:cNvPr>
          <p:cNvGraphicFramePr>
            <a:graphicFrameLocks noGrp="1"/>
          </p:cNvGraphicFramePr>
          <p:nvPr>
            <p:extLst>
              <p:ext uri="{D42A27DB-BD31-4B8C-83A1-F6EECF244321}">
                <p14:modId xmlns:p14="http://schemas.microsoft.com/office/powerpoint/2010/main" val="3659235942"/>
              </p:ext>
            </p:extLst>
          </p:nvPr>
        </p:nvGraphicFramePr>
        <p:xfrm>
          <a:off x="722529" y="1785434"/>
          <a:ext cx="7155795" cy="4882962"/>
        </p:xfrm>
        <a:graphic>
          <a:graphicData uri="http://schemas.openxmlformats.org/drawingml/2006/table">
            <a:tbl>
              <a:tblPr firstRow="1" bandRow="1">
                <a:tableStyleId>{5940675A-B579-460E-94D1-54222C63F5DA}</a:tableStyleId>
              </a:tblPr>
              <a:tblGrid>
                <a:gridCol w="2745306">
                  <a:extLst>
                    <a:ext uri="{9D8B030D-6E8A-4147-A177-3AD203B41FA5}">
                      <a16:colId xmlns:a16="http://schemas.microsoft.com/office/drawing/2014/main" val="439417379"/>
                    </a:ext>
                  </a:extLst>
                </a:gridCol>
                <a:gridCol w="4410489">
                  <a:extLst>
                    <a:ext uri="{9D8B030D-6E8A-4147-A177-3AD203B41FA5}">
                      <a16:colId xmlns:a16="http://schemas.microsoft.com/office/drawing/2014/main" val="3510912413"/>
                    </a:ext>
                  </a:extLst>
                </a:gridCol>
              </a:tblGrid>
              <a:tr h="437340">
                <a:tc>
                  <a:txBody>
                    <a:bodyPr/>
                    <a:lstStyle/>
                    <a:p>
                      <a:pPr algn="ctr"/>
                      <a:r>
                        <a:rPr kumimoji="1" lang="ja-JP" altLang="en-US" sz="1600" dirty="0">
                          <a:latin typeface="ＭＳ ゴシック" panose="020B0609070205080204" pitchFamily="49" charset="-128"/>
                          <a:ea typeface="ＭＳ ゴシック" panose="020B0609070205080204" pitchFamily="49" charset="-128"/>
                        </a:rPr>
                        <a:t>評価対象</a:t>
                      </a:r>
                    </a:p>
                  </a:txBody>
                  <a:tcPr anchor="ctr">
                    <a:solidFill>
                      <a:schemeClr val="bg1">
                        <a:lumMod val="85000"/>
                      </a:schemeClr>
                    </a:solidFill>
                  </a:tcPr>
                </a:tc>
                <a:tc>
                  <a:txBody>
                    <a:bodyPr/>
                    <a:lstStyle/>
                    <a:p>
                      <a:pPr algn="ctr"/>
                      <a:r>
                        <a:rPr kumimoji="1" lang="ja-JP" altLang="en-US" sz="1600" dirty="0">
                          <a:latin typeface="ＭＳ ゴシック" panose="020B0609070205080204" pitchFamily="49" charset="-128"/>
                          <a:ea typeface="ＭＳ ゴシック" panose="020B0609070205080204" pitchFamily="49" charset="-128"/>
                        </a:rPr>
                        <a:t>高潮対策事業（昭和</a:t>
                      </a:r>
                      <a:r>
                        <a:rPr kumimoji="1" lang="en-US" altLang="ja-JP" sz="1600" dirty="0">
                          <a:latin typeface="ＭＳ ゴシック" panose="020B0609070205080204" pitchFamily="49" charset="-128"/>
                          <a:ea typeface="ＭＳ ゴシック" panose="020B0609070205080204" pitchFamily="49" charset="-128"/>
                        </a:rPr>
                        <a:t>35</a:t>
                      </a:r>
                      <a:r>
                        <a:rPr kumimoji="1" lang="ja-JP" altLang="en-US" sz="1600" dirty="0">
                          <a:latin typeface="ＭＳ ゴシック" panose="020B0609070205080204" pitchFamily="49" charset="-128"/>
                          <a:ea typeface="ＭＳ ゴシック" panose="020B0609070205080204" pitchFamily="49" charset="-128"/>
                        </a:rPr>
                        <a:t>年～）</a:t>
                      </a:r>
                    </a:p>
                  </a:txBody>
                  <a:tcPr anchor="ctr">
                    <a:solidFill>
                      <a:schemeClr val="bg1">
                        <a:lumMod val="85000"/>
                      </a:schemeClr>
                    </a:solidFill>
                  </a:tcPr>
                </a:tc>
                <a:extLst>
                  <a:ext uri="{0D108BD9-81ED-4DB2-BD59-A6C34878D82A}">
                    <a16:rowId xmlns:a16="http://schemas.microsoft.com/office/drawing/2014/main" val="1270874064"/>
                  </a:ext>
                </a:extLst>
              </a:tr>
              <a:tr h="647607">
                <a:tc>
                  <a:txBody>
                    <a:bodyPr/>
                    <a:lstStyle/>
                    <a:p>
                      <a:pPr algn="ctr"/>
                      <a:r>
                        <a:rPr kumimoji="1" lang="ja-JP" altLang="en-US" sz="1600" dirty="0">
                          <a:latin typeface="ＭＳ ゴシック" panose="020B0609070205080204" pitchFamily="49" charset="-128"/>
                          <a:ea typeface="ＭＳ ゴシック" panose="020B0609070205080204" pitchFamily="49" charset="-128"/>
                        </a:rPr>
                        <a:t>評価</a:t>
                      </a:r>
                      <a:endParaRPr kumimoji="1" lang="en-US" altLang="ja-JP" sz="1600" dirty="0">
                        <a:latin typeface="ＭＳ ゴシック" panose="020B0609070205080204" pitchFamily="49" charset="-128"/>
                        <a:ea typeface="ＭＳ ゴシック" panose="020B0609070205080204" pitchFamily="49" charset="-128"/>
                      </a:endParaRPr>
                    </a:p>
                    <a:p>
                      <a:pPr algn="ctr"/>
                      <a:r>
                        <a:rPr kumimoji="1" lang="ja-JP" altLang="en-US" sz="1600" dirty="0">
                          <a:latin typeface="ＭＳ ゴシック" panose="020B0609070205080204" pitchFamily="49" charset="-128"/>
                          <a:ea typeface="ＭＳ ゴシック" panose="020B0609070205080204" pitchFamily="49" charset="-128"/>
                        </a:rPr>
                        <a:t>基準年</a:t>
                      </a:r>
                    </a:p>
                  </a:txBody>
                  <a:tcPr anchor="ctr"/>
                </a:tc>
                <a:tc>
                  <a:txBody>
                    <a:bodyPr/>
                    <a:lstStyle/>
                    <a:p>
                      <a:pPr algn="ctr"/>
                      <a:r>
                        <a:rPr kumimoji="1" lang="ja-JP" altLang="en-US" sz="1600" dirty="0">
                          <a:latin typeface="ＭＳ ゴシック" panose="020B0609070205080204" pitchFamily="49" charset="-128"/>
                          <a:ea typeface="ＭＳ ゴシック" panose="020B0609070205080204" pitchFamily="49" charset="-128"/>
                        </a:rPr>
                        <a:t>令和５年（</a:t>
                      </a:r>
                      <a:r>
                        <a:rPr kumimoji="1" lang="en-US" altLang="ja-JP" sz="1600" dirty="0">
                          <a:latin typeface="ＭＳ ゴシック" panose="020B0609070205080204" pitchFamily="49" charset="-128"/>
                          <a:ea typeface="ＭＳ ゴシック" panose="020B0609070205080204" pitchFamily="49" charset="-128"/>
                        </a:rPr>
                        <a:t>2023</a:t>
                      </a:r>
                      <a:r>
                        <a:rPr kumimoji="1" lang="ja-JP" altLang="en-US" sz="1600" dirty="0">
                          <a:latin typeface="ＭＳ ゴシック" panose="020B0609070205080204" pitchFamily="49" charset="-128"/>
                          <a:ea typeface="ＭＳ ゴシック" panose="020B0609070205080204" pitchFamily="49" charset="-128"/>
                        </a:rPr>
                        <a:t>年）</a:t>
                      </a:r>
                    </a:p>
                  </a:txBody>
                  <a:tcPr anchor="ctr"/>
                </a:tc>
                <a:extLst>
                  <a:ext uri="{0D108BD9-81ED-4DB2-BD59-A6C34878D82A}">
                    <a16:rowId xmlns:a16="http://schemas.microsoft.com/office/drawing/2014/main" val="3705670363"/>
                  </a:ext>
                </a:extLst>
              </a:tr>
              <a:tr h="792370">
                <a:tc>
                  <a:txBody>
                    <a:bodyPr/>
                    <a:lstStyle/>
                    <a:p>
                      <a:pPr algn="ctr"/>
                      <a:r>
                        <a:rPr kumimoji="1" lang="ja-JP" altLang="en-US" sz="1600" dirty="0">
                          <a:latin typeface="ＭＳ ゴシック" panose="020B0609070205080204" pitchFamily="49" charset="-128"/>
                          <a:ea typeface="ＭＳ ゴシック" panose="020B0609070205080204" pitchFamily="49" charset="-128"/>
                        </a:rPr>
                        <a:t>整備期間</a:t>
                      </a:r>
                    </a:p>
                  </a:txBody>
                  <a:tcPr anchor="ctr"/>
                </a:tc>
                <a:tc>
                  <a:txBody>
                    <a:bodyPr/>
                    <a:lstStyle/>
                    <a:p>
                      <a:pPr algn="ctr"/>
                      <a:r>
                        <a:rPr kumimoji="1" lang="en-US" altLang="ja-JP" sz="1600" dirty="0">
                          <a:latin typeface="ＭＳ ゴシック" panose="020B0609070205080204" pitchFamily="49" charset="-128"/>
                          <a:ea typeface="ＭＳ ゴシック" panose="020B0609070205080204" pitchFamily="49" charset="-128"/>
                        </a:rPr>
                        <a:t>82</a:t>
                      </a:r>
                      <a:r>
                        <a:rPr kumimoji="1" lang="ja-JP" altLang="en-US" sz="1600" dirty="0">
                          <a:latin typeface="ＭＳ ゴシック" panose="020B0609070205080204" pitchFamily="49" charset="-128"/>
                          <a:ea typeface="ＭＳ ゴシック" panose="020B0609070205080204" pitchFamily="49" charset="-128"/>
                        </a:rPr>
                        <a:t>年間</a:t>
                      </a:r>
                      <a:endParaRPr kumimoji="1" lang="en-US" altLang="ja-JP" sz="1600" dirty="0">
                        <a:latin typeface="ＭＳ ゴシック" panose="020B0609070205080204" pitchFamily="49" charset="-128"/>
                        <a:ea typeface="ＭＳ ゴシック" panose="020B0609070205080204" pitchFamily="49" charset="-128"/>
                      </a:endParaRPr>
                    </a:p>
                    <a:p>
                      <a:pPr algn="ctr"/>
                      <a:r>
                        <a:rPr kumimoji="1" lang="ja-JP" altLang="en-US" sz="1600" dirty="0">
                          <a:latin typeface="ＭＳ ゴシック" panose="020B0609070205080204" pitchFamily="49" charset="-128"/>
                          <a:ea typeface="ＭＳ ゴシック" panose="020B0609070205080204" pitchFamily="49" charset="-128"/>
                        </a:rPr>
                        <a:t>（昭和</a:t>
                      </a:r>
                      <a:r>
                        <a:rPr kumimoji="1" lang="en-US" altLang="ja-JP" sz="1600" dirty="0">
                          <a:latin typeface="ＭＳ ゴシック" panose="020B0609070205080204" pitchFamily="49" charset="-128"/>
                          <a:ea typeface="ＭＳ ゴシック" panose="020B0609070205080204" pitchFamily="49" charset="-128"/>
                        </a:rPr>
                        <a:t>35</a:t>
                      </a:r>
                      <a:r>
                        <a:rPr kumimoji="1" lang="ja-JP" altLang="en-US" sz="1600" dirty="0">
                          <a:latin typeface="ＭＳ ゴシック" panose="020B0609070205080204" pitchFamily="49" charset="-128"/>
                          <a:ea typeface="ＭＳ ゴシック" panose="020B0609070205080204" pitchFamily="49" charset="-128"/>
                        </a:rPr>
                        <a:t>年～令和</a:t>
                      </a:r>
                      <a:r>
                        <a:rPr kumimoji="1" lang="en-US" altLang="ja-JP" sz="1600" dirty="0">
                          <a:latin typeface="ＭＳ ゴシック" panose="020B0609070205080204" pitchFamily="49" charset="-128"/>
                          <a:ea typeface="ＭＳ ゴシック" panose="020B0609070205080204" pitchFamily="49" charset="-128"/>
                        </a:rPr>
                        <a:t>23</a:t>
                      </a:r>
                      <a:r>
                        <a:rPr kumimoji="1" lang="ja-JP" altLang="en-US" sz="1600" dirty="0">
                          <a:latin typeface="ＭＳ ゴシック" panose="020B0609070205080204" pitchFamily="49" charset="-128"/>
                          <a:ea typeface="ＭＳ ゴシック" panose="020B0609070205080204" pitchFamily="49" charset="-128"/>
                        </a:rPr>
                        <a:t>年）</a:t>
                      </a:r>
                    </a:p>
                  </a:txBody>
                  <a:tcPr anchor="ctr"/>
                </a:tc>
                <a:extLst>
                  <a:ext uri="{0D108BD9-81ED-4DB2-BD59-A6C34878D82A}">
                    <a16:rowId xmlns:a16="http://schemas.microsoft.com/office/drawing/2014/main" val="3855285232"/>
                  </a:ext>
                </a:extLst>
              </a:tr>
              <a:tr h="1081318">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整備完了後の評価期間</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ＭＳ ゴシック" panose="020B0609070205080204" pitchFamily="49" charset="-128"/>
                          <a:ea typeface="ＭＳ ゴシック" panose="020B0609070205080204" pitchFamily="49" charset="-128"/>
                        </a:rPr>
                        <a:t>三大水門の目標寿命：</a:t>
                      </a:r>
                      <a:r>
                        <a:rPr kumimoji="1" lang="en-US" altLang="ja-JP" sz="1600" dirty="0">
                          <a:solidFill>
                            <a:schemeClr val="tx1"/>
                          </a:solidFill>
                          <a:latin typeface="ＭＳ ゴシック" panose="020B0609070205080204" pitchFamily="49" charset="-128"/>
                          <a:ea typeface="ＭＳ ゴシック" panose="020B0609070205080204" pitchFamily="49" charset="-128"/>
                        </a:rPr>
                        <a:t>80</a:t>
                      </a:r>
                      <a:r>
                        <a:rPr kumimoji="1" lang="ja-JP" altLang="en-US" sz="1600" dirty="0">
                          <a:solidFill>
                            <a:schemeClr val="tx1"/>
                          </a:solidFill>
                          <a:latin typeface="ＭＳ ゴシック" panose="020B0609070205080204" pitchFamily="49" charset="-128"/>
                          <a:ea typeface="ＭＳ ゴシック" panose="020B0609070205080204" pitchFamily="49" charset="-128"/>
                        </a:rPr>
                        <a:t>年間</a:t>
                      </a:r>
                      <a:endParaRPr kumimoji="1" lang="ja-JP" altLang="en-US" sz="1600" b="1" dirty="0">
                        <a:solidFill>
                          <a:schemeClr val="tx1"/>
                        </a:solidFill>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val="2181502567"/>
                  </a:ext>
                </a:extLst>
              </a:tr>
              <a:tr h="792370">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便益算定における施設条件</a:t>
                      </a:r>
                    </a:p>
                  </a:txBody>
                  <a:tcPr anchor="ctr"/>
                </a:tc>
                <a:tc>
                  <a:txBody>
                    <a:bodyPr/>
                    <a:lstStyle/>
                    <a:p>
                      <a:r>
                        <a:rPr kumimoji="1" lang="ja-JP" altLang="en-US" sz="1600" dirty="0">
                          <a:solidFill>
                            <a:schemeClr val="tx1"/>
                          </a:solidFill>
                          <a:latin typeface="ＭＳ ゴシック" panose="020B0609070205080204" pitchFamily="49" charset="-128"/>
                          <a:ea typeface="ＭＳ ゴシック" panose="020B0609070205080204" pitchFamily="49" charset="-128"/>
                        </a:rPr>
                        <a:t>計画策定時（昭和</a:t>
                      </a:r>
                      <a:r>
                        <a:rPr kumimoji="1" lang="en-US" altLang="ja-JP" sz="1600" dirty="0">
                          <a:solidFill>
                            <a:schemeClr val="tx1"/>
                          </a:solidFill>
                          <a:latin typeface="ＭＳ ゴシック" panose="020B0609070205080204" pitchFamily="49" charset="-128"/>
                          <a:ea typeface="ＭＳ ゴシック" panose="020B0609070205080204" pitchFamily="49" charset="-128"/>
                        </a:rPr>
                        <a:t>35</a:t>
                      </a:r>
                      <a:r>
                        <a:rPr kumimoji="1" lang="ja-JP" altLang="en-US" sz="1600" dirty="0">
                          <a:solidFill>
                            <a:schemeClr val="tx1"/>
                          </a:solidFill>
                          <a:latin typeface="ＭＳ ゴシック" panose="020B0609070205080204" pitchFamily="49" charset="-128"/>
                          <a:ea typeface="ＭＳ ゴシック" panose="020B0609070205080204" pitchFamily="49" charset="-128"/>
                        </a:rPr>
                        <a:t>年）の各施設を反映</a:t>
                      </a:r>
                    </a:p>
                  </a:txBody>
                  <a:tcPr anchor="ctr"/>
                </a:tc>
                <a:extLst>
                  <a:ext uri="{0D108BD9-81ED-4DB2-BD59-A6C34878D82A}">
                    <a16:rowId xmlns:a16="http://schemas.microsoft.com/office/drawing/2014/main" val="3080531174"/>
                  </a:ext>
                </a:extLst>
              </a:tr>
              <a:tr h="1131957">
                <a:tc>
                  <a:txBody>
                    <a:bodyPr/>
                    <a:lstStyle/>
                    <a:p>
                      <a:pPr algn="ctr"/>
                      <a:r>
                        <a:rPr kumimoji="1" lang="ja-JP" altLang="en-US" sz="1600" dirty="0">
                          <a:latin typeface="ＭＳ ゴシック" panose="020B0609070205080204" pitchFamily="49" charset="-128"/>
                          <a:ea typeface="ＭＳ ゴシック" panose="020B0609070205080204" pitchFamily="49" charset="-128"/>
                        </a:rPr>
                        <a:t>対象外力</a:t>
                      </a:r>
                      <a:endParaRPr kumimoji="1" lang="en-US" altLang="ja-JP" sz="1600" dirty="0">
                        <a:latin typeface="ＭＳ ゴシック" panose="020B0609070205080204" pitchFamily="49" charset="-128"/>
                        <a:ea typeface="ＭＳ ゴシック" panose="020B0609070205080204" pitchFamily="49" charset="-128"/>
                      </a:endParaRPr>
                    </a:p>
                    <a:p>
                      <a:pPr algn="ctr"/>
                      <a:r>
                        <a:rPr kumimoji="1" lang="ja-JP" altLang="en-US" sz="1600" dirty="0">
                          <a:latin typeface="ＭＳ ゴシック" panose="020B0609070205080204" pitchFamily="49" charset="-128"/>
                          <a:ea typeface="ＭＳ ゴシック" panose="020B0609070205080204" pitchFamily="49" charset="-128"/>
                        </a:rPr>
                        <a:t>（高潮）</a:t>
                      </a:r>
                    </a:p>
                  </a:txBody>
                  <a:tcPr anchor="ctr"/>
                </a:tc>
                <a:tc>
                  <a:txBody>
                    <a:bodyPr/>
                    <a:lstStyle/>
                    <a:p>
                      <a:r>
                        <a:rPr lang="ja-JP" altLang="en-US" sz="1600" dirty="0">
                          <a:solidFill>
                            <a:srgbClr val="000000"/>
                          </a:solidFill>
                          <a:latin typeface="ＭＳ ゴシック" panose="020B0609070205080204" pitchFamily="49" charset="-128"/>
                          <a:ea typeface="ＭＳ ゴシック" panose="020B0609070205080204" pitchFamily="49" charset="-128"/>
                        </a:rPr>
                        <a:t>（計画高潮位）</a:t>
                      </a:r>
                      <a:r>
                        <a:rPr lang="en-US" altLang="ja-JP" sz="1600" dirty="0">
                          <a:solidFill>
                            <a:srgbClr val="000000"/>
                          </a:solidFill>
                          <a:latin typeface="ＭＳ ゴシック" panose="020B0609070205080204" pitchFamily="49" charset="-128"/>
                          <a:ea typeface="ＭＳ ゴシック" panose="020B0609070205080204" pitchFamily="49" charset="-128"/>
                        </a:rPr>
                        <a:t>O.P.+5.2m</a:t>
                      </a:r>
                      <a:r>
                        <a:rPr lang="ja-JP" altLang="en-US" sz="1100" dirty="0">
                          <a:solidFill>
                            <a:srgbClr val="000000"/>
                          </a:solidFill>
                          <a:latin typeface="ＭＳ ゴシック" panose="020B0609070205080204" pitchFamily="49" charset="-128"/>
                          <a:ea typeface="ＭＳ ゴシック" panose="020B0609070205080204" pitchFamily="49" charset="-128"/>
                        </a:rPr>
                        <a:t>（</a:t>
                      </a:r>
                      <a:r>
                        <a:rPr lang="ja-JP" altLang="en-US" sz="1050" dirty="0">
                          <a:solidFill>
                            <a:srgbClr val="000000"/>
                          </a:solidFill>
                          <a:latin typeface="ＭＳ ゴシック" panose="020B0609070205080204" pitchFamily="49" charset="-128"/>
                          <a:ea typeface="ＭＳ ゴシック" panose="020B0609070205080204" pitchFamily="49" charset="-128"/>
                        </a:rPr>
                        <a:t>確率規模</a:t>
                      </a:r>
                      <a:r>
                        <a:rPr lang="en-US" altLang="ja-JP" sz="1050" dirty="0">
                          <a:solidFill>
                            <a:srgbClr val="000000"/>
                          </a:solidFill>
                          <a:latin typeface="ＭＳ ゴシック" panose="020B0609070205080204" pitchFamily="49" charset="-128"/>
                          <a:ea typeface="ＭＳ ゴシック" panose="020B0609070205080204" pitchFamily="49" charset="-128"/>
                        </a:rPr>
                        <a:t>1/500</a:t>
                      </a:r>
                      <a:r>
                        <a:rPr lang="ja-JP" altLang="en-US" sz="1050" dirty="0">
                          <a:solidFill>
                            <a:srgbClr val="000000"/>
                          </a:solidFill>
                          <a:latin typeface="ＭＳ ゴシック" panose="020B0609070205080204" pitchFamily="49" charset="-128"/>
                          <a:ea typeface="ＭＳ ゴシック" panose="020B0609070205080204" pitchFamily="49" charset="-128"/>
                        </a:rPr>
                        <a:t>相当</a:t>
                      </a:r>
                      <a:r>
                        <a:rPr lang="en-US" altLang="ja-JP" sz="1050" dirty="0">
                          <a:solidFill>
                            <a:srgbClr val="000000"/>
                          </a:solidFill>
                          <a:latin typeface="ＭＳ ゴシック" panose="020B0609070205080204" pitchFamily="49" charset="-128"/>
                          <a:ea typeface="ＭＳ ゴシック" panose="020B0609070205080204" pitchFamily="49" charset="-128"/>
                        </a:rPr>
                        <a:t>※)</a:t>
                      </a:r>
                      <a:r>
                        <a:rPr lang="ja-JP" altLang="en-US" sz="1600" dirty="0">
                          <a:solidFill>
                            <a:srgbClr val="000000"/>
                          </a:solidFill>
                          <a:latin typeface="ＭＳ ゴシック" panose="020B0609070205080204" pitchFamily="49" charset="-128"/>
                          <a:ea typeface="ＭＳ ゴシック" panose="020B0609070205080204" pitchFamily="49" charset="-128"/>
                        </a:rPr>
                        <a:t>　　　　　   </a:t>
                      </a:r>
                      <a:endParaRPr lang="en-US" altLang="ja-JP" sz="1600" dirty="0">
                        <a:solidFill>
                          <a:srgbClr val="000000"/>
                        </a:solidFill>
                        <a:latin typeface="ＭＳ ゴシック" panose="020B0609070205080204" pitchFamily="49" charset="-128"/>
                        <a:ea typeface="ＭＳ ゴシック" panose="020B0609070205080204" pitchFamily="49" charset="-128"/>
                      </a:endParaRPr>
                    </a:p>
                    <a:p>
                      <a:r>
                        <a:rPr lang="en-US" altLang="ja-JP" sz="1600" dirty="0">
                          <a:solidFill>
                            <a:srgbClr val="000000"/>
                          </a:solidFill>
                          <a:latin typeface="ＭＳ ゴシック" panose="020B0609070205080204" pitchFamily="49" charset="-128"/>
                          <a:ea typeface="ＭＳ ゴシック" panose="020B0609070205080204" pitchFamily="49" charset="-128"/>
                        </a:rPr>
                        <a:t>              O.P.+4.2m</a:t>
                      </a:r>
                      <a:r>
                        <a:rPr lang="ja-JP" altLang="en-US" sz="1050" dirty="0">
                          <a:solidFill>
                            <a:srgbClr val="000000"/>
                          </a:solidFill>
                          <a:latin typeface="ＭＳ ゴシック" panose="020B0609070205080204" pitchFamily="49" charset="-128"/>
                          <a:ea typeface="ＭＳ ゴシック" panose="020B0609070205080204" pitchFamily="49" charset="-128"/>
                        </a:rPr>
                        <a:t>（確率規模</a:t>
                      </a:r>
                      <a:r>
                        <a:rPr lang="en-US" altLang="ja-JP" sz="1050" dirty="0">
                          <a:solidFill>
                            <a:srgbClr val="000000"/>
                          </a:solidFill>
                          <a:latin typeface="ＭＳ ゴシック" panose="020B0609070205080204" pitchFamily="49" charset="-128"/>
                          <a:ea typeface="ＭＳ ゴシック" panose="020B0609070205080204" pitchFamily="49" charset="-128"/>
                        </a:rPr>
                        <a:t>1/100</a:t>
                      </a:r>
                      <a:r>
                        <a:rPr lang="ja-JP" altLang="en-US" sz="1050" dirty="0">
                          <a:solidFill>
                            <a:srgbClr val="000000"/>
                          </a:solidFill>
                          <a:latin typeface="ＭＳ ゴシック" panose="020B0609070205080204" pitchFamily="49" charset="-128"/>
                          <a:ea typeface="ＭＳ ゴシック" panose="020B0609070205080204" pitchFamily="49" charset="-128"/>
                        </a:rPr>
                        <a:t>相当</a:t>
                      </a:r>
                      <a:r>
                        <a:rPr lang="en-US" altLang="ja-JP" sz="1050" dirty="0">
                          <a:solidFill>
                            <a:srgbClr val="000000"/>
                          </a:solidFill>
                          <a:latin typeface="ＭＳ ゴシック" panose="020B0609070205080204" pitchFamily="49" charset="-128"/>
                          <a:ea typeface="ＭＳ ゴシック" panose="020B0609070205080204" pitchFamily="49" charset="-128"/>
                        </a:rPr>
                        <a:t>※)</a:t>
                      </a:r>
                      <a:endParaRPr lang="en-US" altLang="ja-JP" sz="1600" dirty="0">
                        <a:solidFill>
                          <a:srgbClr val="000000"/>
                        </a:solidFill>
                        <a:latin typeface="ＭＳ ゴシック" panose="020B0609070205080204" pitchFamily="49" charset="-128"/>
                        <a:ea typeface="ＭＳ ゴシック" panose="020B0609070205080204" pitchFamily="49" charset="-128"/>
                      </a:endParaRPr>
                    </a:p>
                    <a:p>
                      <a:r>
                        <a:rPr lang="en-US" altLang="ja-JP" sz="1600" dirty="0">
                          <a:solidFill>
                            <a:srgbClr val="000000"/>
                          </a:solidFill>
                          <a:latin typeface="ＭＳ ゴシック" panose="020B0609070205080204" pitchFamily="49" charset="-128"/>
                          <a:ea typeface="ＭＳ ゴシック" panose="020B0609070205080204" pitchFamily="49" charset="-128"/>
                        </a:rPr>
                        <a:t>              O.P.+3.8m</a:t>
                      </a:r>
                      <a:r>
                        <a:rPr lang="ja-JP" altLang="en-US" sz="1050" dirty="0">
                          <a:solidFill>
                            <a:srgbClr val="000000"/>
                          </a:solidFill>
                          <a:latin typeface="ＭＳ ゴシック" panose="020B0609070205080204" pitchFamily="49" charset="-128"/>
                          <a:ea typeface="ＭＳ ゴシック" panose="020B0609070205080204" pitchFamily="49" charset="-128"/>
                        </a:rPr>
                        <a:t>（確率規模</a:t>
                      </a:r>
                      <a:r>
                        <a:rPr lang="en-US" altLang="ja-JP" sz="1050" dirty="0">
                          <a:solidFill>
                            <a:srgbClr val="000000"/>
                          </a:solidFill>
                          <a:latin typeface="ＭＳ ゴシック" panose="020B0609070205080204" pitchFamily="49" charset="-128"/>
                          <a:ea typeface="ＭＳ ゴシック" panose="020B0609070205080204" pitchFamily="49" charset="-128"/>
                        </a:rPr>
                        <a:t>1/50</a:t>
                      </a:r>
                      <a:r>
                        <a:rPr lang="ja-JP" altLang="en-US" sz="1050" dirty="0">
                          <a:solidFill>
                            <a:srgbClr val="000000"/>
                          </a:solidFill>
                          <a:latin typeface="ＭＳ ゴシック" panose="020B0609070205080204" pitchFamily="49" charset="-128"/>
                          <a:ea typeface="ＭＳ ゴシック" panose="020B0609070205080204" pitchFamily="49" charset="-128"/>
                        </a:rPr>
                        <a:t>相当</a:t>
                      </a:r>
                      <a:r>
                        <a:rPr lang="en-US" altLang="ja-JP" sz="1050" dirty="0">
                          <a:solidFill>
                            <a:srgbClr val="000000"/>
                          </a:solidFill>
                          <a:latin typeface="ＭＳ ゴシック" panose="020B0609070205080204" pitchFamily="49" charset="-128"/>
                          <a:ea typeface="ＭＳ ゴシック" panose="020B0609070205080204" pitchFamily="49" charset="-128"/>
                        </a:rPr>
                        <a:t>※)</a:t>
                      </a:r>
                      <a:endParaRPr lang="en-US" altLang="ja-JP" sz="1600" dirty="0">
                        <a:solidFill>
                          <a:srgbClr val="000000"/>
                        </a:solidFill>
                        <a:latin typeface="ＭＳ ゴシック" panose="020B0609070205080204" pitchFamily="49" charset="-128"/>
                        <a:ea typeface="ＭＳ ゴシック" panose="020B0609070205080204" pitchFamily="49" charset="-128"/>
                      </a:endParaRPr>
                    </a:p>
                  </a:txBody>
                  <a:tcPr anchor="ctr"/>
                </a:tc>
                <a:extLst>
                  <a:ext uri="{0D108BD9-81ED-4DB2-BD59-A6C34878D82A}">
                    <a16:rowId xmlns:a16="http://schemas.microsoft.com/office/drawing/2014/main" val="3145837667"/>
                  </a:ext>
                </a:extLst>
              </a:tr>
            </a:tbl>
          </a:graphicData>
        </a:graphic>
      </p:graphicFrame>
      <p:sp>
        <p:nvSpPr>
          <p:cNvPr id="6" name="Text Box 6">
            <a:extLst>
              <a:ext uri="{FF2B5EF4-FFF2-40B4-BE49-F238E27FC236}">
                <a16:creationId xmlns:a16="http://schemas.microsoft.com/office/drawing/2014/main" id="{31AA4FCC-E216-470A-B840-66B106C3E9E2}"/>
              </a:ext>
            </a:extLst>
          </p:cNvPr>
          <p:cNvSpPr txBox="1">
            <a:spLocks noChangeArrowheads="1"/>
          </p:cNvSpPr>
          <p:nvPr/>
        </p:nvSpPr>
        <p:spPr bwMode="auto">
          <a:xfrm>
            <a:off x="307369" y="1344528"/>
            <a:ext cx="3184184" cy="342106"/>
          </a:xfrm>
          <a:prstGeom prst="rect">
            <a:avLst/>
          </a:prstGeom>
          <a:noFill/>
          <a:ln w="9525">
            <a:noFill/>
            <a:miter lim="800000"/>
            <a:headEnd/>
            <a:tailEnd/>
          </a:ln>
        </p:spPr>
        <p:txBody>
          <a:bodyPr/>
          <a:lstStyle/>
          <a:p>
            <a:pPr algn="just"/>
            <a:r>
              <a:rPr lang="ja-JP" altLang="en-US" sz="1800" b="1" dirty="0">
                <a:solidFill>
                  <a:srgbClr val="000000"/>
                </a:solidFill>
                <a:latin typeface="ＭＳ ゴシック" panose="020B0609070205080204" pitchFamily="49" charset="-128"/>
                <a:ea typeface="ＭＳ ゴシック" panose="020B0609070205080204" pitchFamily="49" charset="-128"/>
              </a:rPr>
              <a:t>●経済性評価の条件</a:t>
            </a:r>
            <a:endParaRPr lang="en-US" altLang="ja-JP" sz="1800" b="1" dirty="0">
              <a:solidFill>
                <a:srgbClr val="000000"/>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a:extLst>
              <a:ext uri="{FF2B5EF4-FFF2-40B4-BE49-F238E27FC236}">
                <a16:creationId xmlns:a16="http://schemas.microsoft.com/office/drawing/2014/main" id="{360F37E7-2590-48DF-9842-DF9A35A55D3B}"/>
              </a:ext>
            </a:extLst>
          </p:cNvPr>
          <p:cNvSpPr>
            <a:spLocks noGrp="1"/>
          </p:cNvSpPr>
          <p:nvPr>
            <p:ph type="sldNum" sz="quarter" idx="12"/>
          </p:nvPr>
        </p:nvSpPr>
        <p:spPr>
          <a:xfrm>
            <a:off x="8421470" y="6381328"/>
            <a:ext cx="658416" cy="287068"/>
          </a:xfrm>
        </p:spPr>
        <p:txBody>
          <a:bodyPr/>
          <a:lstStyle/>
          <a:p>
            <a:fld id="{057F308F-FD15-4BE4-AA80-898DDDD2F59A}" type="slidenum">
              <a:rPr lang="en-US" altLang="ja-JP" smtClean="0">
                <a:solidFill>
                  <a:srgbClr val="000000"/>
                </a:solidFill>
              </a:rPr>
              <a:pPr/>
              <a:t>9</a:t>
            </a:fld>
            <a:endParaRPr lang="en-US" altLang="ja-JP">
              <a:solidFill>
                <a:srgbClr val="000000"/>
              </a:solidFill>
            </a:endParaRPr>
          </a:p>
        </p:txBody>
      </p:sp>
      <p:sp>
        <p:nvSpPr>
          <p:cNvPr id="8" name="Text Box 6">
            <a:extLst>
              <a:ext uri="{FF2B5EF4-FFF2-40B4-BE49-F238E27FC236}">
                <a16:creationId xmlns:a16="http://schemas.microsoft.com/office/drawing/2014/main" id="{DEF9B312-DFD1-4DBC-986D-36959DFD78EA}"/>
              </a:ext>
            </a:extLst>
          </p:cNvPr>
          <p:cNvSpPr txBox="1">
            <a:spLocks noChangeArrowheads="1"/>
          </p:cNvSpPr>
          <p:nvPr/>
        </p:nvSpPr>
        <p:spPr bwMode="auto">
          <a:xfrm>
            <a:off x="4300427" y="6425088"/>
            <a:ext cx="4482400" cy="342106"/>
          </a:xfrm>
          <a:prstGeom prst="rect">
            <a:avLst/>
          </a:prstGeom>
          <a:noFill/>
          <a:ln w="9525">
            <a:noFill/>
            <a:miter lim="800000"/>
            <a:headEnd/>
            <a:tailEnd/>
          </a:ln>
        </p:spPr>
        <p:txBody>
          <a:bodyPr/>
          <a:lstStyle/>
          <a:p>
            <a:pPr algn="just"/>
            <a:r>
              <a:rPr lang="ja-JP" altLang="en-US" sz="1000" dirty="0">
                <a:solidFill>
                  <a:srgbClr val="000000"/>
                </a:solidFill>
                <a:ea typeface="ＭＳ ゴシック" panose="020B0609070205080204" pitchFamily="49" charset="-128"/>
              </a:rPr>
              <a:t>（</a:t>
            </a:r>
            <a:r>
              <a:rPr lang="en-US" altLang="ja-JP" sz="1000" dirty="0">
                <a:solidFill>
                  <a:srgbClr val="000000"/>
                </a:solidFill>
                <a:ea typeface="ＭＳ ゴシック" panose="020B0609070205080204" pitchFamily="49" charset="-128"/>
              </a:rPr>
              <a:t>※</a:t>
            </a:r>
            <a:r>
              <a:rPr lang="ja-JP" altLang="en-US" sz="1000" dirty="0">
                <a:solidFill>
                  <a:srgbClr val="000000"/>
                </a:solidFill>
                <a:ea typeface="ＭＳ ゴシック" panose="020B0609070205080204" pitchFamily="49" charset="-128"/>
              </a:rPr>
              <a:t>費用対効果を算定するために、潮位から確率規模を算出）</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279012374"/>
      </p:ext>
    </p:extLst>
  </p:cSld>
  <p:clrMapOvr>
    <a:masterClrMapping/>
  </p:clrMapOvr>
</p:sld>
</file>

<file path=ppt/theme/theme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kumimoji="1"/>
        </a:defPPr>
      </a:lstStyle>
    </a:spDef>
    <a:lnDef>
      <a:spPr bwMode="auto">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872257-7E90-4D0A-8888-0E59171649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68F9A1-3806-4A38-A5B3-94EDE29527ED}">
  <ds:schemaRefs>
    <ds:schemaRef ds:uri="http://purl.org/dc/dcmitype/"/>
    <ds:schemaRef ds:uri="http://schemas.microsoft.com/sharepoint/v3"/>
    <ds:schemaRef ds:uri="http://purl.org/dc/terms/"/>
    <ds:schemaRef ds:uri="http://www.w3.org/XML/1998/namespace"/>
    <ds:schemaRef ds:uri="4e21aece-359b-4e6f-8f54-c70e1e237c6a"/>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AE103F7-45BB-4718-BD32-74BCEFB64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35043</TotalTime>
  <Words>4717</Words>
  <Application>Microsoft Office PowerPoint</Application>
  <PresentationFormat>画面に合わせる (4:3)</PresentationFormat>
  <Paragraphs>596</Paragraphs>
  <Slides>26</Slides>
  <Notes>18</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26</vt:i4>
      </vt:variant>
    </vt:vector>
  </HeadingPairs>
  <TitlesOfParts>
    <vt:vector size="36" baseType="lpstr">
      <vt:lpstr>BIZ UDPゴシック</vt:lpstr>
      <vt:lpstr>HGｺﾞｼｯｸE</vt:lpstr>
      <vt:lpstr>HG丸ｺﾞｼｯｸM-PRO</vt:lpstr>
      <vt:lpstr>ＭＳ Ｐゴシック</vt:lpstr>
      <vt:lpstr>ＭＳ ゴシック</vt:lpstr>
      <vt:lpstr>ＭＳ 明朝</vt:lpstr>
      <vt:lpstr>Arial</vt:lpstr>
      <vt:lpstr>Calibri</vt:lpstr>
      <vt:lpstr>Wingdings</vt:lpstr>
      <vt:lpstr>1_標準デザイン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資料2_淀川水系西大阪ブロックの河川整備の事業評価について</dc:title>
  <dc:creator>大阪府職員端末機１７年度１２月調達</dc:creator>
  <cp:lastModifiedBy>福岡　将士</cp:lastModifiedBy>
  <cp:revision>2263</cp:revision>
  <cp:lastPrinted>2024-06-27T02:58:47Z</cp:lastPrinted>
  <dcterms:created xsi:type="dcterms:W3CDTF">2008-02-01T10:43:05Z</dcterms:created>
  <dcterms:modified xsi:type="dcterms:W3CDTF">2024-06-27T08:35:33Z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