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92" r:id="rId5"/>
  </p:sldIdLst>
  <p:sldSz cx="15122525" cy="10693400"/>
  <p:notesSz cx="6807200" cy="9939338"/>
  <p:defaultTextStyle>
    <a:defPPr>
      <a:defRPr lang="ja-JP"/>
    </a:defPPr>
    <a:lvl1pPr marL="0" algn="l" defTabSz="1454074" rtl="0" eaLnBrk="1" latinLnBrk="0" hangingPunct="1">
      <a:defRPr kumimoji="1" sz="3000" kern="1200">
        <a:solidFill>
          <a:schemeClr val="tx1"/>
        </a:solidFill>
        <a:latin typeface="+mn-lt"/>
        <a:ea typeface="+mn-ea"/>
        <a:cs typeface="+mn-cs"/>
      </a:defRPr>
    </a:lvl1pPr>
    <a:lvl2pPr marL="727037" algn="l" defTabSz="1454074" rtl="0" eaLnBrk="1" latinLnBrk="0" hangingPunct="1">
      <a:defRPr kumimoji="1" sz="3000" kern="1200">
        <a:solidFill>
          <a:schemeClr val="tx1"/>
        </a:solidFill>
        <a:latin typeface="+mn-lt"/>
        <a:ea typeface="+mn-ea"/>
        <a:cs typeface="+mn-cs"/>
      </a:defRPr>
    </a:lvl2pPr>
    <a:lvl3pPr marL="1454074" algn="l" defTabSz="1454074" rtl="0" eaLnBrk="1" latinLnBrk="0" hangingPunct="1">
      <a:defRPr kumimoji="1" sz="3000" kern="1200">
        <a:solidFill>
          <a:schemeClr val="tx1"/>
        </a:solidFill>
        <a:latin typeface="+mn-lt"/>
        <a:ea typeface="+mn-ea"/>
        <a:cs typeface="+mn-cs"/>
      </a:defRPr>
    </a:lvl3pPr>
    <a:lvl4pPr marL="2181113" algn="l" defTabSz="1454074" rtl="0" eaLnBrk="1" latinLnBrk="0" hangingPunct="1">
      <a:defRPr kumimoji="1" sz="3000" kern="1200">
        <a:solidFill>
          <a:schemeClr val="tx1"/>
        </a:solidFill>
        <a:latin typeface="+mn-lt"/>
        <a:ea typeface="+mn-ea"/>
        <a:cs typeface="+mn-cs"/>
      </a:defRPr>
    </a:lvl4pPr>
    <a:lvl5pPr marL="2908148" algn="l" defTabSz="1454074" rtl="0" eaLnBrk="1" latinLnBrk="0" hangingPunct="1">
      <a:defRPr kumimoji="1" sz="3000" kern="1200">
        <a:solidFill>
          <a:schemeClr val="tx1"/>
        </a:solidFill>
        <a:latin typeface="+mn-lt"/>
        <a:ea typeface="+mn-ea"/>
        <a:cs typeface="+mn-cs"/>
      </a:defRPr>
    </a:lvl5pPr>
    <a:lvl6pPr marL="3635184" algn="l" defTabSz="1454074" rtl="0" eaLnBrk="1" latinLnBrk="0" hangingPunct="1">
      <a:defRPr kumimoji="1" sz="3000" kern="1200">
        <a:solidFill>
          <a:schemeClr val="tx1"/>
        </a:solidFill>
        <a:latin typeface="+mn-lt"/>
        <a:ea typeface="+mn-ea"/>
        <a:cs typeface="+mn-cs"/>
      </a:defRPr>
    </a:lvl6pPr>
    <a:lvl7pPr marL="4362222" algn="l" defTabSz="1454074" rtl="0" eaLnBrk="1" latinLnBrk="0" hangingPunct="1">
      <a:defRPr kumimoji="1" sz="3000" kern="1200">
        <a:solidFill>
          <a:schemeClr val="tx1"/>
        </a:solidFill>
        <a:latin typeface="+mn-lt"/>
        <a:ea typeface="+mn-ea"/>
        <a:cs typeface="+mn-cs"/>
      </a:defRPr>
    </a:lvl7pPr>
    <a:lvl8pPr marL="5089259" algn="l" defTabSz="1454074" rtl="0" eaLnBrk="1" latinLnBrk="0" hangingPunct="1">
      <a:defRPr kumimoji="1" sz="3000" kern="1200">
        <a:solidFill>
          <a:schemeClr val="tx1"/>
        </a:solidFill>
        <a:latin typeface="+mn-lt"/>
        <a:ea typeface="+mn-ea"/>
        <a:cs typeface="+mn-cs"/>
      </a:defRPr>
    </a:lvl8pPr>
    <a:lvl9pPr marL="5816295" algn="l" defTabSz="1454074" rtl="0" eaLnBrk="1" latinLnBrk="0" hangingPunct="1">
      <a:defRPr kumimoji="1" sz="3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タイトルなしのセクション" id="{5B8E7FDE-D2B3-49C8-A9AC-294C2DF0EE5D}">
          <p14:sldIdLst>
            <p14:sldId id="29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345" userDrawn="1">
          <p15:clr>
            <a:srgbClr val="A4A3A4"/>
          </p15:clr>
        </p15:guide>
        <p15:guide id="2" pos="480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7D6A3"/>
    <a:srgbClr val="33CC33"/>
    <a:srgbClr val="A9D18E"/>
    <a:srgbClr val="007E39"/>
    <a:srgbClr val="F7EA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7853C-536D-4A76-A0AE-DD22124D55A5}" styleName="テーマ スタイル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505E3EF-67EA-436B-97B2-0124C06EBD24}" styleName="中間スタイル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82" autoAdjust="0"/>
    <p:restoredTop sz="94710" autoAdjust="0"/>
  </p:normalViewPr>
  <p:slideViewPr>
    <p:cSldViewPr snapToGrid="0">
      <p:cViewPr varScale="1">
        <p:scale>
          <a:sx n="48" d="100"/>
          <a:sy n="48" d="100"/>
        </p:scale>
        <p:origin x="1200" y="60"/>
      </p:cViewPr>
      <p:guideLst>
        <p:guide orient="horz" pos="3345"/>
        <p:guide pos="480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9"/>
            <a:ext cx="2949678" cy="497461"/>
          </a:xfrm>
          <a:prstGeom prst="rect">
            <a:avLst/>
          </a:prstGeom>
        </p:spPr>
        <p:txBody>
          <a:bodyPr vert="horz" lIns="62916" tIns="31459" rIns="62916" bIns="31459" rtlCol="0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367" y="19"/>
            <a:ext cx="2950765" cy="497461"/>
          </a:xfrm>
          <a:prstGeom prst="rect">
            <a:avLst/>
          </a:prstGeom>
        </p:spPr>
        <p:txBody>
          <a:bodyPr vert="horz" lIns="62916" tIns="31459" rIns="62916" bIns="31459" rtlCol="0"/>
          <a:lstStyle>
            <a:lvl1pPr algn="r">
              <a:defRPr sz="800"/>
            </a:lvl1pPr>
          </a:lstStyle>
          <a:p>
            <a:fld id="{57DB76CF-5E8E-4210-900E-8A81334EBD6C}" type="datetimeFigureOut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68350" y="746125"/>
            <a:ext cx="52705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916" tIns="31459" rIns="62916" bIns="3145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613" y="4720939"/>
            <a:ext cx="5445978" cy="4472757"/>
          </a:xfrm>
          <a:prstGeom prst="rect">
            <a:avLst/>
          </a:prstGeom>
        </p:spPr>
        <p:txBody>
          <a:bodyPr vert="horz" lIns="62916" tIns="31459" rIns="62916" bIns="3145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780"/>
            <a:ext cx="2949678" cy="496363"/>
          </a:xfrm>
          <a:prstGeom prst="rect">
            <a:avLst/>
          </a:prstGeom>
        </p:spPr>
        <p:txBody>
          <a:bodyPr vert="horz" lIns="62916" tIns="31459" rIns="62916" bIns="31459" rtlCol="0" anchor="b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367" y="9440780"/>
            <a:ext cx="2950765" cy="496363"/>
          </a:xfrm>
          <a:prstGeom prst="rect">
            <a:avLst/>
          </a:prstGeom>
        </p:spPr>
        <p:txBody>
          <a:bodyPr vert="horz" lIns="62916" tIns="31459" rIns="62916" bIns="31459" rtlCol="0" anchor="b"/>
          <a:lstStyle>
            <a:lvl1pPr algn="r">
              <a:defRPr sz="800"/>
            </a:lvl1pPr>
          </a:lstStyle>
          <a:p>
            <a:fld id="{A1109B6F-EF79-4700-9586-60FB757CB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98600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12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063" algn="l" defTabSz="91412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128" algn="l" defTabSz="91412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190" algn="l" defTabSz="91412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254" algn="l" defTabSz="91412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316" algn="l" defTabSz="91412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382" algn="l" defTabSz="91412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9444" algn="l" defTabSz="91412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6509" algn="l" defTabSz="91412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4100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8221" indent="-287775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51108" indent="-230222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11547" indent="-230222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71990" indent="-230222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32438" indent="-230222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92877" indent="-230222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53322" indent="-230222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913762" indent="-230222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988F9AE-47C9-421A-9640-DC1132233561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14185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34194" y="3321888"/>
            <a:ext cx="12854145" cy="2292151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268380" y="6059594"/>
            <a:ext cx="10585768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70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40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811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81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51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622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92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62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0963831" y="428236"/>
            <a:ext cx="3402568" cy="912404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756128" y="428236"/>
            <a:ext cx="9955663" cy="912404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94579" y="6871503"/>
            <a:ext cx="12854145" cy="2123829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194579" y="4532322"/>
            <a:ext cx="12854145" cy="2339181"/>
          </a:xfrm>
        </p:spPr>
        <p:txBody>
          <a:bodyPr anchor="b"/>
          <a:lstStyle>
            <a:lvl1pPr marL="0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1pPr>
            <a:lvl2pPr marL="727037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45407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8111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0814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35184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36222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089259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1629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756127" y="2495128"/>
            <a:ext cx="6679116" cy="7057149"/>
          </a:xfrm>
        </p:spPr>
        <p:txBody>
          <a:bodyPr/>
          <a:lstStyle>
            <a:lvl1pPr>
              <a:defRPr sz="4500"/>
            </a:lvl1pPr>
            <a:lvl2pPr>
              <a:defRPr sz="3800"/>
            </a:lvl2pPr>
            <a:lvl3pPr>
              <a:defRPr sz="33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7687283" y="2495128"/>
            <a:ext cx="6679116" cy="7057149"/>
          </a:xfrm>
        </p:spPr>
        <p:txBody>
          <a:bodyPr/>
          <a:lstStyle>
            <a:lvl1pPr>
              <a:defRPr sz="4500"/>
            </a:lvl1pPr>
            <a:lvl2pPr>
              <a:defRPr sz="3800"/>
            </a:lvl2pPr>
            <a:lvl3pPr>
              <a:defRPr sz="33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56132" y="2393643"/>
            <a:ext cx="6681741" cy="997555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7037" indent="0">
              <a:buNone/>
              <a:defRPr sz="3300" b="1"/>
            </a:lvl2pPr>
            <a:lvl3pPr marL="1454074" indent="0">
              <a:buNone/>
              <a:defRPr sz="3000" b="1"/>
            </a:lvl3pPr>
            <a:lvl4pPr marL="2181113" indent="0">
              <a:buNone/>
              <a:defRPr sz="2500" b="1"/>
            </a:lvl4pPr>
            <a:lvl5pPr marL="2908148" indent="0">
              <a:buNone/>
              <a:defRPr sz="2500" b="1"/>
            </a:lvl5pPr>
            <a:lvl6pPr marL="3635184" indent="0">
              <a:buNone/>
              <a:defRPr sz="2500" b="1"/>
            </a:lvl6pPr>
            <a:lvl7pPr marL="4362222" indent="0">
              <a:buNone/>
              <a:defRPr sz="2500" b="1"/>
            </a:lvl7pPr>
            <a:lvl8pPr marL="5089259" indent="0">
              <a:buNone/>
              <a:defRPr sz="2500" b="1"/>
            </a:lvl8pPr>
            <a:lvl9pPr marL="5816295" indent="0">
              <a:buNone/>
              <a:defRPr sz="25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756132" y="3391196"/>
            <a:ext cx="6681741" cy="6161083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30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7682037" y="2393643"/>
            <a:ext cx="6684366" cy="997555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7037" indent="0">
              <a:buNone/>
              <a:defRPr sz="3300" b="1"/>
            </a:lvl2pPr>
            <a:lvl3pPr marL="1454074" indent="0">
              <a:buNone/>
              <a:defRPr sz="3000" b="1"/>
            </a:lvl3pPr>
            <a:lvl4pPr marL="2181113" indent="0">
              <a:buNone/>
              <a:defRPr sz="2500" b="1"/>
            </a:lvl4pPr>
            <a:lvl5pPr marL="2908148" indent="0">
              <a:buNone/>
              <a:defRPr sz="2500" b="1"/>
            </a:lvl5pPr>
            <a:lvl6pPr marL="3635184" indent="0">
              <a:buNone/>
              <a:defRPr sz="2500" b="1"/>
            </a:lvl6pPr>
            <a:lvl7pPr marL="4362222" indent="0">
              <a:buNone/>
              <a:defRPr sz="2500" b="1"/>
            </a:lvl7pPr>
            <a:lvl8pPr marL="5089259" indent="0">
              <a:buNone/>
              <a:defRPr sz="2500" b="1"/>
            </a:lvl8pPr>
            <a:lvl9pPr marL="5816295" indent="0">
              <a:buNone/>
              <a:defRPr sz="25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7682037" y="3391196"/>
            <a:ext cx="6684366" cy="6161083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30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56131" y="425756"/>
            <a:ext cx="4975207" cy="1811938"/>
          </a:xfrm>
        </p:spPr>
        <p:txBody>
          <a:bodyPr anchor="b"/>
          <a:lstStyle>
            <a:lvl1pPr algn="l">
              <a:defRPr sz="33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912487" y="425759"/>
            <a:ext cx="8453912" cy="9126522"/>
          </a:xfrm>
        </p:spPr>
        <p:txBody>
          <a:bodyPr/>
          <a:lstStyle>
            <a:lvl1pPr>
              <a:defRPr sz="5100"/>
            </a:lvl1pPr>
            <a:lvl2pPr>
              <a:defRPr sz="4500"/>
            </a:lvl2pPr>
            <a:lvl3pPr>
              <a:defRPr sz="3800"/>
            </a:lvl3pPr>
            <a:lvl4pPr>
              <a:defRPr sz="3300"/>
            </a:lvl4pPr>
            <a:lvl5pPr>
              <a:defRPr sz="3300"/>
            </a:lvl5pPr>
            <a:lvl6pPr>
              <a:defRPr sz="3300"/>
            </a:lvl6pPr>
            <a:lvl7pPr>
              <a:defRPr sz="3300"/>
            </a:lvl7pPr>
            <a:lvl8pPr>
              <a:defRPr sz="3300"/>
            </a:lvl8pPr>
            <a:lvl9pPr>
              <a:defRPr sz="33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756131" y="2237697"/>
            <a:ext cx="4975207" cy="7314584"/>
          </a:xfrm>
        </p:spPr>
        <p:txBody>
          <a:bodyPr/>
          <a:lstStyle>
            <a:lvl1pPr marL="0" indent="0">
              <a:buNone/>
              <a:defRPr sz="2300"/>
            </a:lvl1pPr>
            <a:lvl2pPr marL="727037" indent="0">
              <a:buNone/>
              <a:defRPr sz="2000"/>
            </a:lvl2pPr>
            <a:lvl3pPr marL="1454074" indent="0">
              <a:buNone/>
              <a:defRPr sz="1700"/>
            </a:lvl3pPr>
            <a:lvl4pPr marL="2181113" indent="0">
              <a:buNone/>
              <a:defRPr sz="1400"/>
            </a:lvl4pPr>
            <a:lvl5pPr marL="2908148" indent="0">
              <a:buNone/>
              <a:defRPr sz="1400"/>
            </a:lvl5pPr>
            <a:lvl6pPr marL="3635184" indent="0">
              <a:buNone/>
              <a:defRPr sz="1400"/>
            </a:lvl6pPr>
            <a:lvl7pPr marL="4362222" indent="0">
              <a:buNone/>
              <a:defRPr sz="1400"/>
            </a:lvl7pPr>
            <a:lvl8pPr marL="5089259" indent="0">
              <a:buNone/>
              <a:defRPr sz="1400"/>
            </a:lvl8pPr>
            <a:lvl9pPr marL="5816295" indent="0">
              <a:buNone/>
              <a:defRPr sz="14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964122" y="7485380"/>
            <a:ext cx="9073515" cy="883692"/>
          </a:xfrm>
        </p:spPr>
        <p:txBody>
          <a:bodyPr anchor="b"/>
          <a:lstStyle>
            <a:lvl1pPr algn="l">
              <a:defRPr sz="33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964122" y="955476"/>
            <a:ext cx="9073515" cy="6416040"/>
          </a:xfrm>
        </p:spPr>
        <p:txBody>
          <a:bodyPr/>
          <a:lstStyle>
            <a:lvl1pPr marL="0" indent="0">
              <a:buNone/>
              <a:defRPr sz="5100"/>
            </a:lvl1pPr>
            <a:lvl2pPr marL="727037" indent="0">
              <a:buNone/>
              <a:defRPr sz="4500"/>
            </a:lvl2pPr>
            <a:lvl3pPr marL="1454074" indent="0">
              <a:buNone/>
              <a:defRPr sz="3800"/>
            </a:lvl3pPr>
            <a:lvl4pPr marL="2181113" indent="0">
              <a:buNone/>
              <a:defRPr sz="3300"/>
            </a:lvl4pPr>
            <a:lvl5pPr marL="2908148" indent="0">
              <a:buNone/>
              <a:defRPr sz="3300"/>
            </a:lvl5pPr>
            <a:lvl6pPr marL="3635184" indent="0">
              <a:buNone/>
              <a:defRPr sz="3300"/>
            </a:lvl6pPr>
            <a:lvl7pPr marL="4362222" indent="0">
              <a:buNone/>
              <a:defRPr sz="3300"/>
            </a:lvl7pPr>
            <a:lvl8pPr marL="5089259" indent="0">
              <a:buNone/>
              <a:defRPr sz="3300"/>
            </a:lvl8pPr>
            <a:lvl9pPr marL="5816295" indent="0">
              <a:buNone/>
              <a:defRPr sz="33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964122" y="8369075"/>
            <a:ext cx="9073515" cy="1254989"/>
          </a:xfrm>
        </p:spPr>
        <p:txBody>
          <a:bodyPr/>
          <a:lstStyle>
            <a:lvl1pPr marL="0" indent="0">
              <a:buNone/>
              <a:defRPr sz="2300"/>
            </a:lvl1pPr>
            <a:lvl2pPr marL="727037" indent="0">
              <a:buNone/>
              <a:defRPr sz="2000"/>
            </a:lvl2pPr>
            <a:lvl3pPr marL="1454074" indent="0">
              <a:buNone/>
              <a:defRPr sz="1700"/>
            </a:lvl3pPr>
            <a:lvl4pPr marL="2181113" indent="0">
              <a:buNone/>
              <a:defRPr sz="1400"/>
            </a:lvl4pPr>
            <a:lvl5pPr marL="2908148" indent="0">
              <a:buNone/>
              <a:defRPr sz="1400"/>
            </a:lvl5pPr>
            <a:lvl6pPr marL="3635184" indent="0">
              <a:buNone/>
              <a:defRPr sz="1400"/>
            </a:lvl6pPr>
            <a:lvl7pPr marL="4362222" indent="0">
              <a:buNone/>
              <a:defRPr sz="1400"/>
            </a:lvl7pPr>
            <a:lvl8pPr marL="5089259" indent="0">
              <a:buNone/>
              <a:defRPr sz="1400"/>
            </a:lvl8pPr>
            <a:lvl9pPr marL="5816295" indent="0">
              <a:buNone/>
              <a:defRPr sz="14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756127" y="428235"/>
            <a:ext cx="13610273" cy="1782234"/>
          </a:xfrm>
          <a:prstGeom prst="rect">
            <a:avLst/>
          </a:prstGeom>
        </p:spPr>
        <p:txBody>
          <a:bodyPr vert="horz" lIns="145400" tIns="72700" rIns="145400" bIns="7270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56127" y="2495128"/>
            <a:ext cx="13610273" cy="7057149"/>
          </a:xfrm>
          <a:prstGeom prst="rect">
            <a:avLst/>
          </a:prstGeom>
        </p:spPr>
        <p:txBody>
          <a:bodyPr vert="horz" lIns="145400" tIns="72700" rIns="145400" bIns="7270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756132" y="9911200"/>
            <a:ext cx="3528590" cy="569325"/>
          </a:xfrm>
          <a:prstGeom prst="rect">
            <a:avLst/>
          </a:prstGeom>
        </p:spPr>
        <p:txBody>
          <a:bodyPr vert="horz" lIns="145400" tIns="72700" rIns="145400" bIns="72700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5166864" y="9911200"/>
            <a:ext cx="4788800" cy="569325"/>
          </a:xfrm>
          <a:prstGeom prst="rect">
            <a:avLst/>
          </a:prstGeom>
        </p:spPr>
        <p:txBody>
          <a:bodyPr vert="horz" lIns="145400" tIns="72700" rIns="145400" bIns="72700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10837813" y="9911200"/>
            <a:ext cx="3528590" cy="569325"/>
          </a:xfrm>
          <a:prstGeom prst="rect">
            <a:avLst/>
          </a:prstGeom>
        </p:spPr>
        <p:txBody>
          <a:bodyPr vert="horz" lIns="145400" tIns="72700" rIns="145400" bIns="72700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4074" rtl="0" eaLnBrk="1" latinLnBrk="0" hangingPunct="1">
        <a:spcBef>
          <a:spcPct val="0"/>
        </a:spcBef>
        <a:buNone/>
        <a:defRPr kumimoji="1"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5278" indent="-545278" algn="l" defTabSz="1454074" rtl="0" eaLnBrk="1" latinLnBrk="0" hangingPunct="1">
        <a:spcBef>
          <a:spcPct val="20000"/>
        </a:spcBef>
        <a:buFont typeface="Arial" pitchFamily="34" charset="0"/>
        <a:buChar char="•"/>
        <a:defRPr kumimoji="1"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1436" indent="-454399" algn="l" defTabSz="1454074" rtl="0" eaLnBrk="1" latinLnBrk="0" hangingPunct="1">
        <a:spcBef>
          <a:spcPct val="20000"/>
        </a:spcBef>
        <a:buFont typeface="Arial" pitchFamily="34" charset="0"/>
        <a:buChar char="–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17593" indent="-363520" algn="l" defTabSz="1454074" rtl="0" eaLnBrk="1" latinLnBrk="0" hangingPunct="1">
        <a:spcBef>
          <a:spcPct val="20000"/>
        </a:spcBef>
        <a:buFont typeface="Arial" pitchFamily="34" charset="0"/>
        <a:buChar char="•"/>
        <a:defRPr kumimoji="1"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4629" indent="-363520" algn="l" defTabSz="1454074" rtl="0" eaLnBrk="1" latinLnBrk="0" hangingPunct="1">
        <a:spcBef>
          <a:spcPct val="20000"/>
        </a:spcBef>
        <a:buFont typeface="Arial" pitchFamily="34" charset="0"/>
        <a:buChar char="–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4pPr>
      <a:lvl5pPr marL="3271667" indent="-363520" algn="l" defTabSz="1454074" rtl="0" eaLnBrk="1" latinLnBrk="0" hangingPunct="1">
        <a:spcBef>
          <a:spcPct val="20000"/>
        </a:spcBef>
        <a:buFont typeface="Arial" pitchFamily="34" charset="0"/>
        <a:buChar char="»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5pPr>
      <a:lvl6pPr marL="3998703" indent="-363520" algn="l" defTabSz="1454074" rtl="0" eaLnBrk="1" latinLnBrk="0" hangingPunct="1">
        <a:spcBef>
          <a:spcPct val="20000"/>
        </a:spcBef>
        <a:buFont typeface="Arial" pitchFamily="34" charset="0"/>
        <a:buChar char="•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6pPr>
      <a:lvl7pPr marL="4725741" indent="-363520" algn="l" defTabSz="1454074" rtl="0" eaLnBrk="1" latinLnBrk="0" hangingPunct="1">
        <a:spcBef>
          <a:spcPct val="20000"/>
        </a:spcBef>
        <a:buFont typeface="Arial" pitchFamily="34" charset="0"/>
        <a:buChar char="•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7pPr>
      <a:lvl8pPr marL="5452776" indent="-363520" algn="l" defTabSz="1454074" rtl="0" eaLnBrk="1" latinLnBrk="0" hangingPunct="1">
        <a:spcBef>
          <a:spcPct val="20000"/>
        </a:spcBef>
        <a:buFont typeface="Arial" pitchFamily="34" charset="0"/>
        <a:buChar char="•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8pPr>
      <a:lvl9pPr marL="6179814" indent="-363520" algn="l" defTabSz="1454074" rtl="0" eaLnBrk="1" latinLnBrk="0" hangingPunct="1">
        <a:spcBef>
          <a:spcPct val="20000"/>
        </a:spcBef>
        <a:buFont typeface="Arial" pitchFamily="34" charset="0"/>
        <a:buChar char="•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454074" rtl="0" eaLnBrk="1" latinLnBrk="0" hangingPunct="1"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7037" algn="l" defTabSz="1454074" rtl="0" eaLnBrk="1" latinLnBrk="0" hangingPunct="1"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454074" algn="l" defTabSz="1454074" rtl="0" eaLnBrk="1" latinLnBrk="0" hangingPunct="1"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181113" algn="l" defTabSz="1454074" rtl="0" eaLnBrk="1" latinLnBrk="0" hangingPunct="1"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2908148" algn="l" defTabSz="1454074" rtl="0" eaLnBrk="1" latinLnBrk="0" hangingPunct="1"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3635184" algn="l" defTabSz="1454074" rtl="0" eaLnBrk="1" latinLnBrk="0" hangingPunct="1"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6pPr>
      <a:lvl7pPr marL="4362222" algn="l" defTabSz="1454074" rtl="0" eaLnBrk="1" latinLnBrk="0" hangingPunct="1"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7pPr>
      <a:lvl8pPr marL="5089259" algn="l" defTabSz="1454074" rtl="0" eaLnBrk="1" latinLnBrk="0" hangingPunct="1"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8pPr>
      <a:lvl9pPr marL="5816295" algn="l" defTabSz="1454074" rtl="0" eaLnBrk="1" latinLnBrk="0" hangingPunct="1"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3" Type="http://schemas.openxmlformats.org/officeDocument/2006/relationships/image" Target="../media/image1.jpeg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3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5" Type="http://schemas.openxmlformats.org/officeDocument/2006/relationships/image" Target="../media/image12.png"/><Relationship Id="rId10" Type="http://schemas.openxmlformats.org/officeDocument/2006/relationships/image" Target="../media/image7.png"/><Relationship Id="rId4" Type="http://schemas.openxmlformats.org/officeDocument/2006/relationships/hyperlink" Target="https://www.irasutoya.com/2018/05/blog-post_426.html" TargetMode="External"/><Relationship Id="rId9" Type="http://schemas.openxmlformats.org/officeDocument/2006/relationships/image" Target="../media/image6.png"/><Relationship Id="rId1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正方形/長方形 33"/>
          <p:cNvSpPr/>
          <p:nvPr/>
        </p:nvSpPr>
        <p:spPr>
          <a:xfrm>
            <a:off x="69309" y="1732696"/>
            <a:ext cx="7058474" cy="16492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accent3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0000" tIns="36000" rIns="90000" bIns="72000" anchor="t">
            <a:no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altLang="ja-JP" sz="1400" b="1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ja-JP" altLang="en-US" sz="14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4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『</a:t>
            </a:r>
            <a:r>
              <a:rPr lang="ja-JP" altLang="en-US" sz="14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“もったいない</a:t>
            </a:r>
            <a:r>
              <a:rPr lang="ja-JP" altLang="en-US" sz="1400" b="1" kern="100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やん</a:t>
            </a:r>
            <a:r>
              <a:rPr lang="ja-JP" altLang="en-US" sz="14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！”　食の都大阪でおいしく食べきろう　</a:t>
            </a:r>
            <a:r>
              <a:rPr lang="en-US" altLang="ja-JP" sz="14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』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「天下の台所」として栄えた大阪には、大阪商人によって厳しくチェックされた安くておいしい食べ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もの屋が軒を連ねていた。庶民の食べものは、つつましいが、食材を驚くほど立派に活かし、味に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もこだわり工夫されたものであった。現在も、大阪には安くておいしいものが身近にあふれ、食材の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質を見極め、良い食材を余すところなく使い切る「始末の心」が受け継がれている。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このような大阪の歴史と文化、府民に培われた精神をもとに、食品ロス削減についても、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ja-JP" altLang="en-US" sz="11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府民の「もったいない」と「おいしさを追求する」心を大切にし、事業者、消費者、行政が一体</a:t>
            </a:r>
            <a:endParaRPr lang="en-US" altLang="ja-JP" sz="1100" b="1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ja-JP" altLang="en-US" sz="11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となって、</a:t>
            </a:r>
            <a:r>
              <a:rPr lang="en-US" altLang="ja-JP" sz="11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『“</a:t>
            </a:r>
            <a:r>
              <a:rPr lang="ja-JP" altLang="en-US" sz="11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もったいない</a:t>
            </a:r>
            <a:r>
              <a:rPr lang="ja-JP" altLang="en-US" sz="1100" b="1" kern="100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やん</a:t>
            </a:r>
            <a:r>
              <a:rPr lang="ja-JP" altLang="en-US" sz="11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！”食の都大阪でおいしく食べきろう</a:t>
            </a:r>
            <a:r>
              <a:rPr lang="en-US" altLang="ja-JP" sz="11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』</a:t>
            </a:r>
            <a:r>
              <a:rPr lang="ja-JP" altLang="en-US" sz="11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をスローガンに取組を進める。</a:t>
            </a:r>
            <a:endParaRPr lang="en-US" altLang="ja-JP" sz="1100" b="1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145669" y="1566312"/>
            <a:ext cx="3620787" cy="293582"/>
          </a:xfrm>
          <a:prstGeom prst="rect">
            <a:avLst/>
          </a:prstGeom>
          <a:gradFill>
            <a:gsLst>
              <a:gs pos="0">
                <a:srgbClr val="00B050"/>
              </a:gs>
              <a:gs pos="80000">
                <a:srgbClr val="00B050"/>
              </a:gs>
              <a:gs pos="100000">
                <a:srgbClr val="00B050"/>
              </a:gs>
            </a:gsLst>
            <a:lin ang="5400000" scaled="0"/>
          </a:gradFill>
          <a:ln w="19050" cap="flat" cmpd="sng" algn="ctr">
            <a:solidFill>
              <a:schemeClr val="accent3">
                <a:lumMod val="50000"/>
              </a:schemeClr>
            </a:solidFill>
            <a:prstDash val="solid"/>
          </a:ln>
          <a:effectLst/>
        </p:spPr>
        <p:txBody>
          <a:bodyPr rot="0" spcFirstLastPara="0" vert="horz" wrap="square" lIns="90000" tIns="72000" rIns="90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4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第</a:t>
            </a:r>
            <a:r>
              <a:rPr lang="en-US" altLang="ja-JP" sz="14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14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章　食品ロス削減に向けた基本的な方向</a:t>
            </a:r>
            <a:endParaRPr lang="ja-JP" sz="1400" b="1" kern="100" dirty="0">
              <a:solidFill>
                <a:schemeClr val="bg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1" name="角丸四角形 70"/>
          <p:cNvSpPr/>
          <p:nvPr/>
        </p:nvSpPr>
        <p:spPr>
          <a:xfrm>
            <a:off x="202095" y="4829022"/>
            <a:ext cx="1375602" cy="288032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ja-JP" altLang="en-US" sz="12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35" name="角丸四角形 34"/>
          <p:cNvSpPr/>
          <p:nvPr/>
        </p:nvSpPr>
        <p:spPr>
          <a:xfrm>
            <a:off x="69309" y="3620236"/>
            <a:ext cx="7041072" cy="2202685"/>
          </a:xfrm>
          <a:prstGeom prst="roundRect">
            <a:avLst>
              <a:gd name="adj" fmla="val 0"/>
            </a:avLst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accent3">
                <a:lumMod val="50000"/>
              </a:schemeClr>
            </a:solidFill>
            <a:prstDash val="solid"/>
          </a:ln>
          <a:effectLst>
            <a:outerShdw blurRad="50800" dist="38100" dir="21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252000" rIns="9144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>
              <a:lnSpc>
                <a:spcPts val="1000"/>
              </a:lnSpc>
            </a:pP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〇「食品ロスの削減の推進に関する法律」第</a:t>
            </a:r>
            <a:r>
              <a:rPr lang="en-US" altLang="ja-JP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11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条に基づく「食品ロスの削減の推進に関する基本的な方針」を踏まえ、</a:t>
            </a:r>
          </a:p>
          <a:p>
            <a:pPr lvl="0">
              <a:lnSpc>
                <a:spcPts val="1600"/>
              </a:lnSpc>
            </a:pP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同法第</a:t>
            </a:r>
            <a:r>
              <a:rPr lang="en-US" altLang="ja-JP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条の規定に基づく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都道府県食品ロス削減推進計画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として本計画を策定</a:t>
            </a:r>
          </a:p>
          <a:p>
            <a:pPr lvl="0">
              <a:lnSpc>
                <a:spcPts val="1600"/>
              </a:lnSpc>
            </a:pP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〇本計画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は、「大阪府循環型社会推進計画」等との調和を図り、「大阪府環境総合計画」の考え方を踏まえる</a:t>
            </a: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600"/>
              </a:lnSpc>
            </a:pP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000"/>
              </a:lnSpc>
            </a:pP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600"/>
              </a:lnSpc>
            </a:pP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〇国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の「基本方針」及び</a:t>
            </a:r>
            <a:r>
              <a:rPr lang="en-US" altLang="ja-JP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</a:t>
            </a:r>
            <a:r>
              <a:rPr lang="ja-JP" altLang="en-US" sz="1100" kern="100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ｓ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を踏まえ、</a:t>
            </a:r>
            <a:r>
              <a:rPr lang="en-US" altLang="ja-JP" sz="11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2021</a:t>
            </a:r>
            <a:r>
              <a:rPr lang="ja-JP" altLang="en-US" sz="11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年度から</a:t>
            </a:r>
            <a:r>
              <a:rPr lang="en-US" altLang="ja-JP" sz="11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2030</a:t>
            </a:r>
            <a:r>
              <a:rPr lang="ja-JP" altLang="en-US" sz="11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年度までの</a:t>
            </a:r>
            <a:r>
              <a:rPr lang="en-US" altLang="ja-JP" sz="11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1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年計画</a:t>
            </a:r>
          </a:p>
          <a:p>
            <a:pPr>
              <a:lnSpc>
                <a:spcPts val="1600"/>
              </a:lnSpc>
            </a:pP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〇国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の「基本方針」を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踏まえ、計画の中間年である</a:t>
            </a:r>
            <a:r>
              <a:rPr lang="en-US" altLang="ja-JP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2025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年度を目途に、施策の進捗状況等を見極め、見直しを検討</a:t>
            </a:r>
          </a:p>
          <a:p>
            <a:pPr>
              <a:lnSpc>
                <a:spcPts val="1200"/>
              </a:lnSpc>
            </a:pP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〇府、市町村、事業者、消費者が主体となり、連携・協働して、取組を進めていく。</a:t>
            </a: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55626" y="764298"/>
            <a:ext cx="7085840" cy="749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accent3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0000" tIns="72000" rIns="90000" bIns="72000" anchor="t" anchorCtr="0">
            <a:no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1000"/>
              </a:lnSpc>
            </a:pP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/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食品ロス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問題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</a:t>
            </a:r>
            <a:r>
              <a:rPr lang="en-US" altLang="ja-JP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2015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年に国連で採択された「持続可能な開発のための</a:t>
            </a:r>
            <a:r>
              <a:rPr lang="en-US" altLang="ja-JP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2030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アジェンダ」 において言及されるなど、世界</a:t>
            </a: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/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的にも大きな課題である。府においても、削減目標の実現に向け、事業者、消費者、行政等多様な主体が連携し、食品ロス</a:t>
            </a: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/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削減の取組を総合的かつ効果的に推進するため、本計画を新たに策定することとした。</a:t>
            </a:r>
          </a:p>
        </p:txBody>
      </p:sp>
      <p:sp>
        <p:nvSpPr>
          <p:cNvPr id="50" name="正方形/長方形 49"/>
          <p:cNvSpPr/>
          <p:nvPr/>
        </p:nvSpPr>
        <p:spPr>
          <a:xfrm>
            <a:off x="137946" y="3447184"/>
            <a:ext cx="2403034" cy="267192"/>
          </a:xfrm>
          <a:prstGeom prst="rect">
            <a:avLst/>
          </a:prstGeom>
          <a:gradFill>
            <a:gsLst>
              <a:gs pos="0">
                <a:srgbClr val="00B050"/>
              </a:gs>
              <a:gs pos="80000">
                <a:srgbClr val="00B050"/>
              </a:gs>
              <a:gs pos="100000">
                <a:srgbClr val="00B050"/>
              </a:gs>
            </a:gsLst>
            <a:lin ang="5400000" scaled="0"/>
          </a:gradFill>
          <a:ln w="19050" cap="flat" cmpd="sng" algn="ctr">
            <a:solidFill>
              <a:schemeClr val="accent3">
                <a:lumMod val="50000"/>
              </a:schemeClr>
            </a:solidFill>
            <a:prstDash val="solid"/>
          </a:ln>
          <a:effectLst/>
        </p:spPr>
        <p:txBody>
          <a:bodyPr rot="0" spcFirstLastPara="0" vert="horz" wrap="square" lIns="90000" tIns="72000" rIns="90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4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第</a:t>
            </a:r>
            <a:r>
              <a:rPr lang="en-US" altLang="ja-JP" sz="14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lang="ja-JP" altLang="en-US" sz="14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章　計画の基本的事項</a:t>
            </a:r>
            <a:endParaRPr lang="ja-JP" altLang="ja-JP" sz="1400" b="1" kern="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5" name="角丸四角形 64"/>
          <p:cNvSpPr/>
          <p:nvPr/>
        </p:nvSpPr>
        <p:spPr>
          <a:xfrm>
            <a:off x="202095" y="3760942"/>
            <a:ext cx="1426402" cy="2352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0AD47">
                  <a:lumMod val="50000"/>
                </a:srgbClr>
              </a:gs>
              <a:gs pos="80000">
                <a:srgbClr val="70AD47">
                  <a:lumMod val="75000"/>
                </a:srgbClr>
              </a:gs>
              <a:gs pos="100000">
                <a:srgbClr val="70AD47"/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0000" tIns="36000" rIns="90000" bIns="36000" anchor="ctr"/>
          <a:lstStyle/>
          <a:p>
            <a:pPr lvl="0" algn="ctr" defTabSz="914400">
              <a:defRPr/>
            </a:pPr>
            <a:r>
              <a:rPr kumimoji="0" lang="ja-JP" altLang="en-US" sz="1200" b="1" kern="0" dirty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計画の位置づけ</a:t>
            </a:r>
          </a:p>
        </p:txBody>
      </p:sp>
      <p:sp>
        <p:nvSpPr>
          <p:cNvPr id="66" name="角丸四角形 65"/>
          <p:cNvSpPr/>
          <p:nvPr/>
        </p:nvSpPr>
        <p:spPr>
          <a:xfrm>
            <a:off x="202095" y="4637380"/>
            <a:ext cx="1275873" cy="242674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0AD47">
                  <a:lumMod val="50000"/>
                </a:srgbClr>
              </a:gs>
              <a:gs pos="80000">
                <a:srgbClr val="70AD47">
                  <a:lumMod val="75000"/>
                </a:srgbClr>
              </a:gs>
              <a:gs pos="100000">
                <a:srgbClr val="70AD47"/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0000" tIns="36000" rIns="90000" bIns="36000" anchor="ctr"/>
          <a:lstStyle/>
          <a:p>
            <a:pPr lvl="0" algn="ctr" defTabSz="914400">
              <a:defRPr/>
            </a:pPr>
            <a:r>
              <a:rPr kumimoji="0" lang="ja-JP" altLang="en-US" sz="1200" b="1" kern="0" dirty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計画期間</a:t>
            </a:r>
          </a:p>
        </p:txBody>
      </p:sp>
      <p:sp>
        <p:nvSpPr>
          <p:cNvPr id="68" name="正方形/長方形 67"/>
          <p:cNvSpPr/>
          <p:nvPr/>
        </p:nvSpPr>
        <p:spPr>
          <a:xfrm>
            <a:off x="7278110" y="663165"/>
            <a:ext cx="2208047" cy="326987"/>
          </a:xfrm>
          <a:prstGeom prst="rect">
            <a:avLst/>
          </a:prstGeom>
          <a:gradFill>
            <a:gsLst>
              <a:gs pos="0">
                <a:srgbClr val="00B050"/>
              </a:gs>
              <a:gs pos="80000">
                <a:srgbClr val="00B050"/>
              </a:gs>
              <a:gs pos="100000">
                <a:srgbClr val="00B050"/>
              </a:gs>
            </a:gsLst>
            <a:lin ang="5400000" scaled="0"/>
          </a:gradFill>
          <a:ln w="19050" cap="flat" cmpd="sng" algn="ctr">
            <a:solidFill>
              <a:schemeClr val="accent3">
                <a:lumMod val="50000"/>
              </a:schemeClr>
            </a:solidFill>
            <a:prstDash val="solid"/>
          </a:ln>
          <a:effectLst/>
        </p:spPr>
        <p:txBody>
          <a:bodyPr rot="0" spcFirstLastPara="0" vert="horz" wrap="square" lIns="90000" tIns="72000" rIns="90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4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第</a:t>
            </a:r>
            <a:r>
              <a:rPr lang="en-US" altLang="ja-JP" sz="14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5</a:t>
            </a:r>
            <a:r>
              <a:rPr lang="ja-JP" altLang="en-US" sz="14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章　基本的施策の推進</a:t>
            </a:r>
          </a:p>
        </p:txBody>
      </p:sp>
      <p:sp>
        <p:nvSpPr>
          <p:cNvPr id="82" name="角丸四角形 81"/>
          <p:cNvSpPr/>
          <p:nvPr/>
        </p:nvSpPr>
        <p:spPr>
          <a:xfrm>
            <a:off x="10637030" y="7560009"/>
            <a:ext cx="2338058" cy="2160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0AD47">
                  <a:lumMod val="50000"/>
                </a:srgbClr>
              </a:gs>
              <a:gs pos="80000">
                <a:srgbClr val="70AD47">
                  <a:lumMod val="75000"/>
                </a:srgbClr>
              </a:gs>
              <a:gs pos="100000">
                <a:srgbClr val="70AD47"/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0000" tIns="36000" rIns="90000" bIns="36000" anchor="ctr"/>
          <a:lstStyle/>
          <a:p>
            <a:pPr lvl="0" algn="ctr" defTabSz="914400">
              <a:defRPr/>
            </a:pPr>
            <a:r>
              <a:rPr kumimoji="0" lang="ja-JP" altLang="en-US" sz="1200" b="1" kern="0" dirty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施策・事業の効果的な推進体制</a:t>
            </a:r>
          </a:p>
        </p:txBody>
      </p:sp>
      <p:sp>
        <p:nvSpPr>
          <p:cNvPr id="38" name="正方形/長方形 37"/>
          <p:cNvSpPr/>
          <p:nvPr/>
        </p:nvSpPr>
        <p:spPr>
          <a:xfrm>
            <a:off x="151295" y="651274"/>
            <a:ext cx="877405" cy="281721"/>
          </a:xfrm>
          <a:prstGeom prst="rect">
            <a:avLst/>
          </a:prstGeom>
          <a:gradFill>
            <a:gsLst>
              <a:gs pos="0">
                <a:srgbClr val="00B050"/>
              </a:gs>
              <a:gs pos="80000">
                <a:srgbClr val="00B050"/>
              </a:gs>
              <a:gs pos="100000">
                <a:srgbClr val="00B050"/>
              </a:gs>
            </a:gsLst>
            <a:lin ang="5400000" scaled="0"/>
          </a:gradFill>
          <a:ln w="19050" cap="flat" cmpd="sng" algn="ctr">
            <a:solidFill>
              <a:schemeClr val="accent3">
                <a:lumMod val="50000"/>
              </a:schemeClr>
            </a:solidFill>
            <a:prstDash val="solid"/>
          </a:ln>
          <a:effectLst/>
        </p:spPr>
        <p:txBody>
          <a:bodyPr rot="0" spcFirstLastPara="0" vert="horz" wrap="square" lIns="90000" tIns="72000" rIns="90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4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 はじめに</a:t>
            </a:r>
            <a:endParaRPr lang="ja-JP" sz="1400" b="1" kern="100" dirty="0">
              <a:solidFill>
                <a:schemeClr val="bg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40" name="図 3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9600" y="1882779"/>
            <a:ext cx="1409632" cy="1408141"/>
          </a:xfrm>
          <a:prstGeom prst="rect">
            <a:avLst/>
          </a:prstGeom>
        </p:spPr>
      </p:pic>
      <p:sp>
        <p:nvSpPr>
          <p:cNvPr id="41" name="角丸四角形 40"/>
          <p:cNvSpPr/>
          <p:nvPr/>
        </p:nvSpPr>
        <p:spPr>
          <a:xfrm>
            <a:off x="196543" y="5355338"/>
            <a:ext cx="1424210" cy="243796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0AD47">
                  <a:lumMod val="50000"/>
                </a:srgbClr>
              </a:gs>
              <a:gs pos="80000">
                <a:srgbClr val="70AD47">
                  <a:lumMod val="75000"/>
                </a:srgbClr>
              </a:gs>
              <a:gs pos="100000">
                <a:srgbClr val="70AD47"/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0000" tIns="36000" rIns="90000" bIns="36000" anchor="ctr"/>
          <a:lstStyle/>
          <a:p>
            <a:pPr lvl="0" algn="ctr" defTabSz="914400">
              <a:defRPr/>
            </a:pPr>
            <a:r>
              <a:rPr kumimoji="0" lang="ja-JP" altLang="en-US" sz="1200" b="1" kern="0" dirty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計画の実施主体</a:t>
            </a:r>
          </a:p>
        </p:txBody>
      </p:sp>
      <p:sp>
        <p:nvSpPr>
          <p:cNvPr id="42" name="角丸四角形 41"/>
          <p:cNvSpPr/>
          <p:nvPr/>
        </p:nvSpPr>
        <p:spPr>
          <a:xfrm>
            <a:off x="72469" y="6068122"/>
            <a:ext cx="7055314" cy="2876838"/>
          </a:xfrm>
          <a:prstGeom prst="roundRect">
            <a:avLst>
              <a:gd name="adj" fmla="val 0"/>
            </a:avLst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accent3">
                <a:lumMod val="50000"/>
              </a:schemeClr>
            </a:solidFill>
            <a:prstDash val="solid"/>
          </a:ln>
          <a:effectLst>
            <a:outerShdw blurRad="50800" dist="38100" dir="21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252000" rIns="9144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>
              <a:lnSpc>
                <a:spcPts val="1000"/>
              </a:lnSpc>
            </a:pP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600"/>
              </a:lnSpc>
            </a:pP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〇 全国 ：</a:t>
            </a:r>
            <a:r>
              <a:rPr lang="en-US" altLang="ja-JP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年間発生量　</a:t>
            </a:r>
            <a:r>
              <a:rPr lang="en-US" altLang="ja-JP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612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万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トン　  </a:t>
            </a:r>
            <a:r>
              <a:rPr lang="en-US" altLang="ja-JP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《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事業系</a:t>
            </a:r>
            <a:r>
              <a:rPr lang="en-US" altLang="ja-JP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》 328  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万トン    </a:t>
            </a:r>
            <a:r>
              <a:rPr lang="en-US" altLang="ja-JP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《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家庭系</a:t>
            </a:r>
            <a:r>
              <a:rPr lang="en-US" altLang="ja-JP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》 284  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万トン　（</a:t>
            </a:r>
            <a:r>
              <a:rPr lang="en-US" altLang="ja-JP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2017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年度推計）</a:t>
            </a:r>
          </a:p>
          <a:p>
            <a:pPr>
              <a:spcAft>
                <a:spcPts val="300"/>
              </a:spcAft>
            </a:pP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〇大阪府：年間発生量　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43.1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万トン　　</a:t>
            </a:r>
            <a:r>
              <a:rPr lang="en-US" altLang="ja-JP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《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事業系</a:t>
            </a:r>
            <a:r>
              <a:rPr lang="en-US" altLang="ja-JP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》  22.3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万トン    </a:t>
            </a:r>
            <a:r>
              <a:rPr lang="en-US" altLang="ja-JP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《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家庭系</a:t>
            </a:r>
            <a:r>
              <a:rPr lang="en-US" altLang="ja-JP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》  20.8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万トン　（</a:t>
            </a:r>
            <a:r>
              <a:rPr lang="en-US" altLang="ja-JP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2019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年度推計）</a:t>
            </a:r>
          </a:p>
          <a:p>
            <a:pPr lvl="0"/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　　　　　　　　　　　　　　　　　　 全国：「平成</a:t>
            </a:r>
            <a:r>
              <a:rPr lang="en-US" altLang="ja-JP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年度消費者の意識に関する調査」による</a:t>
            </a:r>
          </a:p>
          <a:p>
            <a:pPr lvl="0">
              <a:lnSpc>
                <a:spcPts val="1600"/>
              </a:lnSpc>
            </a:pP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　　　　　　　　　　　　　　　　　　 大阪府：「令和</a:t>
            </a:r>
            <a:r>
              <a:rPr lang="en-US" altLang="ja-JP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年度食品ロス削減に係る府民の意識調査」による</a:t>
            </a: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600"/>
              </a:lnSpc>
            </a:pP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600"/>
              </a:lnSpc>
            </a:pP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600"/>
              </a:lnSpc>
            </a:pP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600"/>
              </a:lnSpc>
            </a:pP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600"/>
              </a:lnSpc>
            </a:pP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600"/>
              </a:lnSpc>
            </a:pP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600"/>
              </a:lnSpc>
            </a:pP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200"/>
              </a:lnSpc>
            </a:pP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600"/>
              </a:lnSpc>
            </a:pPr>
            <a:endParaRPr lang="ja-JP" altLang="en-US" sz="1100" b="1" u="sng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600"/>
              </a:lnSpc>
            </a:pPr>
            <a:endParaRPr lang="ja-JP" altLang="en-US" sz="1100" b="1" u="sng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600"/>
              </a:lnSpc>
            </a:pPr>
            <a:endParaRPr lang="ja-JP" altLang="en-US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600"/>
              </a:lnSpc>
            </a:pPr>
            <a:r>
              <a:rPr lang="ja-JP" altLang="en-US" sz="11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4" name="正方形/長方形 73"/>
          <p:cNvSpPr/>
          <p:nvPr/>
        </p:nvSpPr>
        <p:spPr>
          <a:xfrm>
            <a:off x="137946" y="5875472"/>
            <a:ext cx="2161501" cy="283281"/>
          </a:xfrm>
          <a:prstGeom prst="rect">
            <a:avLst/>
          </a:prstGeom>
          <a:gradFill>
            <a:gsLst>
              <a:gs pos="0">
                <a:srgbClr val="00B050"/>
              </a:gs>
              <a:gs pos="80000">
                <a:srgbClr val="00B050"/>
              </a:gs>
              <a:gs pos="100000">
                <a:srgbClr val="00B050"/>
              </a:gs>
            </a:gsLst>
            <a:lin ang="5400000" scaled="0"/>
          </a:gradFill>
          <a:ln w="19050" cap="flat" cmpd="sng" algn="ctr">
            <a:solidFill>
              <a:schemeClr val="accent3">
                <a:lumMod val="50000"/>
              </a:schemeClr>
            </a:solidFill>
            <a:prstDash val="solid"/>
          </a:ln>
          <a:effectLst/>
        </p:spPr>
        <p:txBody>
          <a:bodyPr rot="0" spcFirstLastPara="0" vert="horz" wrap="square" lIns="90000" tIns="72000" rIns="90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4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第</a:t>
            </a:r>
            <a:r>
              <a:rPr lang="en-US" altLang="ja-JP" sz="14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lang="ja-JP" altLang="en-US" sz="14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章　食品ロスの現状</a:t>
            </a:r>
          </a:p>
        </p:txBody>
      </p:sp>
      <p:sp>
        <p:nvSpPr>
          <p:cNvPr id="47" name="角丸四角形 46"/>
          <p:cNvSpPr/>
          <p:nvPr/>
        </p:nvSpPr>
        <p:spPr>
          <a:xfrm>
            <a:off x="182057" y="6216178"/>
            <a:ext cx="1275873" cy="242674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0AD47">
                  <a:lumMod val="50000"/>
                </a:srgbClr>
              </a:gs>
              <a:gs pos="80000">
                <a:srgbClr val="70AD47">
                  <a:lumMod val="75000"/>
                </a:srgbClr>
              </a:gs>
              <a:gs pos="100000">
                <a:srgbClr val="70AD47"/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0000" tIns="36000" rIns="90000" bIns="36000" anchor="ctr"/>
          <a:lstStyle/>
          <a:p>
            <a:pPr lvl="0" algn="ctr" defTabSz="914400">
              <a:defRPr/>
            </a:pPr>
            <a:r>
              <a:rPr kumimoji="0" lang="ja-JP" altLang="en-US" sz="1200" b="1" kern="0" dirty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食品ロス量</a:t>
            </a:r>
          </a:p>
        </p:txBody>
      </p:sp>
      <p:sp>
        <p:nvSpPr>
          <p:cNvPr id="49" name="角丸四角形 48"/>
          <p:cNvSpPr/>
          <p:nvPr/>
        </p:nvSpPr>
        <p:spPr>
          <a:xfrm>
            <a:off x="60547" y="9062112"/>
            <a:ext cx="7052154" cy="1561799"/>
          </a:xfrm>
          <a:prstGeom prst="roundRect">
            <a:avLst>
              <a:gd name="adj" fmla="val 0"/>
            </a:avLst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accent3">
                <a:lumMod val="50000"/>
              </a:schemeClr>
            </a:solidFill>
            <a:prstDash val="solid"/>
          </a:ln>
          <a:effectLst>
            <a:outerShdw blurRad="50800" dist="38100" dir="21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252000" rIns="9144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>
              <a:lnSpc>
                <a:spcPts val="2400"/>
              </a:lnSpc>
            </a:pP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〇国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の「基本方針」を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踏まえ、</a:t>
            </a:r>
            <a:r>
              <a:rPr lang="ja-JP" altLang="en-US" sz="11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事業系家庭系とも</a:t>
            </a:r>
            <a:r>
              <a:rPr lang="ja-JP" altLang="en-US" sz="1100" b="1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endParaRPr lang="en-US" altLang="ja-JP" sz="1100" b="1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spcAft>
                <a:spcPts val="600"/>
              </a:spcAft>
            </a:pPr>
            <a:r>
              <a:rPr lang="ja-JP" altLang="en-US" sz="11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en-US" altLang="ja-JP" sz="11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2000</a:t>
            </a:r>
            <a:r>
              <a:rPr lang="ja-JP" altLang="en-US" sz="11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年度比で</a:t>
            </a:r>
            <a:r>
              <a:rPr lang="en-US" altLang="ja-JP" sz="11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2030</a:t>
            </a:r>
            <a:r>
              <a:rPr lang="ja-JP" altLang="en-US" sz="11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年度に食品ロス量の半減を目指す</a:t>
            </a:r>
            <a:r>
              <a:rPr lang="ja-JP" altLang="en-US" sz="1100" b="1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100" b="1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2000"/>
              </a:lnSpc>
            </a:pP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600"/>
              </a:lnSpc>
            </a:pPr>
            <a:endParaRPr lang="ja-JP" altLang="en-US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〇</a:t>
            </a:r>
            <a:r>
              <a:rPr lang="en-US" altLang="ja-JP" sz="11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2030</a:t>
            </a:r>
            <a:r>
              <a:rPr lang="ja-JP" altLang="en-US" sz="11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年度までに、食品ロス削減のための複数（</a:t>
            </a:r>
            <a:r>
              <a:rPr lang="en-US" altLang="ja-JP" sz="11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1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項目以上）の取組を行う府民の割合を</a:t>
            </a:r>
            <a:r>
              <a:rPr lang="en-US" altLang="ja-JP" sz="11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90</a:t>
            </a:r>
            <a:r>
              <a:rPr lang="ja-JP" altLang="en-US" sz="11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％とする</a:t>
            </a:r>
            <a:r>
              <a:rPr lang="ja-JP" altLang="en-US" sz="1100" b="1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ja-JP" altLang="en-US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600"/>
              </a:lnSpc>
            </a:pPr>
            <a:r>
              <a:rPr lang="ja-JP" altLang="en-US" sz="11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137946" y="8983624"/>
            <a:ext cx="1637066" cy="252918"/>
          </a:xfrm>
          <a:prstGeom prst="rect">
            <a:avLst/>
          </a:prstGeom>
          <a:gradFill>
            <a:gsLst>
              <a:gs pos="0">
                <a:srgbClr val="00B050"/>
              </a:gs>
              <a:gs pos="80000">
                <a:srgbClr val="00B050"/>
              </a:gs>
              <a:gs pos="100000">
                <a:srgbClr val="00B050"/>
              </a:gs>
            </a:gsLst>
            <a:lin ang="5400000" scaled="0"/>
          </a:gradFill>
          <a:ln w="19050" cap="flat" cmpd="sng" algn="ctr">
            <a:solidFill>
              <a:schemeClr val="accent3">
                <a:lumMod val="50000"/>
              </a:schemeClr>
            </a:solidFill>
            <a:prstDash val="solid"/>
          </a:ln>
          <a:effectLst/>
        </p:spPr>
        <p:txBody>
          <a:bodyPr rot="0" spcFirstLastPara="0" vert="horz" wrap="square" lIns="90000" tIns="72000" rIns="90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4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第</a:t>
            </a:r>
            <a:r>
              <a:rPr lang="en-US" altLang="ja-JP" sz="14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4</a:t>
            </a:r>
            <a:r>
              <a:rPr lang="ja-JP" altLang="en-US" sz="14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章　将来目標</a:t>
            </a:r>
          </a:p>
        </p:txBody>
      </p:sp>
      <p:sp>
        <p:nvSpPr>
          <p:cNvPr id="54" name="角丸四角形 53"/>
          <p:cNvSpPr/>
          <p:nvPr/>
        </p:nvSpPr>
        <p:spPr>
          <a:xfrm>
            <a:off x="137946" y="9327574"/>
            <a:ext cx="1275873" cy="242674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0AD47">
                  <a:lumMod val="50000"/>
                </a:srgbClr>
              </a:gs>
              <a:gs pos="80000">
                <a:srgbClr val="70AD47">
                  <a:lumMod val="75000"/>
                </a:srgbClr>
              </a:gs>
              <a:gs pos="100000">
                <a:srgbClr val="70AD47"/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0000" tIns="36000" rIns="90000" bIns="36000" anchor="ctr"/>
          <a:lstStyle/>
          <a:p>
            <a:pPr lvl="0" algn="ctr" defTabSz="914400">
              <a:defRPr/>
            </a:pPr>
            <a:r>
              <a:rPr kumimoji="0" lang="ja-JP" altLang="en-US" sz="1200" b="1" kern="0" dirty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食品ロス量</a:t>
            </a:r>
          </a:p>
        </p:txBody>
      </p:sp>
      <p:graphicFrame>
        <p:nvGraphicFramePr>
          <p:cNvPr id="46" name="表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2032823"/>
              </p:ext>
            </p:extLst>
          </p:nvPr>
        </p:nvGraphicFramePr>
        <p:xfrm>
          <a:off x="3855466" y="9260896"/>
          <a:ext cx="3215791" cy="10500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805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53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53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4476">
                  <a:extLst>
                    <a:ext uri="{9D8B030D-6E8A-4147-A177-3AD203B41FA5}">
                      <a16:colId xmlns:a16="http://schemas.microsoft.com/office/drawing/2014/main" val="2224120256"/>
                    </a:ext>
                  </a:extLst>
                </a:gridCol>
              </a:tblGrid>
              <a:tr h="359891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00" kern="100" dirty="0">
                          <a:ln>
                            <a:noFill/>
                          </a:ln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endParaRPr lang="en-US" altLang="ja-JP" sz="1000" b="0" kern="100" dirty="0">
                        <a:ln>
                          <a:noFill/>
                        </a:ln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2000</a:t>
                      </a:r>
                      <a:r>
                        <a:rPr lang="ja-JP" alt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lang="en-US" alt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（基準年）</a:t>
                      </a:r>
                      <a:endParaRPr lang="ja-JP" sz="100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2019</a:t>
                      </a:r>
                      <a:r>
                        <a:rPr lang="ja-JP" alt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年度（現状値）</a:t>
                      </a:r>
                      <a:endParaRPr lang="en-US" altLang="ja-JP" sz="10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000" b="1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2030</a:t>
                      </a:r>
                      <a:r>
                        <a:rPr lang="ja-JP" altLang="en-US" sz="1000" b="1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年度（目標値）</a:t>
                      </a:r>
                      <a:endParaRPr lang="ja-JP" sz="1000" b="1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433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00" kern="100" dirty="0">
                          <a:ln>
                            <a:noFill/>
                          </a:ln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事業系</a:t>
                      </a:r>
                      <a:endParaRPr lang="ja-JP" sz="1000" kern="100" dirty="0">
                        <a:ln>
                          <a:noFill/>
                        </a:ln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33.2</a:t>
                      </a:r>
                      <a:endParaRPr lang="ja-JP" sz="100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22.3</a:t>
                      </a:r>
                      <a:endParaRPr lang="ja-JP" sz="10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000" b="1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16.6</a:t>
                      </a:r>
                      <a:endParaRPr lang="ja-JP" altLang="ja-JP" sz="1000" b="1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433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家庭系</a:t>
                      </a:r>
                      <a:endParaRPr lang="ja-JP" sz="100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32.2</a:t>
                      </a:r>
                      <a:endParaRPr lang="ja-JP" sz="100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20.8</a:t>
                      </a:r>
                      <a:endParaRPr lang="ja-JP" sz="10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000" b="1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16.1</a:t>
                      </a:r>
                      <a:endParaRPr lang="ja-JP" altLang="ja-JP" sz="1000" b="1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433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00" b="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全体</a:t>
                      </a:r>
                      <a:endParaRPr lang="ja-JP" sz="100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0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65.4</a:t>
                      </a:r>
                      <a:endParaRPr lang="ja-JP" sz="100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0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43.1</a:t>
                      </a:r>
                      <a:endParaRPr lang="ja-JP" sz="10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000" b="1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32.7</a:t>
                      </a:r>
                      <a:endParaRPr lang="ja-JP" altLang="ja-JP" sz="1000" b="1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0031571"/>
                  </a:ext>
                </a:extLst>
              </a:tr>
            </a:tbl>
          </a:graphicData>
        </a:graphic>
      </p:graphicFrame>
      <p:sp>
        <p:nvSpPr>
          <p:cNvPr id="57" name="角丸四角形 56"/>
          <p:cNvSpPr/>
          <p:nvPr/>
        </p:nvSpPr>
        <p:spPr>
          <a:xfrm>
            <a:off x="145669" y="10110714"/>
            <a:ext cx="2676878" cy="223444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0AD47">
                  <a:lumMod val="50000"/>
                </a:srgbClr>
              </a:gs>
              <a:gs pos="80000">
                <a:srgbClr val="70AD47">
                  <a:lumMod val="75000"/>
                </a:srgbClr>
              </a:gs>
              <a:gs pos="100000">
                <a:srgbClr val="70AD47"/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0000" tIns="36000" rIns="90000" bIns="36000" anchor="ctr"/>
          <a:lstStyle/>
          <a:p>
            <a:pPr lvl="0" algn="ctr" defTabSz="914400">
              <a:defRPr/>
            </a:pPr>
            <a:r>
              <a:rPr kumimoji="0" lang="ja-JP" altLang="en-US" sz="1200" b="1" kern="0" dirty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食品ロス削減に取り組む府民の割合</a:t>
            </a:r>
          </a:p>
        </p:txBody>
      </p:sp>
      <p:sp>
        <p:nvSpPr>
          <p:cNvPr id="85" name="正方形/長方形 84"/>
          <p:cNvSpPr/>
          <p:nvPr/>
        </p:nvSpPr>
        <p:spPr>
          <a:xfrm>
            <a:off x="7278110" y="5775055"/>
            <a:ext cx="1907843" cy="333148"/>
          </a:xfrm>
          <a:prstGeom prst="rect">
            <a:avLst/>
          </a:prstGeom>
          <a:gradFill>
            <a:gsLst>
              <a:gs pos="0">
                <a:srgbClr val="00B050"/>
              </a:gs>
              <a:gs pos="80000">
                <a:srgbClr val="00B050"/>
              </a:gs>
              <a:gs pos="100000">
                <a:srgbClr val="00B050"/>
              </a:gs>
            </a:gsLst>
            <a:lin ang="5400000" scaled="0"/>
          </a:gradFill>
          <a:ln w="19050" cap="flat" cmpd="sng" algn="ctr">
            <a:solidFill>
              <a:schemeClr val="accent3">
                <a:lumMod val="50000"/>
              </a:schemeClr>
            </a:solidFill>
            <a:prstDash val="solid"/>
          </a:ln>
          <a:effectLst/>
        </p:spPr>
        <p:txBody>
          <a:bodyPr rot="0" spcFirstLastPara="0" vert="horz" wrap="square" lIns="90000" tIns="72000" rIns="90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4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第</a:t>
            </a:r>
            <a:r>
              <a:rPr lang="en-US" altLang="ja-JP" sz="14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6</a:t>
            </a:r>
            <a:r>
              <a:rPr lang="ja-JP" altLang="en-US" sz="14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章　各主体の役割</a:t>
            </a:r>
          </a:p>
        </p:txBody>
      </p:sp>
      <p:graphicFrame>
        <p:nvGraphicFramePr>
          <p:cNvPr id="86" name="表 8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0733725"/>
              </p:ext>
            </p:extLst>
          </p:nvPr>
        </p:nvGraphicFramePr>
        <p:xfrm>
          <a:off x="7271494" y="6131020"/>
          <a:ext cx="7818884" cy="226806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072122">
                  <a:extLst>
                    <a:ext uri="{9D8B030D-6E8A-4147-A177-3AD203B41FA5}">
                      <a16:colId xmlns:a16="http://schemas.microsoft.com/office/drawing/2014/main" val="3241766134"/>
                    </a:ext>
                  </a:extLst>
                </a:gridCol>
                <a:gridCol w="3746762">
                  <a:extLst>
                    <a:ext uri="{9D8B030D-6E8A-4147-A177-3AD203B41FA5}">
                      <a16:colId xmlns:a16="http://schemas.microsoft.com/office/drawing/2014/main" val="4230220939"/>
                    </a:ext>
                  </a:extLst>
                </a:gridCol>
              </a:tblGrid>
              <a:tr h="23562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　業　者 </a:t>
                      </a:r>
                    </a:p>
                  </a:txBody>
                  <a:tcPr marL="72000" marR="36000" marT="3600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消　費　者  </a:t>
                      </a:r>
                      <a:endParaRPr kumimoji="1" lang="ja-JP" altLang="en-US" sz="12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36000" marB="0"/>
                </a:tc>
                <a:extLst>
                  <a:ext uri="{0D108BD9-81ED-4DB2-BD59-A6C34878D82A}">
                    <a16:rowId xmlns:a16="http://schemas.microsoft.com/office/drawing/2014/main" val="2904749161"/>
                  </a:ext>
                </a:extLst>
              </a:tr>
              <a:tr h="1950583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kumimoji="1" lang="en-US" altLang="ja-JP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《</a:t>
                      </a:r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食品製造</a:t>
                      </a:r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業者・農林漁業者</a:t>
                      </a:r>
                      <a:r>
                        <a:rPr kumimoji="1" lang="en-US" altLang="ja-JP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》</a:t>
                      </a:r>
                      <a:endParaRPr kumimoji="1" lang="en-US" altLang="ja-JP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賞味期限の延長・表示の大括り化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indent="-171450"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適正受注の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推進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indent="-171450">
                        <a:spcAft>
                          <a:spcPts val="6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農林水産物の有効活用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kumimoji="1" lang="en-US" altLang="ja-JP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《</a:t>
                      </a:r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食品卸売・小売業者</a:t>
                      </a:r>
                      <a:r>
                        <a:rPr kumimoji="1" lang="en-US" altLang="ja-JP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》</a:t>
                      </a:r>
                    </a:p>
                    <a:p>
                      <a:pPr marL="171450" marR="0" lvl="0" indent="-17145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1" lang="ja-JP" altLang="en-US" sz="11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商慣習の見直し（納品期限の緩和</a:t>
                      </a:r>
                      <a:r>
                        <a:rPr kumimoji="1" lang="en-US" altLang="ja-JP" sz="11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､</a:t>
                      </a:r>
                      <a:r>
                        <a:rPr kumimoji="1" lang="ja-JP" altLang="en-US" sz="11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適正発注等）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indent="-171450"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需要予測等の推進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indent="-171450">
                        <a:spcAft>
                          <a:spcPts val="6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小分け・少量販売等の工夫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《</a:t>
                      </a:r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外食事業者等</a:t>
                      </a:r>
                      <a:r>
                        <a:rPr kumimoji="1" lang="en-US" altLang="ja-JP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》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適正発注や提供の推進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indent="-171450">
                        <a:spcAft>
                          <a:spcPts val="6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“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食べきり・持ち帰り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”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の推進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36000" marB="0"/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kumimoji="1" lang="en-US" altLang="ja-JP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《</a:t>
                      </a:r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買物の際</a:t>
                      </a:r>
                      <a:r>
                        <a:rPr kumimoji="1" lang="en-US" altLang="ja-JP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》</a:t>
                      </a:r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indent="-171450"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事前に家にある食材をチェックし、使い切れる分だけ購入</a:t>
                      </a:r>
                    </a:p>
                    <a:p>
                      <a:pPr marL="171450" indent="-171450">
                        <a:spcAft>
                          <a:spcPts val="6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欠品を許容する意識を持つ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kumimoji="1" lang="en-US" altLang="ja-JP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《</a:t>
                      </a:r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食品の保存の際</a:t>
                      </a:r>
                      <a:r>
                        <a:rPr kumimoji="1" lang="en-US" altLang="ja-JP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》</a:t>
                      </a:r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indent="-171450"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食材に応じた適切な保存、冷蔵庫内の在庫管理等</a:t>
                      </a:r>
                    </a:p>
                    <a:p>
                      <a:pPr marL="171450" indent="-171450">
                        <a:spcAft>
                          <a:spcPts val="6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消費期限と賞味期限の理解等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kumimoji="1" lang="en-US" altLang="ja-JP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《</a:t>
                      </a:r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調理の際</a:t>
                      </a:r>
                      <a:r>
                        <a:rPr kumimoji="1" lang="en-US" altLang="ja-JP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》</a:t>
                      </a:r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indent="-171450">
                        <a:spcAft>
                          <a:spcPts val="6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余った食材の活用、無駄のない調理等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kumimoji="1" lang="en-US" altLang="ja-JP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《</a:t>
                      </a:r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外食の際</a:t>
                      </a:r>
                      <a:r>
                        <a:rPr kumimoji="1" lang="en-US" altLang="ja-JP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》</a:t>
                      </a:r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indent="-171450"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食べきれる量を注文し、残ってしまった場合の“持ち帰り”等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36000" marB="0"/>
                </a:tc>
                <a:extLst>
                  <a:ext uri="{0D108BD9-81ED-4DB2-BD59-A6C34878D82A}">
                    <a16:rowId xmlns:a16="http://schemas.microsoft.com/office/drawing/2014/main" val="282638439"/>
                  </a:ext>
                </a:extLst>
              </a:tr>
            </a:tbl>
          </a:graphicData>
        </a:graphic>
      </p:graphicFrame>
      <p:sp>
        <p:nvSpPr>
          <p:cNvPr id="87" name="角丸四角形 86"/>
          <p:cNvSpPr/>
          <p:nvPr/>
        </p:nvSpPr>
        <p:spPr>
          <a:xfrm>
            <a:off x="7205611" y="8711381"/>
            <a:ext cx="7884767" cy="1912531"/>
          </a:xfrm>
          <a:prstGeom prst="roundRect">
            <a:avLst>
              <a:gd name="adj" fmla="val 0"/>
            </a:avLst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accent3">
                <a:lumMod val="50000"/>
              </a:schemeClr>
            </a:solidFill>
            <a:prstDash val="solid"/>
          </a:ln>
          <a:effectLst>
            <a:outerShdw blurRad="50800" dist="38100" dir="21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252000" rIns="9144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>
              <a:lnSpc>
                <a:spcPts val="1000"/>
              </a:lnSpc>
            </a:pP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〇食品ロス削減のためには、流通全体及び消費者が一体となってコミュニケーションを強化し、</a:t>
            </a: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取組を推進する必要がある。このため、</a:t>
            </a:r>
            <a:r>
              <a:rPr lang="ja-JP" altLang="en-US" sz="11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食品製造業者、食品卸売・小売業者、外食事業者、</a:t>
            </a:r>
            <a:endParaRPr lang="en-US" altLang="ja-JP" sz="1100" b="1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spcAft>
                <a:spcPts val="300"/>
              </a:spcAft>
            </a:pPr>
            <a:r>
              <a:rPr lang="ja-JP" altLang="en-US" sz="11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消費者、行政等多様な主体で構成するネットワーク懇話会等の体制を築く。</a:t>
            </a:r>
          </a:p>
          <a:p>
            <a:pPr lvl="0"/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〇庁内関係部局との連携や、市町村担当者会議等を活用することにより、オール大阪で</a:t>
            </a:r>
          </a:p>
          <a:p>
            <a:pPr lvl="0"/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取組を進める。</a:t>
            </a:r>
          </a:p>
          <a:p>
            <a:pPr lvl="0">
              <a:lnSpc>
                <a:spcPts val="2400"/>
              </a:lnSpc>
            </a:pPr>
            <a:endParaRPr lang="ja-JP" altLang="en-US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〇ネットワーク懇話会等により、継続的に取組状況等の成果を検証し、より効果的な取組を検討。</a:t>
            </a:r>
          </a:p>
          <a:p>
            <a:pPr lvl="0"/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計画における将来目標の達成を目指す。</a:t>
            </a:r>
          </a:p>
          <a:p>
            <a:pPr lvl="0">
              <a:lnSpc>
                <a:spcPts val="1600"/>
              </a:lnSpc>
            </a:pP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8" name="正方形/長方形 87"/>
          <p:cNvSpPr/>
          <p:nvPr/>
        </p:nvSpPr>
        <p:spPr>
          <a:xfrm>
            <a:off x="7307034" y="8451762"/>
            <a:ext cx="2383312" cy="320438"/>
          </a:xfrm>
          <a:prstGeom prst="rect">
            <a:avLst/>
          </a:prstGeom>
          <a:gradFill>
            <a:gsLst>
              <a:gs pos="0">
                <a:srgbClr val="00B050"/>
              </a:gs>
              <a:gs pos="80000">
                <a:srgbClr val="00B050"/>
              </a:gs>
              <a:gs pos="100000">
                <a:srgbClr val="00B050"/>
              </a:gs>
            </a:gsLst>
            <a:lin ang="5400000" scaled="0"/>
          </a:gradFill>
          <a:ln w="19050" cap="flat" cmpd="sng" algn="ctr">
            <a:solidFill>
              <a:schemeClr val="accent3">
                <a:lumMod val="50000"/>
              </a:schemeClr>
            </a:solidFill>
            <a:prstDash val="solid"/>
          </a:ln>
          <a:effectLst/>
        </p:spPr>
        <p:txBody>
          <a:bodyPr rot="0" spcFirstLastPara="0" vert="horz" wrap="square" lIns="90000" tIns="72000" rIns="90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4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第</a:t>
            </a:r>
            <a:r>
              <a:rPr lang="en-US" altLang="ja-JP" sz="14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7</a:t>
            </a:r>
            <a:r>
              <a:rPr lang="ja-JP" altLang="en-US" sz="14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章　計画の効果的な推進</a:t>
            </a:r>
          </a:p>
        </p:txBody>
      </p:sp>
      <p:sp>
        <p:nvSpPr>
          <p:cNvPr id="89" name="角丸四角形 88"/>
          <p:cNvSpPr/>
          <p:nvPr/>
        </p:nvSpPr>
        <p:spPr>
          <a:xfrm>
            <a:off x="7308428" y="8833017"/>
            <a:ext cx="1275873" cy="242674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0AD47">
                  <a:lumMod val="50000"/>
                </a:srgbClr>
              </a:gs>
              <a:gs pos="80000">
                <a:srgbClr val="70AD47">
                  <a:lumMod val="75000"/>
                </a:srgbClr>
              </a:gs>
              <a:gs pos="100000">
                <a:srgbClr val="70AD47"/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0000" tIns="36000" rIns="90000" bIns="36000" anchor="ctr"/>
          <a:lstStyle/>
          <a:p>
            <a:pPr lvl="0" algn="ctr" defTabSz="914400">
              <a:defRPr/>
            </a:pPr>
            <a:r>
              <a:rPr kumimoji="0" lang="ja-JP" altLang="en-US" sz="1200" b="1" kern="0" dirty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推進体制</a:t>
            </a:r>
          </a:p>
        </p:txBody>
      </p:sp>
      <p:grpSp>
        <p:nvGrpSpPr>
          <p:cNvPr id="90" name="グループ化 89"/>
          <p:cNvGrpSpPr/>
          <p:nvPr/>
        </p:nvGrpSpPr>
        <p:grpSpPr>
          <a:xfrm>
            <a:off x="12432325" y="8892741"/>
            <a:ext cx="2626808" cy="1591731"/>
            <a:chOff x="12297197" y="8880724"/>
            <a:chExt cx="2832853" cy="1660174"/>
          </a:xfrm>
        </p:grpSpPr>
        <p:sp>
          <p:nvSpPr>
            <p:cNvPr id="91" name="楕円 90"/>
            <p:cNvSpPr/>
            <p:nvPr/>
          </p:nvSpPr>
          <p:spPr bwMode="gray">
            <a:xfrm>
              <a:off x="12575481" y="8951386"/>
              <a:ext cx="2375587" cy="1578791"/>
            </a:xfrm>
            <a:prstGeom prst="ellipse">
              <a:avLst/>
            </a:prstGeom>
            <a:no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92" name="角丸四角形 91"/>
            <p:cNvSpPr/>
            <p:nvPr/>
          </p:nvSpPr>
          <p:spPr>
            <a:xfrm>
              <a:off x="12786561" y="8880724"/>
              <a:ext cx="1953428" cy="481947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ja-JP" sz="1050" kern="100" dirty="0">
                  <a:solidFill>
                    <a:srgbClr val="000000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食品関連事業者</a:t>
              </a:r>
              <a:endParaRPr lang="ja-JP" sz="105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algn="just">
                <a:spcAft>
                  <a:spcPts val="0"/>
                </a:spcAft>
              </a:pPr>
              <a:r>
                <a:rPr lang="ja-JP" altLang="en-US" sz="800" kern="100" dirty="0">
                  <a:solidFill>
                    <a:srgbClr val="000000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　　</a:t>
              </a:r>
              <a:r>
                <a:rPr lang="ja-JP" sz="800" kern="100" dirty="0">
                  <a:solidFill>
                    <a:srgbClr val="000000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（製造、卸、小売、外食等）</a:t>
              </a:r>
              <a:endParaRPr lang="ja-JP" sz="105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93" name="角丸四角形 92"/>
            <p:cNvSpPr/>
            <p:nvPr/>
          </p:nvSpPr>
          <p:spPr>
            <a:xfrm>
              <a:off x="12297197" y="9654871"/>
              <a:ext cx="792753" cy="481947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ja-JP" sz="1050" kern="100" dirty="0">
                  <a:solidFill>
                    <a:srgbClr val="000000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消費者</a:t>
              </a:r>
              <a:endParaRPr lang="ja-JP" sz="105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94" name="角丸四角形 93"/>
            <p:cNvSpPr/>
            <p:nvPr/>
          </p:nvSpPr>
          <p:spPr>
            <a:xfrm flipH="1">
              <a:off x="14491943" y="9611966"/>
              <a:ext cx="582613" cy="42212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ja-JP" sz="1050" kern="100" dirty="0">
                  <a:solidFill>
                    <a:srgbClr val="000000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行政</a:t>
              </a:r>
              <a:endParaRPr lang="ja-JP" sz="105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</p:txBody>
        </p:sp>
        <p:pic>
          <p:nvPicPr>
            <p:cNvPr id="95" name="図 94" descr="真剣な会議のイラスト（老若男女）">
              <a:hlinkClick r:id="rId4"/>
            </p:cNvPr>
            <p:cNvPicPr/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463927" y="9373392"/>
              <a:ext cx="781050" cy="7810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6" name="テキスト ボックス 2"/>
            <p:cNvSpPr txBox="1">
              <a:spLocks noChangeArrowheads="1"/>
            </p:cNvSpPr>
            <p:nvPr/>
          </p:nvSpPr>
          <p:spPr bwMode="auto">
            <a:xfrm>
              <a:off x="12769577" y="10281572"/>
              <a:ext cx="2360473" cy="259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ja-JP" sz="1050" b="1" kern="100" dirty="0"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ネットワーク懇話会等のイメージ</a:t>
              </a:r>
              <a:endParaRPr lang="ja-JP" sz="105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97" name="角丸四角形 96"/>
          <p:cNvSpPr/>
          <p:nvPr/>
        </p:nvSpPr>
        <p:spPr>
          <a:xfrm>
            <a:off x="7307034" y="9999982"/>
            <a:ext cx="1275873" cy="242674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0AD47">
                  <a:lumMod val="50000"/>
                </a:srgbClr>
              </a:gs>
              <a:gs pos="80000">
                <a:srgbClr val="70AD47">
                  <a:lumMod val="75000"/>
                </a:srgbClr>
              </a:gs>
              <a:gs pos="100000">
                <a:srgbClr val="70AD47"/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0000" tIns="36000" rIns="90000" bIns="36000" anchor="ctr"/>
          <a:lstStyle/>
          <a:p>
            <a:pPr lvl="0" algn="ctr" defTabSz="914400">
              <a:defRPr/>
            </a:pPr>
            <a:r>
              <a:rPr kumimoji="0" lang="ja-JP" altLang="en-US" sz="1200" b="1" kern="0" dirty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進捗管理</a:t>
            </a: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6279414" y="9036207"/>
            <a:ext cx="936104" cy="329316"/>
          </a:xfrm>
          <a:prstGeom prst="rect">
            <a:avLst/>
          </a:prstGeom>
          <a:noFill/>
        </p:spPr>
        <p:txBody>
          <a:bodyPr wrap="square" lIns="72000" tIns="72000" rIns="72000" bIns="72000" rtlCol="0">
            <a:noAutofit/>
          </a:bodyPr>
          <a:lstStyle/>
          <a:p>
            <a:pPr algn="just"/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（万トン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年）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5" name="角丸四角形 54"/>
          <p:cNvSpPr/>
          <p:nvPr/>
        </p:nvSpPr>
        <p:spPr>
          <a:xfrm>
            <a:off x="182057" y="6893039"/>
            <a:ext cx="2676878" cy="223444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0AD47">
                  <a:lumMod val="50000"/>
                </a:srgbClr>
              </a:gs>
              <a:gs pos="80000">
                <a:srgbClr val="70AD47">
                  <a:lumMod val="75000"/>
                </a:srgbClr>
              </a:gs>
              <a:gs pos="100000">
                <a:srgbClr val="70AD47"/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0000" tIns="36000" rIns="90000" bIns="36000" anchor="ctr"/>
          <a:lstStyle/>
          <a:p>
            <a:pPr lvl="0" algn="ctr" defTabSz="914400">
              <a:defRPr/>
            </a:pPr>
            <a:r>
              <a:rPr kumimoji="0" lang="ja-JP" altLang="en-US" sz="1200" b="1" kern="0" dirty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食品ロス削減に</a:t>
            </a:r>
            <a:r>
              <a:rPr kumimoji="0" lang="ja-JP" altLang="en-US" sz="1200" b="1" kern="0" dirty="0" smtClean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取り組む</a:t>
            </a:r>
            <a:r>
              <a:rPr kumimoji="0" lang="ja-JP" altLang="en-US" sz="1200" b="1" kern="0" dirty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人</a:t>
            </a:r>
            <a:r>
              <a:rPr kumimoji="0" lang="ja-JP" altLang="en-US" sz="1200" b="1" kern="0" dirty="0" smtClean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</a:t>
            </a:r>
            <a:r>
              <a:rPr kumimoji="0" lang="ja-JP" altLang="en-US" sz="1200" b="1" kern="0" dirty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割合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6321798"/>
              </p:ext>
            </p:extLst>
          </p:nvPr>
        </p:nvGraphicFramePr>
        <p:xfrm>
          <a:off x="424675" y="7246821"/>
          <a:ext cx="4917032" cy="1645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0210">
                  <a:extLst>
                    <a:ext uri="{9D8B030D-6E8A-4147-A177-3AD203B41FA5}">
                      <a16:colId xmlns:a16="http://schemas.microsoft.com/office/drawing/2014/main" val="1146658179"/>
                    </a:ext>
                  </a:extLst>
                </a:gridCol>
                <a:gridCol w="1192555">
                  <a:extLst>
                    <a:ext uri="{9D8B030D-6E8A-4147-A177-3AD203B41FA5}">
                      <a16:colId xmlns:a16="http://schemas.microsoft.com/office/drawing/2014/main" val="2748982743"/>
                    </a:ext>
                  </a:extLst>
                </a:gridCol>
                <a:gridCol w="786283">
                  <a:extLst>
                    <a:ext uri="{9D8B030D-6E8A-4147-A177-3AD203B41FA5}">
                      <a16:colId xmlns:a16="http://schemas.microsoft.com/office/drawing/2014/main" val="1635969326"/>
                    </a:ext>
                  </a:extLst>
                </a:gridCol>
                <a:gridCol w="2177984">
                  <a:extLst>
                    <a:ext uri="{9D8B030D-6E8A-4147-A177-3AD203B41FA5}">
                      <a16:colId xmlns:a16="http://schemas.microsoft.com/office/drawing/2014/main" val="3408209034"/>
                    </a:ext>
                  </a:extLst>
                </a:gridCol>
              </a:tblGrid>
              <a:tr h="220650">
                <a:tc rowSpan="2">
                  <a:txBody>
                    <a:bodyPr/>
                    <a:lstStyle/>
                    <a:p>
                      <a:pPr algn="ctr"/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kumimoji="1" lang="ja-JP" altLang="en-US" sz="9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食品ロス削減の取組を複数</a:t>
                      </a:r>
                      <a:r>
                        <a:rPr kumimoji="1" lang="en-US" altLang="ja-JP" sz="9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(2</a:t>
                      </a:r>
                      <a:r>
                        <a:rPr kumimoji="1" lang="ja-JP" altLang="en-US" sz="9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項目以上）行う人の割合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ja-JP" altLang="en-US" sz="900" b="0" kern="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食品ロス削減の取組を</a:t>
                      </a:r>
                      <a:r>
                        <a:rPr lang="en-US" altLang="ja-JP" sz="900" b="0" kern="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ja-JP" altLang="en-US" sz="900" b="0" kern="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項目以上行う人の割合</a:t>
                      </a:r>
                      <a:endParaRPr kumimoji="1" lang="ja-JP" altLang="en-US" sz="9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9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4359996"/>
                  </a:ext>
                </a:extLst>
              </a:tr>
              <a:tr h="26478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取り組んでいること（上位</a:t>
                      </a:r>
                      <a:r>
                        <a:rPr kumimoji="1" lang="en-US" altLang="ja-JP" sz="9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9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位、</a:t>
                      </a:r>
                      <a:r>
                        <a:rPr kumimoji="1" lang="en-US" altLang="ja-JP" sz="9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9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位、</a:t>
                      </a:r>
                      <a:r>
                        <a:rPr kumimoji="1" lang="en-US" altLang="ja-JP" sz="9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9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位）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9389573"/>
                  </a:ext>
                </a:extLst>
              </a:tr>
              <a:tr h="48542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全国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８５</a:t>
                      </a:r>
                      <a:r>
                        <a:rPr kumimoji="1" lang="en-US" altLang="ja-JP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.</a:t>
                      </a:r>
                      <a:r>
                        <a:rPr kumimoji="1" lang="ja-JP" altLang="en-US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０％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900" b="0" kern="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(1)</a:t>
                      </a:r>
                      <a:r>
                        <a:rPr lang="ja-JP" altLang="en-US" sz="900" b="0" kern="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残さずに食べる：</a:t>
                      </a:r>
                      <a:r>
                        <a:rPr lang="en-US" altLang="ja-JP" sz="900" b="0" kern="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60.7</a:t>
                      </a:r>
                      <a:r>
                        <a:rPr lang="ja-JP" altLang="en-US" sz="900" b="0" kern="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lang="en-US" altLang="ja-JP" sz="900" b="0" kern="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en-US" altLang="ja-JP" sz="900" b="0" kern="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(2)</a:t>
                      </a:r>
                      <a:r>
                        <a:rPr kumimoji="1" lang="ja-JP" altLang="en-US" sz="900" b="0" kern="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冷凍保存を活用する：</a:t>
                      </a:r>
                      <a:r>
                        <a:rPr kumimoji="1" lang="en-US" altLang="ja-JP" sz="900" b="0" kern="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43.5</a:t>
                      </a:r>
                      <a:r>
                        <a:rPr kumimoji="1" lang="ja-JP" altLang="en-US" sz="900" b="0" kern="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en-US" altLang="ja-JP" sz="900" b="0" kern="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en-US" altLang="ja-JP" sz="900" b="0" kern="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(3)</a:t>
                      </a:r>
                      <a:r>
                        <a:rPr kumimoji="1" lang="ja-JP" altLang="en-US" sz="900" b="0" kern="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料理を作りすぎない：</a:t>
                      </a:r>
                      <a:r>
                        <a:rPr kumimoji="1" lang="en-US" altLang="ja-JP" sz="900" b="0" kern="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41.5</a:t>
                      </a:r>
                      <a:r>
                        <a:rPr kumimoji="1" lang="ja-JP" altLang="en-US" sz="900" b="0" kern="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en-US" altLang="ja-JP" sz="900" b="0" kern="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8370074"/>
                  </a:ext>
                </a:extLst>
              </a:tr>
              <a:tr h="61781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８１</a:t>
                      </a:r>
                      <a:r>
                        <a:rPr kumimoji="1" lang="en-US" altLang="ja-JP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.</a:t>
                      </a:r>
                      <a:r>
                        <a:rPr kumimoji="1" lang="ja-JP" altLang="en-US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９％</a:t>
                      </a:r>
                      <a:endParaRPr kumimoji="1" lang="en-US" altLang="ja-JP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９３</a:t>
                      </a:r>
                      <a:r>
                        <a:rPr kumimoji="1" lang="en-US" altLang="ja-JP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.</a:t>
                      </a:r>
                      <a:r>
                        <a:rPr kumimoji="1" lang="ja-JP" altLang="en-US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８％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1" lang="en-US" altLang="ja-JP" sz="9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(1)</a:t>
                      </a:r>
                      <a:r>
                        <a:rPr kumimoji="1" lang="ja-JP" altLang="en-US" sz="9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残さずに食べる：</a:t>
                      </a:r>
                      <a:r>
                        <a:rPr kumimoji="1" lang="en-US" altLang="ja-JP" sz="9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76.0</a:t>
                      </a:r>
                      <a:r>
                        <a:rPr kumimoji="1" lang="ja-JP" altLang="en-US" sz="9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en-US" altLang="ja-JP" sz="9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en-US" altLang="ja-JP" sz="9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(2)</a:t>
                      </a:r>
                      <a:r>
                        <a:rPr kumimoji="1" lang="ja-JP" altLang="en-US" sz="9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冷凍保存を活用する：</a:t>
                      </a:r>
                      <a:r>
                        <a:rPr kumimoji="1" lang="en-US" altLang="ja-JP" sz="9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53.3</a:t>
                      </a:r>
                      <a:r>
                        <a:rPr kumimoji="1" lang="ja-JP" altLang="en-US" sz="9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en-US" altLang="ja-JP" sz="9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en-US" altLang="ja-JP" sz="9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(3)</a:t>
                      </a:r>
                      <a:r>
                        <a:rPr kumimoji="1" lang="ja-JP" altLang="en-US" sz="9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賞味期限を過ぎたものは</a:t>
                      </a:r>
                      <a:endParaRPr kumimoji="1" lang="en-US" altLang="ja-JP" sz="9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9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食べられるか自己判断する：</a:t>
                      </a:r>
                      <a:r>
                        <a:rPr kumimoji="1" lang="en-US" altLang="ja-JP" sz="9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52.7</a:t>
                      </a:r>
                      <a:r>
                        <a:rPr kumimoji="1" lang="ja-JP" altLang="en-US" sz="9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en-US" altLang="ja-JP" sz="9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9150443"/>
                  </a:ext>
                </a:extLst>
              </a:tr>
            </a:tbl>
          </a:graphicData>
        </a:graphic>
      </p:graphicFrame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4163925"/>
              </p:ext>
            </p:extLst>
          </p:nvPr>
        </p:nvGraphicFramePr>
        <p:xfrm>
          <a:off x="5422201" y="7246821"/>
          <a:ext cx="1175547" cy="163747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5547">
                  <a:extLst>
                    <a:ext uri="{9D8B030D-6E8A-4147-A177-3AD203B41FA5}">
                      <a16:colId xmlns:a16="http://schemas.microsoft.com/office/drawing/2014/main" val="3179624285"/>
                    </a:ext>
                  </a:extLst>
                </a:gridCol>
              </a:tblGrid>
              <a:tr h="492194">
                <a:tc>
                  <a:txBody>
                    <a:bodyPr/>
                    <a:lstStyle/>
                    <a:p>
                      <a:pPr marL="0" marR="0" lvl="0" indent="0" algn="l" defTabSz="145407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食品ロス問題を認知している人の割合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713796"/>
                  </a:ext>
                </a:extLst>
              </a:tr>
              <a:tr h="487105">
                <a:tc>
                  <a:txBody>
                    <a:bodyPr/>
                    <a:lstStyle/>
                    <a:p>
                      <a:pPr marL="0" marR="0" lvl="0" indent="0" algn="ctr" defTabSz="145407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７４</a:t>
                      </a:r>
                      <a:r>
                        <a:rPr kumimoji="1" lang="en-US" altLang="ja-JP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.</a:t>
                      </a: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５％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91173146"/>
                  </a:ext>
                </a:extLst>
              </a:tr>
              <a:tr h="658174">
                <a:tc>
                  <a:txBody>
                    <a:bodyPr/>
                    <a:lstStyle/>
                    <a:p>
                      <a:pPr marL="0" marR="0" lvl="0" indent="0" algn="ctr" defTabSz="145407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８６</a:t>
                      </a:r>
                      <a:r>
                        <a:rPr kumimoji="1" lang="en-US" altLang="ja-JP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.</a:t>
                      </a: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３％</a:t>
                      </a:r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64113817"/>
                  </a:ext>
                </a:extLst>
              </a:tr>
            </a:tbl>
          </a:graphicData>
        </a:graphic>
      </p:graphicFrame>
      <p:grpSp>
        <p:nvGrpSpPr>
          <p:cNvPr id="56" name="Group 40">
            <a:extLst>
              <a:ext uri="{FF2B5EF4-FFF2-40B4-BE49-F238E27FC236}">
                <a16:creationId xmlns:a16="http://schemas.microsoft.com/office/drawing/2014/main" id="{04BC2CAA-6963-47DF-B1A4-A85A687FF524}"/>
              </a:ext>
            </a:extLst>
          </p:cNvPr>
          <p:cNvGrpSpPr>
            <a:grpSpLocks/>
          </p:cNvGrpSpPr>
          <p:nvPr/>
        </p:nvGrpSpPr>
        <p:grpSpPr bwMode="auto">
          <a:xfrm>
            <a:off x="55626" y="19342"/>
            <a:ext cx="6192000" cy="581025"/>
            <a:chOff x="737" y="402"/>
            <a:chExt cx="13528" cy="914"/>
          </a:xfrm>
        </p:grpSpPr>
        <p:sp>
          <p:nvSpPr>
            <p:cNvPr id="58" name="Rectangle 30">
              <a:extLst>
                <a:ext uri="{FF2B5EF4-FFF2-40B4-BE49-F238E27FC236}">
                  <a16:creationId xmlns:a16="http://schemas.microsoft.com/office/drawing/2014/main" id="{B56E8E7F-F705-4845-8363-D450140216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0" y="405"/>
              <a:ext cx="825" cy="624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9" name="Rectangle 31">
              <a:extLst>
                <a:ext uri="{FF2B5EF4-FFF2-40B4-BE49-F238E27FC236}">
                  <a16:creationId xmlns:a16="http://schemas.microsoft.com/office/drawing/2014/main" id="{BC606D51-3CD7-42DE-98FE-FDD063D7E9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4" y="1035"/>
              <a:ext cx="13003" cy="281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1" name="Rectangle 32">
              <a:extLst>
                <a:ext uri="{FF2B5EF4-FFF2-40B4-BE49-F238E27FC236}">
                  <a16:creationId xmlns:a16="http://schemas.microsoft.com/office/drawing/2014/main" id="{196DD6D5-8345-43A2-AB09-AE88461E7B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55" y="1029"/>
              <a:ext cx="510" cy="283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2" name="Rectangle 29">
              <a:extLst>
                <a:ext uri="{FF2B5EF4-FFF2-40B4-BE49-F238E27FC236}">
                  <a16:creationId xmlns:a16="http://schemas.microsoft.com/office/drawing/2014/main" id="{586B6B3B-A233-4858-8D7D-813C8C1FA9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7" y="402"/>
              <a:ext cx="13003" cy="624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vert="horz" wrap="square" lIns="74295" tIns="8890" rIns="74295" bIns="8890" numCol="1" anchor="ctr" anchorCtr="0" compatLnSpc="1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2000" b="1" dirty="0">
                  <a:solidFill>
                    <a:sysClr val="window" lastClr="FFFFFF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lang="ja-JP" altLang="en-US" sz="1750" b="1" dirty="0">
                  <a:solidFill>
                    <a:sysClr val="window" lastClr="FFFFFF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大阪府食品ロス削減推進計画の概要</a:t>
              </a:r>
            </a:p>
          </p:txBody>
        </p:sp>
      </p:grpSp>
      <p:grpSp>
        <p:nvGrpSpPr>
          <p:cNvPr id="5" name="グループ化 4"/>
          <p:cNvGrpSpPr/>
          <p:nvPr/>
        </p:nvGrpSpPr>
        <p:grpSpPr>
          <a:xfrm>
            <a:off x="6849722" y="20711"/>
            <a:ext cx="4090513" cy="591720"/>
            <a:chOff x="7706062" y="20711"/>
            <a:chExt cx="4090513" cy="591720"/>
          </a:xfrm>
        </p:grpSpPr>
        <p:pic>
          <p:nvPicPr>
            <p:cNvPr id="72" name="図 7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06062" y="22500"/>
              <a:ext cx="586091" cy="586091"/>
            </a:xfrm>
            <a:prstGeom prst="rect">
              <a:avLst/>
            </a:prstGeom>
          </p:spPr>
        </p:pic>
        <p:pic>
          <p:nvPicPr>
            <p:cNvPr id="76" name="図 75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94404" y="26474"/>
              <a:ext cx="582117" cy="582117"/>
            </a:xfrm>
            <a:prstGeom prst="rect">
              <a:avLst/>
            </a:prstGeom>
          </p:spPr>
        </p:pic>
        <p:pic>
          <p:nvPicPr>
            <p:cNvPr id="17" name="図 16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76130" y="20711"/>
              <a:ext cx="590810" cy="590810"/>
            </a:xfrm>
            <a:prstGeom prst="rect">
              <a:avLst/>
            </a:prstGeom>
          </p:spPr>
        </p:pic>
        <p:pic>
          <p:nvPicPr>
            <p:cNvPr id="18" name="図 17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60094" y="26550"/>
              <a:ext cx="585881" cy="585881"/>
            </a:xfrm>
            <a:prstGeom prst="rect">
              <a:avLst/>
            </a:prstGeom>
          </p:spPr>
        </p:pic>
        <p:pic>
          <p:nvPicPr>
            <p:cNvPr id="19" name="図 18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42294" y="25489"/>
              <a:ext cx="585881" cy="585881"/>
            </a:xfrm>
            <a:prstGeom prst="rect">
              <a:avLst/>
            </a:prstGeom>
          </p:spPr>
        </p:pic>
        <p:pic>
          <p:nvPicPr>
            <p:cNvPr id="20" name="図 19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28176" y="26500"/>
              <a:ext cx="582200" cy="582200"/>
            </a:xfrm>
            <a:prstGeom prst="rect">
              <a:avLst/>
            </a:prstGeom>
          </p:spPr>
        </p:pic>
        <p:pic>
          <p:nvPicPr>
            <p:cNvPr id="21" name="図 20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10375" y="22500"/>
              <a:ext cx="586200" cy="586200"/>
            </a:xfrm>
            <a:prstGeom prst="rect">
              <a:avLst/>
            </a:prstGeom>
          </p:spPr>
        </p:pic>
      </p:grpSp>
      <p:graphicFrame>
        <p:nvGraphicFramePr>
          <p:cNvPr id="63" name="表 6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7992595"/>
              </p:ext>
            </p:extLst>
          </p:nvPr>
        </p:nvGraphicFramePr>
        <p:xfrm>
          <a:off x="7268700" y="1047314"/>
          <a:ext cx="7855612" cy="470502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80007">
                  <a:extLst>
                    <a:ext uri="{9D8B030D-6E8A-4147-A177-3AD203B41FA5}">
                      <a16:colId xmlns:a16="http://schemas.microsoft.com/office/drawing/2014/main" val="1227560485"/>
                    </a:ext>
                  </a:extLst>
                </a:gridCol>
                <a:gridCol w="3491111">
                  <a:extLst>
                    <a:ext uri="{9D8B030D-6E8A-4147-A177-3AD203B41FA5}">
                      <a16:colId xmlns:a16="http://schemas.microsoft.com/office/drawing/2014/main" val="3241766134"/>
                    </a:ext>
                  </a:extLst>
                </a:gridCol>
                <a:gridCol w="3684494">
                  <a:extLst>
                    <a:ext uri="{9D8B030D-6E8A-4147-A177-3AD203B41FA5}">
                      <a16:colId xmlns:a16="http://schemas.microsoft.com/office/drawing/2014/main" val="4230220939"/>
                    </a:ext>
                  </a:extLst>
                </a:gridCol>
              </a:tblGrid>
              <a:tr h="29514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　業　者 </a:t>
                      </a:r>
                    </a:p>
                  </a:txBody>
                  <a:tcPr marL="36000" marR="36000" marT="3600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消　費　者  </a:t>
                      </a:r>
                      <a:endParaRPr kumimoji="1" lang="ja-JP" altLang="en-US" sz="11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0"/>
                </a:tc>
                <a:extLst>
                  <a:ext uri="{0D108BD9-81ED-4DB2-BD59-A6C34878D82A}">
                    <a16:rowId xmlns:a16="http://schemas.microsoft.com/office/drawing/2014/main" val="2904749161"/>
                  </a:ext>
                </a:extLst>
              </a:tr>
              <a:tr h="363592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大阪府が進める</a:t>
                      </a:r>
                      <a:endParaRPr kumimoji="1" lang="en-US" altLang="ja-JP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基本的</a:t>
                      </a:r>
                      <a:endParaRPr kumimoji="1" lang="en-US" altLang="ja-JP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施策</a:t>
                      </a:r>
                      <a:endParaRPr kumimoji="1" lang="en-US" altLang="ja-JP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■</a:t>
                      </a:r>
                      <a:r>
                        <a:rPr kumimoji="1" lang="ja-JP" altLang="en-US" sz="1100" b="1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ネットワーク懇話会等の検討の場で各立場からの意見交</a:t>
                      </a:r>
                      <a:endParaRPr kumimoji="1" lang="en-US" altLang="ja-JP" sz="1100" b="1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換に</a:t>
                      </a:r>
                      <a:r>
                        <a:rPr kumimoji="1" lang="ja-JP" altLang="en-US" sz="11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より、流通</a:t>
                      </a:r>
                      <a:r>
                        <a:rPr kumimoji="1" lang="ja-JP" altLang="en-US" sz="1100" b="1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の各段階の施策を具体化する取組を展開</a:t>
                      </a:r>
                      <a:endParaRPr kumimoji="1" lang="en-US" altLang="ja-JP" sz="1100" b="1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1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marR="0" lvl="0" indent="-17145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1" lang="ja-JP" altLang="en-US" sz="1100" b="1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「おおさか食品ロス削減パートナーシップ制度」の推進</a:t>
                      </a:r>
                      <a:endParaRPr kumimoji="1" lang="en-US" altLang="ja-JP" sz="1100" b="1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広く多業種への働きかけを行い、パートナーシップ事業者</a:t>
                      </a:r>
                      <a:endParaRPr kumimoji="1" lang="en-US" altLang="ja-JP" sz="110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の増加と、効果的な消費者啓発を推進</a:t>
                      </a:r>
                    </a:p>
                    <a:p>
                      <a:pPr marL="171450" marR="0" lvl="0" indent="-17145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1" lang="ja-JP" altLang="en-US" sz="11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「</a:t>
                      </a:r>
                      <a:r>
                        <a:rPr kumimoji="1" lang="ja-JP" altLang="en-US" sz="1100" b="1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フードバンクガイドライン」の活用</a:t>
                      </a:r>
                      <a:endParaRPr kumimoji="1" lang="en-US" altLang="ja-JP" sz="1100" b="1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未利用食品を提供する事業者</a:t>
                      </a:r>
                      <a:r>
                        <a:rPr kumimoji="1" lang="ja-JP" altLang="en-US" sz="11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の参入を促進し、</a:t>
                      </a:r>
                      <a:r>
                        <a:rPr kumimoji="1" lang="ja-JP" altLang="en-US" sz="11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有効</a:t>
                      </a:r>
                      <a:r>
                        <a:rPr kumimoji="1" lang="ja-JP" altLang="en-US" sz="11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活</a:t>
                      </a:r>
                      <a:endParaRPr kumimoji="1" lang="en-US" altLang="ja-JP" sz="11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用の取組</a:t>
                      </a:r>
                      <a:r>
                        <a:rPr kumimoji="1" lang="ja-JP" altLang="en-US" sz="11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を</a:t>
                      </a:r>
                      <a:r>
                        <a:rPr kumimoji="1" lang="ja-JP" altLang="en-US" sz="11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推進</a:t>
                      </a:r>
                      <a:endParaRPr kumimoji="1" lang="en-US" altLang="ja-JP" sz="11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1" lang="en-US" altLang="ja-JP" sz="11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1" lang="en-US" altLang="ja-JP" sz="11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1" lang="en-US" altLang="ja-JP" sz="11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1" lang="en-US" altLang="ja-JP" sz="11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1" lang="en-US" altLang="ja-JP" sz="11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1" lang="en-US" altLang="ja-JP" sz="110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marR="0" lvl="0" indent="-17145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1" lang="ja-JP" altLang="en-US" sz="1100" b="1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飲食店の“食べきり・持ち帰り“の取組への支援</a:t>
                      </a:r>
                      <a:endParaRPr kumimoji="1" lang="en-US" altLang="ja-JP" sz="1100" b="1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“食べきり”と、残ってしまった場合の“持ち帰り”を</a:t>
                      </a:r>
                      <a:r>
                        <a:rPr kumimoji="1" lang="ja-JP" altLang="en-US" sz="11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普及</a:t>
                      </a:r>
                      <a:endParaRPr kumimoji="1" lang="en-US" altLang="ja-JP" sz="11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marR="0" lvl="0" indent="-17145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1" lang="ja-JP" altLang="en-US" sz="11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食品ロス削減の取組事例の共有・周知</a:t>
                      </a:r>
                      <a:endParaRPr kumimoji="1" lang="en-US" altLang="ja-JP" sz="1100" b="1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・優良事例について共有・周知を図り、横展開を促進</a:t>
                      </a:r>
                      <a:endParaRPr kumimoji="1" lang="en-US" altLang="ja-JP" sz="11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・国の表彰制度等の活用などにより、広く周知</a:t>
                      </a:r>
                      <a:endParaRPr kumimoji="1" lang="en-US" altLang="ja-JP" sz="11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0"/>
                </a:tc>
                <a:tc>
                  <a:txBody>
                    <a:bodyPr/>
                    <a:lstStyle/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■</a:t>
                      </a:r>
                      <a:r>
                        <a:rPr kumimoji="1" lang="ja-JP" altLang="en-US" sz="1100" b="1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ネットワーク懇話会等の場を活用し、消費者と事業者のコミュ</a:t>
                      </a:r>
                      <a:endParaRPr kumimoji="1" lang="en-US" altLang="ja-JP" sz="1100" b="1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b="1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ニケーションを図り、消費者の認知度向上や</a:t>
                      </a:r>
                      <a:r>
                        <a:rPr kumimoji="1" lang="ja-JP" altLang="en-US" sz="11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行動変容を</a:t>
                      </a:r>
                      <a:r>
                        <a:rPr kumimoji="1" lang="ja-JP" altLang="en-US" sz="1100" b="1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促す</a:t>
                      </a:r>
                      <a:endParaRPr kumimoji="1" lang="en-US" altLang="ja-JP" sz="1100" b="1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marR="0" lvl="0" indent="-17145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1" lang="ja-JP" altLang="en-US" sz="11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リーフレット</a:t>
                      </a:r>
                      <a:r>
                        <a:rPr kumimoji="1" lang="ja-JP" altLang="en-US" sz="1100" b="1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やデジタルコンテンツ等</a:t>
                      </a:r>
                      <a:r>
                        <a:rPr kumimoji="1" lang="ja-JP" altLang="en-US" sz="11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の啓発媒体の活用</a:t>
                      </a:r>
                      <a:endParaRPr kumimoji="1" lang="en-US" altLang="ja-JP" sz="1100" b="1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・家庭における食品ロス</a:t>
                      </a:r>
                      <a:r>
                        <a:rPr kumimoji="1" lang="ja-JP" altLang="en-US" sz="11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削減の</a:t>
                      </a:r>
                      <a:r>
                        <a:rPr kumimoji="1" lang="ja-JP" altLang="en-US" sz="11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推進</a:t>
                      </a:r>
                      <a:r>
                        <a:rPr kumimoji="1" lang="ja-JP" altLang="en-US" sz="11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や小中学校</a:t>
                      </a:r>
                      <a:r>
                        <a:rPr kumimoji="1" lang="ja-JP" altLang="en-US" sz="11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等で</a:t>
                      </a:r>
                      <a:r>
                        <a:rPr kumimoji="1" lang="ja-JP" altLang="en-US" sz="11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</a:t>
                      </a:r>
                      <a:endParaRPr kumimoji="1" lang="en-US" altLang="ja-JP" sz="11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食育や地域</a:t>
                      </a:r>
                      <a:r>
                        <a:rPr kumimoji="1" lang="ja-JP" altLang="en-US" sz="11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</a:t>
                      </a:r>
                      <a:r>
                        <a:rPr kumimoji="1" lang="ja-JP" altLang="en-US" sz="11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環境教育等の</a:t>
                      </a:r>
                      <a:r>
                        <a:rPr kumimoji="1" lang="ja-JP" altLang="en-US" sz="11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取組を</a:t>
                      </a:r>
                      <a:r>
                        <a:rPr kumimoji="1" lang="ja-JP" altLang="en-US" sz="11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支援</a:t>
                      </a:r>
                      <a:endParaRPr kumimoji="1" lang="en-US" altLang="ja-JP" sz="11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1" lang="en-US" altLang="ja-JP" sz="11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1" lang="en-US" altLang="ja-JP" sz="11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1" lang="en-US" altLang="ja-JP" sz="11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1" lang="en-US" altLang="ja-JP" sz="11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1" lang="en-US" altLang="ja-JP" sz="11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1" lang="en-US" altLang="ja-JP" sz="110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marR="0" lvl="0" indent="-17145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1" lang="ja-JP" altLang="en-US" sz="1100" b="1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大学</a:t>
                      </a:r>
                      <a:r>
                        <a:rPr kumimoji="1" lang="en-US" altLang="ja-JP" sz="1100" b="1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100" b="1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府内栄養士養成課程の大学等</a:t>
                      </a:r>
                      <a:r>
                        <a:rPr kumimoji="1" lang="en-US" altLang="ja-JP" sz="11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11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と</a:t>
                      </a:r>
                      <a:r>
                        <a:rPr kumimoji="1" lang="ja-JP" altLang="en-US" sz="1100" b="1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の連携　</a:t>
                      </a:r>
                      <a:endParaRPr kumimoji="1" lang="en-US" altLang="ja-JP" sz="1100" b="1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・社食や学校給食等、幅広い食品ロス</a:t>
                      </a:r>
                      <a:endParaRPr kumimoji="1" lang="en-US" altLang="ja-JP" sz="110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削減の取組を</a:t>
                      </a:r>
                      <a:r>
                        <a:rPr kumimoji="1" lang="ja-JP" altLang="en-US" sz="11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推進</a:t>
                      </a:r>
                      <a:endParaRPr kumimoji="1" lang="en-US" altLang="ja-JP" sz="11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marR="0" lvl="0" indent="-17145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1" lang="en-US" altLang="ja-JP" sz="11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1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月食品ロス削減月間における</a:t>
                      </a:r>
                      <a:endParaRPr kumimoji="1" lang="en-US" altLang="ja-JP" sz="1100" b="1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取組の実施</a:t>
                      </a:r>
                      <a:endParaRPr kumimoji="1" lang="en-US" altLang="ja-JP" sz="1100" b="1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・事業者や市町村の取組を府民に発信　　　</a:t>
                      </a:r>
                      <a:endParaRPr kumimoji="1" lang="en-US" altLang="ja-JP" sz="11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・府民の食品ロス削減に関する認知度</a:t>
                      </a:r>
                      <a:endParaRPr kumimoji="1" lang="en-US" altLang="ja-JP" sz="11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向上及び関心の増大を図る</a:t>
                      </a:r>
                      <a:endParaRPr kumimoji="1" lang="en-US" altLang="ja-JP" sz="11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1" lang="en-US" altLang="ja-JP" sz="11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1" lang="en-US" altLang="ja-JP" sz="11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4751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1" lang="en-US" altLang="ja-JP" sz="11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0"/>
                </a:tc>
                <a:extLst>
                  <a:ext uri="{0D108BD9-81ED-4DB2-BD59-A6C34878D82A}">
                    <a16:rowId xmlns:a16="http://schemas.microsoft.com/office/drawing/2014/main" val="2270901083"/>
                  </a:ext>
                </a:extLst>
              </a:tr>
            </a:tbl>
          </a:graphicData>
        </a:graphic>
      </p:graphicFrame>
      <p:grpSp>
        <p:nvGrpSpPr>
          <p:cNvPr id="69" name="グループ化 68"/>
          <p:cNvGrpSpPr/>
          <p:nvPr/>
        </p:nvGrpSpPr>
        <p:grpSpPr>
          <a:xfrm>
            <a:off x="8582907" y="2980547"/>
            <a:ext cx="2181930" cy="1435573"/>
            <a:chOff x="0" y="0"/>
            <a:chExt cx="2183130" cy="1503680"/>
          </a:xfrm>
        </p:grpSpPr>
        <p:pic>
          <p:nvPicPr>
            <p:cNvPr id="70" name="図 69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85850" y="9525"/>
              <a:ext cx="1097280" cy="1485900"/>
            </a:xfrm>
            <a:prstGeom prst="rect">
              <a:avLst/>
            </a:prstGeom>
          </p:spPr>
        </p:pic>
        <p:pic>
          <p:nvPicPr>
            <p:cNvPr id="73" name="図 72"/>
            <p:cNvPicPr>
              <a:picLocks noChangeAspect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0" y="9525"/>
              <a:ext cx="1097915" cy="1494155"/>
            </a:xfrm>
            <a:prstGeom prst="rect">
              <a:avLst/>
            </a:prstGeom>
          </p:spPr>
        </p:pic>
        <p:sp>
          <p:nvSpPr>
            <p:cNvPr id="77" name="正方形/長方形 76"/>
            <p:cNvSpPr/>
            <p:nvPr/>
          </p:nvSpPr>
          <p:spPr>
            <a:xfrm>
              <a:off x="0" y="0"/>
              <a:ext cx="2169746" cy="1494155"/>
            </a:xfrm>
            <a:prstGeom prst="rect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</p:grpSp>
      <p:pic>
        <p:nvPicPr>
          <p:cNvPr id="79" name="図 78"/>
          <p:cNvPicPr/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223746" y="2411956"/>
            <a:ext cx="2046773" cy="136849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</p:pic>
      <p:pic>
        <p:nvPicPr>
          <p:cNvPr id="80" name="図 79"/>
          <p:cNvPicPr/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897307" y="4200854"/>
            <a:ext cx="1179903" cy="1494651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4" name="テキスト ボックス 3"/>
          <p:cNvSpPr txBox="1"/>
          <p:nvPr/>
        </p:nvSpPr>
        <p:spPr>
          <a:xfrm>
            <a:off x="12559629" y="102338"/>
            <a:ext cx="2675355" cy="626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200"/>
              </a:lnSpc>
            </a:pP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令和３年３月</a:t>
            </a:r>
            <a:endParaRPr kumimoji="1"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ts val="2200"/>
              </a:lnSpc>
            </a:pP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　阪　府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86179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60000"/>
            <a:lumOff val="40000"/>
          </a:schemeClr>
        </a:solidFill>
        <a:ln w="19050">
          <a:solidFill>
            <a:schemeClr val="accent3">
              <a:lumMod val="50000"/>
            </a:schemeClr>
          </a:solidFill>
          <a:prstDash val="solid"/>
        </a:ln>
        <a:effectLst>
          <a:outerShdw blurRad="50800" dist="38100" dir="2100000" algn="tl" rotWithShape="0">
            <a:schemeClr val="bg1">
              <a:alpha val="40000"/>
            </a:schemeClr>
          </a:outerShdw>
        </a:effectLst>
      </a:spPr>
      <a:bodyPr rot="0" spcFirstLastPara="0" vert="horz" wrap="square" lIns="91440" tIns="108000" rIns="91440" bIns="36000" numCol="1" spcCol="0" rtlCol="0" fromWordArt="0" anchor="t" anchorCtr="0" forceAA="0" compatLnSpc="1">
        <a:prstTxWarp prst="textNoShape">
          <a:avLst/>
        </a:prstTxWarp>
        <a:noAutofit/>
      </a:bodyPr>
      <a:lstStyle>
        <a:defPPr marL="171450" indent="-171450">
          <a:spcAft>
            <a:spcPts val="600"/>
          </a:spcAft>
          <a:buFont typeface="Meiryo UI" panose="020B0604030504040204" pitchFamily="50" charset="-128"/>
          <a:buChar char="◯"/>
          <a:defRPr sz="1200" kern="100" dirty="0" smtClean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0203357EE341D445AD84EF9A3D54174A" ma:contentTypeVersion="1" ma:contentTypeDescription="新しいドキュメントを作成します。" ma:contentTypeScope="" ma:versionID="2f3b1b61c27db6e3c9ee8c86a032b1eb">
  <xsd:schema xmlns:xsd="http://www.w3.org/2001/XMLSchema" xmlns:p="http://schemas.microsoft.com/office/2006/metadata/properties" xmlns:ns2="79a6af1d-7af9-4c8d-b2df-d41fbfc10dd0" targetNamespace="http://schemas.microsoft.com/office/2006/metadata/properties" ma:root="true" ma:fieldsID="e363fd7c4bdb59cb6e17c7e14da76f23" ns2:_="">
    <xsd:import namespace="79a6af1d-7af9-4c8d-b2df-d41fbfc10dd0"/>
    <xsd:element name="properties">
      <xsd:complexType>
        <xsd:sequence>
          <xsd:element name="documentManagement">
            <xsd:complexType>
              <xsd:all>
                <xsd:element ref="ns2:_x65e5__x4ed8__x5165__x308a_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79a6af1d-7af9-4c8d-b2df-d41fbfc10dd0" elementFormDefault="qualified">
    <xsd:import namespace="http://schemas.microsoft.com/office/2006/documentManagement/types"/>
    <xsd:element name="_x65e5__x4ed8__x5165__x308a_" ma:index="8" nillable="true" ma:displayName="日付入り" ma:format="DateOnly" ma:internalName="_x65e5__x4ed8__x5165__x308a_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>
    <_x65e5__x4ed8__x5165__x308a_ xmlns="79a6af1d-7af9-4c8d-b2df-d41fbfc10dd0" xsi:nil="true"/>
  </documentManagement>
</p:properties>
</file>

<file path=customXml/itemProps1.xml><?xml version="1.0" encoding="utf-8"?>
<ds:datastoreItem xmlns:ds="http://schemas.openxmlformats.org/officeDocument/2006/customXml" ds:itemID="{3AD18A9A-5E61-4FAD-9D1B-090A4649BD0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30C24A2-0978-46F8-9725-5267501E01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9a6af1d-7af9-4c8d-b2df-d41fbfc10dd0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C150B924-8ECC-49DA-B303-33840336C203}">
  <ds:schemaRefs>
    <ds:schemaRef ds:uri="http://www.w3.org/XML/1998/namespace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79a6af1d-7af9-4c8d-b2df-d41fbfc10dd0"/>
    <ds:schemaRef ds:uri="http://schemas.microsoft.com/office/2006/metadata/properties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2458</TotalTime>
  <Words>1633</Words>
  <Application>Microsoft Office PowerPoint</Application>
  <PresentationFormat>ユーザー設定</PresentationFormat>
  <Paragraphs>194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ＭＳ Ｐゴシック</vt:lpstr>
      <vt:lpstr>メイリオ</vt:lpstr>
      <vt:lpstr>Arial</vt:lpstr>
      <vt:lpstr>Calibri</vt:lpstr>
      <vt:lpstr>Times New Roman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近藤　邦彦</cp:lastModifiedBy>
  <cp:revision>198</cp:revision>
  <cp:lastPrinted>2021-03-31T02:32:43Z</cp:lastPrinted>
  <dcterms:modified xsi:type="dcterms:W3CDTF">2021-03-31T02:32:45Z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0x0101000203357EE341D445AD84EF9A3D54174A</vt:lpwstr>
  </property>
</Properties>
</file>