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845C2-E74A-47EE-9291-F93967824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F5E5342-60D5-4517-B253-4253D8451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8079A8-C105-4F6A-B205-88B472FB5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FEA2A7-1DC5-4CD7-BDF0-7A1BE39FA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EDACCC-7702-487A-A707-EA3AA1451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4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C4A71-E9AE-4DE3-B366-0EF2FE96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8ED0A4-E35A-49CF-BFFE-7A3D8F5A9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38D4F0-D74F-409C-9D99-8A8B5F69D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CEE22F-9268-4A8A-BBB4-08F97F36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9C5763-7969-4039-9723-C8A50AE5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97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2D0550-0127-49D2-95C2-664EF38EAE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3A14A5-FD22-441D-BE94-003D09769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6184F7-418A-4BA8-B552-2363F457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898239-2256-41CE-94B6-075428BA0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060B24-B1D5-4DCB-AD48-6681FD59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15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CDFE42-0916-462D-8BEF-96C94A6F4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766E5F-4129-40B2-8A83-993C95621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8D619A-08A0-4F99-9255-2608D95A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5E52E3-DD31-4F82-860C-C304237E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B3BFFA-6E97-4396-B4C0-A94495C2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54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4ECA6-A847-4980-B844-AA8729E45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94B7CC-4D1C-4AD9-B76F-173B4114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615CD2-72E5-47E5-9010-6E1D8DFF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FD37B7-FC07-46FF-952B-E77B5FCE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B66E6E-CF31-4A63-8966-BDA5504D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24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2285F-D4F1-45B9-B43E-2AF7F4759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EAD390-7A29-4CC7-9DC8-5451DA167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F102E60-DBD8-4C78-BD80-3FB108734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4A6F2C-B9B4-4683-9BA2-9622F2FB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414C0B-82CD-4FF3-A45C-96BF874E0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DD650D-20C6-4B7F-B97F-49BA2C5BC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41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0334E-A63B-4F56-BEED-99DFFFE4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003911-EB1D-4C7E-9329-A18978EC3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BC6ED2-C113-4DE8-8E21-9B4017071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2198417-B69A-468B-9AB3-222F5195D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BA2DBD-CC1D-4A61-814E-06B364F88F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4B08C3D-76DC-4B43-BD73-D802BAA8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7D3EA8-A33E-49CC-96ED-906BEDDE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AA7355-47D3-4001-84CE-8835016ED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618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B10F5E-8040-4B7B-A4C7-92E43C25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8B5E45-54D3-4D8A-A54A-192FE6489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367CC3-D92C-4E05-A1BC-C22518241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88669C-0EA2-4897-B87D-CC37064A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25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D2819C5-2C64-408D-8815-B243C5F88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3CEC32-26FD-429F-9BE8-D5D00E2F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B79982-05F2-4C36-B514-389DE32E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10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3E23C-F9CD-444C-B58A-07DD044E6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BBC499-5228-4316-87BD-1B0B97092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E78C87-B748-4187-B44F-59F7052AF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3244AF-873B-4115-A3FC-9E614A12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D89E52-7FE8-4193-B4F3-509397ED9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521EA3-CFF1-43CC-9194-77CCCC65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4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C809E4-E97C-4F22-B65F-5DF403D2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4EA0B13-1237-4FA8-AFDE-5D21610C47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2104A2-0FE6-4F1B-9384-E01C5C58A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F9789E-9CA0-4261-9734-1ABA5CD5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91B18A-9652-4F61-B0CD-CDDDFD428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30CE94-803B-4F4D-BE89-F4C2C11B3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2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015E973-F7CC-4B86-8EAF-4F1F47757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7D68B3-9852-4DD7-81C8-B5212F958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7C9BAE-F93F-43B8-92D4-21D6B4A0E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7408-5CE2-4ACA-808D-D5D6AE1B246E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ACB4E7-4FC3-4F74-858C-D7F5F34D88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5244B2-CE08-4648-8D6E-A02B919CDD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09AD4-AA4E-4CF8-A496-B5C95FA9C3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57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7A737A10-C3D8-4435-BAC6-55C0D1AD7059}"/>
              </a:ext>
            </a:extLst>
          </p:cNvPr>
          <p:cNvSpPr/>
          <p:nvPr/>
        </p:nvSpPr>
        <p:spPr>
          <a:xfrm rot="5400000">
            <a:off x="5459909" y="-46536"/>
            <a:ext cx="2746754" cy="10371437"/>
          </a:xfrm>
          <a:prstGeom prst="roundRect">
            <a:avLst/>
          </a:prstGeom>
          <a:noFill/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B69421ED-D5B3-43D6-8B32-99537A505B24}"/>
              </a:ext>
            </a:extLst>
          </p:cNvPr>
          <p:cNvSpPr/>
          <p:nvPr/>
        </p:nvSpPr>
        <p:spPr>
          <a:xfrm>
            <a:off x="1189454" y="744092"/>
            <a:ext cx="4412800" cy="5907982"/>
          </a:xfrm>
          <a:prstGeom prst="roundRect">
            <a:avLst/>
          </a:pr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79BE4C9-4C27-4C77-A04A-24FC09BBE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75" y="90485"/>
            <a:ext cx="10515600" cy="383104"/>
          </a:xfrm>
        </p:spPr>
        <p:txBody>
          <a:bodyPr>
            <a:normAutofit/>
          </a:bodyPr>
          <a:lstStyle/>
          <a:p>
            <a:pPr marL="0" marR="0" lvl="0" indent="2794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ja-JP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8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非常用</a:t>
            </a: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発電機等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の貸出</a:t>
            </a: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運用フロー図　（発災時）</a:t>
            </a:r>
            <a:endParaRPr kumimoji="1" lang="ja-JP" altLang="en-US" sz="1800" dirty="0"/>
          </a:p>
        </p:txBody>
      </p:sp>
      <p:sp>
        <p:nvSpPr>
          <p:cNvPr id="5" name="正方形/長方形 288">
            <a:extLst>
              <a:ext uri="{FF2B5EF4-FFF2-40B4-BE49-F238E27FC236}">
                <a16:creationId xmlns:a16="http://schemas.microsoft.com/office/drawing/2014/main" id="{719BCB4F-E495-46EB-A8AE-07FD264C6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6769" y="4516669"/>
            <a:ext cx="1420813" cy="1049949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大阪府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訪問看護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ステーション協会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台形 70">
            <a:extLst>
              <a:ext uri="{FF2B5EF4-FFF2-40B4-BE49-F238E27FC236}">
                <a16:creationId xmlns:a16="http://schemas.microsoft.com/office/drawing/2014/main" id="{B3F0BF6B-2465-4A55-BFC3-13CCFDA54706}"/>
              </a:ext>
            </a:extLst>
          </p:cNvPr>
          <p:cNvSpPr>
            <a:spLocks/>
          </p:cNvSpPr>
          <p:nvPr/>
        </p:nvSpPr>
        <p:spPr bwMode="auto">
          <a:xfrm>
            <a:off x="8542752" y="801036"/>
            <a:ext cx="2204909" cy="482600"/>
          </a:xfrm>
          <a:custGeom>
            <a:avLst/>
            <a:gdLst>
              <a:gd name="T0" fmla="*/ 0 w 1638300"/>
              <a:gd name="T1" fmla="*/ 482600 h 482600"/>
              <a:gd name="T2" fmla="*/ 120650 w 1638300"/>
              <a:gd name="T3" fmla="*/ 0 h 482600"/>
              <a:gd name="T4" fmla="*/ 1517650 w 1638300"/>
              <a:gd name="T5" fmla="*/ 0 h 482600"/>
              <a:gd name="T6" fmla="*/ 1638300 w 1638300"/>
              <a:gd name="T7" fmla="*/ 482600 h 482600"/>
              <a:gd name="T8" fmla="*/ 0 w 1638300"/>
              <a:gd name="T9" fmla="*/ 482600 h 482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38300"/>
              <a:gd name="T16" fmla="*/ 0 h 482600"/>
              <a:gd name="T17" fmla="*/ 1638300 w 1638300"/>
              <a:gd name="T18" fmla="*/ 482600 h 482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38300" h="482600">
                <a:moveTo>
                  <a:pt x="0" y="482600"/>
                </a:moveTo>
                <a:lnTo>
                  <a:pt x="120650" y="0"/>
                </a:lnTo>
                <a:lnTo>
                  <a:pt x="1517650" y="0"/>
                </a:lnTo>
                <a:lnTo>
                  <a:pt x="1638300" y="482600"/>
                </a:lnTo>
                <a:lnTo>
                  <a:pt x="0" y="482600"/>
                </a:lnTo>
                <a:close/>
              </a:path>
            </a:pathLst>
          </a:custGeom>
          <a:solidFill>
            <a:srgbClr val="002060"/>
          </a:solidFill>
          <a:ln w="12700">
            <a:solidFill>
              <a:srgbClr val="41719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停電中</a:t>
            </a:r>
            <a:endParaRPr kumimoji="0" lang="ja-JP" altLang="ja-JP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正方形/長方形 80">
            <a:extLst>
              <a:ext uri="{FF2B5EF4-FFF2-40B4-BE49-F238E27FC236}">
                <a16:creationId xmlns:a16="http://schemas.microsoft.com/office/drawing/2014/main" id="{762836AE-E3EE-4B4F-A4F9-C71FEB24C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4190" y="1274976"/>
            <a:ext cx="2012620" cy="2039069"/>
          </a:xfrm>
          <a:prstGeom prst="rect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人工呼吸器装着中の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患者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（訪問看護利用者）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右矢印 29">
            <a:extLst>
              <a:ext uri="{FF2B5EF4-FFF2-40B4-BE49-F238E27FC236}">
                <a16:creationId xmlns:a16="http://schemas.microsoft.com/office/drawing/2014/main" id="{A71282F5-5514-499B-A4C3-87479C0C3A82}"/>
              </a:ext>
            </a:extLst>
          </p:cNvPr>
          <p:cNvSpPr/>
          <p:nvPr/>
        </p:nvSpPr>
        <p:spPr>
          <a:xfrm flipH="1">
            <a:off x="5429680" y="1334769"/>
            <a:ext cx="2962435" cy="39878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8" name="正方形/長方形 82">
            <a:extLst>
              <a:ext uri="{FF2B5EF4-FFF2-40B4-BE49-F238E27FC236}">
                <a16:creationId xmlns:a16="http://schemas.microsoft.com/office/drawing/2014/main" id="{84F99CC1-86A0-497E-873E-F2690F10F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6688" y="2211144"/>
            <a:ext cx="1530763" cy="33871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発電機等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貸出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正方形/長方形 115">
            <a:extLst>
              <a:ext uri="{FF2B5EF4-FFF2-40B4-BE49-F238E27FC236}">
                <a16:creationId xmlns:a16="http://schemas.microsoft.com/office/drawing/2014/main" id="{7A3A0159-DA35-4D02-90DD-ED96042E6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3720" y="3219737"/>
            <a:ext cx="949784" cy="383104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貸出を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依頼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正方形/長方形 280">
            <a:extLst>
              <a:ext uri="{FF2B5EF4-FFF2-40B4-BE49-F238E27FC236}">
                <a16:creationId xmlns:a16="http://schemas.microsoft.com/office/drawing/2014/main" id="{CF3C9569-04CF-4CAD-BEBF-53B52B954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629" y="3200337"/>
            <a:ext cx="1174015" cy="39878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発電機を貸出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正方形/長方形 71">
            <a:extLst>
              <a:ext uri="{FF2B5EF4-FFF2-40B4-BE49-F238E27FC236}">
                <a16:creationId xmlns:a16="http://schemas.microsoft.com/office/drawing/2014/main" id="{D1E727C2-75DF-4C09-B51F-099442DFF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4992" y="1035825"/>
            <a:ext cx="1670510" cy="3778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発電機等の貸出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依頼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テキスト ボックス 3">
            <a:extLst>
              <a:ext uri="{FF2B5EF4-FFF2-40B4-BE49-F238E27FC236}">
                <a16:creationId xmlns:a16="http://schemas.microsoft.com/office/drawing/2014/main" id="{0F9FD2C7-BC9C-45BC-BD66-7273599F4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993" y="2207215"/>
            <a:ext cx="4000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④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9D2B8DE0-39B3-4CD2-8342-C407283FF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1186" y="3256463"/>
            <a:ext cx="3238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③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88D8E8D0-5A8F-4A78-A97C-6A9FED22C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465" y="3226262"/>
            <a:ext cx="4000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②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30">
            <a:extLst>
              <a:ext uri="{FF2B5EF4-FFF2-40B4-BE49-F238E27FC236}">
                <a16:creationId xmlns:a16="http://schemas.microsoft.com/office/drawing/2014/main" id="{83177ADF-3FFA-4559-8D48-65BEA0BDF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768" y="1035825"/>
            <a:ext cx="4000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①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72" name="図 305" descr="https://img.kango-roo.com/upload/images/ki/buggy-child-tracheotomy-artificial-respiration-mounting-thumbnail.jpg">
            <a:extLst>
              <a:ext uri="{FF2B5EF4-FFF2-40B4-BE49-F238E27FC236}">
                <a16:creationId xmlns:a16="http://schemas.microsoft.com/office/drawing/2014/main" id="{FF8ADA3B-C7E0-4C7A-B39C-B40F05CE4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10012" y="2053909"/>
            <a:ext cx="1035816" cy="99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600A0FB-2488-4B5A-934D-D7251696D5ED}"/>
              </a:ext>
            </a:extLst>
          </p:cNvPr>
          <p:cNvSpPr/>
          <p:nvPr/>
        </p:nvSpPr>
        <p:spPr>
          <a:xfrm>
            <a:off x="1894724" y="964041"/>
            <a:ext cx="3091165" cy="2077587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b="1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b="1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訪問看護</a:t>
            </a:r>
            <a:r>
              <a:rPr lang="ja-JP" altLang="en-US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ステーション</a:t>
            </a:r>
            <a:r>
              <a:rPr lang="en-US" altLang="ja-JP" b="1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lang="ja-JP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05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50" kern="100" dirty="0">
              <a:effectLst/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05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人工呼吸器装着</a:t>
            </a:r>
            <a:r>
              <a:rPr lang="ja-JP" altLang="en-US" sz="105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患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者を看護する</a:t>
            </a:r>
            <a:endParaRPr lang="en-US" altLang="ja-JP" sz="1050" kern="100" dirty="0">
              <a:effectLst/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sz="110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訪問看護</a:t>
            </a:r>
            <a:r>
              <a:rPr lang="ja-JP" altLang="en-US" sz="110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ステーション</a:t>
            </a:r>
            <a:r>
              <a:rPr lang="en-US" sz="1050" kern="100" dirty="0">
                <a:effectLst/>
                <a:latin typeface="AR丸ゴシック体M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</a:p>
          <a:p>
            <a:pPr indent="139700" algn="just"/>
            <a:endParaRPr lang="en-US" altLang="ja-JP" sz="1050" kern="100" dirty="0">
              <a:latin typeface="AR丸ゴシック体M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endParaRPr lang="en-US" altLang="ja-JP" sz="1050" kern="100" dirty="0">
              <a:effectLst/>
              <a:latin typeface="AR丸ゴシック体M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endParaRPr lang="en-US" altLang="ja-JP" sz="1050" kern="100" dirty="0">
              <a:latin typeface="AR丸ゴシック体M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endParaRPr lang="en-US" altLang="ja-JP" sz="1050" kern="100" dirty="0">
              <a:effectLst/>
              <a:latin typeface="AR丸ゴシック体M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endParaRPr lang="en-US" altLang="ja-JP" sz="1050" kern="100" dirty="0">
              <a:latin typeface="AR丸ゴシック体M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endParaRPr lang="en-US" altLang="ja-JP" sz="1050" kern="100" dirty="0">
              <a:effectLst/>
              <a:latin typeface="AR丸ゴシック体M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9700" algn="just"/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077" name="図 2" descr="訪問看護ステーションと職員のイラスト">
            <a:extLst>
              <a:ext uri="{FF2B5EF4-FFF2-40B4-BE49-F238E27FC236}">
                <a16:creationId xmlns:a16="http://schemas.microsoft.com/office/drawing/2014/main" id="{CF2D5F2E-E15E-450F-AD47-4B8E6E86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060" y="1884770"/>
            <a:ext cx="1142431" cy="106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1">
            <a:extLst>
              <a:ext uri="{FF2B5EF4-FFF2-40B4-BE49-F238E27FC236}">
                <a16:creationId xmlns:a16="http://schemas.microsoft.com/office/drawing/2014/main" id="{7EC8D9AB-5037-46C9-9653-53501DE92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4724" y="3943915"/>
            <a:ext cx="3091165" cy="2312037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設置ステーション</a:t>
            </a:r>
            <a:r>
              <a:rPr kumimoji="0" lang="en-US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6" name="図 2040222052" descr="https://r.r10s.jp/ran/img/1001/0004/945/943/208/020/10010004945943208020_1.jpg">
            <a:extLst>
              <a:ext uri="{FF2B5EF4-FFF2-40B4-BE49-F238E27FC236}">
                <a16:creationId xmlns:a16="http://schemas.microsoft.com/office/drawing/2014/main" id="{31FFBCEC-54E6-461E-8B8E-C6CF73AEF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169" y="5163905"/>
            <a:ext cx="957561" cy="90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図 309" descr="E500 （JN）">
            <a:extLst>
              <a:ext uri="{FF2B5EF4-FFF2-40B4-BE49-F238E27FC236}">
                <a16:creationId xmlns:a16="http://schemas.microsoft.com/office/drawing/2014/main" id="{7AE25259-F547-49D3-8C76-AFE5C65B7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983" y="5276664"/>
            <a:ext cx="764047" cy="77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図 306" descr="関連画像">
            <a:extLst>
              <a:ext uri="{FF2B5EF4-FFF2-40B4-BE49-F238E27FC236}">
                <a16:creationId xmlns:a16="http://schemas.microsoft.com/office/drawing/2014/main" id="{6EB9DDF4-F2C7-4623-815A-0F0984580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603" y="2662700"/>
            <a:ext cx="549275" cy="56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右矢印 29">
            <a:extLst>
              <a:ext uri="{FF2B5EF4-FFF2-40B4-BE49-F238E27FC236}">
                <a16:creationId xmlns:a16="http://schemas.microsoft.com/office/drawing/2014/main" id="{3D10002F-D19A-4984-BE6E-E967E7A13D2F}"/>
              </a:ext>
            </a:extLst>
          </p:cNvPr>
          <p:cNvSpPr/>
          <p:nvPr/>
        </p:nvSpPr>
        <p:spPr>
          <a:xfrm rot="10800000" flipH="1">
            <a:off x="5429681" y="1913468"/>
            <a:ext cx="3030839" cy="39878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2" name="右矢印 29">
            <a:extLst>
              <a:ext uri="{FF2B5EF4-FFF2-40B4-BE49-F238E27FC236}">
                <a16:creationId xmlns:a16="http://schemas.microsoft.com/office/drawing/2014/main" id="{C9F89726-53AF-44C4-AF4B-697C74787CB4}"/>
              </a:ext>
            </a:extLst>
          </p:cNvPr>
          <p:cNvSpPr/>
          <p:nvPr/>
        </p:nvSpPr>
        <p:spPr>
          <a:xfrm rot="16200000" flipH="1">
            <a:off x="2992129" y="3276305"/>
            <a:ext cx="807958" cy="39878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53" name="右矢印 29">
            <a:extLst>
              <a:ext uri="{FF2B5EF4-FFF2-40B4-BE49-F238E27FC236}">
                <a16:creationId xmlns:a16="http://schemas.microsoft.com/office/drawing/2014/main" id="{2BFF0DB2-FBD3-4DEF-AE1D-CE861827DC0B}"/>
              </a:ext>
            </a:extLst>
          </p:cNvPr>
          <p:cNvSpPr/>
          <p:nvPr/>
        </p:nvSpPr>
        <p:spPr>
          <a:xfrm rot="5400000" flipH="1">
            <a:off x="3534512" y="3263579"/>
            <a:ext cx="807958" cy="39878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4" name="矢印: 左右 43">
            <a:extLst>
              <a:ext uri="{FF2B5EF4-FFF2-40B4-BE49-F238E27FC236}">
                <a16:creationId xmlns:a16="http://schemas.microsoft.com/office/drawing/2014/main" id="{794237D6-6E87-458D-8FB3-C445AD45FDDE}"/>
              </a:ext>
            </a:extLst>
          </p:cNvPr>
          <p:cNvSpPr/>
          <p:nvPr/>
        </p:nvSpPr>
        <p:spPr>
          <a:xfrm>
            <a:off x="5321108" y="5034264"/>
            <a:ext cx="1477392" cy="371532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8" name="図 2" descr="訪問看護ステーションと職員のイラスト">
            <a:extLst>
              <a:ext uri="{FF2B5EF4-FFF2-40B4-BE49-F238E27FC236}">
                <a16:creationId xmlns:a16="http://schemas.microsoft.com/office/drawing/2014/main" id="{34CE9C40-B047-4A03-9270-472B74D5CC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220" y="4472796"/>
            <a:ext cx="1066327" cy="96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正方形/長方形 288">
            <a:extLst>
              <a:ext uri="{FF2B5EF4-FFF2-40B4-BE49-F238E27FC236}">
                <a16:creationId xmlns:a16="http://schemas.microsoft.com/office/drawing/2014/main" id="{350F8213-A56E-4F9F-A910-54857C053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274" y="4525134"/>
            <a:ext cx="1419988" cy="1049949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大阪府</a:t>
            </a:r>
            <a:endParaRPr kumimoji="0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正方形/長方形 284">
            <a:extLst>
              <a:ext uri="{FF2B5EF4-FFF2-40B4-BE49-F238E27FC236}">
                <a16:creationId xmlns:a16="http://schemas.microsoft.com/office/drawing/2014/main" id="{C24B46AF-0274-47D3-A288-39D33FD68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6706" y="4465782"/>
            <a:ext cx="1840036" cy="479959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← 発災時、準備依頼連絡→ 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貸出状況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等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を報告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矢印: 左右 56">
            <a:extLst>
              <a:ext uri="{FF2B5EF4-FFF2-40B4-BE49-F238E27FC236}">
                <a16:creationId xmlns:a16="http://schemas.microsoft.com/office/drawing/2014/main" id="{7CA09C4C-E570-4173-B043-46DDF4B4FD83}"/>
              </a:ext>
            </a:extLst>
          </p:cNvPr>
          <p:cNvSpPr/>
          <p:nvPr/>
        </p:nvSpPr>
        <p:spPr>
          <a:xfrm>
            <a:off x="8506706" y="5029086"/>
            <a:ext cx="1530649" cy="371532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27943E7-D257-4859-88D5-7A6EEEA0D54E}"/>
              </a:ext>
            </a:extLst>
          </p:cNvPr>
          <p:cNvGrpSpPr/>
          <p:nvPr/>
        </p:nvGrpSpPr>
        <p:grpSpPr>
          <a:xfrm>
            <a:off x="790535" y="2793079"/>
            <a:ext cx="753939" cy="4324138"/>
            <a:chOff x="553350" y="2871780"/>
            <a:chExt cx="753939" cy="4324138"/>
          </a:xfrm>
        </p:grpSpPr>
        <p:sp>
          <p:nvSpPr>
            <p:cNvPr id="61" name="四角形: 角を丸くする 60">
              <a:extLst>
                <a:ext uri="{FF2B5EF4-FFF2-40B4-BE49-F238E27FC236}">
                  <a16:creationId xmlns:a16="http://schemas.microsoft.com/office/drawing/2014/main" id="{C913C1AC-B5EF-4B7E-B2F1-A7A8F115D2C3}"/>
                </a:ext>
              </a:extLst>
            </p:cNvPr>
            <p:cNvSpPr/>
            <p:nvPr/>
          </p:nvSpPr>
          <p:spPr>
            <a:xfrm>
              <a:off x="602019" y="2871780"/>
              <a:ext cx="705270" cy="3826496"/>
            </a:xfrm>
            <a:prstGeom prst="roundRect">
              <a:avLst/>
            </a:prstGeom>
            <a:solidFill>
              <a:srgbClr val="002060"/>
            </a:solidFill>
            <a:ln w="762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07F427F4-4563-4EDD-B222-6F89356092C5}"/>
                </a:ext>
              </a:extLst>
            </p:cNvPr>
            <p:cNvSpPr txBox="1"/>
            <p:nvPr/>
          </p:nvSpPr>
          <p:spPr>
            <a:xfrm>
              <a:off x="553350" y="3001079"/>
              <a:ext cx="738664" cy="419483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dirty="0">
                  <a:solidFill>
                    <a:schemeClr val="bg1"/>
                  </a:solidFill>
                </a:rPr>
                <a:t>貸出手順　及び　動作確認訓練</a:t>
              </a:r>
              <a:endParaRPr kumimoji="1" lang="en-US" altLang="ja-JP" dirty="0">
                <a:solidFill>
                  <a:schemeClr val="bg1"/>
                </a:solidFill>
              </a:endParaRPr>
            </a:p>
            <a:p>
              <a:r>
                <a:rPr kumimoji="1" lang="ja-JP" altLang="en-US" dirty="0">
                  <a:solidFill>
                    <a:schemeClr val="bg1"/>
                  </a:solidFill>
                </a:rPr>
                <a:t>（うち、一か所は運搬訓練も実施）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ACD5D82-234E-4F54-9E93-9BD0873C77B1}"/>
              </a:ext>
            </a:extLst>
          </p:cNvPr>
          <p:cNvGrpSpPr/>
          <p:nvPr/>
        </p:nvGrpSpPr>
        <p:grpSpPr>
          <a:xfrm>
            <a:off x="6759383" y="5732618"/>
            <a:ext cx="2250188" cy="576139"/>
            <a:chOff x="6302188" y="6056963"/>
            <a:chExt cx="2250188" cy="576139"/>
          </a:xfrm>
        </p:grpSpPr>
        <p:sp>
          <p:nvSpPr>
            <p:cNvPr id="64" name="四角形: 角を丸くする 63">
              <a:extLst>
                <a:ext uri="{FF2B5EF4-FFF2-40B4-BE49-F238E27FC236}">
                  <a16:creationId xmlns:a16="http://schemas.microsoft.com/office/drawing/2014/main" id="{8E27C9C5-313D-4CE5-B4CE-96979BEA977D}"/>
                </a:ext>
              </a:extLst>
            </p:cNvPr>
            <p:cNvSpPr/>
            <p:nvPr/>
          </p:nvSpPr>
          <p:spPr>
            <a:xfrm rot="16200000">
              <a:off x="7139212" y="5219939"/>
              <a:ext cx="576139" cy="225018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762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DDEE92EC-B38B-40A0-B32E-9E983FF4AA88}"/>
                </a:ext>
              </a:extLst>
            </p:cNvPr>
            <p:cNvSpPr txBox="1"/>
            <p:nvPr/>
          </p:nvSpPr>
          <p:spPr>
            <a:xfrm rot="16200000">
              <a:off x="7230044" y="5347326"/>
              <a:ext cx="461665" cy="203224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dirty="0">
                  <a:solidFill>
                    <a:schemeClr val="bg1"/>
                  </a:solidFill>
                </a:rPr>
                <a:t>連絡体制確認訓練</a:t>
              </a:r>
              <a:endParaRPr kumimoji="1" lang="en-US" altLang="ja-JP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正方形/長方形 284">
            <a:extLst>
              <a:ext uri="{FF2B5EF4-FFF2-40B4-BE49-F238E27FC236}">
                <a16:creationId xmlns:a16="http://schemas.microsoft.com/office/drawing/2014/main" id="{58DC50A1-008F-4F00-B9DC-9676728D6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1915" y="4475189"/>
            <a:ext cx="1840036" cy="479959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← 発災時、準備依頼連</a:t>
            </a:r>
            <a:endParaRPr kumimoji="0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→ 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貸出状況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等</a:t>
            </a: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を報告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74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121</Words>
  <Application>Microsoft Office PowerPoint</Application>
  <PresentationFormat>ワイド画面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AR丸ゴシック体M</vt:lpstr>
      <vt:lpstr>HG丸ｺﾞｼｯｸM-PRO</vt:lpstr>
      <vt:lpstr>游ゴシック</vt:lpstr>
      <vt:lpstr>游ゴシック Light</vt:lpstr>
      <vt:lpstr>游明朝</vt:lpstr>
      <vt:lpstr>Arial</vt:lpstr>
      <vt:lpstr>Office テーマ</vt:lpstr>
      <vt:lpstr>　非常用発電機等の貸出運用フロー図　（発災時）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簡易発電機等運用　フロー図　（発災時の運用） 発災時（停電時）の発電機等の貸し出し手順</dc:title>
  <dc:creator>加藤　弘子</dc:creator>
  <cp:lastModifiedBy>加藤　弘子</cp:lastModifiedBy>
  <cp:revision>11</cp:revision>
  <dcterms:created xsi:type="dcterms:W3CDTF">2024-06-07T09:58:07Z</dcterms:created>
  <dcterms:modified xsi:type="dcterms:W3CDTF">2024-06-10T02:13:45Z</dcterms:modified>
</cp:coreProperties>
</file>