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2" r:id="rId5"/>
  </p:sldIdLst>
  <p:sldSz cx="15122525" cy="10693400"/>
  <p:notesSz cx="6807200" cy="9939338"/>
  <p:defaultTextStyle>
    <a:defPPr>
      <a:defRPr lang="ja-JP"/>
    </a:defPPr>
    <a:lvl1pPr marL="0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27037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45407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181113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2908148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63518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362222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089259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5816295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B8E7FDE-D2B3-49C8-A9AC-294C2DF0EE5D}">
          <p14:sldIdLst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A3"/>
    <a:srgbClr val="33CC33"/>
    <a:srgbClr val="A9D18E"/>
    <a:srgbClr val="007E39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710" autoAdjust="0"/>
  </p:normalViewPr>
  <p:slideViewPr>
    <p:cSldViewPr snapToGrid="0">
      <p:cViewPr>
        <p:scale>
          <a:sx n="53" d="100"/>
          <a:sy n="53" d="100"/>
        </p:scale>
        <p:origin x="1002" y="-228"/>
      </p:cViewPr>
      <p:guideLst>
        <p:guide orient="horz" pos="3345"/>
        <p:guide pos="4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49678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67" y="19"/>
            <a:ext cx="2950765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r">
              <a:defRPr sz="800"/>
            </a:lvl1pPr>
          </a:lstStyle>
          <a:p>
            <a:fld id="{57DB76CF-5E8E-4210-900E-8A81334EBD6C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0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6" tIns="31459" rIns="62916" bIns="314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7"/>
          </a:xfrm>
          <a:prstGeom prst="rect">
            <a:avLst/>
          </a:prstGeom>
        </p:spPr>
        <p:txBody>
          <a:bodyPr vert="horz" lIns="62916" tIns="31459" rIns="62916" bIns="314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67" y="9440780"/>
            <a:ext cx="2950765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r">
              <a:defRPr sz="800"/>
            </a:lvl1pPr>
          </a:lstStyle>
          <a:p>
            <a:fld id="{A1109B6F-EF79-4700-9586-60FB757CB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8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9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5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16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82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4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09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8221" indent="-287775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1108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1547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1990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32438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92877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5332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1376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88F9AE-47C9-421A-9640-DC113223356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41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4" y="3321888"/>
            <a:ext cx="12854145" cy="229215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4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81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5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62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56128" y="428236"/>
            <a:ext cx="9955663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9" y="6871503"/>
            <a:ext cx="12854145" cy="2123829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94579" y="4532322"/>
            <a:ext cx="12854145" cy="2339181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2703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5407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811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081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351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622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089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1629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6127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687283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32" y="2393643"/>
            <a:ext cx="6681741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56132" y="3391196"/>
            <a:ext cx="6681741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682037" y="2393643"/>
            <a:ext cx="6684366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682037" y="3391196"/>
            <a:ext cx="6684366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1" y="425756"/>
            <a:ext cx="4975207" cy="181193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912487" y="425759"/>
            <a:ext cx="8453912" cy="9126522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56131" y="2237697"/>
            <a:ext cx="4975207" cy="7314584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0"/>
            <a:ext cx="9073515" cy="88369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64122" y="955476"/>
            <a:ext cx="9073515" cy="6416040"/>
          </a:xfrm>
        </p:spPr>
        <p:txBody>
          <a:bodyPr/>
          <a:lstStyle>
            <a:lvl1pPr marL="0" indent="0">
              <a:buNone/>
              <a:defRPr sz="5100"/>
            </a:lvl1pPr>
            <a:lvl2pPr marL="727037" indent="0">
              <a:buNone/>
              <a:defRPr sz="4500"/>
            </a:lvl2pPr>
            <a:lvl3pPr marL="1454074" indent="0">
              <a:buNone/>
              <a:defRPr sz="3800"/>
            </a:lvl3pPr>
            <a:lvl4pPr marL="2181113" indent="0">
              <a:buNone/>
              <a:defRPr sz="3300"/>
            </a:lvl4pPr>
            <a:lvl5pPr marL="2908148" indent="0">
              <a:buNone/>
              <a:defRPr sz="3300"/>
            </a:lvl5pPr>
            <a:lvl6pPr marL="3635184" indent="0">
              <a:buNone/>
              <a:defRPr sz="3300"/>
            </a:lvl6pPr>
            <a:lvl7pPr marL="4362222" indent="0">
              <a:buNone/>
              <a:defRPr sz="3300"/>
            </a:lvl7pPr>
            <a:lvl8pPr marL="5089259" indent="0">
              <a:buNone/>
              <a:defRPr sz="3300"/>
            </a:lvl8pPr>
            <a:lvl9pPr marL="5816295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964122" y="8369075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56127" y="428235"/>
            <a:ext cx="13610273" cy="1782234"/>
          </a:xfrm>
          <a:prstGeom prst="rect">
            <a:avLst/>
          </a:prstGeom>
        </p:spPr>
        <p:txBody>
          <a:bodyPr vert="horz" lIns="145400" tIns="72700" rIns="145400" bIns="7270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7" y="2495128"/>
            <a:ext cx="13610273" cy="7057149"/>
          </a:xfrm>
          <a:prstGeom prst="rect">
            <a:avLst/>
          </a:prstGeom>
        </p:spPr>
        <p:txBody>
          <a:bodyPr vert="horz" lIns="145400" tIns="72700" rIns="145400" bIns="7270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6132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6864" y="9911200"/>
            <a:ext cx="478880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13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4074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278" indent="-545278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1436" indent="-454399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1759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4629" indent="-363520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271667" indent="-363520" algn="l" defTabSz="1454074" rtl="0" eaLnBrk="1" latinLnBrk="0" hangingPunct="1">
        <a:spcBef>
          <a:spcPct val="20000"/>
        </a:spcBef>
        <a:buFont typeface="Arial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399870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25741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452776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179814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7037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5407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181113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08148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518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62222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89259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16295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hyperlink" Target="https://www.irasutoya.com/2018/05/blog-post_426.html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69309" y="1732696"/>
            <a:ext cx="7058474" cy="1649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36000" rIns="90000" bIns="72000" anchor="t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4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ja-JP" altLang="en-US" sz="14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“もったいない</a:t>
            </a:r>
            <a:r>
              <a:rPr lang="ja-JP" altLang="en-US" sz="1400" b="1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やん</a:t>
            </a: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！”　食の都大阪でおいしく食べきろう　</a:t>
            </a:r>
            <a:r>
              <a: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「天下の台所」として栄えた大阪には、大阪商人によって厳しくチェックされた安くておいしい食べ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もの屋が軒を連ねていた。庶民の食べものは、つつましいが、食材を驚くほど立派に活かし、味に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もこだわり工夫されたものであった。現在も、大阪には安くておいしいものが身近にあふれ、食材の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質を見極め、良い食材を余すところなく使い切る「始末の心」が受け継がれている。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このような大阪の歴史と文化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、府民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に培われた精神をもとに、食品ロス削減についても、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府民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の「もったいない」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と「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おいしさを追求する」心を大切にし、事業者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、消費者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、行政が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一体</a:t>
            </a:r>
            <a:endParaRPr lang="en-US" altLang="ja-JP" sz="11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なって、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『“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もったいない</a:t>
            </a:r>
            <a:r>
              <a:rPr lang="ja-JP" altLang="en-US" sz="1100" b="1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やん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！”食の都大阪でおいしく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食べきろう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をスローガンに取組を進める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45669" y="1566312"/>
            <a:ext cx="3620787" cy="293582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食品ロス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削減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に向けた基本的な方向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202095" y="4829022"/>
            <a:ext cx="1375602" cy="28803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69309" y="3620236"/>
            <a:ext cx="7041072" cy="2202685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0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〇「食品ロスの削減の推進に関する法律」第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条に基づく「食品ロスの削減の推進に関する基本的な方針」を踏まえ、</a:t>
            </a: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同法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条の規定に基づく都道府県計画として本計画を策定</a:t>
            </a: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計画は、「大阪府循環型社会推進計画」等との調和を図り、「大阪府環境総合計画」の考え方を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踏まえる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0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国の基本方針及び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</a:t>
            </a:r>
            <a:r>
              <a:rPr lang="ja-JP" altLang="en-US" sz="1100" kern="1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を踏まえ、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年計画</a:t>
            </a: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の基本方針を踏まえ、計画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の中間年である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年度を目途に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、施策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の進捗状況等を見極め、見直しを検討</a:t>
            </a:r>
          </a:p>
          <a:p>
            <a:pPr>
              <a:lnSpc>
                <a:spcPts val="12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〇府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、市町村、事業者、消費者が主体となり、連携・協働して、取組を進めていく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626" y="764298"/>
            <a:ext cx="7085840" cy="749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72000" rIns="90000" bIns="72000" anchor="t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0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食品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ロスの削減は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年に国連で採択された「持続可能な開発のための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アジェンダ」 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において言及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など、世界的にも大きな課題で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ある。府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においても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、削減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目標の実現に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向け、事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、消費者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行政等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な主体が連携し、食品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ロス削減の取組を総合的かつ効果的に推進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するため、本計画を新たに策定することとした。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37946" y="3447184"/>
            <a:ext cx="2403034" cy="267192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計画の基本的事項</a:t>
            </a:r>
            <a:endParaRPr lang="ja-JP" altLang="ja-JP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202095" y="3760942"/>
            <a:ext cx="1426402" cy="2352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の位置づ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け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202095" y="4637380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期間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7278110" y="663165"/>
            <a:ext cx="2208047" cy="326987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基本的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施策の推進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0637030" y="7655545"/>
            <a:ext cx="233805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施策・事業の効果的な推進体制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51295" y="651274"/>
            <a:ext cx="877405" cy="281721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はじめ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に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00" y="1882779"/>
            <a:ext cx="1409632" cy="1408141"/>
          </a:xfrm>
          <a:prstGeom prst="rect">
            <a:avLst/>
          </a:prstGeom>
        </p:spPr>
      </p:pic>
      <p:sp>
        <p:nvSpPr>
          <p:cNvPr id="41" name="角丸四角形 40"/>
          <p:cNvSpPr/>
          <p:nvPr/>
        </p:nvSpPr>
        <p:spPr>
          <a:xfrm>
            <a:off x="196543" y="5355338"/>
            <a:ext cx="1424210" cy="24379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計画の実施主体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72469" y="6068122"/>
            <a:ext cx="7055314" cy="2876838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0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 全国 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発生量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612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万トン　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事業系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328  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トン   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家庭系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284  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　（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年度推計）</a:t>
            </a:r>
          </a:p>
          <a:p>
            <a:pPr>
              <a:spcAft>
                <a:spcPts val="30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〇大阪府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年間発生量　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43.1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　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事業系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22.3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   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家庭系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 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20.8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推計）</a:t>
            </a:r>
          </a:p>
          <a:p>
            <a:pPr lvl="0"/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 全国：「平成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年度消費者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の意識に関する調査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」による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 大阪府：「令和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年度食品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ロス削減に係る府民の意識調査」に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2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ja-JP" altLang="en-US" sz="110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ja-JP" altLang="en-US" sz="110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137946" y="5875472"/>
            <a:ext cx="2161501" cy="283281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食品ロスの現状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82057" y="6216178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食品ロス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量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60547" y="9035992"/>
            <a:ext cx="7052154" cy="1587920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24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〇国の基本方針を踏まえ、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事業系家庭系ともに、</a:t>
            </a:r>
            <a:endParaRPr lang="en-US" altLang="ja-JP" sz="11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2000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年度比で</a:t>
            </a:r>
            <a:r>
              <a:rPr lang="en-US" altLang="ja-JP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年度に食品ロス量の半減を目指す。</a:t>
            </a:r>
            <a:endParaRPr lang="en-US" altLang="ja-JP" sz="11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600"/>
              </a:lnSpc>
            </a:pP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</a:t>
            </a:r>
            <a:r>
              <a:rPr lang="en-US" altLang="ja-JP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年度までに、食品ロス削減のための複数（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項目以上）の取組を行う府民の割合を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％とする。</a:t>
            </a:r>
          </a:p>
          <a:p>
            <a:pPr lvl="0"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ロス問題の認知度向上を進めるとともに、将来目標として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は、取組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の実施回数や内容を充実させるよう設定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ja-JP" altLang="en-US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7946" y="8969976"/>
            <a:ext cx="1637066" cy="252918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将来目標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37946" y="9313926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食品ロス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量</a:t>
            </a: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332492"/>
              </p:ext>
            </p:extLst>
          </p:nvPr>
        </p:nvGraphicFramePr>
        <p:xfrm>
          <a:off x="3855466" y="9192656"/>
          <a:ext cx="3215791" cy="105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0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476">
                  <a:extLst>
                    <a:ext uri="{9D8B030D-6E8A-4147-A177-3AD203B41FA5}">
                      <a16:colId xmlns:a16="http://schemas.microsoft.com/office/drawing/2014/main" val="2224120256"/>
                    </a:ext>
                  </a:extLst>
                </a:gridCol>
              </a:tblGrid>
              <a:tr h="3598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0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2000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0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（基準年）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年度（現状値）</a:t>
                      </a:r>
                      <a:endParaRPr lang="en-US" altLang="ja-JP" sz="10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lang="ja-JP" altLang="en-US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年度（目標値）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事業系</a:t>
                      </a:r>
                      <a:endParaRPr lang="ja-JP" sz="100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33.2</a:t>
                      </a:r>
                      <a:r>
                        <a:rPr lang="en-US" sz="10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22.3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16.6</a:t>
                      </a:r>
                      <a:endParaRPr lang="ja-JP" altLang="ja-JP" sz="10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家庭系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32.2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20.8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16.1</a:t>
                      </a:r>
                      <a:endParaRPr lang="ja-JP" altLang="ja-JP" sz="10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全体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65.4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43.1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32.7</a:t>
                      </a:r>
                      <a:endParaRPr lang="ja-JP" altLang="ja-JP" sz="10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031571"/>
                  </a:ext>
                </a:extLst>
              </a:tr>
            </a:tbl>
          </a:graphicData>
        </a:graphic>
      </p:graphicFrame>
      <p:sp>
        <p:nvSpPr>
          <p:cNvPr id="57" name="角丸四角形 56"/>
          <p:cNvSpPr/>
          <p:nvPr/>
        </p:nvSpPr>
        <p:spPr>
          <a:xfrm>
            <a:off x="145670" y="10001015"/>
            <a:ext cx="2676878" cy="22344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食品ロス削減に取り組む府民の割合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7278110" y="5870591"/>
            <a:ext cx="1907843" cy="333148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各主体の役割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6" name="表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302222"/>
              </p:ext>
            </p:extLst>
          </p:nvPr>
        </p:nvGraphicFramePr>
        <p:xfrm>
          <a:off x="7271494" y="6226556"/>
          <a:ext cx="7818884" cy="21862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72122">
                  <a:extLst>
                    <a:ext uri="{9D8B030D-6E8A-4147-A177-3AD203B41FA5}">
                      <a16:colId xmlns:a16="http://schemas.microsoft.com/office/drawing/2014/main" val="3241766134"/>
                    </a:ext>
                  </a:extLst>
                </a:gridCol>
                <a:gridCol w="3746762">
                  <a:extLst>
                    <a:ext uri="{9D8B030D-6E8A-4147-A177-3AD203B41FA5}">
                      <a16:colId xmlns:a16="http://schemas.microsoft.com/office/drawing/2014/main" val="4230220939"/>
                    </a:ext>
                  </a:extLst>
                </a:gridCol>
              </a:tblGrid>
              <a:tr h="2356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　業　者 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　費　者  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0"/>
                </a:tc>
                <a:extLst>
                  <a:ext uri="{0D108BD9-81ED-4DB2-BD59-A6C34878D82A}">
                    <a16:rowId xmlns:a16="http://schemas.microsoft.com/office/drawing/2014/main" val="2904749161"/>
                  </a:ext>
                </a:extLst>
              </a:tr>
              <a:tr h="1950583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食品製造業者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賞味期限の延長・表示の大括り化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適正受注の推進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食品卸売・小売業者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商慣習の見直し（納品期限の緩和</a:t>
                      </a:r>
                      <a:r>
                        <a:rPr kumimoji="1" lang="en-US" altLang="ja-JP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､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適正発注等）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需要予測等の推進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小分け・少量販売等の工夫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外食事業者等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適正発注や提供の推進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“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食べきり・持ち帰り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”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の推進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0"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買物の際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事前に家にある食材をチェックし、使い切れる分だけ購入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欠品を許容する意識を持つ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食品の保存の際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食材に応じた適切な保存、冷蔵庫内の在庫管理等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消費期限と賞味期限の理解等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調理の際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余った食材の活用、無駄のない調理等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外食の際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食べきれる量を注文し、残ってしまった場合の“持ち帰り”等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0"/>
                </a:tc>
                <a:extLst>
                  <a:ext uri="{0D108BD9-81ED-4DB2-BD59-A6C34878D82A}">
                    <a16:rowId xmlns:a16="http://schemas.microsoft.com/office/drawing/2014/main" val="282638439"/>
                  </a:ext>
                </a:extLst>
              </a:tr>
            </a:tbl>
          </a:graphicData>
        </a:graphic>
      </p:graphicFrame>
      <p:sp>
        <p:nvSpPr>
          <p:cNvPr id="87" name="角丸四角形 86"/>
          <p:cNvSpPr/>
          <p:nvPr/>
        </p:nvSpPr>
        <p:spPr>
          <a:xfrm>
            <a:off x="7205611" y="8711381"/>
            <a:ext cx="7884767" cy="1912531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0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〇食品ロス削減のためには、流通全体及び消費者が一体となってコミュニケーションを強化し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取組を推進する必要がある。このため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食品製造業者、食品卸売・小売業者、外食事業者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1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Aft>
                <a:spcPts val="300"/>
              </a:spcAft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消費者、行政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等多様な主体で構成するネットワーク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懇話会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の体制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を築く。</a:t>
            </a: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〇庁内関係部局との連携や、市町村担当者会議等を活用することにより、オール大阪で</a:t>
            </a: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取組を進める。</a:t>
            </a:r>
          </a:p>
          <a:p>
            <a:pPr lvl="0">
              <a:lnSpc>
                <a:spcPts val="2400"/>
              </a:lnSpc>
            </a:pPr>
            <a:endParaRPr lang="ja-JP" altLang="en-US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〇ネットワーク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懇話会等により、継続的に取組状況等の成果を検証し、より効果的な取組を検討。</a:t>
            </a: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における将来目標の達成を目指す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307034" y="8451762"/>
            <a:ext cx="2383312" cy="320438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計画の効果的な推進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7308428" y="8833017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推進体制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0" name="グループ化 89"/>
          <p:cNvGrpSpPr/>
          <p:nvPr/>
        </p:nvGrpSpPr>
        <p:grpSpPr>
          <a:xfrm>
            <a:off x="12432325" y="8892741"/>
            <a:ext cx="2626808" cy="1591731"/>
            <a:chOff x="12297197" y="8880724"/>
            <a:chExt cx="2832853" cy="1660174"/>
          </a:xfrm>
        </p:grpSpPr>
        <p:sp>
          <p:nvSpPr>
            <p:cNvPr id="91" name="楕円 90"/>
            <p:cNvSpPr/>
            <p:nvPr/>
          </p:nvSpPr>
          <p:spPr bwMode="gray">
            <a:xfrm>
              <a:off x="12575481" y="8951386"/>
              <a:ext cx="2375587" cy="1578791"/>
            </a:xfrm>
            <a:prstGeom prst="ellipse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2" name="角丸四角形 91"/>
            <p:cNvSpPr/>
            <p:nvPr/>
          </p:nvSpPr>
          <p:spPr>
            <a:xfrm>
              <a:off x="12786561" y="8880724"/>
              <a:ext cx="1953428" cy="48194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5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食品関連事業者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en-US" sz="800" kern="1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</a:t>
              </a:r>
              <a:r>
                <a:rPr lang="ja-JP" sz="800" kern="100" dirty="0" smtClean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</a:t>
              </a:r>
              <a:r>
                <a:rPr lang="ja-JP" sz="80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製造、卸、小売、外食等）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12297197" y="9654871"/>
              <a:ext cx="792753" cy="48194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5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消費者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4" name="角丸四角形 93"/>
            <p:cNvSpPr/>
            <p:nvPr/>
          </p:nvSpPr>
          <p:spPr>
            <a:xfrm flipH="1">
              <a:off x="14491943" y="9611966"/>
              <a:ext cx="582613" cy="422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5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行政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95" name="図 94" descr="真剣な会議のイラスト（老若男女）">
              <a:hlinkClick r:id="rId4"/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63927" y="9373392"/>
              <a:ext cx="781050" cy="781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テキスト ボックス 2"/>
            <p:cNvSpPr txBox="1">
              <a:spLocks noChangeArrowheads="1"/>
            </p:cNvSpPr>
            <p:nvPr/>
          </p:nvSpPr>
          <p:spPr bwMode="auto">
            <a:xfrm>
              <a:off x="12769577" y="10281572"/>
              <a:ext cx="2360473" cy="25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50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ネットワーク懇話会等のイメージ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97" name="角丸四角形 96"/>
          <p:cNvSpPr/>
          <p:nvPr/>
        </p:nvSpPr>
        <p:spPr>
          <a:xfrm>
            <a:off x="7307034" y="9999982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進捗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管理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279414" y="8981615"/>
            <a:ext cx="936104" cy="329316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just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（万トン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82057" y="6893039"/>
            <a:ext cx="2676878" cy="22344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食品ロス削減に取り組む府民の割合</a:t>
            </a:r>
            <a:endParaRPr kumimoji="0" lang="ja-JP" altLang="en-US" sz="1200" b="1" kern="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321798"/>
              </p:ext>
            </p:extLst>
          </p:nvPr>
        </p:nvGraphicFramePr>
        <p:xfrm>
          <a:off x="424675" y="7246821"/>
          <a:ext cx="4917032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0210">
                  <a:extLst>
                    <a:ext uri="{9D8B030D-6E8A-4147-A177-3AD203B41FA5}">
                      <a16:colId xmlns:a16="http://schemas.microsoft.com/office/drawing/2014/main" val="1146658179"/>
                    </a:ext>
                  </a:extLst>
                </a:gridCol>
                <a:gridCol w="1192555">
                  <a:extLst>
                    <a:ext uri="{9D8B030D-6E8A-4147-A177-3AD203B41FA5}">
                      <a16:colId xmlns:a16="http://schemas.microsoft.com/office/drawing/2014/main" val="2748982743"/>
                    </a:ext>
                  </a:extLst>
                </a:gridCol>
                <a:gridCol w="786283">
                  <a:extLst>
                    <a:ext uri="{9D8B030D-6E8A-4147-A177-3AD203B41FA5}">
                      <a16:colId xmlns:a16="http://schemas.microsoft.com/office/drawing/2014/main" val="1635969326"/>
                    </a:ext>
                  </a:extLst>
                </a:gridCol>
                <a:gridCol w="2177984">
                  <a:extLst>
                    <a:ext uri="{9D8B030D-6E8A-4147-A177-3AD203B41FA5}">
                      <a16:colId xmlns:a16="http://schemas.microsoft.com/office/drawing/2014/main" val="3408209034"/>
                    </a:ext>
                  </a:extLst>
                </a:gridCol>
              </a:tblGrid>
              <a:tr h="22065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食品ロス削減の取組を複数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項目以上）行う人の割合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食品ロス削減の取組を</a:t>
                      </a:r>
                      <a:r>
                        <a:rPr lang="en-US" altLang="ja-JP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項目以上行う人の割合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59996"/>
                  </a:ext>
                </a:extLst>
              </a:tr>
              <a:tr h="2647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取り組んでいること（上位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位、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位、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位）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89573"/>
                  </a:ext>
                </a:extLst>
              </a:tr>
              <a:tr h="4854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８５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０％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</a:t>
                      </a:r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残さず</a:t>
                      </a:r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に食べる：</a:t>
                      </a:r>
                      <a:r>
                        <a:rPr lang="en-US" altLang="ja-JP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60.7</a:t>
                      </a:r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en-US" altLang="ja-JP" sz="900" b="0" kern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冷凍</a:t>
                      </a:r>
                      <a:r>
                        <a:rPr kumimoji="1"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保存を活用する：</a:t>
                      </a:r>
                      <a:r>
                        <a:rPr kumimoji="1" lang="en-US" altLang="ja-JP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43.5</a:t>
                      </a:r>
                      <a:r>
                        <a:rPr kumimoji="1"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kern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b="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ja-JP" altLang="en-US" sz="900" b="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料理</a:t>
                      </a:r>
                      <a:r>
                        <a:rPr kumimoji="1" lang="ja-JP" altLang="en-US" sz="900" b="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を作りすぎない：</a:t>
                      </a:r>
                      <a:r>
                        <a:rPr kumimoji="1" lang="en-US" altLang="ja-JP" sz="900" b="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41.5</a:t>
                      </a:r>
                      <a:r>
                        <a:rPr kumimoji="1" lang="ja-JP" altLang="en-US" sz="900" b="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70074"/>
                  </a:ext>
                </a:extLst>
              </a:tr>
              <a:tr h="6178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８１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９％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９３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８％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残さず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に食べる：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76.0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冷凍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保存を活用する：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53.3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賞味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期限を過ぎたものは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食べられるか自己判断する：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52.7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150443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163925"/>
              </p:ext>
            </p:extLst>
          </p:nvPr>
        </p:nvGraphicFramePr>
        <p:xfrm>
          <a:off x="5422201" y="7246821"/>
          <a:ext cx="1175547" cy="16374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547">
                  <a:extLst>
                    <a:ext uri="{9D8B030D-6E8A-4147-A177-3AD203B41FA5}">
                      <a16:colId xmlns:a16="http://schemas.microsoft.com/office/drawing/2014/main" val="3179624285"/>
                    </a:ext>
                  </a:extLst>
                </a:gridCol>
              </a:tblGrid>
              <a:tr h="492194">
                <a:tc>
                  <a:txBody>
                    <a:bodyPr/>
                    <a:lstStyle/>
                    <a:p>
                      <a:pPr marL="0" marR="0" lvl="0" indent="0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食品ロス問題を認知している人の割合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13796"/>
                  </a:ext>
                </a:extLst>
              </a:tr>
              <a:tr h="487105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７４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５％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1173146"/>
                  </a:ext>
                </a:extLst>
              </a:tr>
              <a:tr h="658174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８６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３％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113817"/>
                  </a:ext>
                </a:extLst>
              </a:tr>
            </a:tbl>
          </a:graphicData>
        </a:graphic>
      </p:graphicFrame>
      <p:grpSp>
        <p:nvGrpSpPr>
          <p:cNvPr id="56" name="Group 40">
            <a:extLst>
              <a:ext uri="{FF2B5EF4-FFF2-40B4-BE49-F238E27FC236}">
                <a16:creationId xmlns:a16="http://schemas.microsoft.com/office/drawing/2014/main" id="{04BC2CAA-6963-47DF-B1A4-A85A687FF524}"/>
              </a:ext>
            </a:extLst>
          </p:cNvPr>
          <p:cNvGrpSpPr>
            <a:grpSpLocks/>
          </p:cNvGrpSpPr>
          <p:nvPr/>
        </p:nvGrpSpPr>
        <p:grpSpPr bwMode="auto">
          <a:xfrm>
            <a:off x="55626" y="19342"/>
            <a:ext cx="6192000" cy="581025"/>
            <a:chOff x="737" y="402"/>
            <a:chExt cx="13528" cy="914"/>
          </a:xfrm>
        </p:grpSpPr>
        <p:sp>
          <p:nvSpPr>
            <p:cNvPr id="58" name="Rectangle 30">
              <a:extLst>
                <a:ext uri="{FF2B5EF4-FFF2-40B4-BE49-F238E27FC236}">
                  <a16:creationId xmlns:a16="http://schemas.microsoft.com/office/drawing/2014/main" id="{B56E8E7F-F705-4845-8363-D45014021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0" y="405"/>
              <a:ext cx="825" cy="624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31">
              <a:extLst>
                <a:ext uri="{FF2B5EF4-FFF2-40B4-BE49-F238E27FC236}">
                  <a16:creationId xmlns:a16="http://schemas.microsoft.com/office/drawing/2014/main" id="{BC606D51-3CD7-42DE-98FE-FDD063D7E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" y="1035"/>
              <a:ext cx="13003" cy="2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32">
              <a:extLst>
                <a:ext uri="{FF2B5EF4-FFF2-40B4-BE49-F238E27FC236}">
                  <a16:creationId xmlns:a16="http://schemas.microsoft.com/office/drawing/2014/main" id="{196DD6D5-8345-43A2-AB09-AE88461E7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55" y="1029"/>
              <a:ext cx="510" cy="283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Rectangle 29">
              <a:extLst>
                <a:ext uri="{FF2B5EF4-FFF2-40B4-BE49-F238E27FC236}">
                  <a16:creationId xmlns:a16="http://schemas.microsoft.com/office/drawing/2014/main" id="{586B6B3B-A233-4858-8D7D-813C8C1FA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" y="402"/>
              <a:ext cx="13003" cy="62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000" b="1" dirty="0">
                  <a:solidFill>
                    <a:sysClr val="window" lastClr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750" b="1" dirty="0" smtClean="0">
                  <a:solidFill>
                    <a:sysClr val="window" lastClr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大阪府食品ロス削減推進計画（案）の概要</a:t>
              </a:r>
              <a:endParaRPr lang="ja-JP" altLang="en-US" sz="175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849722" y="20711"/>
            <a:ext cx="4090513" cy="591720"/>
            <a:chOff x="7706062" y="20711"/>
            <a:chExt cx="4090513" cy="591720"/>
          </a:xfrm>
        </p:grpSpPr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6062" y="22500"/>
              <a:ext cx="586091" cy="586091"/>
            </a:xfrm>
            <a:prstGeom prst="rect">
              <a:avLst/>
            </a:prstGeom>
          </p:spPr>
        </p:pic>
        <p:pic>
          <p:nvPicPr>
            <p:cNvPr id="76" name="図 7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4404" y="26474"/>
              <a:ext cx="582117" cy="582117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6130" y="20711"/>
              <a:ext cx="590810" cy="590810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60094" y="26550"/>
              <a:ext cx="585881" cy="585881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2294" y="25489"/>
              <a:ext cx="585881" cy="585881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8176" y="26500"/>
              <a:ext cx="582200" cy="582200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10375" y="22500"/>
              <a:ext cx="586200" cy="586200"/>
            </a:xfrm>
            <a:prstGeom prst="rect">
              <a:avLst/>
            </a:prstGeom>
          </p:spPr>
        </p:pic>
      </p:grpSp>
      <p:graphicFrame>
        <p:nvGraphicFramePr>
          <p:cNvPr id="63" name="表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46340"/>
              </p:ext>
            </p:extLst>
          </p:nvPr>
        </p:nvGraphicFramePr>
        <p:xfrm>
          <a:off x="7268700" y="1015230"/>
          <a:ext cx="7855612" cy="48325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80007">
                  <a:extLst>
                    <a:ext uri="{9D8B030D-6E8A-4147-A177-3AD203B41FA5}">
                      <a16:colId xmlns:a16="http://schemas.microsoft.com/office/drawing/2014/main" val="1227560485"/>
                    </a:ext>
                  </a:extLst>
                </a:gridCol>
                <a:gridCol w="3491111">
                  <a:extLst>
                    <a:ext uri="{9D8B030D-6E8A-4147-A177-3AD203B41FA5}">
                      <a16:colId xmlns:a16="http://schemas.microsoft.com/office/drawing/2014/main" val="3241766134"/>
                    </a:ext>
                  </a:extLst>
                </a:gridCol>
                <a:gridCol w="3684494">
                  <a:extLst>
                    <a:ext uri="{9D8B030D-6E8A-4147-A177-3AD203B41FA5}">
                      <a16:colId xmlns:a16="http://schemas.microsoft.com/office/drawing/2014/main" val="4230220939"/>
                    </a:ext>
                  </a:extLst>
                </a:gridCol>
              </a:tblGrid>
              <a:tr h="234264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　業　者 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　費　者  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extLst>
                  <a:ext uri="{0D108BD9-81ED-4DB2-BD59-A6C34878D82A}">
                    <a16:rowId xmlns:a16="http://schemas.microsoft.com/office/drawing/2014/main" val="2904749161"/>
                  </a:ext>
                </a:extLst>
              </a:tr>
              <a:tr h="15625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大阪府における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これまでの主な取組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・「おおさか食品ロス削減パートナーシップ制度」の創設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・食品ロス削減に向けたアドバイザー派遣の実施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・「フードバンクガイドライン」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の作成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・飲食店における食べきり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モデル実証実験の実施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・家庭の食品ロス実態調査の実施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・リーフレット「今日からはじめる冷蔵庫革命」の作成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月食品ロス削減月間に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おける</a:t>
                      </a:r>
                      <a:r>
                        <a:rPr kumimoji="1" lang="en-US" altLang="ja-JP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　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日（食品ロス削減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の日）におけるイベントの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開催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extLst>
                  <a:ext uri="{0D108BD9-81ED-4DB2-BD59-A6C34878D82A}">
                    <a16:rowId xmlns:a16="http://schemas.microsoft.com/office/drawing/2014/main" val="2300476507"/>
                  </a:ext>
                </a:extLst>
              </a:tr>
              <a:tr h="28563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大阪府が進める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基本的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ネットワーク懇話会等の検討の場で各立場からの意見交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換により流通の各段階の施策を具体化する取組を展開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「おおさか食品ロス削減パートナーシップ制度」の推進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広く多業種への働きかけを行い、パートナーシップ事業者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の増加と、効果的な消費者啓発を推進</a:t>
                      </a: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食品ロス削減の取組事例の共有・周知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・優良事例について共有・周知を図り、横展開を促進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・国の表彰制度等の活用などにより、広く周知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「フードバンクガイドライン」の活用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未利用食品を提供する事業者の増加を図り、有効活用の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取組を推進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飲食店の“食べきり・持ち帰り“の取組への支援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“食べきり”と、残ってしまった場合の“持ち帰り”を普及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ネットワーク懇話会等の場を活用し、消費者と事業者のコミュ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ニケーションを図り、消費者の認知度向上や行動変化を促す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食品ロス削減月間（</a:t>
                      </a:r>
                      <a:r>
                        <a:rPr kumimoji="1" lang="en-US" altLang="ja-JP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月）の取組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・事業者や市町村の</a:t>
                      </a:r>
                      <a:r>
                        <a:rPr kumimoji="1" lang="ja-JP" altLang="en-US" sz="11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取組を府民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に発信　　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・府民の食品ロス削減に関する認知度向上及び関心の増大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を図る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リーフレットやデジタルコンテンツ等の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・家庭における食品ロス削減の推進や　　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小中学校等での食育や地域の環境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教育等の取組を支援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</a:t>
                      </a:r>
                      <a:r>
                        <a:rPr kumimoji="1" lang="en-US" altLang="ja-JP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府内栄養士養成課程の大学等</a:t>
                      </a:r>
                      <a:r>
                        <a:rPr kumimoji="1" lang="en-US" altLang="ja-JP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との連携　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・社食や学校給食等、幅広い食品ロス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削減の取組を推進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extLst>
                  <a:ext uri="{0D108BD9-81ED-4DB2-BD59-A6C34878D82A}">
                    <a16:rowId xmlns:a16="http://schemas.microsoft.com/office/drawing/2014/main" val="2270901083"/>
                  </a:ext>
                </a:extLst>
              </a:tr>
            </a:tbl>
          </a:graphicData>
        </a:graphic>
      </p:graphicFrame>
      <p:grpSp>
        <p:nvGrpSpPr>
          <p:cNvPr id="69" name="グループ化 68"/>
          <p:cNvGrpSpPr/>
          <p:nvPr/>
        </p:nvGrpSpPr>
        <p:grpSpPr>
          <a:xfrm>
            <a:off x="9478894" y="1713103"/>
            <a:ext cx="1923966" cy="1197843"/>
            <a:chOff x="0" y="0"/>
            <a:chExt cx="2183130" cy="1503680"/>
          </a:xfrm>
        </p:grpSpPr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5850" y="9525"/>
              <a:ext cx="1097280" cy="1485900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9525"/>
              <a:ext cx="1097915" cy="1494155"/>
            </a:xfrm>
            <a:prstGeom prst="rect">
              <a:avLst/>
            </a:prstGeom>
          </p:spPr>
        </p:pic>
        <p:sp>
          <p:nvSpPr>
            <p:cNvPr id="77" name="正方形/長方形 76"/>
            <p:cNvSpPr/>
            <p:nvPr/>
          </p:nvSpPr>
          <p:spPr>
            <a:xfrm>
              <a:off x="0" y="0"/>
              <a:ext cx="2169746" cy="1494155"/>
            </a:xfrm>
            <a:prstGeom prst="rect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pic>
        <p:nvPicPr>
          <p:cNvPr id="79" name="図 78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293458" y="1722757"/>
            <a:ext cx="1791545" cy="11978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80" name="図 79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87223" y="4289555"/>
            <a:ext cx="1179903" cy="149465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861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</a:schemeClr>
        </a:solidFill>
        <a:ln w="19050">
          <a:solidFill>
            <a:schemeClr val="accent3">
              <a:lumMod val="50000"/>
            </a:schemeClr>
          </a:solidFill>
          <a:prstDash val="solid"/>
        </a:ln>
        <a:effectLst>
          <a:outerShdw blurRad="50800" dist="38100" dir="2100000" algn="tl" rotWithShape="0">
            <a:schemeClr val="bg1">
              <a:alpha val="40000"/>
            </a:schemeClr>
          </a:outerShdw>
        </a:effectLst>
      </a:spPr>
      <a:bodyPr rot="0" spcFirstLastPara="0" vert="horz" wrap="square" lIns="91440" tIns="108000" rIns="9144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171450" indent="-171450">
          <a:spcAft>
            <a:spcPts val="600"/>
          </a:spcAft>
          <a:buFont typeface="Meiryo UI" panose="020B0604030504040204" pitchFamily="50" charset="-128"/>
          <a:buChar char="◯"/>
          <a:defRPr sz="1200" kern="1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203357EE341D445AD84EF9A3D54174A" ma:contentTypeVersion="1" ma:contentTypeDescription="新しいドキュメントを作成します。" ma:contentTypeScope="" ma:versionID="2f3b1b61c27db6e3c9ee8c86a032b1eb">
  <xsd:schema xmlns:xsd="http://www.w3.org/2001/XMLSchema" xmlns:p="http://schemas.microsoft.com/office/2006/metadata/properties" xmlns:ns2="79a6af1d-7af9-4c8d-b2df-d41fbfc10dd0" targetNamespace="http://schemas.microsoft.com/office/2006/metadata/properties" ma:root="true" ma:fieldsID="e363fd7c4bdb59cb6e17c7e14da76f23" ns2:_="">
    <xsd:import namespace="79a6af1d-7af9-4c8d-b2df-d41fbfc10dd0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9a6af1d-7af9-4c8d-b2df-d41fbfc10dd0" elementFormDefault="qualified">
    <xsd:import namespace="http://schemas.microsoft.com/office/2006/documentManagement/type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_x65e5__x4ed8__x5165__x308a_ xmlns="79a6af1d-7af9-4c8d-b2df-d41fbfc10dd0" xsi:nil="true"/>
  </documentManagement>
</p:properties>
</file>

<file path=customXml/itemProps1.xml><?xml version="1.0" encoding="utf-8"?>
<ds:datastoreItem xmlns:ds="http://schemas.openxmlformats.org/officeDocument/2006/customXml" ds:itemID="{3AD18A9A-5E61-4FAD-9D1B-090A4649BD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0C24A2-0978-46F8-9725-5267501E0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6af1d-7af9-4c8d-b2df-d41fbfc10dd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150B924-8ECC-49DA-B303-33840336C203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79a6af1d-7af9-4c8d-b2df-d41fbfc10dd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1757</Words>
  <Application>Microsoft Office PowerPoint</Application>
  <PresentationFormat>ユーザー設定</PresentationFormat>
  <Paragraphs>210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中西　美奈</cp:lastModifiedBy>
  <cp:revision>186</cp:revision>
  <cp:lastPrinted>2021-02-03T08:07:24Z</cp:lastPrinted>
  <dcterms:modified xsi:type="dcterms:W3CDTF">2021-02-05T04:51:02Z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0x0101000203357EE341D445AD84EF9A3D54174A</vt:lpwstr>
  </property>
</Properties>
</file>