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3" autoAdjust="0"/>
    <p:restoredTop sz="94660"/>
  </p:normalViewPr>
  <p:slideViewPr>
    <p:cSldViewPr snapToGrid="0">
      <p:cViewPr varScale="1">
        <p:scale>
          <a:sx n="86" d="100"/>
          <a:sy n="86" d="100"/>
        </p:scale>
        <p:origin x="125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083D49-EA5E-4266-9554-128F7DFBF8C6}" type="datetimeFigureOut">
              <a:rPr kumimoji="1" lang="ja-JP" altLang="en-US" smtClean="0"/>
              <a:t>2025/3/6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3098661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083D49-EA5E-4266-9554-128F7DFBF8C6}" type="datetimeFigureOut">
              <a:rPr kumimoji="1" lang="ja-JP" altLang="en-US" smtClean="0"/>
              <a:t>2025/3/6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1350210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083D49-EA5E-4266-9554-128F7DFBF8C6}" type="datetimeFigureOut">
              <a:rPr kumimoji="1" lang="ja-JP" altLang="en-US" smtClean="0"/>
              <a:t>2025/3/6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1024916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083D49-EA5E-4266-9554-128F7DFBF8C6}" type="datetimeFigureOut">
              <a:rPr kumimoji="1" lang="ja-JP" altLang="en-US" smtClean="0"/>
              <a:t>2025/3/6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105643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083D49-EA5E-4266-9554-128F7DFBF8C6}" type="datetimeFigureOut">
              <a:rPr kumimoji="1" lang="ja-JP" altLang="en-US" smtClean="0"/>
              <a:t>2025/3/6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4254315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6083D49-EA5E-4266-9554-128F7DFBF8C6}" type="datetimeFigureOut">
              <a:rPr kumimoji="1" lang="ja-JP" altLang="en-US" smtClean="0"/>
              <a:t>2025/3/6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2813529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6083D49-EA5E-4266-9554-128F7DFBF8C6}" type="datetimeFigureOut">
              <a:rPr kumimoji="1" lang="ja-JP" altLang="en-US" smtClean="0"/>
              <a:t>2025/3/6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621788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083D49-EA5E-4266-9554-128F7DFBF8C6}" type="datetimeFigureOut">
              <a:rPr kumimoji="1" lang="ja-JP" altLang="en-US" smtClean="0"/>
              <a:t>2025/3/6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845433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083D49-EA5E-4266-9554-128F7DFBF8C6}" type="datetimeFigureOut">
              <a:rPr kumimoji="1" lang="ja-JP" altLang="en-US" smtClean="0"/>
              <a:t>2025/3/6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3772667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083D49-EA5E-4266-9554-128F7DFBF8C6}" type="datetimeFigureOut">
              <a:rPr kumimoji="1" lang="ja-JP" altLang="en-US" smtClean="0"/>
              <a:t>2025/3/6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140349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083D49-EA5E-4266-9554-128F7DFBF8C6}" type="datetimeFigureOut">
              <a:rPr kumimoji="1" lang="ja-JP" altLang="en-US" smtClean="0"/>
              <a:t>2025/3/6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3913473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86083D49-EA5E-4266-9554-128F7DFBF8C6}" type="datetimeFigureOut">
              <a:rPr kumimoji="1" lang="ja-JP" altLang="en-US" smtClean="0"/>
              <a:t>2025/3/6</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81EFE071-B3D6-435A-9BB1-0B0356EC9838}" type="slidenum">
              <a:rPr kumimoji="1" lang="ja-JP" altLang="en-US" smtClean="0"/>
              <a:t>‹#›</a:t>
            </a:fld>
            <a:endParaRPr kumimoji="1" lang="ja-JP" altLang="en-US"/>
          </a:p>
        </p:txBody>
      </p:sp>
    </p:spTree>
    <p:extLst>
      <p:ext uri="{BB962C8B-B14F-4D97-AF65-F5344CB8AC3E}">
        <p14:creationId xmlns:p14="http://schemas.microsoft.com/office/powerpoint/2010/main" val="24095676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BE0C9304-431F-4448-AC6C-4D587772E682}"/>
              </a:ext>
            </a:extLst>
          </p:cNvPr>
          <p:cNvSpPr/>
          <p:nvPr/>
        </p:nvSpPr>
        <p:spPr>
          <a:xfrm>
            <a:off x="-30047" y="-24505"/>
            <a:ext cx="10721860" cy="432000"/>
          </a:xfrm>
          <a:prstGeom prst="rect">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BIZ UDゴシック" panose="020B0400000000000000" pitchFamily="49" charset="-128"/>
                <a:ea typeface="BIZ UDゴシック" panose="020B0400000000000000" pitchFamily="49" charset="-128"/>
              </a:rPr>
              <a:t>令和６年度以降の保険料減免事務取扱に関する検討（とりまとめ）</a:t>
            </a:r>
          </a:p>
        </p:txBody>
      </p:sp>
      <p:sp>
        <p:nvSpPr>
          <p:cNvPr id="12" name="テキスト ボックス 11">
            <a:extLst>
              <a:ext uri="{FF2B5EF4-FFF2-40B4-BE49-F238E27FC236}">
                <a16:creationId xmlns:a16="http://schemas.microsoft.com/office/drawing/2014/main" id="{6C844CC3-2F88-40EB-8D68-ECDF77FB7F6C}"/>
              </a:ext>
            </a:extLst>
          </p:cNvPr>
          <p:cNvSpPr txBox="1"/>
          <p:nvPr/>
        </p:nvSpPr>
        <p:spPr>
          <a:xfrm>
            <a:off x="80874" y="577313"/>
            <a:ext cx="10530064" cy="90986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noAutofit/>
          </a:bodyPr>
          <a:lstStyle/>
          <a:p>
            <a:endParaRPr lang="ja-JP" altLang="en-US" sz="800" dirty="0">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　大阪府国民健康保険運営方針に基づく事務運用、別に定める基準に基づく保険料減免事務運用手引き（以下「運用手引き」という。）及び別に定める基準に基づ</a:t>
            </a:r>
            <a:endParaRPr lang="en-US" altLang="ja-JP" sz="1100" dirty="0">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　　く保険料減免事務運用手引きＱ＆Ａ（以下「運用手引きＱ＆Ａ」という。）を踏まえて運用している保険料減免について、より円滑で適切な事務処理に繋げる観　　</a:t>
            </a:r>
            <a:endParaRPr lang="en-US" altLang="ja-JP" sz="1100" dirty="0">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　　点から、運用手引き及び運用手引きＱ＆Ａ（以下「運用手引き等」という。）の内容を充実させるため、市町村から大阪府へ寄せられた具体的な事例を基に、運　　</a:t>
            </a:r>
            <a:endParaRPr lang="en-US" altLang="ja-JP" sz="1100" dirty="0">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　　用手引き等の記載内容について検討を実施。</a:t>
            </a:r>
            <a:endParaRPr lang="en-US" altLang="ja-JP" sz="1100" dirty="0">
              <a:latin typeface="BIZ UDゴシック" panose="020B0400000000000000" pitchFamily="49" charset="-128"/>
              <a:ea typeface="BIZ UDゴシック" panose="020B0400000000000000" pitchFamily="49" charset="-128"/>
            </a:endParaRPr>
          </a:p>
        </p:txBody>
      </p:sp>
      <p:sp>
        <p:nvSpPr>
          <p:cNvPr id="14" name="正方形/長方形 13">
            <a:extLst>
              <a:ext uri="{FF2B5EF4-FFF2-40B4-BE49-F238E27FC236}">
                <a16:creationId xmlns:a16="http://schemas.microsoft.com/office/drawing/2014/main" id="{731D4943-7FD9-4683-87A3-9BE95FAF15B1}"/>
              </a:ext>
            </a:extLst>
          </p:cNvPr>
          <p:cNvSpPr/>
          <p:nvPr/>
        </p:nvSpPr>
        <p:spPr>
          <a:xfrm>
            <a:off x="9436963" y="9539"/>
            <a:ext cx="1048570" cy="362814"/>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ja-JP" altLang="en-US" sz="1300" dirty="0">
                <a:solidFill>
                  <a:schemeClr val="tx1"/>
                </a:solidFill>
                <a:latin typeface="HGPｺﾞｼｯｸE" panose="020B0900000000000000" pitchFamily="50" charset="-128"/>
                <a:ea typeface="HGPｺﾞｼｯｸE" panose="020B0900000000000000" pitchFamily="50" charset="-128"/>
              </a:rPr>
              <a:t>資料</a:t>
            </a:r>
            <a:r>
              <a:rPr lang="en-US" altLang="ja-JP" sz="1300" dirty="0">
                <a:solidFill>
                  <a:schemeClr val="tx1"/>
                </a:solidFill>
                <a:latin typeface="HGPｺﾞｼｯｸE" panose="020B0900000000000000" pitchFamily="50" charset="-128"/>
                <a:ea typeface="HGPｺﾞｼｯｸE" panose="020B0900000000000000" pitchFamily="50" charset="-128"/>
              </a:rPr>
              <a:t>16</a:t>
            </a:r>
            <a:r>
              <a:rPr lang="ja-JP" altLang="en-US" sz="1300" dirty="0">
                <a:solidFill>
                  <a:schemeClr val="tx1"/>
                </a:solidFill>
                <a:latin typeface="HGPｺﾞｼｯｸE" panose="020B0900000000000000" pitchFamily="50" charset="-128"/>
                <a:ea typeface="HGPｺﾞｼｯｸE" panose="020B0900000000000000" pitchFamily="50" charset="-128"/>
              </a:rPr>
              <a:t>－</a:t>
            </a:r>
            <a:r>
              <a:rPr lang="en-US" altLang="ja-JP" sz="1300" dirty="0">
                <a:solidFill>
                  <a:schemeClr val="tx1"/>
                </a:solidFill>
                <a:latin typeface="HGPｺﾞｼｯｸE" panose="020B0900000000000000" pitchFamily="50" charset="-128"/>
                <a:ea typeface="HGPｺﾞｼｯｸE" panose="020B0900000000000000" pitchFamily="50" charset="-128"/>
              </a:rPr>
              <a:t>1</a:t>
            </a:r>
            <a:endParaRPr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15" name="四角形: 角を丸くする 14">
            <a:extLst>
              <a:ext uri="{FF2B5EF4-FFF2-40B4-BE49-F238E27FC236}">
                <a16:creationId xmlns:a16="http://schemas.microsoft.com/office/drawing/2014/main" id="{7F2C37FA-89A7-4141-BC7E-AF1BC5544B42}"/>
              </a:ext>
            </a:extLst>
          </p:cNvPr>
          <p:cNvSpPr/>
          <p:nvPr/>
        </p:nvSpPr>
        <p:spPr>
          <a:xfrm>
            <a:off x="80873" y="457857"/>
            <a:ext cx="3528000" cy="243144"/>
          </a:xfrm>
          <a:prstGeom prst="roundRect">
            <a:avLst/>
          </a:prstGeom>
          <a:solidFill>
            <a:schemeClr val="accent5">
              <a:lumMod val="50000"/>
            </a:schemeClr>
          </a:soli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BIZ UDゴシック" panose="020B0400000000000000" pitchFamily="49" charset="-128"/>
                <a:ea typeface="BIZ UDゴシック" panose="020B0400000000000000" pitchFamily="49" charset="-128"/>
              </a:rPr>
              <a:t>保険料減免事務取扱に関する検討内容と結果</a:t>
            </a:r>
          </a:p>
        </p:txBody>
      </p:sp>
      <p:graphicFrame>
        <p:nvGraphicFramePr>
          <p:cNvPr id="18" name="表 9">
            <a:extLst>
              <a:ext uri="{FF2B5EF4-FFF2-40B4-BE49-F238E27FC236}">
                <a16:creationId xmlns:a16="http://schemas.microsoft.com/office/drawing/2014/main" id="{6940806D-755E-4571-959F-1EB6B88FACC1}"/>
              </a:ext>
            </a:extLst>
          </p:cNvPr>
          <p:cNvGraphicFramePr>
            <a:graphicFrameLocks noGrp="1"/>
          </p:cNvGraphicFramePr>
          <p:nvPr>
            <p:extLst>
              <p:ext uri="{D42A27DB-BD31-4B8C-83A1-F6EECF244321}">
                <p14:modId xmlns:p14="http://schemas.microsoft.com/office/powerpoint/2010/main" val="2139835856"/>
              </p:ext>
            </p:extLst>
          </p:nvPr>
        </p:nvGraphicFramePr>
        <p:xfrm>
          <a:off x="151824" y="2253999"/>
          <a:ext cx="10323784" cy="5157970"/>
        </p:xfrm>
        <a:graphic>
          <a:graphicData uri="http://schemas.openxmlformats.org/drawingml/2006/table">
            <a:tbl>
              <a:tblPr bandRow="1">
                <a:tableStyleId>{D7AC3CCA-C797-4891-BE02-D94E43425B78}</a:tableStyleId>
              </a:tblPr>
              <a:tblGrid>
                <a:gridCol w="787883">
                  <a:extLst>
                    <a:ext uri="{9D8B030D-6E8A-4147-A177-3AD203B41FA5}">
                      <a16:colId xmlns:a16="http://schemas.microsoft.com/office/drawing/2014/main" val="2202966818"/>
                    </a:ext>
                  </a:extLst>
                </a:gridCol>
                <a:gridCol w="407980">
                  <a:extLst>
                    <a:ext uri="{9D8B030D-6E8A-4147-A177-3AD203B41FA5}">
                      <a16:colId xmlns:a16="http://schemas.microsoft.com/office/drawing/2014/main" val="3912810063"/>
                    </a:ext>
                  </a:extLst>
                </a:gridCol>
                <a:gridCol w="4965586">
                  <a:extLst>
                    <a:ext uri="{9D8B030D-6E8A-4147-A177-3AD203B41FA5}">
                      <a16:colId xmlns:a16="http://schemas.microsoft.com/office/drawing/2014/main" val="4246221700"/>
                    </a:ext>
                  </a:extLst>
                </a:gridCol>
                <a:gridCol w="1017705">
                  <a:extLst>
                    <a:ext uri="{9D8B030D-6E8A-4147-A177-3AD203B41FA5}">
                      <a16:colId xmlns:a16="http://schemas.microsoft.com/office/drawing/2014/main" val="4000633343"/>
                    </a:ext>
                  </a:extLst>
                </a:gridCol>
                <a:gridCol w="1045376">
                  <a:extLst>
                    <a:ext uri="{9D8B030D-6E8A-4147-A177-3AD203B41FA5}">
                      <a16:colId xmlns:a16="http://schemas.microsoft.com/office/drawing/2014/main" val="2789507451"/>
                    </a:ext>
                  </a:extLst>
                </a:gridCol>
                <a:gridCol w="1075566">
                  <a:extLst>
                    <a:ext uri="{9D8B030D-6E8A-4147-A177-3AD203B41FA5}">
                      <a16:colId xmlns:a16="http://schemas.microsoft.com/office/drawing/2014/main" val="3802752395"/>
                    </a:ext>
                  </a:extLst>
                </a:gridCol>
                <a:gridCol w="1023688">
                  <a:extLst>
                    <a:ext uri="{9D8B030D-6E8A-4147-A177-3AD203B41FA5}">
                      <a16:colId xmlns:a16="http://schemas.microsoft.com/office/drawing/2014/main" val="2550201475"/>
                    </a:ext>
                  </a:extLst>
                </a:gridCol>
              </a:tblGrid>
              <a:tr h="178265">
                <a:tc rowSpan="2">
                  <a:txBody>
                    <a:bodyPr/>
                    <a:lstStyle/>
                    <a:p>
                      <a:pPr algn="ctr" fontAlgn="ctr" hangingPunct="0">
                        <a:lnSpc>
                          <a:spcPts val="800"/>
                        </a:lnSpc>
                      </a:pPr>
                      <a:r>
                        <a:rPr kumimoji="1" lang="ja-JP" altLang="en-US" sz="900" b="1" dirty="0">
                          <a:latin typeface="BIZ UDゴシック" panose="020B0400000000000000" pitchFamily="49" charset="-128"/>
                          <a:ea typeface="BIZ UDゴシック" panose="020B0400000000000000" pitchFamily="49" charset="-128"/>
                        </a:rPr>
                        <a:t>区分　　　　　　　　　　　　　　　　</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rowSpan="2" gridSpan="2">
                  <a:txBody>
                    <a:bodyPr/>
                    <a:lstStyle/>
                    <a:p>
                      <a:pPr algn="ctr" fontAlgn="ctr" hangingPunct="0">
                        <a:lnSpc>
                          <a:spcPts val="800"/>
                        </a:lnSpc>
                      </a:pPr>
                      <a:r>
                        <a:rPr kumimoji="1" lang="ja-JP" altLang="en-US" sz="900" b="1" dirty="0">
                          <a:latin typeface="BIZ UDゴシック" panose="020B0400000000000000" pitchFamily="49" charset="-128"/>
                          <a:ea typeface="BIZ UDゴシック" panose="020B0400000000000000" pitchFamily="49" charset="-128"/>
                        </a:rPr>
                        <a:t>項目</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rowSpan="2" hMerge="1">
                  <a:txBody>
                    <a:bodyPr/>
                    <a:lstStyle/>
                    <a:p>
                      <a:pPr algn="ctr" fontAlgn="ctr" hangingPunct="0">
                        <a:lnSpc>
                          <a:spcPts val="800"/>
                        </a:lnSpc>
                      </a:pPr>
                      <a:r>
                        <a:rPr kumimoji="1" lang="ja-JP" altLang="en-US" sz="900" b="1" dirty="0">
                          <a:latin typeface="BIZ UDゴシック" panose="020B0400000000000000" pitchFamily="49" charset="-128"/>
                          <a:ea typeface="BIZ UDゴシック" panose="020B0400000000000000" pitchFamily="49" charset="-128"/>
                        </a:rPr>
                        <a:t>項目</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gridSpan="2">
                  <a:txBody>
                    <a:bodyPr/>
                    <a:lstStyle/>
                    <a:p>
                      <a:pPr marL="0" marR="0" lvl="0" indent="0" algn="ctr" defTabSz="1007943" rtl="0" eaLnBrk="1" fontAlgn="ctr" latinLnBrk="0" hangingPunct="0">
                        <a:lnSpc>
                          <a:spcPts val="800"/>
                        </a:lnSpc>
                        <a:spcBef>
                          <a:spcPts val="0"/>
                        </a:spcBef>
                        <a:spcAft>
                          <a:spcPts val="0"/>
                        </a:spcAft>
                        <a:buClrTx/>
                        <a:buSzTx/>
                        <a:buFontTx/>
                        <a:buNone/>
                        <a:tabLst/>
                        <a:defRPr/>
                      </a:pPr>
                      <a:r>
                        <a:rPr kumimoji="1" lang="ja-JP" altLang="en-US" sz="900" b="1" dirty="0">
                          <a:latin typeface="BIZ UDゴシック" panose="020B0400000000000000" pitchFamily="49" charset="-128"/>
                          <a:ea typeface="BIZ UDゴシック" panose="020B0400000000000000" pitchFamily="49" charset="-128"/>
                        </a:rPr>
                        <a:t>運用手引き</a:t>
                      </a: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ctr" defTabSz="1007943" rtl="0" eaLnBrk="1" fontAlgn="ctr" latinLnBrk="0" hangingPunct="0">
                        <a:lnSpc>
                          <a:spcPts val="800"/>
                        </a:lnSpc>
                        <a:spcBef>
                          <a:spcPts val="0"/>
                        </a:spcBef>
                        <a:spcAft>
                          <a:spcPts val="0"/>
                        </a:spcAft>
                        <a:buClrTx/>
                        <a:buSzTx/>
                        <a:buFontTx/>
                        <a:buNone/>
                        <a:tabLst/>
                        <a:defRPr/>
                      </a:pPr>
                      <a:endParaRPr kumimoji="1" lang="ja-JP" altLang="en-US" sz="900" b="1" dirty="0">
                        <a:latin typeface="BIZ UDゴシック" panose="020B0400000000000000" pitchFamily="49" charset="-128"/>
                        <a:ea typeface="BIZ UDゴシック" panose="020B0400000000000000" pitchFamily="49"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2">
                  <a:txBody>
                    <a:bodyPr/>
                    <a:lstStyle/>
                    <a:p>
                      <a:pPr algn="ctr" fontAlgn="ctr" hangingPunct="0">
                        <a:lnSpc>
                          <a:spcPts val="800"/>
                        </a:lnSpc>
                      </a:pPr>
                      <a:r>
                        <a:rPr kumimoji="1" lang="ja-JP" altLang="en-US" sz="900" b="1" dirty="0">
                          <a:latin typeface="BIZ UDゴシック" panose="020B0400000000000000" pitchFamily="49" charset="-128"/>
                          <a:ea typeface="BIZ UDゴシック" panose="020B0400000000000000" pitchFamily="49" charset="-128"/>
                        </a:rPr>
                        <a:t>運用手引き</a:t>
                      </a:r>
                      <a:r>
                        <a:rPr kumimoji="1" lang="en-US" altLang="ja-JP" sz="900" b="1" dirty="0">
                          <a:latin typeface="BIZ UDゴシック" panose="020B0400000000000000" pitchFamily="49" charset="-128"/>
                          <a:ea typeface="BIZ UDゴシック" panose="020B0400000000000000" pitchFamily="49" charset="-128"/>
                        </a:rPr>
                        <a:t>Q</a:t>
                      </a:r>
                      <a:r>
                        <a:rPr kumimoji="1" lang="ja-JP" altLang="en-US" sz="900" b="1" dirty="0">
                          <a:latin typeface="BIZ UDゴシック" panose="020B0400000000000000" pitchFamily="49" charset="-128"/>
                          <a:ea typeface="BIZ UDゴシック" panose="020B0400000000000000" pitchFamily="49" charset="-128"/>
                        </a:rPr>
                        <a:t>＆</a:t>
                      </a:r>
                      <a:r>
                        <a:rPr kumimoji="1" lang="en-US" altLang="ja-JP" sz="900" b="1" dirty="0">
                          <a:latin typeface="BIZ UDゴシック" panose="020B0400000000000000" pitchFamily="49" charset="-128"/>
                          <a:ea typeface="BIZ UDゴシック" panose="020B0400000000000000" pitchFamily="49" charset="-128"/>
                        </a:rPr>
                        <a:t>A</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fontAlgn="ctr" hangingPunct="0">
                        <a:lnSpc>
                          <a:spcPts val="800"/>
                        </a:lnSpc>
                      </a:pPr>
                      <a:endParaRPr kumimoji="1" lang="ja-JP" altLang="en-US" sz="900" b="1" dirty="0">
                        <a:latin typeface="BIZ UDゴシック" panose="020B0400000000000000" pitchFamily="49" charset="-128"/>
                        <a:ea typeface="BIZ UDゴシック" panose="020B0400000000000000" pitchFamily="49" charset="-128"/>
                      </a:endParaRP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779173063"/>
                  </a:ext>
                </a:extLst>
              </a:tr>
              <a:tr h="189430">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b="1" dirty="0">
                          <a:latin typeface="BIZ UDゴシック" panose="020B0400000000000000" pitchFamily="49" charset="-128"/>
                          <a:ea typeface="BIZ UDゴシック" panose="020B0400000000000000" pitchFamily="49" charset="-128"/>
                        </a:rPr>
                        <a:t>説明の追記</a:t>
                      </a:r>
                      <a:endParaRPr kumimoji="1" lang="ja-JP" altLang="en-US" sz="800" b="0" dirty="0">
                        <a:latin typeface="BIZ UDゴシック" panose="020B0400000000000000" pitchFamily="49" charset="-128"/>
                        <a:ea typeface="BIZ UDゴシック" panose="020B0400000000000000" pitchFamily="49" charset="-128"/>
                      </a:endParaRPr>
                    </a:p>
                  </a:txBody>
                  <a:tcPr marL="72000" marR="72000" marT="36000" marB="3600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800" b="1" dirty="0">
                          <a:latin typeface="BIZ UDゴシック" panose="020B0400000000000000" pitchFamily="49" charset="-128"/>
                          <a:ea typeface="BIZ UDゴシック" panose="020B0400000000000000" pitchFamily="49" charset="-128"/>
                        </a:rPr>
                        <a:t>記載方法の補強</a:t>
                      </a:r>
                    </a:p>
                  </a:txBody>
                  <a:tcPr marL="72000" marR="72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800" b="1" dirty="0">
                          <a:latin typeface="BIZ UDゴシック" panose="020B0400000000000000" pitchFamily="49" charset="-128"/>
                          <a:ea typeface="BIZ UDゴシック" panose="020B0400000000000000" pitchFamily="49" charset="-128"/>
                        </a:rPr>
                        <a:t>新規</a:t>
                      </a:r>
                      <a:r>
                        <a:rPr kumimoji="1" lang="en-US" altLang="ja-JP" sz="800" b="1" dirty="0">
                          <a:latin typeface="BIZ UDゴシック" panose="020B0400000000000000" pitchFamily="49" charset="-128"/>
                          <a:ea typeface="BIZ UDゴシック" panose="020B0400000000000000" pitchFamily="49" charset="-128"/>
                        </a:rPr>
                        <a:t>Q</a:t>
                      </a:r>
                      <a:r>
                        <a:rPr kumimoji="1" lang="ja-JP" altLang="en-US" sz="800" b="1" dirty="0">
                          <a:latin typeface="BIZ UDゴシック" panose="020B0400000000000000" pitchFamily="49" charset="-128"/>
                          <a:ea typeface="BIZ UDゴシック" panose="020B0400000000000000" pitchFamily="49" charset="-128"/>
                        </a:rPr>
                        <a:t>＆</a:t>
                      </a:r>
                      <a:r>
                        <a:rPr kumimoji="1" lang="en-US" altLang="ja-JP" sz="800" b="1" dirty="0">
                          <a:latin typeface="BIZ UDゴシック" panose="020B0400000000000000" pitchFamily="49" charset="-128"/>
                          <a:ea typeface="BIZ UDゴシック" panose="020B0400000000000000" pitchFamily="49" charset="-128"/>
                        </a:rPr>
                        <a:t>A</a:t>
                      </a:r>
                      <a:r>
                        <a:rPr kumimoji="1" lang="ja-JP" altLang="en-US" sz="800" b="1" dirty="0">
                          <a:latin typeface="BIZ UDゴシック" panose="020B0400000000000000" pitchFamily="49" charset="-128"/>
                          <a:ea typeface="BIZ UDゴシック" panose="020B0400000000000000" pitchFamily="49" charset="-128"/>
                        </a:rPr>
                        <a:t>の追加</a:t>
                      </a:r>
                    </a:p>
                  </a:txBody>
                  <a:tcPr marL="72000" marR="72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800" b="1" dirty="0">
                          <a:latin typeface="BIZ UDゴシック" panose="020B0400000000000000" pitchFamily="49" charset="-128"/>
                          <a:ea typeface="BIZ UDゴシック" panose="020B0400000000000000" pitchFamily="49" charset="-128"/>
                        </a:rPr>
                        <a:t>既存</a:t>
                      </a:r>
                      <a:r>
                        <a:rPr kumimoji="1" lang="en-US" altLang="ja-JP" sz="800" b="1" dirty="0">
                          <a:latin typeface="BIZ UDゴシック" panose="020B0400000000000000" pitchFamily="49" charset="-128"/>
                          <a:ea typeface="BIZ UDゴシック" panose="020B0400000000000000" pitchFamily="49" charset="-128"/>
                        </a:rPr>
                        <a:t>Q</a:t>
                      </a:r>
                      <a:r>
                        <a:rPr kumimoji="1" lang="ja-JP" altLang="en-US" sz="800" b="1" dirty="0">
                          <a:latin typeface="BIZ UDゴシック" panose="020B0400000000000000" pitchFamily="49" charset="-128"/>
                          <a:ea typeface="BIZ UDゴシック" panose="020B0400000000000000" pitchFamily="49" charset="-128"/>
                        </a:rPr>
                        <a:t>＆</a:t>
                      </a:r>
                      <a:r>
                        <a:rPr kumimoji="1" lang="en-US" altLang="ja-JP" sz="800" b="1" dirty="0">
                          <a:latin typeface="BIZ UDゴシック" panose="020B0400000000000000" pitchFamily="49" charset="-128"/>
                          <a:ea typeface="BIZ UDゴシック" panose="020B0400000000000000" pitchFamily="49" charset="-128"/>
                        </a:rPr>
                        <a:t>A</a:t>
                      </a:r>
                      <a:r>
                        <a:rPr kumimoji="1" lang="ja-JP" altLang="en-US" sz="800" b="1" dirty="0">
                          <a:latin typeface="BIZ UDゴシック" panose="020B0400000000000000" pitchFamily="49" charset="-128"/>
                          <a:ea typeface="BIZ UDゴシック" panose="020B0400000000000000" pitchFamily="49" charset="-128"/>
                        </a:rPr>
                        <a:t>の補強</a:t>
                      </a:r>
                      <a:endParaRPr kumimoji="1" lang="en-US" altLang="ja-JP" sz="800" b="1" dirty="0">
                        <a:latin typeface="BIZ UDゴシック" panose="020B0400000000000000" pitchFamily="49" charset="-128"/>
                        <a:ea typeface="BIZ UDゴシック" panose="020B0400000000000000" pitchFamily="49" charset="-128"/>
                      </a:endParaRPr>
                    </a:p>
                  </a:txBody>
                  <a:tcPr marL="72000" marR="72000" marT="36000" marB="3600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85780751"/>
                  </a:ext>
                </a:extLst>
              </a:tr>
              <a:tr h="188571">
                <a:tc rowSpan="7">
                  <a:txBody>
                    <a:bodyPr/>
                    <a:lstStyle/>
                    <a:p>
                      <a:pPr algn="ctr" fontAlgn="ctr" hangingPunct="0">
                        <a:lnSpc>
                          <a:spcPts val="800"/>
                        </a:lnSpc>
                      </a:pPr>
                      <a:r>
                        <a:rPr kumimoji="1" lang="ja-JP" altLang="en-US" sz="900" b="0" dirty="0">
                          <a:latin typeface="BIZ UDゴシック" panose="020B0400000000000000" pitchFamily="49" charset="-128"/>
                          <a:ea typeface="BIZ UDゴシック" panose="020B0400000000000000" pitchFamily="49" charset="-128"/>
                        </a:rPr>
                        <a:t>基本</a:t>
                      </a:r>
                      <a:endParaRPr kumimoji="1" lang="en-US" altLang="ja-JP" sz="900" b="0" dirty="0">
                        <a:latin typeface="BIZ UDゴシック" panose="020B0400000000000000" pitchFamily="49" charset="-128"/>
                        <a:ea typeface="BIZ UDゴシック" panose="020B0400000000000000" pitchFamily="49" charset="-128"/>
                      </a:endParaRP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1</a:t>
                      </a: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「申請が不可能な環境下」の考え方</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803403263"/>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2</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過去に遡って資格取得した者の所得減少減免の遡及適用の可否</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en-US" altLang="ja-JP" sz="900" dirty="0">
                          <a:solidFill>
                            <a:schemeClr val="tx1"/>
                          </a:solidFill>
                          <a:latin typeface="BIZ UDゴシック" panose="020B0400000000000000" pitchFamily="49" charset="-128"/>
                          <a:ea typeface="BIZ UDゴシック" panose="020B0400000000000000" pitchFamily="49" charset="-128"/>
                        </a:rPr>
                        <a:t>○</a:t>
                      </a: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304000302"/>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3</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保険料負担能力の判断</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5081364"/>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4</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納付書到着前の減免申請</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490361037"/>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5</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当該年度保険料全額を減免対象とするための適切な受付時期</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577297376"/>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6</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「減免対象保険料」の考え方</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067225910"/>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7</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特別徴収世帯における減免の考え方（年度当初保険料の取扱）</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6599914"/>
                  </a:ext>
                </a:extLst>
              </a:tr>
              <a:tr h="188571">
                <a:tc>
                  <a:txBody>
                    <a:bodyPr/>
                    <a:lstStyle/>
                    <a:p>
                      <a:pPr algn="ctr" fontAlgn="ctr" hangingPunct="0">
                        <a:lnSpc>
                          <a:spcPts val="800"/>
                        </a:lnSpc>
                      </a:pPr>
                      <a:r>
                        <a:rPr kumimoji="1" lang="ja-JP" altLang="en-US" sz="900" b="0" dirty="0">
                          <a:latin typeface="BIZ UDゴシック" panose="020B0400000000000000" pitchFamily="49" charset="-128"/>
                          <a:ea typeface="BIZ UDゴシック" panose="020B0400000000000000" pitchFamily="49" charset="-128"/>
                        </a:rPr>
                        <a:t>災害</a:t>
                      </a:r>
                    </a:p>
                  </a:txBody>
                  <a:tcPr marL="72000" marR="72000" marT="3600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8</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中規模半壊・準半壊の取扱</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〇</a:t>
                      </a: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8793876"/>
                  </a:ext>
                </a:extLst>
              </a:tr>
              <a:tr h="208434">
                <a:tc rowSpan="14">
                  <a:txBody>
                    <a:bodyPr/>
                    <a:lstStyle/>
                    <a:p>
                      <a:pPr algn="ctr" fontAlgn="ctr" hangingPunct="0">
                        <a:lnSpc>
                          <a:spcPts val="1200"/>
                        </a:lnSpc>
                      </a:pPr>
                      <a:r>
                        <a:rPr kumimoji="1" lang="ja-JP" altLang="en-US" sz="900" b="0" dirty="0">
                          <a:latin typeface="BIZ UDゴシック" panose="020B0400000000000000" pitchFamily="49" charset="-128"/>
                          <a:ea typeface="BIZ UDゴシック" panose="020B0400000000000000" pitchFamily="49" charset="-128"/>
                        </a:rPr>
                        <a:t>所得減少</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9</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65</a:t>
                      </a:r>
                      <a:r>
                        <a:rPr kumimoji="1" lang="ja-JP" altLang="en-US" sz="900" b="0" dirty="0">
                          <a:latin typeface="BIZ UDゴシック" panose="020B0400000000000000" pitchFamily="49" charset="-128"/>
                          <a:ea typeface="BIZ UDゴシック" panose="020B0400000000000000" pitchFamily="49" charset="-128"/>
                        </a:rPr>
                        <a:t>歳以上と</a:t>
                      </a:r>
                      <a:r>
                        <a:rPr kumimoji="1" lang="en-US" altLang="ja-JP" sz="900" b="0" dirty="0">
                          <a:latin typeface="BIZ UDゴシック" panose="020B0400000000000000" pitchFamily="49" charset="-128"/>
                          <a:ea typeface="BIZ UDゴシック" panose="020B0400000000000000" pitchFamily="49" charset="-128"/>
                        </a:rPr>
                        <a:t>65</a:t>
                      </a:r>
                      <a:r>
                        <a:rPr kumimoji="1" lang="ja-JP" altLang="en-US" sz="900" b="0" dirty="0">
                          <a:latin typeface="BIZ UDゴシック" panose="020B0400000000000000" pitchFamily="49" charset="-128"/>
                          <a:ea typeface="BIZ UDゴシック" panose="020B0400000000000000" pitchFamily="49" charset="-128"/>
                        </a:rPr>
                        <a:t>歳未満で公的年金等の雑所得の算出方法が異なることによる減免額の計算</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L w="63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701548217"/>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10</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非経常所得を含む所得減少減免の取扱</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697840685"/>
                  </a:ext>
                </a:extLst>
              </a:tr>
              <a:tr h="200492">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11</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賦課限度額を超える世帯に対する減免額</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　　  ○</a:t>
                      </a:r>
                      <a:r>
                        <a:rPr kumimoji="1" lang="ja-JP" altLang="en-US" sz="700" dirty="0">
                          <a:solidFill>
                            <a:schemeClr val="tx1"/>
                          </a:solidFill>
                          <a:latin typeface="BIZ UDゴシック" panose="020B0400000000000000" pitchFamily="49" charset="-128"/>
                          <a:ea typeface="BIZ UDゴシック" panose="020B0400000000000000" pitchFamily="49" charset="-128"/>
                        </a:rPr>
                        <a:t>（２件）</a:t>
                      </a: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350152879"/>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12</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所得減少率決定の際の、「給付金・補助金・手当等」の取扱</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endParaRPr kumimoji="1" lang="en-US" altLang="ja-JP" sz="900" dirty="0">
                        <a:solidFill>
                          <a:schemeClr val="tx1"/>
                        </a:solidFill>
                        <a:latin typeface="BIZ UDゴシック" panose="020B0400000000000000" pitchFamily="49" charset="-128"/>
                        <a:ea typeface="BIZ UDゴシック" panose="020B0400000000000000" pitchFamily="49" charset="-128"/>
                      </a:endParaRP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771030634"/>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13</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所得減少率算出にかかる見込所得の算出方法</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strike="noStrike" dirty="0">
                          <a:solidFill>
                            <a:schemeClr val="tx1"/>
                          </a:solidFill>
                          <a:latin typeface="BIZ UDゴシック" panose="020B0400000000000000" pitchFamily="49" charset="-128"/>
                          <a:ea typeface="BIZ UDゴシック" panose="020B0400000000000000" pitchFamily="49" charset="-128"/>
                        </a:rPr>
                        <a:t>○</a:t>
                      </a: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strike="sngStrike" dirty="0">
                        <a:solidFill>
                          <a:srgbClr val="FF0000"/>
                        </a:solidFill>
                        <a:latin typeface="BIZ UDゴシック" panose="020B0400000000000000" pitchFamily="49" charset="-128"/>
                        <a:ea typeface="BIZ UDゴシック" panose="020B0400000000000000" pitchFamily="49" charset="-128"/>
                      </a:endParaRP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strike="sngStrike" dirty="0">
                        <a:solidFill>
                          <a:srgbClr val="FF0000"/>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615851146"/>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14</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赤字となった事業所得の取扱</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88843204"/>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15</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減免適用後における世帯状況の変更</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695976367"/>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16</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所得の確認資料及び資料が揃うまでの減免適用の取扱</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431196062"/>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17</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「旧ただし書き所得」の考え方</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ctr" defTabSz="1007943" rtl="0" eaLnBrk="1" fontAlgn="auto" latinLnBrk="0" hangingPunct="1">
                        <a:lnSpc>
                          <a:spcPts val="800"/>
                        </a:lnSpc>
                        <a:spcBef>
                          <a:spcPts val="0"/>
                        </a:spcBef>
                        <a:spcAft>
                          <a:spcPts val="0"/>
                        </a:spcAft>
                        <a:buClrTx/>
                        <a:buSzTx/>
                        <a:buFontTx/>
                        <a:buNone/>
                        <a:tabLst/>
                        <a:defRPr/>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774180448"/>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18</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減免適用後における所得更正</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196077700"/>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19</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退職した翌月に給与支払がある場合の取扱</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600854948"/>
                  </a:ext>
                </a:extLst>
              </a:tr>
              <a:tr h="188571">
                <a:tc vMerge="1">
                  <a:txBody>
                    <a:bodyPr/>
                    <a:lstStyle/>
                    <a:p>
                      <a:endParaRPr kumimoji="1" lang="ja-JP" altLang="en-US"/>
                    </a:p>
                  </a:txBody>
                  <a:tcPr/>
                </a:tc>
                <a:tc>
                  <a:txBody>
                    <a:bodyPr/>
                    <a:lstStyle/>
                    <a:p>
                      <a:pPr algn="ctr" font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20</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非経常所得における一月あたり平均所得見込の算出方法</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2327473"/>
                  </a:ext>
                </a:extLst>
              </a:tr>
              <a:tr h="208434">
                <a:tc vMerge="1">
                  <a:txBody>
                    <a:bodyPr/>
                    <a:lstStyle/>
                    <a:p>
                      <a:endParaRPr kumimoji="1" lang="ja-JP" altLang="en-US"/>
                    </a:p>
                  </a:txBody>
                  <a:tcPr/>
                </a:tc>
                <a:tc>
                  <a:txBody>
                    <a:bodyPr/>
                    <a:lstStyle/>
                    <a:p>
                      <a:pPr algn="ctr" fontAlgn="ctr" hangingPunct="0">
                        <a:lnSpc>
                          <a:spcPts val="900"/>
                        </a:lnSpc>
                      </a:pPr>
                      <a:r>
                        <a:rPr kumimoji="1" lang="en-US" altLang="ja-JP" sz="900" b="0" dirty="0">
                          <a:solidFill>
                            <a:schemeClr val="tx1"/>
                          </a:solidFill>
                          <a:latin typeface="BIZ UDゴシック" panose="020B0400000000000000" pitchFamily="49" charset="-128"/>
                          <a:ea typeface="BIZ UDゴシック" panose="020B0400000000000000" pitchFamily="49" charset="-128"/>
                        </a:rPr>
                        <a:t>21</a:t>
                      </a:r>
                      <a:endParaRPr kumimoji="1" lang="ja-JP" altLang="en-US" sz="900" b="0" dirty="0">
                        <a:solidFill>
                          <a:schemeClr val="tx1"/>
                        </a:solidFill>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solidFill>
                            <a:schemeClr val="tx1"/>
                          </a:solidFill>
                          <a:latin typeface="BIZ UDゴシック" panose="020B0400000000000000" pitchFamily="49" charset="-128"/>
                          <a:ea typeface="BIZ UDゴシック" panose="020B0400000000000000" pitchFamily="49" charset="-128"/>
                        </a:rPr>
                        <a:t>所得減少減免において、対象期間を必要に応じ翌年度末まで延期することができる場合</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50025933"/>
                  </a:ext>
                </a:extLst>
              </a:tr>
              <a:tr h="208434">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fontAlgn="ctr" hangingPunct="0">
                        <a:lnSpc>
                          <a:spcPts val="900"/>
                        </a:lnSpc>
                      </a:pPr>
                      <a:r>
                        <a:rPr kumimoji="1" lang="en-US" altLang="ja-JP" sz="900" b="0" dirty="0">
                          <a:solidFill>
                            <a:schemeClr val="tx1"/>
                          </a:solidFill>
                          <a:latin typeface="BIZ UDゴシック" panose="020B0400000000000000" pitchFamily="49" charset="-128"/>
                          <a:ea typeface="BIZ UDゴシック" panose="020B0400000000000000" pitchFamily="49" charset="-128"/>
                        </a:rPr>
                        <a:t>22</a:t>
                      </a:r>
                      <a:endParaRPr kumimoji="1" lang="ja-JP" altLang="en-US" sz="900" b="0" dirty="0">
                        <a:solidFill>
                          <a:schemeClr val="tx1"/>
                        </a:solidFill>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l" fontAlgn="ctr" hangingPunct="0">
                        <a:lnSpc>
                          <a:spcPts val="900"/>
                        </a:lnSpc>
                      </a:pPr>
                      <a:r>
                        <a:rPr kumimoji="1" lang="ja-JP" altLang="en-US" sz="900" b="0" dirty="0">
                          <a:solidFill>
                            <a:schemeClr val="tx1"/>
                          </a:solidFill>
                          <a:latin typeface="BIZ UDゴシック" panose="020B0400000000000000" pitchFamily="49" charset="-128"/>
                          <a:ea typeface="BIZ UDゴシック" panose="020B0400000000000000" pitchFamily="49" charset="-128"/>
                        </a:rPr>
                        <a:t>減免事由発生から減免申請までに期間があるときの一月あたり平均所得見込額の算出方法</a:t>
                      </a:r>
                    </a:p>
                  </a:txBody>
                  <a:tcPr marL="72000" marR="72000" marT="36000"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4663785"/>
                  </a:ext>
                </a:extLst>
              </a:tr>
              <a:tr h="188571">
                <a:tc rowSpan="2">
                  <a:txBody>
                    <a:bodyPr/>
                    <a:lstStyle/>
                    <a:p>
                      <a:pPr algn="ctr" fontAlgn="ctr" hangingPunct="0">
                        <a:lnSpc>
                          <a:spcPts val="800"/>
                        </a:lnSpc>
                      </a:pPr>
                      <a:r>
                        <a:rPr kumimoji="1" lang="ja-JP" altLang="en-US" sz="900" b="0" dirty="0">
                          <a:latin typeface="BIZ UDゴシック" panose="020B0400000000000000" pitchFamily="49" charset="-128"/>
                          <a:ea typeface="BIZ UDゴシック" panose="020B0400000000000000" pitchFamily="49" charset="-128"/>
                        </a:rPr>
                        <a:t>拘禁</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hangingPunct="0">
                        <a:lnSpc>
                          <a:spcPts val="900"/>
                        </a:lnSpc>
                      </a:pPr>
                      <a:r>
                        <a:rPr kumimoji="1" lang="en-US" altLang="ja-JP" sz="900" b="0" dirty="0">
                          <a:solidFill>
                            <a:schemeClr val="tx1"/>
                          </a:solidFill>
                          <a:latin typeface="BIZ UDゴシック" panose="020B0400000000000000" pitchFamily="49" charset="-128"/>
                          <a:ea typeface="BIZ UDゴシック" panose="020B0400000000000000" pitchFamily="49" charset="-128"/>
                        </a:rPr>
                        <a:t>23</a:t>
                      </a:r>
                      <a:endParaRPr kumimoji="1" lang="ja-JP" altLang="en-US" sz="900" b="0" dirty="0">
                        <a:solidFill>
                          <a:schemeClr val="tx1"/>
                        </a:solidFill>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hangingPunct="0">
                        <a:lnSpc>
                          <a:spcPts val="900"/>
                        </a:lnSpc>
                      </a:pPr>
                      <a:r>
                        <a:rPr kumimoji="1" lang="ja-JP" altLang="en-US" sz="900" b="0" dirty="0">
                          <a:solidFill>
                            <a:schemeClr val="tx1"/>
                          </a:solidFill>
                          <a:latin typeface="BIZ UDゴシック" panose="020B0400000000000000" pitchFamily="49" charset="-128"/>
                          <a:ea typeface="BIZ UDゴシック" panose="020B0400000000000000" pitchFamily="49" charset="-128"/>
                        </a:rPr>
                        <a:t>少年院に収容された場合の拘禁減免</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r>
                        <a:rPr kumimoji="1" lang="ja-JP" altLang="en-US" sz="900" dirty="0">
                          <a:solidFill>
                            <a:schemeClr val="tx1"/>
                          </a:solidFill>
                          <a:latin typeface="BIZ UDゴシック" panose="020B0400000000000000" pitchFamily="49" charset="-128"/>
                          <a:ea typeface="BIZ UDゴシック" panose="020B0400000000000000" pitchFamily="49" charset="-128"/>
                        </a:rPr>
                        <a:t>○</a:t>
                      </a:r>
                    </a:p>
                  </a:txBody>
                  <a:tcPr marB="0" anchor="ctr">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084928381"/>
                  </a:ext>
                </a:extLst>
              </a:tr>
              <a:tr h="188571">
                <a:tc vMerge="1">
                  <a:txBody>
                    <a:bodyPr/>
                    <a:lstStyle/>
                    <a:p>
                      <a:endParaRPr kumimoji="1" lang="ja-JP" altLang="en-US" sz="1100" b="0" dirty="0">
                        <a:latin typeface="BIZ UDPゴシック" panose="020B0400000000000000" pitchFamily="50" charset="-128"/>
                        <a:ea typeface="BIZ UDPゴシック" panose="020B0400000000000000" pitchFamily="50" charset="-128"/>
                      </a:endParaRPr>
                    </a:p>
                  </a:txBody>
                  <a:tcPr anchor="ctr"/>
                </a:tc>
                <a:tc>
                  <a:txBody>
                    <a:bodyPr/>
                    <a:lstStyle/>
                    <a:p>
                      <a:pPr algn="ctr" hangingPunct="0">
                        <a:lnSpc>
                          <a:spcPts val="900"/>
                        </a:lnSpc>
                      </a:pPr>
                      <a:r>
                        <a:rPr kumimoji="1" lang="en-US" altLang="ja-JP" sz="900" b="0" dirty="0">
                          <a:latin typeface="BIZ UDゴシック" panose="020B0400000000000000" pitchFamily="49" charset="-128"/>
                          <a:ea typeface="BIZ UDゴシック" panose="020B0400000000000000" pitchFamily="49" charset="-128"/>
                        </a:rPr>
                        <a:t>24</a:t>
                      </a: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未決勾留期間及び仮釈放中の拘禁減免</a:t>
                      </a:r>
                    </a:p>
                  </a:txBody>
                  <a:tcPr marL="72000" marR="72000" marT="3600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lnSpc>
                          <a:spcPts val="800"/>
                        </a:lnSpc>
                      </a:pPr>
                      <a:endParaRPr kumimoji="1" lang="ja-JP" altLang="en-US" sz="900" dirty="0">
                        <a:solidFill>
                          <a:schemeClr val="tx1"/>
                        </a:solidFill>
                        <a:latin typeface="BIZ UDゴシック" panose="020B0400000000000000" pitchFamily="49" charset="-128"/>
                        <a:ea typeface="BIZ UDゴシック" panose="020B0400000000000000" pitchFamily="49" charset="-128"/>
                      </a:endParaRP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hangingPunct="0">
                        <a:lnSpc>
                          <a:spcPts val="800"/>
                        </a:lnSpc>
                      </a:pPr>
                      <a:endParaRPr kumimoji="1" lang="en-US" altLang="ja-JP" sz="900" b="0" dirty="0">
                        <a:latin typeface="BIZ UDゴシック" panose="020B0400000000000000" pitchFamily="49" charset="-128"/>
                        <a:ea typeface="BIZ UDゴシック" panose="020B0400000000000000" pitchFamily="49" charset="-128"/>
                      </a:endParaRPr>
                    </a:p>
                  </a:txBody>
                  <a:tcPr marL="72000" marR="72000" marT="36000" marB="0" anchor="ctr">
                    <a:lnL w="63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hangingPunct="0">
                        <a:lnSpc>
                          <a:spcPts val="800"/>
                        </a:lnSpc>
                      </a:pPr>
                      <a:r>
                        <a:rPr kumimoji="1" lang="ja-JP" altLang="en-US" sz="900" b="0" dirty="0">
                          <a:latin typeface="BIZ UDゴシック" panose="020B0400000000000000" pitchFamily="49" charset="-128"/>
                          <a:ea typeface="BIZ UDゴシック" panose="020B0400000000000000" pitchFamily="49" charset="-128"/>
                        </a:rPr>
                        <a:t>○</a:t>
                      </a:r>
                      <a:endParaRPr kumimoji="1" lang="en-US" altLang="ja-JP" sz="900" b="0" dirty="0">
                        <a:latin typeface="BIZ UDゴシック" panose="020B0400000000000000" pitchFamily="49" charset="-128"/>
                        <a:ea typeface="BIZ UDゴシック" panose="020B0400000000000000" pitchFamily="49" charset="-128"/>
                      </a:endParaRPr>
                    </a:p>
                  </a:txBody>
                  <a:tcPr marL="72000" marR="72000" marT="36000" marB="0" anchor="ctr">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hangingPunct="0">
                        <a:lnSpc>
                          <a:spcPts val="800"/>
                        </a:lnSpc>
                      </a:pPr>
                      <a:endParaRPr kumimoji="1" lang="en-US" altLang="ja-JP" sz="900" b="0" dirty="0">
                        <a:latin typeface="BIZ UDゴシック" panose="020B0400000000000000" pitchFamily="49" charset="-128"/>
                        <a:ea typeface="BIZ UDゴシック" panose="020B0400000000000000" pitchFamily="49" charset="-128"/>
                      </a:endParaRPr>
                    </a:p>
                  </a:txBody>
                  <a:tcPr marL="72000" marR="72000" marT="3600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5175288"/>
                  </a:ext>
                </a:extLst>
              </a:tr>
              <a:tr h="188571">
                <a:tc>
                  <a:txBody>
                    <a:bodyPr/>
                    <a:lstStyle/>
                    <a:p>
                      <a:pPr algn="ctr" fontAlgn="ctr" hangingPunct="0">
                        <a:lnSpc>
                          <a:spcPts val="800"/>
                        </a:lnSpc>
                      </a:pP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36000" anchor="ctr">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gridSpan="2">
                  <a:txBody>
                    <a:bodyPr/>
                    <a:lstStyle/>
                    <a:p>
                      <a:pPr algn="r" hangingPunct="0">
                        <a:lnSpc>
                          <a:spcPts val="900"/>
                        </a:lnSpc>
                      </a:pPr>
                      <a:r>
                        <a:rPr kumimoji="1" lang="ja-JP" altLang="en-US" sz="900" b="0" dirty="0">
                          <a:latin typeface="BIZ UDゴシック" panose="020B0400000000000000" pitchFamily="49" charset="-128"/>
                          <a:ea typeface="BIZ UDゴシック" panose="020B0400000000000000" pitchFamily="49" charset="-128"/>
                        </a:rPr>
                        <a:t>件数合計</a:t>
                      </a:r>
                    </a:p>
                  </a:txBody>
                  <a:tcPr marL="72000" marR="72000" marT="36000" marB="36000" anchor="ctr">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pPr algn="l" hangingPunct="0">
                        <a:lnSpc>
                          <a:spcPts val="900"/>
                        </a:lnSpc>
                      </a:pPr>
                      <a:endParaRPr kumimoji="1" lang="ja-JP" altLang="en-US" sz="900" b="0" dirty="0">
                        <a:latin typeface="BIZ UDゴシック" panose="020B0400000000000000" pitchFamily="49" charset="-128"/>
                        <a:ea typeface="BIZ UDゴシック" panose="020B0400000000000000" pitchFamily="49" charset="-128"/>
                      </a:endParaRPr>
                    </a:p>
                  </a:txBody>
                  <a:tcPr marL="72000" marR="72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lnSpc>
                          <a:spcPts val="800"/>
                        </a:lnSpc>
                      </a:pPr>
                      <a:r>
                        <a:rPr kumimoji="1" lang="ja-JP" altLang="en-US" sz="1000" b="1" dirty="0">
                          <a:solidFill>
                            <a:schemeClr val="tx1"/>
                          </a:solidFill>
                          <a:latin typeface="BIZ UDゴシック" panose="020B0400000000000000" pitchFamily="49" charset="-128"/>
                          <a:ea typeface="BIZ UDゴシック" panose="020B0400000000000000" pitchFamily="49" charset="-128"/>
                        </a:rPr>
                        <a:t>６件</a:t>
                      </a:r>
                    </a:p>
                  </a:txBody>
                  <a:tcPr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hangingPunct="0">
                        <a:lnSpc>
                          <a:spcPts val="800"/>
                        </a:lnSpc>
                      </a:pPr>
                      <a:r>
                        <a:rPr kumimoji="1" lang="ja-JP" altLang="en-US" sz="1000" b="1" dirty="0">
                          <a:latin typeface="BIZ UDゴシック" panose="020B0400000000000000" pitchFamily="49" charset="-128"/>
                          <a:ea typeface="BIZ UDゴシック" panose="020B0400000000000000" pitchFamily="49" charset="-128"/>
                        </a:rPr>
                        <a:t>５件</a:t>
                      </a:r>
                      <a:endParaRPr kumimoji="1" lang="en-US" altLang="ja-JP" sz="1000" b="1" dirty="0">
                        <a:latin typeface="BIZ UDゴシック" panose="020B0400000000000000" pitchFamily="49" charset="-128"/>
                        <a:ea typeface="BIZ UDゴシック" panose="020B0400000000000000" pitchFamily="49" charset="-128"/>
                      </a:endParaRPr>
                    </a:p>
                  </a:txBody>
                  <a:tcPr marL="72000" marR="72000" marT="36000" marB="0" anchor="ctr">
                    <a:lnL w="6350"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hangingPunct="0">
                        <a:lnSpc>
                          <a:spcPts val="800"/>
                        </a:lnSpc>
                      </a:pPr>
                      <a:r>
                        <a:rPr kumimoji="1" lang="en-US" altLang="ja-JP" sz="1000" b="1" dirty="0">
                          <a:latin typeface="BIZ UDゴシック" panose="020B0400000000000000" pitchFamily="49" charset="-128"/>
                          <a:ea typeface="BIZ UDゴシック" panose="020B0400000000000000" pitchFamily="49" charset="-128"/>
                        </a:rPr>
                        <a:t>17</a:t>
                      </a:r>
                      <a:r>
                        <a:rPr kumimoji="1" lang="ja-JP" altLang="en-US" sz="1000" b="1" dirty="0">
                          <a:latin typeface="BIZ UDゴシック" panose="020B0400000000000000" pitchFamily="49" charset="-128"/>
                          <a:ea typeface="BIZ UDゴシック" panose="020B0400000000000000" pitchFamily="49" charset="-128"/>
                        </a:rPr>
                        <a:t>件</a:t>
                      </a:r>
                      <a:endParaRPr kumimoji="1" lang="en-US" altLang="ja-JP" sz="1000" b="1" dirty="0">
                        <a:latin typeface="BIZ UDゴシック" panose="020B0400000000000000" pitchFamily="49" charset="-128"/>
                        <a:ea typeface="BIZ UDゴシック" panose="020B0400000000000000" pitchFamily="49" charset="-128"/>
                      </a:endParaRPr>
                    </a:p>
                  </a:txBody>
                  <a:tcPr marL="72000" marR="72000" marT="36000" marB="0" anchor="ctr">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hangingPunct="0">
                        <a:lnSpc>
                          <a:spcPts val="800"/>
                        </a:lnSpc>
                      </a:pPr>
                      <a:r>
                        <a:rPr kumimoji="1" lang="ja-JP" altLang="en-US" sz="1000" b="1" dirty="0">
                          <a:latin typeface="BIZ UDゴシック" panose="020B0400000000000000" pitchFamily="49" charset="-128"/>
                          <a:ea typeface="BIZ UDゴシック" panose="020B0400000000000000" pitchFamily="49" charset="-128"/>
                        </a:rPr>
                        <a:t>３件</a:t>
                      </a:r>
                      <a:endParaRPr kumimoji="1" lang="en-US" altLang="ja-JP" sz="1000" b="1" dirty="0">
                        <a:latin typeface="BIZ UDゴシック" panose="020B0400000000000000" pitchFamily="49" charset="-128"/>
                        <a:ea typeface="BIZ UDゴシック" panose="020B0400000000000000" pitchFamily="49" charset="-128"/>
                      </a:endParaRPr>
                    </a:p>
                  </a:txBody>
                  <a:tcPr marL="72000" marR="72000" marT="3600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8494061"/>
                  </a:ext>
                </a:extLst>
              </a:tr>
            </a:tbl>
          </a:graphicData>
        </a:graphic>
      </p:graphicFrame>
      <p:sp>
        <p:nvSpPr>
          <p:cNvPr id="21" name="テキスト ボックス 20">
            <a:extLst>
              <a:ext uri="{FF2B5EF4-FFF2-40B4-BE49-F238E27FC236}">
                <a16:creationId xmlns:a16="http://schemas.microsoft.com/office/drawing/2014/main" id="{8DBA7FEA-F995-44F0-B26D-4B14324516D2}"/>
              </a:ext>
            </a:extLst>
          </p:cNvPr>
          <p:cNvSpPr txBox="1"/>
          <p:nvPr/>
        </p:nvSpPr>
        <p:spPr>
          <a:xfrm>
            <a:off x="-1" y="1965999"/>
            <a:ext cx="3600000" cy="288000"/>
          </a:xfrm>
          <a:prstGeom prst="rect">
            <a:avLst/>
          </a:prstGeom>
          <a:noFill/>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　運用手引き等の具体的な追記等項目</a:t>
            </a:r>
          </a:p>
        </p:txBody>
      </p:sp>
      <p:sp>
        <p:nvSpPr>
          <p:cNvPr id="8" name="テキスト ボックス 7">
            <a:extLst>
              <a:ext uri="{FF2B5EF4-FFF2-40B4-BE49-F238E27FC236}">
                <a16:creationId xmlns:a16="http://schemas.microsoft.com/office/drawing/2014/main" id="{F02785F0-D6E6-4CF4-A3EB-5A22C24CCF5F}"/>
              </a:ext>
            </a:extLst>
          </p:cNvPr>
          <p:cNvSpPr txBox="1"/>
          <p:nvPr/>
        </p:nvSpPr>
        <p:spPr>
          <a:xfrm>
            <a:off x="7853515" y="2053944"/>
            <a:ext cx="3278675" cy="200055"/>
          </a:xfrm>
          <a:prstGeom prst="rect">
            <a:avLst/>
          </a:prstGeom>
          <a:noFill/>
        </p:spPr>
        <p:txBody>
          <a:bodyPr wrap="square" rtlCol="0">
            <a:spAutoFit/>
          </a:bodyPr>
          <a:lstStyle/>
          <a:p>
            <a:r>
              <a:rPr kumimoji="1" lang="en-US" altLang="ja-JP" sz="700" dirty="0">
                <a:latin typeface="BIZ UD明朝 Medium" panose="02020500000000000000" pitchFamily="17" charset="-128"/>
                <a:ea typeface="BIZ UD明朝 Medium" panose="02020500000000000000" pitchFamily="17" charset="-128"/>
              </a:rPr>
              <a:t>※</a:t>
            </a:r>
            <a:r>
              <a:rPr kumimoji="1" lang="ja-JP" altLang="en-US" sz="700" dirty="0">
                <a:latin typeface="BIZ UD明朝 Medium" panose="02020500000000000000" pitchFamily="17" charset="-128"/>
                <a:ea typeface="BIZ UD明朝 Medium" panose="02020500000000000000" pitchFamily="17" charset="-128"/>
              </a:rPr>
              <a:t>修正項目等の具体的内容は「資料</a:t>
            </a:r>
            <a:r>
              <a:rPr kumimoji="1" lang="en-US" altLang="ja-JP" sz="700" dirty="0">
                <a:latin typeface="BIZ UD明朝 Medium" panose="02020500000000000000" pitchFamily="17" charset="-128"/>
                <a:ea typeface="BIZ UD明朝 Medium" panose="02020500000000000000" pitchFamily="17" charset="-128"/>
              </a:rPr>
              <a:t>16-2</a:t>
            </a:r>
            <a:r>
              <a:rPr kumimoji="1" lang="ja-JP" altLang="en-US" sz="700" dirty="0">
                <a:latin typeface="BIZ UD明朝 Medium" panose="02020500000000000000" pitchFamily="17" charset="-128"/>
                <a:ea typeface="BIZ UD明朝 Medium" panose="02020500000000000000" pitchFamily="17" charset="-128"/>
              </a:rPr>
              <a:t>」及び「資料</a:t>
            </a:r>
            <a:r>
              <a:rPr kumimoji="1" lang="en-US" altLang="ja-JP" sz="700" dirty="0">
                <a:latin typeface="BIZ UD明朝 Medium" panose="02020500000000000000" pitchFamily="17" charset="-128"/>
                <a:ea typeface="BIZ UD明朝 Medium" panose="02020500000000000000" pitchFamily="17" charset="-128"/>
              </a:rPr>
              <a:t>16-3</a:t>
            </a:r>
            <a:r>
              <a:rPr kumimoji="1" lang="ja-JP" altLang="en-US" sz="700" dirty="0">
                <a:latin typeface="BIZ UD明朝 Medium" panose="02020500000000000000" pitchFamily="17" charset="-128"/>
                <a:ea typeface="BIZ UD明朝 Medium" panose="02020500000000000000" pitchFamily="17" charset="-128"/>
              </a:rPr>
              <a:t>」を参照</a:t>
            </a:r>
          </a:p>
        </p:txBody>
      </p:sp>
      <p:sp>
        <p:nvSpPr>
          <p:cNvPr id="11" name="テキスト ボックス 10">
            <a:extLst>
              <a:ext uri="{FF2B5EF4-FFF2-40B4-BE49-F238E27FC236}">
                <a16:creationId xmlns:a16="http://schemas.microsoft.com/office/drawing/2014/main" id="{5EB7E976-5719-483A-9864-F5CC9CECBA94}"/>
              </a:ext>
            </a:extLst>
          </p:cNvPr>
          <p:cNvSpPr txBox="1"/>
          <p:nvPr/>
        </p:nvSpPr>
        <p:spPr>
          <a:xfrm>
            <a:off x="218635" y="1467824"/>
            <a:ext cx="10323784" cy="430887"/>
          </a:xfrm>
          <a:prstGeom prst="rect">
            <a:avLst/>
          </a:prstGeom>
          <a:noFill/>
          <a:ln w="28575">
            <a:solidFill>
              <a:schemeClr val="accent1">
                <a:lumMod val="75000"/>
              </a:schemeClr>
            </a:solidFill>
            <a:prstDash val="sysDash"/>
          </a:ln>
        </p:spPr>
        <p:style>
          <a:lnRef idx="2">
            <a:schemeClr val="accent1"/>
          </a:lnRef>
          <a:fillRef idx="1">
            <a:schemeClr val="lt1"/>
          </a:fillRef>
          <a:effectRef idx="0">
            <a:schemeClr val="accent1"/>
          </a:effectRef>
          <a:fontRef idx="minor">
            <a:schemeClr val="dk1"/>
          </a:fontRef>
        </p:style>
        <p:txBody>
          <a:bodyPr wrap="square">
            <a:spAutoFit/>
          </a:bodyPr>
          <a:lstStyle/>
          <a:p>
            <a:r>
              <a:rPr lang="ja-JP" altLang="en-US" sz="1100" dirty="0">
                <a:latin typeface="BIZ UDゴシック" panose="020B0400000000000000" pitchFamily="49" charset="-128"/>
                <a:ea typeface="BIZ UDゴシック" panose="020B0400000000000000" pitchFamily="49" charset="-128"/>
              </a:rPr>
              <a:t>○　合計</a:t>
            </a:r>
            <a:r>
              <a:rPr lang="en-US" altLang="ja-JP" sz="1100" dirty="0">
                <a:latin typeface="BIZ UDゴシック" panose="020B0400000000000000" pitchFamily="49" charset="-128"/>
                <a:ea typeface="BIZ UDゴシック" panose="020B0400000000000000" pitchFamily="49" charset="-128"/>
              </a:rPr>
              <a:t>24</a:t>
            </a:r>
            <a:r>
              <a:rPr lang="ja-JP" altLang="en-US" sz="1100" dirty="0">
                <a:latin typeface="BIZ UDゴシック" panose="020B0400000000000000" pitchFamily="49" charset="-128"/>
                <a:ea typeface="BIZ UDゴシック" panose="020B0400000000000000" pitchFamily="49" charset="-128"/>
              </a:rPr>
              <a:t>項目について検討し、</a:t>
            </a:r>
            <a:r>
              <a:rPr lang="ja-JP" altLang="en-US" sz="1100" b="1" u="sng" dirty="0">
                <a:latin typeface="BIZ UDゴシック" panose="020B0400000000000000" pitchFamily="49" charset="-128"/>
                <a:ea typeface="BIZ UDゴシック" panose="020B0400000000000000" pitchFamily="49" charset="-128"/>
              </a:rPr>
              <a:t>運用手引きの追記等（計</a:t>
            </a:r>
            <a:r>
              <a:rPr lang="en-US" altLang="ja-JP" sz="1100" b="1" u="sng" dirty="0">
                <a:latin typeface="BIZ UDゴシック" panose="020B0400000000000000" pitchFamily="49" charset="-128"/>
                <a:ea typeface="BIZ UDゴシック" panose="020B0400000000000000" pitchFamily="49" charset="-128"/>
              </a:rPr>
              <a:t>11</a:t>
            </a:r>
            <a:r>
              <a:rPr lang="ja-JP" altLang="en-US" sz="1100" b="1" u="sng" dirty="0">
                <a:latin typeface="BIZ UDゴシック" panose="020B0400000000000000" pitchFamily="49" charset="-128"/>
                <a:ea typeface="BIZ UDゴシック" panose="020B0400000000000000" pitchFamily="49" charset="-128"/>
              </a:rPr>
              <a:t>件）及び運用手引きＱ＆Ａの項目追加等（計</a:t>
            </a:r>
            <a:r>
              <a:rPr lang="en-US" altLang="ja-JP" sz="1100" b="1" u="sng" dirty="0">
                <a:latin typeface="BIZ UDゴシック" panose="020B0400000000000000" pitchFamily="49" charset="-128"/>
                <a:ea typeface="BIZ UDゴシック" panose="020B0400000000000000" pitchFamily="49" charset="-128"/>
              </a:rPr>
              <a:t>20</a:t>
            </a:r>
            <a:r>
              <a:rPr lang="ja-JP" altLang="en-US" sz="1100" b="1" u="sng" dirty="0">
                <a:latin typeface="BIZ UDゴシック" panose="020B0400000000000000" pitchFamily="49" charset="-128"/>
                <a:ea typeface="BIZ UDゴシック" panose="020B0400000000000000" pitchFamily="49" charset="-128"/>
              </a:rPr>
              <a:t>件）</a:t>
            </a:r>
            <a:r>
              <a:rPr lang="ja-JP" altLang="en-US" sz="1100" dirty="0">
                <a:latin typeface="BIZ UDゴシック" panose="020B0400000000000000" pitchFamily="49" charset="-128"/>
                <a:ea typeface="BIZ UDゴシック" panose="020B0400000000000000" pitchFamily="49" charset="-128"/>
              </a:rPr>
              <a:t>を行い、運用手引き等の明確化（充実）を図った。</a:t>
            </a:r>
            <a:endParaRPr lang="en-US" altLang="ja-JP" sz="1100" dirty="0">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　引き続き、市町村の事務の効率化等を図る観点から、運用手引き等の明確化にかかる議論を行っていく。</a:t>
            </a:r>
          </a:p>
        </p:txBody>
      </p:sp>
    </p:spTree>
    <p:extLst>
      <p:ext uri="{BB962C8B-B14F-4D97-AF65-F5344CB8AC3E}">
        <p14:creationId xmlns:p14="http://schemas.microsoft.com/office/powerpoint/2010/main" val="8790578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3144</TotalTime>
  <Words>644</Words>
  <Application>Microsoft Office PowerPoint</Application>
  <PresentationFormat>ユーザー設定</PresentationFormat>
  <Paragraphs>107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UDゴシック</vt:lpstr>
      <vt:lpstr>BIZ UD明朝 Medium</vt:lpstr>
      <vt:lpstr>HGPｺﾞｼｯｸE</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籠島　隆</dc:creator>
  <cp:lastModifiedBy>伊賀　雅</cp:lastModifiedBy>
  <cp:revision>319</cp:revision>
  <cp:lastPrinted>2025-02-14T05:15:15Z</cp:lastPrinted>
  <dcterms:created xsi:type="dcterms:W3CDTF">2024-06-27T00:32:16Z</dcterms:created>
  <dcterms:modified xsi:type="dcterms:W3CDTF">2025-03-06T09:06:59Z</dcterms:modified>
</cp:coreProperties>
</file>