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3514" autoAdjust="0"/>
  </p:normalViewPr>
  <p:slideViewPr>
    <p:cSldViewPr>
      <p:cViewPr varScale="1">
        <p:scale>
          <a:sx n="90" d="100"/>
          <a:sy n="90" d="100"/>
        </p:scale>
        <p:origin x="1330"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2025/3/6</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0F01CE-014C-40AA-87D4-BBEF02E35C79}" type="datetime1">
              <a:rPr kumimoji="1" lang="ja-JP" altLang="en-US" smtClean="0"/>
              <a:t>2025/3/6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137EE6-BA70-4F0F-B9A3-FA462E906F4F}" type="datetime1">
              <a:rPr kumimoji="1" lang="ja-JP" altLang="en-US" smtClean="0"/>
              <a:t>2025/3/6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FBB1E9-0F6B-4970-A9C2-2040402B101C}" type="datetime1">
              <a:rPr kumimoji="1" lang="ja-JP" altLang="en-US" smtClean="0"/>
              <a:t>2025/3/6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D97F41F-1E43-4D89-BC0F-9C4527F9A995}" type="datetime1">
              <a:rPr kumimoji="1" lang="ja-JP" altLang="en-US" smtClean="0"/>
              <a:t>2025/3/6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C5C9AC-15ED-4B0C-AD7C-8A696F61091F}" type="datetime1">
              <a:rPr kumimoji="1" lang="ja-JP" altLang="en-US" smtClean="0"/>
              <a:t>2025/3/6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3E2C9E-C075-4224-B1DC-0E8515292823}" type="datetime1">
              <a:rPr kumimoji="1" lang="ja-JP" altLang="en-US" smtClean="0"/>
              <a:t>2025/3/6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536162-718C-404F-923E-E37702D717E1}" type="datetime1">
              <a:rPr kumimoji="1" lang="ja-JP" altLang="en-US" smtClean="0"/>
              <a:t>2025/3/6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AE639C6-65A8-43F4-B2A4-5EC1CB3B43E2}" type="datetime1">
              <a:rPr kumimoji="1" lang="ja-JP" altLang="en-US" smtClean="0"/>
              <a:t>2025/3/6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F9960D-0A0A-488A-9652-78EA57B92099}" type="datetime1">
              <a:rPr kumimoji="1" lang="ja-JP" altLang="en-US" smtClean="0"/>
              <a:t>2025/3/6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2E692F-9175-40D6-BD8F-324B23035EE2}" type="datetime1">
              <a:rPr kumimoji="1" lang="ja-JP" altLang="en-US" smtClean="0"/>
              <a:t>2025/3/6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188925-3948-44E0-9DC8-A779930FDDD7}" type="datetime1">
              <a:rPr kumimoji="1" lang="ja-JP" altLang="en-US" smtClean="0"/>
              <a:t>2025/3/6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99A0A-9218-40F3-982F-75415E3EB1F7}" type="datetime1">
              <a:rPr kumimoji="1" lang="ja-JP" altLang="en-US" smtClean="0"/>
              <a:t>2025/3/6</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54392"/>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75875514"/>
              </p:ext>
            </p:extLst>
          </p:nvPr>
        </p:nvGraphicFramePr>
        <p:xfrm>
          <a:off x="72000" y="607259"/>
          <a:ext cx="9000000" cy="5941824"/>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376906">
                  <a:extLst>
                    <a:ext uri="{9D8B030D-6E8A-4147-A177-3AD203B41FA5}">
                      <a16:colId xmlns:a16="http://schemas.microsoft.com/office/drawing/2014/main" val="4110931989"/>
                    </a:ext>
                  </a:extLst>
                </a:gridCol>
                <a:gridCol w="3528392">
                  <a:extLst>
                    <a:ext uri="{9D8B030D-6E8A-4147-A177-3AD203B41FA5}">
                      <a16:colId xmlns:a16="http://schemas.microsoft.com/office/drawing/2014/main" val="877537854"/>
                    </a:ext>
                  </a:extLst>
                </a:gridCol>
                <a:gridCol w="2374702">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令和６年度の検討事項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749809">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④　府２号繰入金</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仮算定結果を受けて、市町村国保特会の赤字傾向への配慮の観点を踏まえ、本算定では以下の対応とする。</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市町村国保特会の赤字傾向への配慮の観点を踏まえ、</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令和７年度の一定割合は</a:t>
                      </a:r>
                      <a:r>
                        <a:rPr kumimoji="1" lang="en-US" altLang="ja-JP" sz="950" u="sng" dirty="0">
                          <a:solidFill>
                            <a:schemeClr val="tx1"/>
                          </a:solidFill>
                          <a:latin typeface="HGPｺﾞｼｯｸM" panose="020B0600000000000000" pitchFamily="50" charset="-128"/>
                          <a:ea typeface="HGPｺﾞｼｯｸM" panose="020B0600000000000000" pitchFamily="50" charset="-128"/>
                        </a:rPr>
                        <a:t>0</a:t>
                      </a:r>
                      <a:r>
                        <a:rPr kumimoji="1" lang="ja-JP" altLang="en-US" sz="95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保健事業の効果的取組（</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）に係る財源を除き、</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全額府１号繰入金に振り替え、保険料抑制財源として活用</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令和７年度は採択事業なし</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被保険者数の推計方法</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令和４年度算定から採用しているコーホート要因法（「自然増</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減」（出生と死亡）及び「純移動」（資格取得・喪失）という、二つの</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「変動要因」の将来値を仮定し、それに基づいた被保険者数の推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計を行うことで、被保険者の動勢を適切に反映可能な推計方法）</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を令和７年度も採用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子ども・子育て支援金制度導入に係る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　納付金算定</a:t>
                      </a:r>
                      <a:r>
                        <a:rPr kumimoji="1" lang="ja-JP" altLang="en-US" sz="950">
                          <a:solidFill>
                            <a:schemeClr val="tx1"/>
                          </a:solidFill>
                          <a:latin typeface="HGPｺﾞｼｯｸM" panose="020B0600000000000000" pitchFamily="50" charset="-128"/>
                          <a:ea typeface="HGPｺﾞｼｯｸM" panose="020B0600000000000000" pitchFamily="50" charset="-128"/>
                        </a:rPr>
                        <a:t>方法等について検討</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43819">
                <a:tc>
                  <a:txBody>
                    <a:bodyPr/>
                    <a:lstStyle/>
                    <a:p>
                      <a:pPr algn="l"/>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a:solidFill>
                  <a:schemeClr val="tx1"/>
                </a:solidFill>
              </a:rPr>
              <a:t>資料１５</a:t>
            </a:r>
            <a:endParaRPr lang="en-US" altLang="ja-JP" sz="1600" b="1" dirty="0">
              <a:solidFill>
                <a:schemeClr val="tx1"/>
              </a:solidFill>
            </a:endParaRPr>
          </a:p>
        </p:txBody>
      </p:sp>
      <p:sp>
        <p:nvSpPr>
          <p:cNvPr id="7" name="テキスト ボックス 6">
            <a:extLst>
              <a:ext uri="{FF2B5EF4-FFF2-40B4-BE49-F238E27FC236}">
                <a16:creationId xmlns:a16="http://schemas.microsoft.com/office/drawing/2014/main" id="{E6BB7FB9-4F23-4191-B424-855B448B1C0A}"/>
              </a:ext>
            </a:extLst>
          </p:cNvPr>
          <p:cNvSpPr txBox="1"/>
          <p:nvPr/>
        </p:nvSpPr>
        <p:spPr>
          <a:xfrm>
            <a:off x="5544208" y="607259"/>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9" name="表 8">
            <a:extLst>
              <a:ext uri="{FF2B5EF4-FFF2-40B4-BE49-F238E27FC236}">
                <a16:creationId xmlns:a16="http://schemas.microsoft.com/office/drawing/2014/main" id="{704D529E-ACED-4953-A8A3-FE00AF2CE7D9}"/>
              </a:ext>
            </a:extLst>
          </p:cNvPr>
          <p:cNvGraphicFramePr>
            <a:graphicFrameLocks noGrp="1"/>
          </p:cNvGraphicFramePr>
          <p:nvPr>
            <p:extLst>
              <p:ext uri="{D42A27DB-BD31-4B8C-83A1-F6EECF244321}">
                <p14:modId xmlns:p14="http://schemas.microsoft.com/office/powerpoint/2010/main" val="3854768644"/>
              </p:ext>
            </p:extLst>
          </p:nvPr>
        </p:nvGraphicFramePr>
        <p:xfrm>
          <a:off x="3366208" y="1553353"/>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80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％を上限として設定。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0" name="表 9">
            <a:extLst>
              <a:ext uri="{FF2B5EF4-FFF2-40B4-BE49-F238E27FC236}">
                <a16:creationId xmlns:a16="http://schemas.microsoft.com/office/drawing/2014/main" id="{825B66E5-6272-4F31-B5BB-8146134CD78E}"/>
              </a:ext>
            </a:extLst>
          </p:cNvPr>
          <p:cNvGraphicFramePr>
            <a:graphicFrameLocks noGrp="1"/>
          </p:cNvGraphicFramePr>
          <p:nvPr>
            <p:extLst>
              <p:ext uri="{D42A27DB-BD31-4B8C-83A1-F6EECF244321}">
                <p14:modId xmlns:p14="http://schemas.microsoft.com/office/powerpoint/2010/main" val="2474092132"/>
              </p:ext>
            </p:extLst>
          </p:nvPr>
        </p:nvGraphicFramePr>
        <p:xfrm>
          <a:off x="3366208" y="252896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u="sng" dirty="0">
                          <a:solidFill>
                            <a:schemeClr val="tx1"/>
                          </a:solidFill>
                          <a:latin typeface="HGPｺﾞｼｯｸM" panose="020B0600000000000000" pitchFamily="50" charset="-128"/>
                          <a:ea typeface="HGPｺﾞｼｯｸM" panose="020B0600000000000000" pitchFamily="50" charset="-128"/>
                        </a:rPr>
                        <a:t>60</a:t>
                      </a:r>
                      <a:r>
                        <a:rPr kumimoji="1" lang="ja-JP" altLang="en-US" sz="950" b="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％を上限として設定。</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3" name="スライド番号プレースホルダー 2">
            <a:extLst>
              <a:ext uri="{FF2B5EF4-FFF2-40B4-BE49-F238E27FC236}">
                <a16:creationId xmlns:a16="http://schemas.microsoft.com/office/drawing/2014/main" id="{250CB59C-B7C6-452E-A490-4412DDD12949}"/>
              </a:ext>
            </a:extLst>
          </p:cNvPr>
          <p:cNvSpPr>
            <a:spLocks noGrp="1"/>
          </p:cNvSpPr>
          <p:nvPr>
            <p:ph type="sldNum" sz="quarter" idx="12"/>
          </p:nvPr>
        </p:nvSpPr>
        <p:spPr>
          <a:xfrm>
            <a:off x="6948264" y="6453336"/>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114364323"/>
              </p:ext>
            </p:extLst>
          </p:nvPr>
        </p:nvGraphicFramePr>
        <p:xfrm>
          <a:off x="50355" y="476672"/>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505501">
                  <a:extLst>
                    <a:ext uri="{9D8B030D-6E8A-4147-A177-3AD203B41FA5}">
                      <a16:colId xmlns:a16="http://schemas.microsoft.com/office/drawing/2014/main" val="4110931989"/>
                    </a:ext>
                  </a:extLst>
                </a:gridCol>
                <a:gridCol w="2880320">
                  <a:extLst>
                    <a:ext uri="{9D8B030D-6E8A-4147-A177-3AD203B41FA5}">
                      <a16:colId xmlns:a16="http://schemas.microsoft.com/office/drawing/2014/main" val="877537854"/>
                    </a:ext>
                  </a:extLst>
                </a:gridCol>
                <a:gridCol w="2894179">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令和５年度を含む直近３年間の収納率実績の最</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高値と令和５年度の収納率の平均値を算定の基準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とし、条件を以下のとおり設定。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規模別平均収納率▲１％</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インセンティブ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dirty="0">
                          <a:solidFill>
                            <a:schemeClr val="tx1"/>
                          </a:solidFill>
                          <a:latin typeface="HGPｺﾞｼｯｸM" panose="020B0600000000000000" pitchFamily="50" charset="-128"/>
                          <a:ea typeface="HGPｺﾞｼｯｸM" panose="020B0600000000000000" pitchFamily="50" charset="-128"/>
                        </a:rPr>
                        <a:t>1/2</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努力分</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dirty="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令和６年度決算状況を踏まえた検証</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430713036"/>
              </p:ext>
            </p:extLst>
          </p:nvPr>
        </p:nvGraphicFramePr>
        <p:xfrm>
          <a:off x="50355" y="3925294"/>
          <a:ext cx="9000000" cy="2672058"/>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505501">
                  <a:extLst>
                    <a:ext uri="{9D8B030D-6E8A-4147-A177-3AD203B41FA5}">
                      <a16:colId xmlns:a16="http://schemas.microsoft.com/office/drawing/2014/main" val="2298063748"/>
                    </a:ext>
                  </a:extLst>
                </a:gridCol>
                <a:gridCol w="2880320">
                  <a:extLst>
                    <a:ext uri="{9D8B030D-6E8A-4147-A177-3AD203B41FA5}">
                      <a16:colId xmlns:a16="http://schemas.microsoft.com/office/drawing/2014/main" val="1031571040"/>
                    </a:ext>
                  </a:extLst>
                </a:gridCol>
                <a:gridCol w="2894179">
                  <a:extLst>
                    <a:ext uri="{9D8B030D-6E8A-4147-A177-3AD203B41FA5}">
                      <a16:colId xmlns:a16="http://schemas.microsoft.com/office/drawing/2014/main" val="2681179151"/>
                    </a:ext>
                  </a:extLst>
                </a:gridCol>
              </a:tblGrid>
              <a:tr h="267205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保健事業</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事業運営検討</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WG</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における「保険料完全統一後の保健事業の在り方について」の検討状況を踏まえ、独自事業分を含む保健事業における財源の在り方について検討（継続）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事業費納付金対象年度の前年度保険料総額（医</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療分）の一定割合として定める上限額は</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前年度保</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険料総額 医療分の</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万人以上</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　の市については</a:t>
                      </a:r>
                      <a:r>
                        <a:rPr kumimoji="1" lang="en-US" altLang="ja-JP" sz="950" dirty="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a:solidFill>
                            <a:schemeClr val="tx1"/>
                          </a:solidFill>
                          <a:latin typeface="HGPｺﾞｼｯｸM" panose="020B0600000000000000" pitchFamily="50" charset="-128"/>
                          <a:ea typeface="HGPｺﾞｼｯｸM" panose="020B0600000000000000" pitchFamily="50" charset="-128"/>
                        </a:rPr>
                        <a:t>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事業運営検討</a:t>
                      </a:r>
                      <a:r>
                        <a:rPr kumimoji="1" lang="en-US" altLang="ja-JP" sz="95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a:solidFill>
                            <a:schemeClr val="tx1"/>
                          </a:solidFill>
                          <a:latin typeface="HGPｺﾞｼｯｸM" panose="020B0600000000000000" pitchFamily="50" charset="-128"/>
                          <a:ea typeface="HGPｺﾞｼｯｸM" panose="020B0600000000000000" pitchFamily="50" charset="-128"/>
                        </a:rPr>
                        <a:t>で採択された保健事業（独自事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業分）に係る市町村基礎ファイル提出（仮算定）時</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の報告額と①の上限額のいずれか低い額が「基準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額」となり、当該「基準額」が普通交付金「ワ独自事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業分」の交付（申請）上限額となり、本算定時には、</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仮算定時からの増額変更は行わない。</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令和７年度以降の普通交付金の取扱としては、事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業運営検討</a:t>
                      </a:r>
                      <a:r>
                        <a:rPr kumimoji="1" lang="en-US" altLang="ja-JP" sz="95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a:solidFill>
                            <a:schemeClr val="tx1"/>
                          </a:solidFill>
                          <a:latin typeface="HGPｺﾞｼｯｸM" panose="020B0600000000000000" pitchFamily="50" charset="-128"/>
                          <a:ea typeface="HGPｺﾞｼｯｸM" panose="020B0600000000000000" pitchFamily="50" charset="-128"/>
                        </a:rPr>
                        <a:t>で採択された保健事業（独自事業</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分）のみが交付対象となる。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独自事業分を含む保健事業における財源の在り方について検討（継続）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1E9407C6-0D47-40D9-B68A-2FE410DF4441}"/>
              </a:ext>
            </a:extLst>
          </p:cNvPr>
          <p:cNvSpPr txBox="1"/>
          <p:nvPr/>
        </p:nvSpPr>
        <p:spPr>
          <a:xfrm>
            <a:off x="5328184" y="50638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2" name="スライド番号プレースホルダー 1">
            <a:extLst>
              <a:ext uri="{FF2B5EF4-FFF2-40B4-BE49-F238E27FC236}">
                <a16:creationId xmlns:a16="http://schemas.microsoft.com/office/drawing/2014/main" id="{300A4E0D-B5B7-4734-BFCB-23A5EF77E34D}"/>
              </a:ext>
            </a:extLst>
          </p:cNvPr>
          <p:cNvSpPr>
            <a:spLocks noGrp="1"/>
          </p:cNvSpPr>
          <p:nvPr>
            <p:ph type="sldNum" sz="quarter" idx="12"/>
          </p:nvPr>
        </p:nvSpPr>
        <p:spPr>
          <a:xfrm>
            <a:off x="6974904" y="6520259"/>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024568046"/>
              </p:ext>
            </p:extLst>
          </p:nvPr>
        </p:nvGraphicFramePr>
        <p:xfrm>
          <a:off x="52760" y="481980"/>
          <a:ext cx="9000000" cy="4531196"/>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647112">
                  <a:extLst>
                    <a:ext uri="{9D8B030D-6E8A-4147-A177-3AD203B41FA5}">
                      <a16:colId xmlns:a16="http://schemas.microsoft.com/office/drawing/2014/main" val="4110931989"/>
                    </a:ext>
                  </a:extLst>
                </a:gridCol>
                <a:gridCol w="2952328">
                  <a:extLst>
                    <a:ext uri="{9D8B030D-6E8A-4147-A177-3AD203B41FA5}">
                      <a16:colId xmlns:a16="http://schemas.microsoft.com/office/drawing/2014/main" val="877537854"/>
                    </a:ext>
                  </a:extLst>
                </a:gridCol>
                <a:gridCol w="2680560">
                  <a:extLst>
                    <a:ext uri="{9D8B030D-6E8A-4147-A177-3AD203B41FA5}">
                      <a16:colId xmlns:a16="http://schemas.microsoft.com/office/drawing/2014/main" val="3043964973"/>
                    </a:ext>
                  </a:extLst>
                </a:gridCol>
              </a:tblGrid>
              <a:tr h="472728">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05846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財政調整事業の具体的な取組について、</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府及び市町村国保特会の財政状況や</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事業費納付金の算定状況等を踏まえ、</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　精算額に係る年度間の変動幅が大きいため、留保額等の比較に用いる精算額の平均値を算出する対象期間を長くすることで、安定的な平均値により近づけることができると考えられることから、令和５年度の財政運営検討</a:t>
                      </a:r>
                      <a:r>
                        <a:rPr lang="en-US" altLang="ja-JP" sz="950" dirty="0">
                          <a:solidFill>
                            <a:schemeClr val="tx1"/>
                          </a:solidFill>
                          <a:latin typeface="HGPｺﾞｼｯｸM" panose="020B0600000000000000" pitchFamily="50" charset="-128"/>
                          <a:ea typeface="HGPｺﾞｼｯｸM" panose="020B0600000000000000" pitchFamily="50" charset="-128"/>
                        </a:rPr>
                        <a:t>W</a:t>
                      </a:r>
                      <a:r>
                        <a:rPr lang="ja-JP" altLang="en-US" sz="950" dirty="0">
                          <a:solidFill>
                            <a:schemeClr val="tx1"/>
                          </a:solidFill>
                          <a:latin typeface="HGPｺﾞｼｯｸM" panose="020B0600000000000000" pitchFamily="50" charset="-128"/>
                          <a:ea typeface="HGPｺﾞｼｯｸM" panose="020B0600000000000000" pitchFamily="50" charset="-128"/>
                        </a:rPr>
                        <a:t>・</a:t>
                      </a:r>
                      <a:r>
                        <a:rPr lang="en-US" altLang="ja-JP" sz="950" dirty="0">
                          <a:solidFill>
                            <a:schemeClr val="tx1"/>
                          </a:solidFill>
                          <a:latin typeface="HGPｺﾞｼｯｸM" panose="020B0600000000000000" pitchFamily="50" charset="-128"/>
                          <a:ea typeface="HGPｺﾞｼｯｸM" panose="020B0600000000000000" pitchFamily="50" charset="-128"/>
                        </a:rPr>
                        <a:t>G</a:t>
                      </a:r>
                      <a:r>
                        <a:rPr lang="ja-JP" altLang="en-US" sz="950" dirty="0">
                          <a:solidFill>
                            <a:schemeClr val="tx1"/>
                          </a:solidFill>
                          <a:latin typeface="HGPｺﾞｼｯｸM" panose="020B0600000000000000" pitchFamily="50" charset="-128"/>
                          <a:ea typeface="HGPｺﾞｼｯｸM" panose="020B0600000000000000" pitchFamily="50" charset="-128"/>
                        </a:rPr>
                        <a:t>において、令和７年度より、（</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を「直近３か年平均の１人あたり精算額」から、広域化後（平成</a:t>
                      </a:r>
                      <a:r>
                        <a:rPr lang="en-US" altLang="ja-JP" sz="950" dirty="0">
                          <a:solidFill>
                            <a:schemeClr val="tx1"/>
                          </a:solidFill>
                          <a:latin typeface="HGPｺﾞｼｯｸM" panose="020B0600000000000000" pitchFamily="50" charset="-128"/>
                          <a:ea typeface="HGPｺﾞｼｯｸM" panose="020B0600000000000000" pitchFamily="50" charset="-128"/>
                        </a:rPr>
                        <a:t>30</a:t>
                      </a:r>
                      <a:r>
                        <a:rPr lang="ja-JP" altLang="en-US" sz="950" dirty="0">
                          <a:solidFill>
                            <a:schemeClr val="tx1"/>
                          </a:solidFill>
                          <a:latin typeface="HGPｺﾞｼｯｸM" panose="020B0600000000000000" pitchFamily="50" charset="-128"/>
                          <a:ea typeface="HGPｺﾞｼｯｸM" panose="020B0600000000000000" pitchFamily="50" charset="-128"/>
                        </a:rPr>
                        <a:t>年度～）の精算規模が反映される「令和２年度以降の平均１人あたり精算額」に変更。</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される２年前の１人あたり精算額」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）・・・「令和２年度以降の平均１人あたり精算額」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a:t>
                      </a:r>
                      <a:r>
                        <a:rPr lang="en-US" altLang="ja-JP" sz="950" dirty="0">
                          <a:solidFill>
                            <a:schemeClr val="tx1"/>
                          </a:solidFill>
                          <a:latin typeface="HGPｺﾞｼｯｸM" panose="020B0600000000000000" pitchFamily="50" charset="-128"/>
                          <a:ea typeface="HGPｺﾞｼｯｸM" panose="020B0600000000000000" pitchFamily="50" charset="-128"/>
                        </a:rPr>
                        <a:t>B) </a:t>
                      </a:r>
                      <a:r>
                        <a:rPr lang="ja-JP" altLang="en-US" sz="950" dirty="0">
                          <a:solidFill>
                            <a:schemeClr val="tx1"/>
                          </a:solidFill>
                          <a:latin typeface="HGPｺﾞｼｯｸM" panose="020B0600000000000000" pitchFamily="50" charset="-128"/>
                          <a:ea typeface="HGPｺﾞｼｯｸM" panose="020B0600000000000000" pitchFamily="50" charset="-128"/>
                        </a:rPr>
                        <a:t>の水準まで（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よりも低かったため、その差額に２年前の被保険者数を乗じた額を留保額として算定を実施。</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保険料の抑制・平準化を図る観点から、 財政調整事業の具体的な取組について、府及び市町村国保特会の財政状況や事業費納付金の算定状況等を踏まえ、引き続き検討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3CFAE6F7-68ED-40D2-BB25-A686E6B808A2}"/>
              </a:ext>
            </a:extLst>
          </p:cNvPr>
          <p:cNvSpPr txBox="1"/>
          <p:nvPr/>
        </p:nvSpPr>
        <p:spPr>
          <a:xfrm>
            <a:off x="5472200" y="51205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2" name="スライド番号プレースホルダー 1">
            <a:extLst>
              <a:ext uri="{FF2B5EF4-FFF2-40B4-BE49-F238E27FC236}">
                <a16:creationId xmlns:a16="http://schemas.microsoft.com/office/drawing/2014/main" id="{CFC89AED-DA2B-471B-8D17-C86BE204680C}"/>
              </a:ext>
            </a:extLst>
          </p:cNvPr>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5566</TotalTime>
  <Words>1372</Words>
  <Application>Microsoft Office PowerPoint</Application>
  <PresentationFormat>画面に合わせる (4:3)</PresentationFormat>
  <Paragraphs>141</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令和６年度　財政運営検討Ｗ・Ｇの検討事項</vt:lpstr>
      <vt:lpstr>令和６年度　財政運営検討Ｗ・Ｇの検討事項</vt:lpstr>
      <vt:lpstr>令和６年度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447</cp:revision>
  <cp:lastPrinted>2024-02-20T04:13:36Z</cp:lastPrinted>
  <dcterms:created xsi:type="dcterms:W3CDTF">2016-01-05T01:34:32Z</dcterms:created>
  <dcterms:modified xsi:type="dcterms:W3CDTF">2025-03-06T07:06:09Z</dcterms:modified>
</cp:coreProperties>
</file>