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292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2" autoAdjust="0"/>
  </p:normalViewPr>
  <p:slideViewPr>
    <p:cSldViewPr snapToGrid="0">
      <p:cViewPr varScale="1">
        <p:scale>
          <a:sx n="91" d="100"/>
          <a:sy n="91" d="100"/>
        </p:scale>
        <p:origin x="2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CD4FA-B4F3-412B-A447-8AFEB7B73430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69D9F-9FB6-408E-A11E-1365BD0ED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56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82542-65E3-48DE-A04D-03740ACCF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44BE77-3678-41B8-A158-774174768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E097DE-B8B9-4B4E-86C7-356EF602A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AE34-9B73-47C9-B5BD-B5C4F8CBB6CC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DDEE16-9ADC-43E8-BDD4-F3167DB5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141E9D-0A15-4B92-85C2-1C9B5C37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E774FA-2743-4AA5-9324-6E43580F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C2FE31-0607-40AB-9314-7950AE166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08293-F37B-4FD2-8347-CB2A990BB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EAC5F-7B2B-402A-875C-00FF9CF6F440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87EAB5-5E83-46FF-A640-351689A0D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E11DF5-5F47-40F5-BA2A-8E8A3B317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4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F7C044-DD68-444F-BE85-58468BEFD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E37307-8F76-4DD2-815D-8DD683FD7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56A8FE-7E97-4ACD-AE80-A25ACE36E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E0E9-E06A-4BEC-8CDB-DA6C3F08FE93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4C01F1-3235-458A-ABCD-C711F34FA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1F4382-6148-4499-BE1B-CF71EEF2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51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0D337-B7D6-4F86-9899-917C1A67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359152-31A5-4A3A-915B-1AC17D6A5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68B4DB-48A1-4C3E-9D27-6C7FC6CC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F832-E8BA-4E75-9C8A-7876826C8DCD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63B230-008B-48DD-8246-20B4FDCD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66ED4-2531-4ADC-9C7D-298A1315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1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8A9EB-460F-4ECE-933A-41903FBB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8AEE23-8229-4CE7-8DF1-4A00793B9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54390-4CD5-426F-9553-ABDEE3850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5A5B-1A9A-4AF9-9E3E-1232B59ADBC7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23F56C-22A3-438D-8FEB-5EE311C4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B5487-DCAE-46DC-9FB2-E1756EC2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8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AA8EB-FEB8-4D7A-8C11-6AB03B6DF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7483A5-ECE3-4C7B-8A1C-EE4145A3F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5D3D0F-8B29-4587-86B4-96AAEBD4D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943A7C-67C5-46C3-80F7-D260FB09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C778-9F85-4434-9A52-764B05F1ABCE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D477C6-7241-49D2-A387-630BD053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706D75-849F-48D5-B1DC-F3E3EEDE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89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B826A-A003-43B6-A5F7-9148993E6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C0D081-ABED-45FD-89E9-D195C0DE8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2ECCE9-63A3-4A03-864A-33553D5C9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427CAE0-BDA3-4357-9F16-3712DDCD2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49D200F-F19D-4CA4-86CB-9E1A48032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1D6942-1463-4E38-8306-25D5E4F7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2C20-C96A-4CE1-B535-48562EDCBE46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5C4142-D6C5-4AD0-858A-BD89E82F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A22806-9182-4875-8A2B-323644051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5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C43AB7-7D86-4EDF-8188-615BC3591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C9078B-7ED6-4270-BECF-70646454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E9F7-0B0A-4A3B-93C8-594637B13431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E8A4C8-011E-4890-97CA-8F705D44D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0E0688-8AC8-49A4-83FB-74FD4450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43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53357D-F86A-4933-BF14-79760A128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7746-1B2C-4768-8844-136089832746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A5F7A2-0860-4270-A028-D21B70A08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EF3888-52FB-48E1-A053-B58927AC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CCC34-8919-4285-B4C0-CCAFF7B15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26DCEA-2E67-43B4-8C6F-B2E2E0F96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CC7492-4083-45AF-83B5-5F126BE9D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81D498-7E0C-4851-9C8F-DA537167D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C8FD-DD22-440B-A27C-6A83FF877F1A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06FD60-F4FE-46DB-8F2D-B3AB3D1A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CE3C20-7AFC-4F67-B2DE-3D5D4FCA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8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BCD28-5BCD-4195-9F4B-9BDB55D0B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1AE0AB-2831-4F1E-A7C1-A20A0DE477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3A90D9-86CD-4688-A6C0-81A1D3DAF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01C788-BAA3-48D7-8C2A-FA2CA540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24CA-D57A-4FAC-95B5-1F36E56AF889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812F5D-2ED3-451A-90B6-7E9EC3380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8A4A7A-297D-4E4A-A9DB-4DDFEA992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3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3125A7-39CB-4CC9-96F2-EE18133A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754490-ADFA-41A6-BF76-049F68D35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6C640F-1271-4D33-AA91-90739D1C9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D33EA-3B10-403C-B18B-026677B4C0E2}" type="datetime1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2692A-4540-46AA-95E9-C1E804554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1E844-1E9F-4E34-83A5-A6BDBC27A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896D-3FE2-40EC-BDC3-60DFAAFE9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32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461BC58-99F3-4B34-A61A-73D70CED6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050037"/>
              </p:ext>
            </p:extLst>
          </p:nvPr>
        </p:nvGraphicFramePr>
        <p:xfrm>
          <a:off x="469783" y="1178027"/>
          <a:ext cx="11392250" cy="17825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78450">
                  <a:extLst>
                    <a:ext uri="{9D8B030D-6E8A-4147-A177-3AD203B41FA5}">
                      <a16:colId xmlns:a16="http://schemas.microsoft.com/office/drawing/2014/main" val="769983624"/>
                    </a:ext>
                  </a:extLst>
                </a:gridCol>
                <a:gridCol w="2278450">
                  <a:extLst>
                    <a:ext uri="{9D8B030D-6E8A-4147-A177-3AD203B41FA5}">
                      <a16:colId xmlns:a16="http://schemas.microsoft.com/office/drawing/2014/main" val="3654944097"/>
                    </a:ext>
                  </a:extLst>
                </a:gridCol>
                <a:gridCol w="2278450">
                  <a:extLst>
                    <a:ext uri="{9D8B030D-6E8A-4147-A177-3AD203B41FA5}">
                      <a16:colId xmlns:a16="http://schemas.microsoft.com/office/drawing/2014/main" val="2179233192"/>
                    </a:ext>
                  </a:extLst>
                </a:gridCol>
                <a:gridCol w="2278450">
                  <a:extLst>
                    <a:ext uri="{9D8B030D-6E8A-4147-A177-3AD203B41FA5}">
                      <a16:colId xmlns:a16="http://schemas.microsoft.com/office/drawing/2014/main" val="2615013686"/>
                    </a:ext>
                  </a:extLst>
                </a:gridCol>
                <a:gridCol w="2278450">
                  <a:extLst>
                    <a:ext uri="{9D8B030D-6E8A-4147-A177-3AD203B41FA5}">
                      <a16:colId xmlns:a16="http://schemas.microsoft.com/office/drawing/2014/main" val="113930019"/>
                    </a:ext>
                  </a:extLst>
                </a:gridCol>
              </a:tblGrid>
              <a:tr h="4456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重点</a:t>
                      </a:r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lang="ja-JP" altLang="en-US" sz="1200" b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記事作成担当：大阪府</a:t>
                      </a:r>
                    </a:p>
                  </a:txBody>
                  <a:tcPr marL="4289" marR="4289" marT="4289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定時</a:t>
                      </a:r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記事作成担当：中部ブロック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289" marR="4289" marT="4289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定時</a:t>
                      </a:r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記事作成担当：泉州ブロック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289" marR="4289" marT="4289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定時</a:t>
                      </a:r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記事作成担当：町村ブロック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289" marR="4289" marT="4289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重点</a:t>
                      </a:r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記事作成担当：大阪府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289" marR="4289" marT="4289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48841"/>
                  </a:ext>
                </a:extLst>
              </a:tr>
              <a:tr h="44564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b="0" u="none" strike="noStrike" dirty="0">
                          <a:effectLst/>
                          <a:latin typeface="+mn-ea"/>
                          <a:ea typeface="+mn-ea"/>
                        </a:rPr>
                        <a:t>保険料決定・納付のお知らせ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b="0" u="none" strike="noStrike" dirty="0">
                          <a:effectLst/>
                          <a:latin typeface="+mn-ea"/>
                          <a:ea typeface="+mn-ea"/>
                        </a:rPr>
                        <a:t>特定健診、人間ドックの受診勧奨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資格確認書等、被保険者証廃止後の制度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収納対策の取組み強化（納付相談、夜間窓口等）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資格管理の適正化（適用・脱退）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extLst>
                  <a:ext uri="{0D108BD9-81ED-4DB2-BD59-A6C34878D82A}">
                    <a16:rowId xmlns:a16="http://schemas.microsoft.com/office/drawing/2014/main" val="832774180"/>
                  </a:ext>
                </a:extLst>
              </a:tr>
              <a:tr h="44564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b="0" u="none" strike="noStrike" dirty="0">
                          <a:effectLst/>
                          <a:latin typeface="+mn-ea"/>
                          <a:ea typeface="+mn-ea"/>
                        </a:rPr>
                        <a:t>保険料の計算方法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b="0" u="none" strike="noStrike" dirty="0">
                          <a:effectLst/>
                          <a:latin typeface="+mn-ea"/>
                          <a:ea typeface="+mn-ea"/>
                        </a:rPr>
                        <a:t>資格管理の適正化（適用・脱退）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マイナ保険証取得啓発、利用の勧奨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適正受診、柔整・あはきのかかり方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年度内の滞納解消、継続した収納対策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extLst>
                  <a:ext uri="{0D108BD9-81ED-4DB2-BD59-A6C34878D82A}">
                    <a16:rowId xmlns:a16="http://schemas.microsoft.com/office/drawing/2014/main" val="1339702542"/>
                  </a:ext>
                </a:extLst>
              </a:tr>
              <a:tr h="44564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b="0" u="none" strike="noStrike" dirty="0">
                          <a:effectLst/>
                          <a:latin typeface="+mn-ea"/>
                          <a:ea typeface="+mn-ea"/>
                        </a:rPr>
                        <a:t>口座振替利用の勧奨など納付方法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第三者求償の周知</a:t>
                      </a: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ジェネリック医薬品の利用促進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医療費通知送付の周知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次年度の統一保険料率の周知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289" marB="0" anchor="ctr"/>
                </a:tc>
                <a:extLst>
                  <a:ext uri="{0D108BD9-81ED-4DB2-BD59-A6C34878D82A}">
                    <a16:rowId xmlns:a16="http://schemas.microsoft.com/office/drawing/2014/main" val="1243248845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C96F8166-8BCB-4788-B4C6-81CE80C8A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40000"/>
          </a:xfr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72000" rIns="0" bIns="0" anchor="ctr">
            <a:noAutofit/>
          </a:bodyPr>
          <a:lstStyle/>
          <a:p>
            <a:r>
              <a:rPr kumimoji="1" lang="ja-JP" altLang="en-US" sz="3200" b="1" dirty="0"/>
              <a:t>令和７年度の広報共同実施計画</a:t>
            </a:r>
            <a:endParaRPr kumimoji="1" lang="ja-JP" altLang="en-US" sz="3200" b="1" strike="sngStrike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591F95-5526-4CE3-B0E9-BA03EC603DF0}"/>
              </a:ext>
            </a:extLst>
          </p:cNvPr>
          <p:cNvSpPr txBox="1"/>
          <p:nvPr/>
        </p:nvSpPr>
        <p:spPr>
          <a:xfrm>
            <a:off x="0" y="645694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◎各市町村から提案を受けた記事の項目を整理し、下記を広報共同実施項目とする。　</a:t>
            </a:r>
            <a:endParaRPr lang="en-US" altLang="ja-JP" sz="2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80BA6E-046B-4E66-9C5F-5092865F46D7}"/>
              </a:ext>
            </a:extLst>
          </p:cNvPr>
          <p:cNvSpPr txBox="1"/>
          <p:nvPr/>
        </p:nvSpPr>
        <p:spPr>
          <a:xfrm>
            <a:off x="399875" y="3166918"/>
            <a:ext cx="1139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＜参考＞各市町村からの提案一覧　</a:t>
            </a:r>
            <a:endParaRPr lang="en-US" altLang="ja-JP" dirty="0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5B67B3F-1F82-4003-9859-5C96DFF9F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43500"/>
              </p:ext>
            </p:extLst>
          </p:nvPr>
        </p:nvGraphicFramePr>
        <p:xfrm>
          <a:off x="469783" y="3540804"/>
          <a:ext cx="11392250" cy="312835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966414">
                  <a:extLst>
                    <a:ext uri="{9D8B030D-6E8A-4147-A177-3AD203B41FA5}">
                      <a16:colId xmlns:a16="http://schemas.microsoft.com/office/drawing/2014/main" val="891304648"/>
                    </a:ext>
                  </a:extLst>
                </a:gridCol>
                <a:gridCol w="312036">
                  <a:extLst>
                    <a:ext uri="{9D8B030D-6E8A-4147-A177-3AD203B41FA5}">
                      <a16:colId xmlns:a16="http://schemas.microsoft.com/office/drawing/2014/main" val="3584928480"/>
                    </a:ext>
                  </a:extLst>
                </a:gridCol>
                <a:gridCol w="1966414">
                  <a:extLst>
                    <a:ext uri="{9D8B030D-6E8A-4147-A177-3AD203B41FA5}">
                      <a16:colId xmlns:a16="http://schemas.microsoft.com/office/drawing/2014/main" val="3891535170"/>
                    </a:ext>
                  </a:extLst>
                </a:gridCol>
                <a:gridCol w="312036">
                  <a:extLst>
                    <a:ext uri="{9D8B030D-6E8A-4147-A177-3AD203B41FA5}">
                      <a16:colId xmlns:a16="http://schemas.microsoft.com/office/drawing/2014/main" val="197462673"/>
                    </a:ext>
                  </a:extLst>
                </a:gridCol>
                <a:gridCol w="1966414">
                  <a:extLst>
                    <a:ext uri="{9D8B030D-6E8A-4147-A177-3AD203B41FA5}">
                      <a16:colId xmlns:a16="http://schemas.microsoft.com/office/drawing/2014/main" val="3195896868"/>
                    </a:ext>
                  </a:extLst>
                </a:gridCol>
                <a:gridCol w="312036">
                  <a:extLst>
                    <a:ext uri="{9D8B030D-6E8A-4147-A177-3AD203B41FA5}">
                      <a16:colId xmlns:a16="http://schemas.microsoft.com/office/drawing/2014/main" val="3830525007"/>
                    </a:ext>
                  </a:extLst>
                </a:gridCol>
                <a:gridCol w="1966414">
                  <a:extLst>
                    <a:ext uri="{9D8B030D-6E8A-4147-A177-3AD203B41FA5}">
                      <a16:colId xmlns:a16="http://schemas.microsoft.com/office/drawing/2014/main" val="3574681731"/>
                    </a:ext>
                  </a:extLst>
                </a:gridCol>
                <a:gridCol w="312036">
                  <a:extLst>
                    <a:ext uri="{9D8B030D-6E8A-4147-A177-3AD203B41FA5}">
                      <a16:colId xmlns:a16="http://schemas.microsoft.com/office/drawing/2014/main" val="485940082"/>
                    </a:ext>
                  </a:extLst>
                </a:gridCol>
                <a:gridCol w="1966414">
                  <a:extLst>
                    <a:ext uri="{9D8B030D-6E8A-4147-A177-3AD203B41FA5}">
                      <a16:colId xmlns:a16="http://schemas.microsoft.com/office/drawing/2014/main" val="2920889593"/>
                    </a:ext>
                  </a:extLst>
                </a:gridCol>
                <a:gridCol w="312036">
                  <a:extLst>
                    <a:ext uri="{9D8B030D-6E8A-4147-A177-3AD203B41FA5}">
                      <a16:colId xmlns:a16="http://schemas.microsoft.com/office/drawing/2014/main" val="2702482698"/>
                    </a:ext>
                  </a:extLst>
                </a:gridCol>
              </a:tblGrid>
              <a:tr h="1955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重点</a:t>
                      </a:r>
                      <a:r>
                        <a:rPr lang="en-US" altLang="ja-JP" sz="650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lang="ja-JP" altLang="en-US" sz="6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>
                          <a:effectLst/>
                          <a:latin typeface="+mn-ea"/>
                          <a:ea typeface="+mn-ea"/>
                        </a:rPr>
                        <a:t>回答数</a:t>
                      </a:r>
                      <a:endParaRPr lang="ja-JP" altLang="en-US" sz="65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定時</a:t>
                      </a:r>
                      <a:r>
                        <a:rPr lang="en-US" altLang="ja-JP" sz="65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lang="ja-JP" altLang="en-US" sz="6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>
                          <a:effectLst/>
                          <a:latin typeface="+mn-ea"/>
                          <a:ea typeface="+mn-ea"/>
                        </a:rPr>
                        <a:t>回答数</a:t>
                      </a:r>
                      <a:endParaRPr lang="ja-JP" altLang="en-US" sz="65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定時</a:t>
                      </a:r>
                      <a:r>
                        <a:rPr lang="en-US" altLang="ja-JP" sz="65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lang="ja-JP" altLang="en-US" sz="6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>
                          <a:effectLst/>
                          <a:latin typeface="+mn-ea"/>
                          <a:ea typeface="+mn-ea"/>
                        </a:rPr>
                        <a:t>回答数</a:t>
                      </a:r>
                      <a:endParaRPr lang="ja-JP" altLang="en-US" sz="65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定時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>
                          <a:effectLst/>
                          <a:latin typeface="+mn-ea"/>
                          <a:ea typeface="+mn-ea"/>
                        </a:rPr>
                        <a:t>回答数</a:t>
                      </a:r>
                      <a:endParaRPr lang="ja-JP" altLang="en-US" sz="65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重点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u="none" strike="noStrike" dirty="0">
                          <a:effectLst/>
                          <a:latin typeface="+mn-ea"/>
                          <a:ea typeface="+mn-ea"/>
                        </a:rPr>
                        <a:t>回答数</a:t>
                      </a:r>
                      <a:endParaRPr lang="ja-JP" altLang="en-US" sz="6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361344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保険料決定・納付のお知らせ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特定健診、人間ドックの受診勧奨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資格確認書等、被保険者証廃止後の制度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収納対策の取組み強化（納付相談、夜間窓口等）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資格管理の適正化（適用・脱退）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15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607722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保険料の計算方法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19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リフィル処方箋の周知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特定健診、人間ドックの再周知・受診勧奨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10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適正受診、柔整・あはきのかかり方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年度内の滞納解消、継続した収納対策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19242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特定健診、人間ドックの案内・制度周知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ジェネリック医薬品の利用促進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マイナ保険証取得啓発、利用の勧奨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特定健診、人間ドックの再周知・受診勧奨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適正受診、柔整・あはきのかかり方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921126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口座振替利用の勧奨など納付方法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資格管理の適正化（適用・脱退）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ジェネリック医薬品の利用促進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医療費適正化の周知・意識付け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次年度の統一保険料率の周知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404801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軽減・減免制度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適正受診、柔整・あはきのかかり方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資格管理の適正化（適用・脱退）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医療費通知送付の周知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保険料の計算方法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18760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アスマイル</a:t>
                      </a:r>
                      <a:r>
                        <a:rPr lang="en-US" sz="650" b="0" u="none" strike="noStrike" dirty="0">
                          <a:effectLst/>
                          <a:latin typeface="+mn-ea"/>
                          <a:ea typeface="+mn-ea"/>
                        </a:rPr>
                        <a:t>PR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保険料納付のお願い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適正受診、柔整・あはきのかかり方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詐欺等注意喚起</a:t>
                      </a:r>
                      <a:endParaRPr lang="zh-TW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マイナ保険証取得啓発、利用の勧奨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862545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統一保険料の制度周知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新しい高齢受給者証の送付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特別徴収に関する周知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所得申告書の周知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特定健診、人間ドックの次年度案内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075462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マイナ保険証取得啓発、利用の勧奨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第三者求償の周知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所得申告書の周知（簡易申告提出の案内）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第三者求償の周知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ジェネリック医薬品の利用促進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566020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ジェネリック医薬品の利用促進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資格確認書等、被保険者証廃止後の制度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適正服薬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保険料の計算方法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子ども・子育て支援金制度について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514123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資格確認書等、被保険者証廃止後の制度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限度額適用認定証の更新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アスマイル</a:t>
                      </a:r>
                      <a:r>
                        <a:rPr lang="en-US" sz="650" b="0" u="none" strike="noStrike">
                          <a:effectLst/>
                          <a:latin typeface="+mn-ea"/>
                          <a:ea typeface="+mn-ea"/>
                        </a:rPr>
                        <a:t>PR</a:t>
                      </a:r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資格管理の適正化（適用・脱退）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917011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納付意識の向上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口座振替利用の勧奨など納付方法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561955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納付相談の実施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特別徴収に関する周知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374099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滞納処分の実施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保険料の計算方法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915035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新しい高齢受給者証の送付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適正服薬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707248"/>
                  </a:ext>
                </a:extLst>
              </a:tr>
              <a:tr h="1955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限度額適用認定証の更新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351" marR="4351" marT="4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66303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69B33F-8FC6-4212-9E9B-C1D7054AF3EC}"/>
              </a:ext>
            </a:extLst>
          </p:cNvPr>
          <p:cNvSpPr txBox="1"/>
          <p:nvPr/>
        </p:nvSpPr>
        <p:spPr>
          <a:xfrm>
            <a:off x="10654017" y="38447"/>
            <a:ext cx="146671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資料１４</a:t>
            </a:r>
            <a:endParaRPr kumimoji="1" lang="en-US" altLang="ja-JP" sz="1050" b="1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0A9CB7-5616-4E1F-B657-E2F325D5A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2054" y="6507352"/>
            <a:ext cx="2743200" cy="365125"/>
          </a:xfrm>
        </p:spPr>
        <p:txBody>
          <a:bodyPr/>
          <a:lstStyle/>
          <a:p>
            <a:fld id="{C037896D-3FE2-40EC-BDC3-60DFAAFE911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836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398C281C-D926-4EDA-9D23-04DB570A906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wrap="square" lIns="0" tIns="7200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200" b="1" dirty="0"/>
              <a:t>令和７年度の広報共同実施計画</a:t>
            </a:r>
            <a:endParaRPr lang="ja-JP" altLang="en-US" sz="3200" b="1" strike="sngStrike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F9EED9-1798-4D56-A0E7-347811035EB2}"/>
              </a:ext>
            </a:extLst>
          </p:cNvPr>
          <p:cNvSpPr txBox="1"/>
          <p:nvPr/>
        </p:nvSpPr>
        <p:spPr>
          <a:xfrm>
            <a:off x="0" y="57603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◎</a:t>
            </a:r>
            <a:r>
              <a:rPr kumimoji="1" lang="ja-JP" altLang="en-US" sz="2400" dirty="0"/>
              <a:t>広報共同実施のスケジュール</a:t>
            </a:r>
            <a:endParaRPr lang="en-US" altLang="ja-JP" sz="2400" dirty="0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A122E1D-1048-4A1D-8609-AF53A0BA7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011210"/>
              </p:ext>
            </p:extLst>
          </p:nvPr>
        </p:nvGraphicFramePr>
        <p:xfrm>
          <a:off x="247645" y="1062953"/>
          <a:ext cx="11763518" cy="56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86">
                  <a:extLst>
                    <a:ext uri="{9D8B030D-6E8A-4147-A177-3AD203B41FA5}">
                      <a16:colId xmlns:a16="http://schemas.microsoft.com/office/drawing/2014/main" val="2643740232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4181203367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1238258293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3294265524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1084789239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3937078566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742737410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3435640745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2810028501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4210534264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3466341139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4290787954"/>
                    </a:ext>
                  </a:extLst>
                </a:gridCol>
                <a:gridCol w="904886">
                  <a:extLst>
                    <a:ext uri="{9D8B030D-6E8A-4147-A177-3AD203B41FA5}">
                      <a16:colId xmlns:a16="http://schemas.microsoft.com/office/drawing/2014/main" val="1521347792"/>
                    </a:ext>
                  </a:extLst>
                </a:gridCol>
              </a:tblGrid>
              <a:tr h="361087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916609"/>
                  </a:ext>
                </a:extLst>
              </a:tr>
              <a:tr h="1059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重点</a:t>
                      </a: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広報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627829"/>
                  </a:ext>
                </a:extLst>
              </a:tr>
              <a:tr h="105908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定時</a:t>
                      </a: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広報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245227"/>
                  </a:ext>
                </a:extLst>
              </a:tr>
              <a:tr h="105908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488512"/>
                  </a:ext>
                </a:extLst>
              </a:tr>
              <a:tr h="105908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403439"/>
                  </a:ext>
                </a:extLst>
              </a:tr>
              <a:tr h="1059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進捗</a:t>
                      </a: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把握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279940"/>
                  </a:ext>
                </a:extLst>
              </a:tr>
            </a:tbl>
          </a:graphicData>
        </a:graphic>
      </p:graphicFrame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BCC620A-466A-4DBA-B82A-7AFFB292A54A}"/>
              </a:ext>
            </a:extLst>
          </p:cNvPr>
          <p:cNvGrpSpPr/>
          <p:nvPr/>
        </p:nvGrpSpPr>
        <p:grpSpPr>
          <a:xfrm>
            <a:off x="3009276" y="1441481"/>
            <a:ext cx="863571" cy="468000"/>
            <a:chOff x="3019394" y="1410001"/>
            <a:chExt cx="863571" cy="566179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A12C51CB-098A-4B44-BDB0-18FC839C3AF7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5041910-DE67-4BD2-958F-DE22B31D7C99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府政だより</a:t>
              </a: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発行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538DA1B-9E77-482A-AE9E-CC0C98A61DDE}"/>
              </a:ext>
            </a:extLst>
          </p:cNvPr>
          <p:cNvGrpSpPr/>
          <p:nvPr/>
        </p:nvGrpSpPr>
        <p:grpSpPr>
          <a:xfrm>
            <a:off x="1872755" y="1955439"/>
            <a:ext cx="2273042" cy="468000"/>
            <a:chOff x="1883775" y="2026880"/>
            <a:chExt cx="2273042" cy="566179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CA1EE85A-B946-4ED8-A4CD-291B75F80713}"/>
                </a:ext>
              </a:extLst>
            </p:cNvPr>
            <p:cNvSpPr/>
            <p:nvPr/>
          </p:nvSpPr>
          <p:spPr>
            <a:xfrm>
              <a:off x="2232322" y="2026880"/>
              <a:ext cx="1575949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7C7D17E1-7CAC-4854-AFEC-A4697A4ACF9A}"/>
                </a:ext>
              </a:extLst>
            </p:cNvPr>
            <p:cNvSpPr/>
            <p:nvPr/>
          </p:nvSpPr>
          <p:spPr>
            <a:xfrm>
              <a:off x="1883775" y="2046407"/>
              <a:ext cx="2273042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市町村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府政だよりの記事を参考に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可能な範囲で広報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D96426A-673E-43D7-89C4-E51BC9708F84}"/>
              </a:ext>
            </a:extLst>
          </p:cNvPr>
          <p:cNvGrpSpPr/>
          <p:nvPr/>
        </p:nvGrpSpPr>
        <p:grpSpPr>
          <a:xfrm>
            <a:off x="1179225" y="1441481"/>
            <a:ext cx="1575949" cy="468000"/>
            <a:chOff x="3019394" y="1410001"/>
            <a:chExt cx="863571" cy="566179"/>
          </a:xfrm>
        </p:grpSpPr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0E756AAA-12E2-45B8-984D-1A1BD98ED83B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17DF257-67FB-4553-BF9C-6F13104A548F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記事作成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市町村に周知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DAEAB493-0C86-449C-952C-BA6367C4320E}"/>
              </a:ext>
            </a:extLst>
          </p:cNvPr>
          <p:cNvGrpSpPr/>
          <p:nvPr/>
        </p:nvGrpSpPr>
        <p:grpSpPr>
          <a:xfrm>
            <a:off x="11178439" y="1455045"/>
            <a:ext cx="863571" cy="468000"/>
            <a:chOff x="3019394" y="1410001"/>
            <a:chExt cx="863571" cy="566179"/>
          </a:xfrm>
        </p:grpSpPr>
        <p:sp>
          <p:nvSpPr>
            <p:cNvPr id="41" name="四角形: 角を丸くする 40">
              <a:extLst>
                <a:ext uri="{FF2B5EF4-FFF2-40B4-BE49-F238E27FC236}">
                  <a16:creationId xmlns:a16="http://schemas.microsoft.com/office/drawing/2014/main" id="{DD14FCDB-1FE3-4D46-85F8-4FE530438296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343BA7FA-1A22-4C1E-8E5E-2676FE1076FA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府政だより</a:t>
              </a: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発行</a:t>
              </a: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B5CE7371-2AB9-4268-9EEC-314D88816B6E}"/>
              </a:ext>
            </a:extLst>
          </p:cNvPr>
          <p:cNvGrpSpPr/>
          <p:nvPr/>
        </p:nvGrpSpPr>
        <p:grpSpPr>
          <a:xfrm>
            <a:off x="10041918" y="1955959"/>
            <a:ext cx="2273042" cy="476388"/>
            <a:chOff x="1883775" y="2037029"/>
            <a:chExt cx="2273042" cy="576328"/>
          </a:xfrm>
        </p:grpSpPr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8DDA300E-C620-44B8-B814-E67B9AE7446E}"/>
                </a:ext>
              </a:extLst>
            </p:cNvPr>
            <p:cNvSpPr/>
            <p:nvPr/>
          </p:nvSpPr>
          <p:spPr>
            <a:xfrm>
              <a:off x="2232322" y="2037029"/>
              <a:ext cx="1575949" cy="5661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0FC5A17-4328-4EBB-9BFE-FFEE71FC121E}"/>
                </a:ext>
              </a:extLst>
            </p:cNvPr>
            <p:cNvSpPr/>
            <p:nvPr/>
          </p:nvSpPr>
          <p:spPr>
            <a:xfrm>
              <a:off x="1883775" y="2066707"/>
              <a:ext cx="2273042" cy="5466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市町村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府政だよりの記事を参考に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可能な範囲で広報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17E3FA92-CD9A-4A00-A8C3-BA9FEFF73239}"/>
              </a:ext>
            </a:extLst>
          </p:cNvPr>
          <p:cNvGrpSpPr/>
          <p:nvPr/>
        </p:nvGrpSpPr>
        <p:grpSpPr>
          <a:xfrm>
            <a:off x="9348388" y="1455045"/>
            <a:ext cx="1575949" cy="468000"/>
            <a:chOff x="3019394" y="1410001"/>
            <a:chExt cx="863571" cy="566179"/>
          </a:xfrm>
        </p:grpSpPr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73FA4FEA-8CDA-4336-AABD-D8A2D874D067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1F6613B6-E704-428B-B608-6722E738E8E5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記事作成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市町村に周知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7DC861ED-F236-41D5-980F-901589B83A39}"/>
              </a:ext>
            </a:extLst>
          </p:cNvPr>
          <p:cNvGrpSpPr/>
          <p:nvPr/>
        </p:nvGrpSpPr>
        <p:grpSpPr>
          <a:xfrm>
            <a:off x="2659965" y="3005931"/>
            <a:ext cx="1260000" cy="468000"/>
            <a:chOff x="3019394" y="1410001"/>
            <a:chExt cx="863571" cy="566179"/>
          </a:xfrm>
        </p:grpSpPr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6FE0642A-3BB6-4C91-A9E1-CB9588823F78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5A45E3C2-1E35-4704-8F85-839774E7EFA7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記事（定型文）を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市町村に周知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795F9296-B14B-4947-863C-FE25DC450EFA}"/>
              </a:ext>
            </a:extLst>
          </p:cNvPr>
          <p:cNvGrpSpPr/>
          <p:nvPr/>
        </p:nvGrpSpPr>
        <p:grpSpPr>
          <a:xfrm>
            <a:off x="4584089" y="2722236"/>
            <a:ext cx="2273042" cy="468000"/>
            <a:chOff x="1883775" y="2026880"/>
            <a:chExt cx="2273042" cy="566179"/>
          </a:xfrm>
        </p:grpSpPr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E24FA200-F564-4436-8732-2C003E9CFA96}"/>
                </a:ext>
              </a:extLst>
            </p:cNvPr>
            <p:cNvSpPr/>
            <p:nvPr/>
          </p:nvSpPr>
          <p:spPr>
            <a:xfrm>
              <a:off x="2232322" y="2026880"/>
              <a:ext cx="1575949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D7C77046-5AA2-435B-8C9B-F5A1605BE659}"/>
                </a:ext>
              </a:extLst>
            </p:cNvPr>
            <p:cNvSpPr/>
            <p:nvPr/>
          </p:nvSpPr>
          <p:spPr>
            <a:xfrm>
              <a:off x="1883775" y="2046407"/>
              <a:ext cx="2273042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市町村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記事（定型文）を参考に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可能な範囲で広報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F4AEE5A-DE3D-4594-8D77-DBD8B2CF33E3}"/>
              </a:ext>
            </a:extLst>
          </p:cNvPr>
          <p:cNvGrpSpPr/>
          <p:nvPr/>
        </p:nvGrpSpPr>
        <p:grpSpPr>
          <a:xfrm>
            <a:off x="2082292" y="2501316"/>
            <a:ext cx="1697406" cy="468000"/>
            <a:chOff x="3019394" y="1410001"/>
            <a:chExt cx="863571" cy="566179"/>
          </a:xfrm>
        </p:grpSpPr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841BB647-8CBC-4374-B1C7-B7C881481970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0E0814FD-C806-48E3-8CEE-CDE77FEF949D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①</a:t>
              </a:r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担当：</a:t>
              </a:r>
              <a:r>
                <a:rPr lang="ja-JP" altLang="en-US" sz="900" dirty="0">
                  <a:solidFill>
                    <a:srgbClr val="0000FF"/>
                  </a:solidFill>
                </a:rPr>
                <a:t>中部ブロック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記事（定型文）作成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3408BE14-1D9B-4D80-A049-081AA1D3FBC8}"/>
              </a:ext>
            </a:extLst>
          </p:cNvPr>
          <p:cNvGrpSpPr/>
          <p:nvPr/>
        </p:nvGrpSpPr>
        <p:grpSpPr>
          <a:xfrm>
            <a:off x="4475745" y="4066210"/>
            <a:ext cx="1260000" cy="468000"/>
            <a:chOff x="3019394" y="1410001"/>
            <a:chExt cx="863571" cy="566179"/>
          </a:xfrm>
        </p:grpSpPr>
        <p:sp>
          <p:nvSpPr>
            <p:cNvPr id="68" name="四角形: 角を丸くする 67">
              <a:extLst>
                <a:ext uri="{FF2B5EF4-FFF2-40B4-BE49-F238E27FC236}">
                  <a16:creationId xmlns:a16="http://schemas.microsoft.com/office/drawing/2014/main" id="{FD959A9B-EE4B-436B-82BD-7C91480DCC23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EDBC473C-2596-46B2-B23C-253DB42434B7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記事（定型文）を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市町村に周知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06DD188F-9691-43DC-8143-BD91C10986FE}"/>
              </a:ext>
            </a:extLst>
          </p:cNvPr>
          <p:cNvGrpSpPr/>
          <p:nvPr/>
        </p:nvGrpSpPr>
        <p:grpSpPr>
          <a:xfrm>
            <a:off x="6398550" y="3782515"/>
            <a:ext cx="2273042" cy="468000"/>
            <a:chOff x="1883775" y="2026880"/>
            <a:chExt cx="2273042" cy="566179"/>
          </a:xfrm>
        </p:grpSpPr>
        <p:sp>
          <p:nvSpPr>
            <p:cNvPr id="71" name="四角形: 角を丸くする 70">
              <a:extLst>
                <a:ext uri="{FF2B5EF4-FFF2-40B4-BE49-F238E27FC236}">
                  <a16:creationId xmlns:a16="http://schemas.microsoft.com/office/drawing/2014/main" id="{00194C6A-2C33-4EB5-8528-1DFCCA924A04}"/>
                </a:ext>
              </a:extLst>
            </p:cNvPr>
            <p:cNvSpPr/>
            <p:nvPr/>
          </p:nvSpPr>
          <p:spPr>
            <a:xfrm>
              <a:off x="2232322" y="2026880"/>
              <a:ext cx="1575949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32C906E6-3708-492E-A2FB-720822D069C8}"/>
                </a:ext>
              </a:extLst>
            </p:cNvPr>
            <p:cNvSpPr/>
            <p:nvPr/>
          </p:nvSpPr>
          <p:spPr>
            <a:xfrm>
              <a:off x="1883775" y="2046407"/>
              <a:ext cx="2273042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市町村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記事（定型文）を参考に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可能な範囲で広報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144741E8-B4AB-4269-9B3C-FBADE00DC92C}"/>
              </a:ext>
            </a:extLst>
          </p:cNvPr>
          <p:cNvGrpSpPr/>
          <p:nvPr/>
        </p:nvGrpSpPr>
        <p:grpSpPr>
          <a:xfrm>
            <a:off x="3898072" y="3561595"/>
            <a:ext cx="1697406" cy="468000"/>
            <a:chOff x="3019394" y="1410001"/>
            <a:chExt cx="863571" cy="566179"/>
          </a:xfrm>
        </p:grpSpPr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79D89329-DEF1-4A8E-9212-FBEB3226B22A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9B0E9249-2E7B-4F11-8D1C-86399197B781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①</a:t>
              </a:r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担当：</a:t>
              </a:r>
              <a:r>
                <a:rPr lang="ja-JP" altLang="en-US" sz="900" dirty="0">
                  <a:solidFill>
                    <a:srgbClr val="0000FF"/>
                  </a:solidFill>
                </a:rPr>
                <a:t>泉州ブロック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記事（定型文）作成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21516CB-0245-4120-B67E-C0ACECE02A09}"/>
              </a:ext>
            </a:extLst>
          </p:cNvPr>
          <p:cNvGrpSpPr/>
          <p:nvPr/>
        </p:nvGrpSpPr>
        <p:grpSpPr>
          <a:xfrm>
            <a:off x="6279827" y="5116550"/>
            <a:ext cx="1260000" cy="468000"/>
            <a:chOff x="3019394" y="1410001"/>
            <a:chExt cx="863571" cy="566179"/>
          </a:xfrm>
        </p:grpSpPr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779FEDD8-D171-4E52-97DC-29CCB7AF2096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3D3DC90B-1F7B-4BEB-8973-95CB5E78CE4A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大阪府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記事（定型文）を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市町村に周知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679F1996-0F14-4A7D-9CBF-E7D1C21FED39}"/>
              </a:ext>
            </a:extLst>
          </p:cNvPr>
          <p:cNvGrpSpPr/>
          <p:nvPr/>
        </p:nvGrpSpPr>
        <p:grpSpPr>
          <a:xfrm>
            <a:off x="8177465" y="4832855"/>
            <a:ext cx="2273042" cy="468000"/>
            <a:chOff x="1883775" y="2026880"/>
            <a:chExt cx="2273042" cy="566179"/>
          </a:xfrm>
        </p:grpSpPr>
        <p:sp>
          <p:nvSpPr>
            <p:cNvPr id="80" name="四角形: 角を丸くする 79">
              <a:extLst>
                <a:ext uri="{FF2B5EF4-FFF2-40B4-BE49-F238E27FC236}">
                  <a16:creationId xmlns:a16="http://schemas.microsoft.com/office/drawing/2014/main" id="{CECE478B-DE6B-4BDB-8FBF-28D7CDDAD982}"/>
                </a:ext>
              </a:extLst>
            </p:cNvPr>
            <p:cNvSpPr/>
            <p:nvPr/>
          </p:nvSpPr>
          <p:spPr>
            <a:xfrm>
              <a:off x="2232322" y="2026880"/>
              <a:ext cx="1575949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2E932790-3177-4ECE-85FF-9103DD693204}"/>
                </a:ext>
              </a:extLst>
            </p:cNvPr>
            <p:cNvSpPr/>
            <p:nvPr/>
          </p:nvSpPr>
          <p:spPr>
            <a:xfrm>
              <a:off x="1883775" y="2046407"/>
              <a:ext cx="2273042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市町村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記事（定型文）を参考に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可能な範囲で広報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E3F8D44E-2EF8-45A4-BA35-A50317407B81}"/>
              </a:ext>
            </a:extLst>
          </p:cNvPr>
          <p:cNvGrpSpPr/>
          <p:nvPr/>
        </p:nvGrpSpPr>
        <p:grpSpPr>
          <a:xfrm>
            <a:off x="5702154" y="4611935"/>
            <a:ext cx="1697406" cy="468000"/>
            <a:chOff x="3019394" y="1410001"/>
            <a:chExt cx="863571" cy="566179"/>
          </a:xfrm>
        </p:grpSpPr>
        <p:sp>
          <p:nvSpPr>
            <p:cNvPr id="83" name="四角形: 角を丸くする 82">
              <a:extLst>
                <a:ext uri="{FF2B5EF4-FFF2-40B4-BE49-F238E27FC236}">
                  <a16:creationId xmlns:a16="http://schemas.microsoft.com/office/drawing/2014/main" id="{1DAE7089-7B94-4127-BAEF-9272C48AB2E2}"/>
                </a:ext>
              </a:extLst>
            </p:cNvPr>
            <p:cNvSpPr/>
            <p:nvPr/>
          </p:nvSpPr>
          <p:spPr>
            <a:xfrm>
              <a:off x="3030687" y="1410001"/>
              <a:ext cx="781874" cy="56617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CDA8004C-42A6-43B7-822E-CB28DA621C07}"/>
                </a:ext>
              </a:extLst>
            </p:cNvPr>
            <p:cNvSpPr/>
            <p:nvPr/>
          </p:nvSpPr>
          <p:spPr>
            <a:xfrm>
              <a:off x="3019394" y="1429528"/>
              <a:ext cx="86357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①</a:t>
              </a:r>
              <a:r>
                <a:rPr lang="en-US" altLang="ja-JP" sz="900" dirty="0">
                  <a:solidFill>
                    <a:schemeClr val="tx1"/>
                  </a:solidFill>
                </a:rPr>
                <a:t>【</a:t>
              </a:r>
              <a:r>
                <a:rPr lang="ja-JP" altLang="en-US" sz="900" dirty="0">
                  <a:solidFill>
                    <a:schemeClr val="tx1"/>
                  </a:solidFill>
                </a:rPr>
                <a:t>担当：</a:t>
              </a:r>
              <a:r>
                <a:rPr lang="ja-JP" altLang="en-US" sz="900" dirty="0">
                  <a:solidFill>
                    <a:srgbClr val="0000FF"/>
                  </a:solidFill>
                </a:rPr>
                <a:t>町村ブロック</a:t>
              </a:r>
              <a:r>
                <a:rPr lang="en-US" altLang="ja-JP" sz="900" dirty="0">
                  <a:solidFill>
                    <a:schemeClr val="tx1"/>
                  </a:solidFill>
                </a:rPr>
                <a:t>】</a:t>
              </a:r>
              <a:endParaRPr lang="ja-JP" altLang="en-US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記事（定型文）作成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12267255-1CBD-4EB6-81D7-9863BFB260BF}"/>
              </a:ext>
            </a:extLst>
          </p:cNvPr>
          <p:cNvGrpSpPr/>
          <p:nvPr/>
        </p:nvGrpSpPr>
        <p:grpSpPr>
          <a:xfrm>
            <a:off x="3080611" y="5691934"/>
            <a:ext cx="1099788" cy="451859"/>
            <a:chOff x="5372038" y="5717947"/>
            <a:chExt cx="1099788" cy="675602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4EAC9B0C-4F49-45A3-B216-20EDC914F0A2}"/>
                </a:ext>
              </a:extLst>
            </p:cNvPr>
            <p:cNvSpPr/>
            <p:nvPr/>
          </p:nvSpPr>
          <p:spPr>
            <a:xfrm>
              <a:off x="5372038" y="5717947"/>
              <a:ext cx="1061975" cy="6756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283C58D3-CED4-4BEE-83DF-A594137FCF48}"/>
                </a:ext>
              </a:extLst>
            </p:cNvPr>
            <p:cNvSpPr/>
            <p:nvPr/>
          </p:nvSpPr>
          <p:spPr>
            <a:xfrm>
              <a:off x="5409852" y="5810928"/>
              <a:ext cx="1061974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重点広報（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6</a:t>
              </a:r>
              <a:r>
                <a:rPr lang="ja-JP" altLang="en-US" sz="900" dirty="0">
                  <a:solidFill>
                    <a:schemeClr val="tx1"/>
                  </a:solidFill>
                </a:rPr>
                <a:t>月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）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＜実績の把握＞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36CB7260-7211-4E4C-B353-ABF620E798C9}"/>
              </a:ext>
            </a:extLst>
          </p:cNvPr>
          <p:cNvGrpSpPr/>
          <p:nvPr/>
        </p:nvGrpSpPr>
        <p:grpSpPr>
          <a:xfrm>
            <a:off x="4887812" y="5691933"/>
            <a:ext cx="1099788" cy="451859"/>
            <a:chOff x="5372038" y="5717944"/>
            <a:chExt cx="1099788" cy="675602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BC5B0201-9E0A-4104-B7AD-DFF03A409AA6}"/>
                </a:ext>
              </a:extLst>
            </p:cNvPr>
            <p:cNvSpPr/>
            <p:nvPr/>
          </p:nvSpPr>
          <p:spPr>
            <a:xfrm>
              <a:off x="5372038" y="5717944"/>
              <a:ext cx="1061975" cy="6756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DF085F5B-C666-4AB6-B48A-E222C231ACAC}"/>
                </a:ext>
              </a:extLst>
            </p:cNvPr>
            <p:cNvSpPr/>
            <p:nvPr/>
          </p:nvSpPr>
          <p:spPr>
            <a:xfrm>
              <a:off x="5409852" y="5810928"/>
              <a:ext cx="1061974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定期広報 ①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＜実績の把握＞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0FB9F35C-3FBD-4BAB-8E38-34EB42335702}"/>
              </a:ext>
            </a:extLst>
          </p:cNvPr>
          <p:cNvGrpSpPr/>
          <p:nvPr/>
        </p:nvGrpSpPr>
        <p:grpSpPr>
          <a:xfrm>
            <a:off x="6696088" y="5705298"/>
            <a:ext cx="1099788" cy="451859"/>
            <a:chOff x="5372038" y="5717944"/>
            <a:chExt cx="1099788" cy="675602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D0188BB4-EE88-4D80-9A14-87A268ADAEEE}"/>
                </a:ext>
              </a:extLst>
            </p:cNvPr>
            <p:cNvSpPr/>
            <p:nvPr/>
          </p:nvSpPr>
          <p:spPr>
            <a:xfrm>
              <a:off x="5372038" y="5717944"/>
              <a:ext cx="1061975" cy="6756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562998E3-57E7-4B98-A1CA-D875D5496520}"/>
                </a:ext>
              </a:extLst>
            </p:cNvPr>
            <p:cNvSpPr/>
            <p:nvPr/>
          </p:nvSpPr>
          <p:spPr>
            <a:xfrm>
              <a:off x="5409852" y="5810928"/>
              <a:ext cx="1061974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定期広報 ②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＜実績の把握＞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75D1C39C-A2B7-464B-942D-09DA919EB130}"/>
              </a:ext>
            </a:extLst>
          </p:cNvPr>
          <p:cNvGrpSpPr/>
          <p:nvPr/>
        </p:nvGrpSpPr>
        <p:grpSpPr>
          <a:xfrm>
            <a:off x="8520926" y="5680336"/>
            <a:ext cx="1099788" cy="451859"/>
            <a:chOff x="5372038" y="5717944"/>
            <a:chExt cx="1099788" cy="675602"/>
          </a:xfrm>
        </p:grpSpPr>
        <p:sp>
          <p:nvSpPr>
            <p:cNvPr id="95" name="正方形/長方形 94">
              <a:extLst>
                <a:ext uri="{FF2B5EF4-FFF2-40B4-BE49-F238E27FC236}">
                  <a16:creationId xmlns:a16="http://schemas.microsoft.com/office/drawing/2014/main" id="{DD00F96D-0FB0-4DA8-8074-297E04666275}"/>
                </a:ext>
              </a:extLst>
            </p:cNvPr>
            <p:cNvSpPr/>
            <p:nvPr/>
          </p:nvSpPr>
          <p:spPr>
            <a:xfrm>
              <a:off x="5372038" y="5717944"/>
              <a:ext cx="1061975" cy="6756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1E0190B7-27D3-4A7F-875C-FE6A0D324166}"/>
                </a:ext>
              </a:extLst>
            </p:cNvPr>
            <p:cNvSpPr/>
            <p:nvPr/>
          </p:nvSpPr>
          <p:spPr>
            <a:xfrm>
              <a:off x="5409852" y="5798385"/>
              <a:ext cx="1061974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定期広報 ③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＜実績の把握＞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7E8527C3-CA99-4F3E-9B7B-8E8CA6ECA19A}"/>
              </a:ext>
            </a:extLst>
          </p:cNvPr>
          <p:cNvGrpSpPr/>
          <p:nvPr/>
        </p:nvGrpSpPr>
        <p:grpSpPr>
          <a:xfrm>
            <a:off x="6059667" y="6196692"/>
            <a:ext cx="1595083" cy="451859"/>
            <a:chOff x="6033589" y="6196692"/>
            <a:chExt cx="1595083" cy="451859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171515B9-3C6E-466F-BB89-F47E68ABC196}"/>
                </a:ext>
              </a:extLst>
            </p:cNvPr>
            <p:cNvSpPr/>
            <p:nvPr/>
          </p:nvSpPr>
          <p:spPr>
            <a:xfrm>
              <a:off x="6103326" y="6196692"/>
              <a:ext cx="1368000" cy="45185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3791ED1E-2B76-46E5-BA5B-8E8B948C5646}"/>
                </a:ext>
              </a:extLst>
            </p:cNvPr>
            <p:cNvSpPr/>
            <p:nvPr/>
          </p:nvSpPr>
          <p:spPr>
            <a:xfrm>
              <a:off x="6033589" y="6242945"/>
              <a:ext cx="1595083" cy="365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各市町村へ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R8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広報項目の</a:t>
              </a: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提案依頼・集約（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10</a:t>
              </a:r>
              <a:r>
                <a:rPr lang="ja-JP" altLang="en-US" sz="900" dirty="0">
                  <a:solidFill>
                    <a:schemeClr val="tx1"/>
                  </a:solidFill>
                </a:rPr>
                <a:t>月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）</a:t>
              </a: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19D2E994-057B-45E3-8D4D-9E2AFEBD10BB}"/>
              </a:ext>
            </a:extLst>
          </p:cNvPr>
          <p:cNvGrpSpPr/>
          <p:nvPr/>
        </p:nvGrpSpPr>
        <p:grpSpPr>
          <a:xfrm>
            <a:off x="9658535" y="6179130"/>
            <a:ext cx="1237400" cy="451859"/>
            <a:chOff x="5372038" y="5717944"/>
            <a:chExt cx="1237400" cy="67560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B62F529E-038E-4168-9A89-EB69BE41B080}"/>
                </a:ext>
              </a:extLst>
            </p:cNvPr>
            <p:cNvSpPr/>
            <p:nvPr/>
          </p:nvSpPr>
          <p:spPr>
            <a:xfrm>
              <a:off x="5372038" y="5717944"/>
              <a:ext cx="1146872" cy="6756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94598AF9-7B72-4B9D-B97E-295EEC299CC4}"/>
                </a:ext>
              </a:extLst>
            </p:cNvPr>
            <p:cNvSpPr/>
            <p:nvPr/>
          </p:nvSpPr>
          <p:spPr>
            <a:xfrm>
              <a:off x="5414487" y="5789233"/>
              <a:ext cx="1194951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R8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広報項目の決定</a:t>
              </a: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事業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WG</a:t>
              </a:r>
              <a:r>
                <a:rPr lang="ja-JP" altLang="en-US" sz="900" dirty="0">
                  <a:solidFill>
                    <a:schemeClr val="tx1"/>
                  </a:solidFill>
                </a:rPr>
                <a:t>（</a:t>
              </a:r>
              <a:r>
                <a:rPr lang="en-US" altLang="ja-JP" sz="900" dirty="0">
                  <a:solidFill>
                    <a:schemeClr val="tx1"/>
                  </a:solidFill>
                </a:rPr>
                <a:t>1</a:t>
              </a:r>
              <a:r>
                <a:rPr lang="ja-JP" altLang="en-US" sz="900" dirty="0">
                  <a:solidFill>
                    <a:schemeClr val="tx1"/>
                  </a:solidFill>
                </a:rPr>
                <a:t>・</a:t>
              </a:r>
              <a:r>
                <a:rPr lang="en-US" altLang="ja-JP" sz="900" dirty="0">
                  <a:solidFill>
                    <a:schemeClr val="tx1"/>
                  </a:solidFill>
                </a:rPr>
                <a:t>2</a:t>
              </a:r>
              <a:r>
                <a:rPr lang="ja-JP" altLang="en-US" sz="900" dirty="0">
                  <a:solidFill>
                    <a:schemeClr val="tx1"/>
                  </a:solidFill>
                </a:rPr>
                <a:t>月）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8C486F3B-1CDB-43F8-9AF9-04A35EE9B993}"/>
              </a:ext>
            </a:extLst>
          </p:cNvPr>
          <p:cNvGrpSpPr/>
          <p:nvPr/>
        </p:nvGrpSpPr>
        <p:grpSpPr>
          <a:xfrm>
            <a:off x="7593536" y="6194385"/>
            <a:ext cx="1207614" cy="451859"/>
            <a:chOff x="5372038" y="5717944"/>
            <a:chExt cx="1207614" cy="67560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F2CF95DB-F48D-4EF2-8FDA-7001B2C92D83}"/>
                </a:ext>
              </a:extLst>
            </p:cNvPr>
            <p:cNvSpPr/>
            <p:nvPr/>
          </p:nvSpPr>
          <p:spPr>
            <a:xfrm>
              <a:off x="5372038" y="5717944"/>
              <a:ext cx="1146872" cy="6756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07DE5353-ACF7-4A53-AAF5-925134D5155F}"/>
                </a:ext>
              </a:extLst>
            </p:cNvPr>
            <p:cNvSpPr/>
            <p:nvPr/>
          </p:nvSpPr>
          <p:spPr>
            <a:xfrm>
              <a:off x="5414954" y="5790549"/>
              <a:ext cx="1164698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en-US" altLang="ja-JP" sz="900" dirty="0">
                  <a:solidFill>
                    <a:schemeClr val="tx1"/>
                  </a:solidFill>
                </a:rPr>
                <a:t>R8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広報項目の検討</a:t>
              </a: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事業</a:t>
              </a:r>
              <a:r>
                <a:rPr kumimoji="1" lang="en-US" altLang="ja-JP" sz="900" dirty="0">
                  <a:solidFill>
                    <a:schemeClr val="tx1"/>
                  </a:solidFill>
                </a:rPr>
                <a:t>WG</a:t>
              </a:r>
              <a:r>
                <a:rPr lang="ja-JP" altLang="en-US" sz="900" dirty="0">
                  <a:solidFill>
                    <a:schemeClr val="tx1"/>
                  </a:solidFill>
                </a:rPr>
                <a:t>（</a:t>
              </a:r>
              <a:r>
                <a:rPr lang="en-US" altLang="ja-JP" sz="900" dirty="0">
                  <a:solidFill>
                    <a:schemeClr val="tx1"/>
                  </a:solidFill>
                </a:rPr>
                <a:t>11</a:t>
              </a:r>
              <a:r>
                <a:rPr lang="ja-JP" altLang="en-US" sz="900" dirty="0">
                  <a:solidFill>
                    <a:schemeClr val="tx1"/>
                  </a:solidFill>
                </a:rPr>
                <a:t>月）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83991D69-5AE7-42CC-A210-1CE79F808389}"/>
              </a:ext>
            </a:extLst>
          </p:cNvPr>
          <p:cNvGrpSpPr/>
          <p:nvPr/>
        </p:nvGrpSpPr>
        <p:grpSpPr>
          <a:xfrm>
            <a:off x="10912620" y="5690242"/>
            <a:ext cx="1099788" cy="451859"/>
            <a:chOff x="5372038" y="5717944"/>
            <a:chExt cx="1099788" cy="675602"/>
          </a:xfrm>
        </p:grpSpPr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5A096CE1-03F2-467A-BAB6-C62531B20D8A}"/>
                </a:ext>
              </a:extLst>
            </p:cNvPr>
            <p:cNvSpPr/>
            <p:nvPr/>
          </p:nvSpPr>
          <p:spPr>
            <a:xfrm>
              <a:off x="5372038" y="5717944"/>
              <a:ext cx="1061975" cy="6756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4B59675F-D6C8-4D5C-9484-682BF721C536}"/>
                </a:ext>
              </a:extLst>
            </p:cNvPr>
            <p:cNvSpPr/>
            <p:nvPr/>
          </p:nvSpPr>
          <p:spPr>
            <a:xfrm>
              <a:off x="5409852" y="5798385"/>
              <a:ext cx="1061974" cy="546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</a:rPr>
                <a:t>重点広報（</a:t>
              </a:r>
              <a:r>
                <a:rPr lang="en-US" altLang="ja-JP" sz="900" dirty="0">
                  <a:solidFill>
                    <a:schemeClr val="tx1"/>
                  </a:solidFill>
                </a:rPr>
                <a:t>3</a:t>
              </a:r>
              <a:r>
                <a:rPr lang="ja-JP" altLang="en-US" sz="900" dirty="0">
                  <a:solidFill>
                    <a:schemeClr val="tx1"/>
                  </a:solidFill>
                </a:rPr>
                <a:t>月</a:t>
              </a:r>
              <a:r>
                <a:rPr kumimoji="1" lang="ja-JP" altLang="en-US" sz="900" dirty="0">
                  <a:solidFill>
                    <a:schemeClr val="tx1"/>
                  </a:solidFill>
                </a:rPr>
                <a:t>）</a:t>
              </a:r>
            </a:p>
            <a:p>
              <a:pPr algn="ctr"/>
              <a:r>
                <a:rPr lang="ja-JP" altLang="en-US" sz="900" dirty="0">
                  <a:solidFill>
                    <a:schemeClr val="tx1"/>
                  </a:solidFill>
                </a:rPr>
                <a:t>＜実績の把握＞</a:t>
              </a:r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8E648-AD90-4307-957D-CDA88889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8297" y="6456815"/>
            <a:ext cx="2743200" cy="365125"/>
          </a:xfrm>
        </p:spPr>
        <p:txBody>
          <a:bodyPr/>
          <a:lstStyle/>
          <a:p>
            <a:fld id="{C037896D-3FE2-40EC-BDC3-60DFAAFE911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915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998</Words>
  <Application>Microsoft Office PowerPoint</Application>
  <PresentationFormat>ワイド画面</PresentationFormat>
  <Paragraphs>269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新細明體</vt:lpstr>
      <vt:lpstr>游ゴシック</vt:lpstr>
      <vt:lpstr>游ゴシック Light</vt:lpstr>
      <vt:lpstr>Arial</vt:lpstr>
      <vt:lpstr>Office テーマ</vt:lpstr>
      <vt:lpstr>令和７年度の広報共同実施計画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岩下　桃子</dc:creator>
  <cp:lastModifiedBy>柿花　啓史</cp:lastModifiedBy>
  <cp:revision>173</cp:revision>
  <cp:lastPrinted>2025-02-03T04:48:22Z</cp:lastPrinted>
  <dcterms:created xsi:type="dcterms:W3CDTF">2024-01-24T04:18:34Z</dcterms:created>
  <dcterms:modified xsi:type="dcterms:W3CDTF">2025-03-06T07:05:40Z</dcterms:modified>
</cp:coreProperties>
</file>