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根来　拓也" initials="根来　拓也" lastIdx="11" clrIdx="0">
    <p:extLst>
      <p:ext uri="{19B8F6BF-5375-455C-9EA6-DF929625EA0E}">
        <p15:presenceInfo xmlns:p15="http://schemas.microsoft.com/office/powerpoint/2012/main" userId="S::NegoroT@lan.pref.osaka.jp::caad8eaf-050a-4936-8ac2-1e6b1cdfb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434" autoAdjust="0"/>
  </p:normalViewPr>
  <p:slideViewPr>
    <p:cSldViewPr>
      <p:cViewPr varScale="1">
        <p:scale>
          <a:sx n="94" d="100"/>
          <a:sy n="94" d="100"/>
        </p:scale>
        <p:origin x="821"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2025/3/18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2025/3/18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2025/3/18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2025/3/18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2025/3/18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2025/3/18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2025/3/18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2025/3/18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令和６年度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endParaRPr kumimoji="1" lang="ja-JP" altLang="en-US" sz="1800" strike="sngStrike" dirty="0">
              <a:solidFill>
                <a:srgbClr val="FF0000"/>
              </a:solidFill>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45024607"/>
              </p:ext>
            </p:extLst>
          </p:nvPr>
        </p:nvGraphicFramePr>
        <p:xfrm>
          <a:off x="302296" y="457815"/>
          <a:ext cx="8662193" cy="5635481"/>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国が示す基準及び財政支援に基づく一部負担金減免は、府内統一的に実施することを基本として、調整会議での協議により方針を決定。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上記以外の国通知に基づく一部負担金減免は、その必要性や保険料への影響等を勘案したうえで、調整会議での協議により方針を決定。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児一時金：健康保険法施行令に規定する金額を府内統一基準」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より改正健保令のとおり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21362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保健事業実施にあたっての財源の充て方や考え方に基づき、令和７年度保健事業について、独自事業分は申請事業を全て採択し、効果的取組は採択なしとした。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上記の事業評価や、好事例の横展開について、検討を実施。</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保険者努力支援制度の評価点下位の市町村への介入支援に関し、府が実施する国保ヘルスアップ支援事業「市町村保健事業への介入支援事業」において実施することについて、意見交換を実施。</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令和７年度保健事業の事業評価や、好事例の横展開について、検討を行う。</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令和８年度保健事業の募集及び事業決定を行う。</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保険者努力支援制度の評価点下位の市町村に対し、国保ヘルスアップ支援事業「市町村保健事業への介入支援事業」において、介入支援を実施する。</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u="none"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u="none" strike="noStrike" baseline="0" dirty="0">
                          <a:solidFill>
                            <a:schemeClr val="tx1"/>
                          </a:solidFill>
                          <a:latin typeface="UD デジタル 教科書体 NP-B" panose="02020700000000000000" pitchFamily="18" charset="-128"/>
                          <a:ea typeface="UD デジタル 教科書体 NP-B" panose="02020700000000000000" pitchFamily="18" charset="-128"/>
                        </a:rPr>
                        <a:t>医療費通知に関する府内共通基準の見直しについて、検討を行う。</a:t>
                      </a:r>
                      <a:endParaRPr kumimoji="1" lang="en-US" altLang="ja-JP" sz="800" u="none"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HGSｺﾞｼｯｸE" panose="020B0900000000000000" pitchFamily="50" charset="-128"/>
                <a:ea typeface="HGSｺﾞｼｯｸE" panose="020B0900000000000000" pitchFamily="50" charset="-128"/>
              </a:rPr>
              <a:t>資料１３</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1080120"/>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57176657"/>
              </p:ext>
            </p:extLst>
          </p:nvPr>
        </p:nvGraphicFramePr>
        <p:xfrm>
          <a:off x="396714" y="439170"/>
          <a:ext cx="8344835" cy="614516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576000">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保険者間調整の実情把握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保険者間調整の円滑化に資する取組（他の保険者（特に被用者保険）に対する制度の理解・協力の求めや、好事例の横展開など）</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過誤調整の未然防止に向けた取組</a:t>
                      </a:r>
                    </a:p>
                    <a:p>
                      <a:pPr marL="268288" indent="-268288" algn="l">
                        <a:buFont typeface="Wingdings" panose="05000000000000000000" pitchFamily="2" charset="2"/>
                        <a:buNone/>
                      </a:pPr>
                      <a:r>
                        <a:rPr kumimoji="1" lang="ja-JP" altLang="en-US" sz="700" dirty="0">
                          <a:solidFill>
                            <a:schemeClr val="tx1"/>
                          </a:solidFill>
                          <a:latin typeface="HGSｺﾞｼｯｸM" panose="020B0600000000000000" pitchFamily="50" charset="-128"/>
                          <a:ea typeface="HGSｺﾞｼｯｸM" panose="020B0600000000000000" pitchFamily="50" charset="-128"/>
                        </a:rPr>
                        <a:t>（ア）保険者における資格管理の徹底（被保険者本人に対する定期的な確認や、住民基本台帳担当部署や年金事務所との連携、オンライン資格確認等システムにより提供される資格重複状況結果一覧を活用した適正な資格管理など）</a:t>
                      </a:r>
                    </a:p>
                    <a:p>
                      <a:pPr marL="268288" indent="-268288" algn="l">
                        <a:buFont typeface="Wingdings" panose="05000000000000000000" pitchFamily="2" charset="2"/>
                        <a:buNone/>
                      </a:pPr>
                      <a:r>
                        <a:rPr kumimoji="1" lang="ja-JP" altLang="en-US" sz="700" dirty="0">
                          <a:solidFill>
                            <a:schemeClr val="tx1"/>
                          </a:solidFill>
                          <a:latin typeface="HGSｺﾞｼｯｸM" panose="020B0600000000000000" pitchFamily="50" charset="-128"/>
                          <a:ea typeface="HGSｺﾞｼｯｸM" panose="020B0600000000000000" pitchFamily="50" charset="-128"/>
                        </a:rPr>
                        <a:t>（イ）広報等を活用した被保険者への周知（資格の取得喪失手続きの時期を逸しないことや、自身の資格を確認せずに保険給付を受けることの未然防止、被保険者の適用に係る周知用リーフレットの窓口配架など）</a:t>
                      </a:r>
                      <a:endParaRPr kumimoji="1" lang="en-US" altLang="ja-JP" sz="7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04969933"/>
              </p:ext>
            </p:extLst>
          </p:nvPr>
        </p:nvGraphicFramePr>
        <p:xfrm>
          <a:off x="324707" y="474320"/>
          <a:ext cx="8531999" cy="5838488"/>
        </p:xfrm>
        <a:graphic>
          <a:graphicData uri="http://schemas.openxmlformats.org/drawingml/2006/table">
            <a:tbl>
              <a:tblPr firstRow="1" bandRow="1">
                <a:tableStyleId>{5940675A-B579-460E-94D1-54222C63F5DA}</a:tableStyleId>
              </a:tblPr>
              <a:tblGrid>
                <a:gridCol w="670486">
                  <a:extLst>
                    <a:ext uri="{9D8B030D-6E8A-4147-A177-3AD203B41FA5}">
                      <a16:colId xmlns:a16="http://schemas.microsoft.com/office/drawing/2014/main" val="20000"/>
                    </a:ext>
                  </a:extLst>
                </a:gridCol>
                <a:gridCol w="670486">
                  <a:extLst>
                    <a:ext uri="{9D8B030D-6E8A-4147-A177-3AD203B41FA5}">
                      <a16:colId xmlns:a16="http://schemas.microsoft.com/office/drawing/2014/main" val="3837712147"/>
                    </a:ext>
                  </a:extLst>
                </a:gridCol>
                <a:gridCol w="541982">
                  <a:extLst>
                    <a:ext uri="{9D8B030D-6E8A-4147-A177-3AD203B41FA5}">
                      <a16:colId xmlns:a16="http://schemas.microsoft.com/office/drawing/2014/main" val="20001"/>
                    </a:ext>
                  </a:extLst>
                </a:gridCol>
                <a:gridCol w="2350897">
                  <a:extLst>
                    <a:ext uri="{9D8B030D-6E8A-4147-A177-3AD203B41FA5}">
                      <a16:colId xmlns:a16="http://schemas.microsoft.com/office/drawing/2014/main" val="20002"/>
                    </a:ext>
                  </a:extLst>
                </a:gridCol>
                <a:gridCol w="2149074">
                  <a:extLst>
                    <a:ext uri="{9D8B030D-6E8A-4147-A177-3AD203B41FA5}">
                      <a16:colId xmlns:a16="http://schemas.microsoft.com/office/drawing/2014/main" val="585633033"/>
                    </a:ext>
                  </a:extLst>
                </a:gridCol>
                <a:gridCol w="2149074">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801585">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ctr">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市町村における第三者行為求償事務の取組に関する進捗管理</a:t>
                      </a:r>
                      <a:endPar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第三者行為の早期の把握、損害保険関係団体との覚書に基づく連携</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求償能力の向上、事務手続きの効率化に資する取組の実施</a:t>
                      </a:r>
                      <a:r>
                        <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（府国保連合会が開催する研修会への管理職の継続的な参加、第三者行為求償事務に関する技術的助言を行うアドバイザーや弁護士の活用）</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被保険者への制度周知</a:t>
                      </a:r>
                      <a:endPar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府における第三者行為求償事務の取組状況の把握、改善に向けた指導助言の実施、広域的課題の解決に向けた府と市町村相互間の連携した対応</a:t>
                      </a:r>
                    </a:p>
                  </a:txBody>
                  <a:tcPr anchor="ctr">
                    <a:lnR w="28575"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「都道府県による第三者行為求償事務の取扱いについて（</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R6.12.27</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付け、保国発</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1227</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第</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4</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号、厚生労働省保健局国民健康保険課長通知）」を踏まえた府と市町村との協議について確認。</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第三者行為求償事務の都道府県への委託</a:t>
                      </a:r>
                      <a:r>
                        <a:rPr kumimoji="1" lang="ja-JP" altLang="en-US" sz="800" strike="noStrike" baseline="0" dirty="0">
                          <a:solidFill>
                            <a:schemeClr val="tx1"/>
                          </a:solidFill>
                          <a:latin typeface="UD デジタル 教科書体 NP-B" panose="02020700000000000000" pitchFamily="18" charset="-128"/>
                          <a:ea typeface="UD デジタル 教科書体 NP-B" panose="02020700000000000000" pitchFamily="18" charset="-128"/>
                        </a:rPr>
                        <a:t>に関する協議を進める。</a:t>
                      </a:r>
                      <a:endParaRPr kumimoji="1" lang="en-US" altLang="ja-JP" sz="800"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マイナ保険証の利用率について、各市町村が、令和６年５月・８月・１１月ごとに目標値を定め、厚生労働省にシステムにより報告。</a:t>
                      </a:r>
                    </a:p>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利用促進について、広報共同実施における</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11</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月の共通記事として、マイナ保険証を利用するメリット、資格確認書または資格情報のお知らせに関する情報を発信。令和７年３月府政だよりにマイナ保険証関係の記事を掲載。</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資格確認書等について、第１回市町村国民健康保険主管課長会議（</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R6.9.5</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）において、交付方法、様式・記載事項・有効期限など、統一する取扱いを確認。</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rowSpan="4">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21052623"/>
              </p:ext>
            </p:extLst>
          </p:nvPr>
        </p:nvGraphicFramePr>
        <p:xfrm>
          <a:off x="457200" y="508663"/>
          <a:ext cx="8435278" cy="4541474"/>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マイナ保険証への移行に伴い短期証及び資格証明書は廃止（</a:t>
                      </a: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R6.12.1</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rgbClr val="FF0000"/>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大阪府域地方税徴収機構との連携</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収納率が低い要因分析</a:t>
                      </a:r>
                      <a:r>
                        <a:rPr kumimoji="1" lang="ja-JP" altLang="en-US" sz="800" i="0" strike="noStrike" baseline="0" dirty="0">
                          <a:solidFill>
                            <a:schemeClr val="tx1"/>
                          </a:solidFill>
                          <a:latin typeface="UD デジタル 教科書体 NP-B" panose="02020700000000000000" pitchFamily="18" charset="-128"/>
                          <a:ea typeface="UD デジタル 教科書体 NP-B" panose="02020700000000000000" pitchFamily="18" charset="-128"/>
                        </a:rPr>
                        <a:t>シートを作成。</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短期証廃止後における滞納者との接触の機会の確保方法等</a:t>
                      </a:r>
                      <a:r>
                        <a:rPr kumimoji="1" lang="ja-JP" altLang="en-US" sz="800" i="0" strike="noStrike" baseline="0" dirty="0">
                          <a:solidFill>
                            <a:schemeClr val="tx1"/>
                          </a:solidFill>
                          <a:latin typeface="UD デジタル 教科書体 NP-B" panose="02020700000000000000" pitchFamily="18" charset="-128"/>
                          <a:ea typeface="UD デジタル 教科書体 NP-B" panose="02020700000000000000" pitchFamily="18" charset="-128"/>
                        </a:rPr>
                        <a:t>に関する意見交換を実施</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収納率向上に向けた収納対策について、引続き検討を進める。</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rgbClr val="FF0000"/>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医療費適正化に関する啓発など、被保険者や関係機関等に対して府と市町村が連携し、広域的かつ計画的な広報活動を実施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令和７年度の広報共同実施について、広報項目及び実施スケジュールを決定。</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令和８年度の広報共同実施について、広報項目及び実施スケジュールについて、検討を行う。</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884704308"/>
              </p:ext>
            </p:extLst>
          </p:nvPr>
        </p:nvGraphicFramePr>
        <p:xfrm>
          <a:off x="457200" y="424557"/>
          <a:ext cx="8435282" cy="357558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これまでの経過や被保険者（給付対象者）への影響を考慮し、当面の間は現行制度を継続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他制度との整合性や公平性確保の観点を踏まえ、概３年ごとに実態調査を実施し、調整会議において方向性を検討。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strike="noStrike" baseline="0" dirty="0">
                          <a:solidFill>
                            <a:schemeClr val="tx1"/>
                          </a:solidFill>
                          <a:latin typeface="UD デジタル 教科書体 NP-B" panose="02020700000000000000" pitchFamily="18" charset="-128"/>
                          <a:ea typeface="UD デジタル 教科書体 NP-B" panose="02020700000000000000" pitchFamily="18" charset="-128"/>
                        </a:rPr>
                        <a:t>令和７年度は、概ね３年ごとに制度継続の可否を検討する年度に該当することから、実態調査を実施したうえで検討を進める。</a:t>
                      </a:r>
                      <a:endParaRPr kumimoji="1" lang="en-US" altLang="ja-JP" sz="800"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申請手続きの簡素化については、原則として実施。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客観的な事実に基づき、重大な事象等が生じていると認められる場合には、状況の把握・分析、評価することにより検証を行い、調整会議等の意見を聴きながら、運営方針に沿った対応措置を別途設ける。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93B9D72E-0FB6-4F6F-9591-829C1CF4E15A}"/>
              </a:ext>
            </a:extLst>
          </p:cNvPr>
          <p:cNvSpPr/>
          <p:nvPr/>
        </p:nvSpPr>
        <p:spPr>
          <a:xfrm>
            <a:off x="440344" y="4103058"/>
            <a:ext cx="8423541" cy="622086"/>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「検討すべき主な事項」・ 「検討状況」欄に記載している「－」について、既に整理済み及び方向性等が決定、また国の動向を注視するものとして表記しているが、今後、必要に応じて検討するものとする。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5993</TotalTime>
  <Words>2350</Words>
  <Application>Microsoft Office PowerPoint</Application>
  <PresentationFormat>画面に合わせる (4:3)</PresentationFormat>
  <Paragraphs>224</Paragraphs>
  <Slides>5</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UD デジタル 教科書体 NP-B</vt:lpstr>
      <vt:lpstr>游ゴシック</vt:lpstr>
      <vt:lpstr>Arial</vt:lpstr>
      <vt:lpstr>Calibri</vt:lpstr>
      <vt:lpstr>Wingdings</vt:lpstr>
      <vt:lpstr>Office ​​テーマ</vt:lpstr>
      <vt:lpstr>令和６年度　事業運営検討Ｗ・Ｇの検討事項</vt:lpstr>
      <vt:lpstr>令和６年度　事業運営検討Ｗ・Ｇの検討事項</vt:lpstr>
      <vt:lpstr>令和６年度　事業運営検討Ｗ・Ｇの検討事項</vt:lpstr>
      <vt:lpstr>令和６年度　事業運営検討Ｗ・Ｇの検討事項</vt:lpstr>
      <vt:lpstr>令和６年度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　事業運営検討Ｗ・Ｇの検討事項（中間報告）</dc:title>
  <dc:creator>HOSTNAME</dc:creator>
  <cp:lastModifiedBy>小野　渚彩</cp:lastModifiedBy>
  <cp:revision>553</cp:revision>
  <cp:lastPrinted>2024-12-10T08:07:47Z</cp:lastPrinted>
  <dcterms:created xsi:type="dcterms:W3CDTF">2016-01-05T01:34:32Z</dcterms:created>
  <dcterms:modified xsi:type="dcterms:W3CDTF">2025-03-18T01:24:03Z</dcterms:modified>
</cp:coreProperties>
</file>