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769" autoAdjust="0"/>
    <p:restoredTop sz="94660"/>
  </p:normalViewPr>
  <p:slideViewPr>
    <p:cSldViewPr snapToGrid="0">
      <p:cViewPr>
        <p:scale>
          <a:sx n="125" d="100"/>
          <a:sy n="125" d="100"/>
        </p:scale>
        <p:origin x="-379" y="-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497187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284966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2206828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135058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005559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2588117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216614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1853019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209336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181904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863D55-58A1-4B0C-8E27-BD5DDDBDC50F}" type="datetimeFigureOut">
              <a:rPr kumimoji="1" lang="ja-JP" altLang="en-US" smtClean="0"/>
              <a:t>2025/3/11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1418493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63D55-58A1-4B0C-8E27-BD5DDDBDC50F}" type="datetimeFigureOut">
              <a:rPr kumimoji="1" lang="ja-JP" altLang="en-US" smtClean="0"/>
              <a:t>2025/3/11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26EAE6-CBBD-497E-A738-0C62527B4638}" type="slidenum">
              <a:rPr kumimoji="1" lang="ja-JP" altLang="en-US" smtClean="0"/>
              <a:t>‹#›</a:t>
            </a:fld>
            <a:endParaRPr kumimoji="1" lang="ja-JP" altLang="en-US"/>
          </a:p>
        </p:txBody>
      </p:sp>
    </p:spTree>
    <p:extLst>
      <p:ext uri="{BB962C8B-B14F-4D97-AF65-F5344CB8AC3E}">
        <p14:creationId xmlns:p14="http://schemas.microsoft.com/office/powerpoint/2010/main" val="3542813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676697" y="166952"/>
            <a:ext cx="1080000" cy="43200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b="1" dirty="0"/>
              <a:t>資料８</a:t>
            </a:r>
          </a:p>
        </p:txBody>
      </p:sp>
      <p:sp>
        <p:nvSpPr>
          <p:cNvPr id="7" name="タイトル 9"/>
          <p:cNvSpPr txBox="1">
            <a:spLocks/>
          </p:cNvSpPr>
          <p:nvPr/>
        </p:nvSpPr>
        <p:spPr>
          <a:xfrm>
            <a:off x="2486697" y="166952"/>
            <a:ext cx="7200000" cy="432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ja-JP" altLang="en-US" sz="1800" b="1" dirty="0">
                <a:solidFill>
                  <a:schemeClr val="tx1"/>
                </a:solidFill>
                <a:latin typeface="HG丸ｺﾞｼｯｸM-PRO" panose="020F0600000000000000" pitchFamily="50" charset="-128"/>
                <a:ea typeface="HG丸ｺﾞｼｯｸM-PRO" panose="020F0600000000000000" pitchFamily="50" charset="-128"/>
              </a:rPr>
              <a:t>令和</a:t>
            </a:r>
            <a:r>
              <a:rPr lang="en-US" altLang="ja-JP" sz="1800" b="1" dirty="0">
                <a:solidFill>
                  <a:schemeClr val="tx1"/>
                </a:solidFill>
                <a:latin typeface="HG丸ｺﾞｼｯｸM-PRO" panose="020F0600000000000000" pitchFamily="50" charset="-128"/>
                <a:ea typeface="HG丸ｺﾞｼｯｸM-PRO" panose="020F0600000000000000" pitchFamily="50" charset="-128"/>
              </a:rPr>
              <a:t>7</a:t>
            </a:r>
            <a:r>
              <a:rPr lang="ja-JP" altLang="en-US" sz="1800" b="1" dirty="0">
                <a:solidFill>
                  <a:schemeClr val="tx1"/>
                </a:solidFill>
                <a:latin typeface="HG丸ｺﾞｼｯｸM-PRO" panose="020F0600000000000000" pitchFamily="50" charset="-128"/>
                <a:ea typeface="HG丸ｺﾞｼｯｸM-PRO" panose="020F0600000000000000" pitchFamily="50" charset="-128"/>
              </a:rPr>
              <a:t>年度事業費納付金・本算定結果に係る要因分析について</a:t>
            </a:r>
            <a:endParaRPr lang="ja-JP" altLang="en-US" sz="18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8" name="正方形/長方形 7"/>
          <p:cNvSpPr/>
          <p:nvPr/>
        </p:nvSpPr>
        <p:spPr>
          <a:xfrm>
            <a:off x="408000" y="671045"/>
            <a:ext cx="11376000" cy="6020003"/>
          </a:xfrm>
          <a:prstGeom prst="rect">
            <a:avLst/>
          </a:prstGeom>
          <a:ln w="28575">
            <a:solidFill>
              <a:schemeClr val="accent1"/>
            </a:solidFill>
            <a:prstDash val="sysDot"/>
          </a:ln>
        </p:spPr>
        <p:txBody>
          <a:bodyPr wrap="square" anchor="ctr">
            <a:noAutofit/>
          </a:bodyPr>
          <a:lstStyle/>
          <a:p>
            <a:pPr>
              <a:lnSpc>
                <a:spcPts val="1300"/>
              </a:lnSpc>
              <a:spcBef>
                <a:spcPts val="600"/>
              </a:spcBef>
            </a:pPr>
            <a:r>
              <a:rPr lang="ja-JP" altLang="en-US" sz="1200" b="1" dirty="0">
                <a:latin typeface="BIZ UDゴシック" panose="020B0400000000000000" pitchFamily="49" charset="-128"/>
                <a:ea typeface="BIZ UDゴシック" panose="020B0400000000000000" pitchFamily="49" charset="-128"/>
              </a:rPr>
              <a:t>◆令和７年度事業費納付金・本算定結果（一人あたり保険料の減少）に係る要因分析</a:t>
            </a:r>
            <a:endParaRPr lang="en-US" altLang="ja-JP" sz="1200" b="1"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　令和７年度事業費納付金に係る一人あたり保険料については、様々な増加要因と減少要因を加味し、算出した結果であるが、主な増加要因と減少要因</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について、一人あたり保険料への影響額に着目し、整理・分析を行う。</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○「主な増加要因」</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・前期高齢者交付金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国から示される交付額が令和６年度比で減少したこと、また、前々年度交付額に係る精算額が増加したこと等の影響により、</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約</a:t>
            </a:r>
            <a:r>
              <a:rPr lang="en-US" altLang="ja-JP" sz="1200" dirty="0">
                <a:latin typeface="BIZ UDゴシック" panose="020B0400000000000000" pitchFamily="49" charset="-128"/>
                <a:ea typeface="BIZ UDゴシック" panose="020B0400000000000000" pitchFamily="49" charset="-128"/>
              </a:rPr>
              <a:t>2,500</a:t>
            </a:r>
            <a:r>
              <a:rPr lang="ja-JP" altLang="en-US" sz="1200" dirty="0">
                <a:latin typeface="BIZ UDゴシック" panose="020B0400000000000000" pitchFamily="49" charset="-128"/>
                <a:ea typeface="BIZ UDゴシック" panose="020B0400000000000000" pitchFamily="49" charset="-128"/>
              </a:rPr>
              <a:t>円の減少。</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・高額医療負担金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国の制度見直しの影響により、約</a:t>
            </a:r>
            <a:r>
              <a:rPr lang="en-US" altLang="ja-JP" sz="1200" dirty="0">
                <a:latin typeface="BIZ UDゴシック" panose="020B0400000000000000" pitchFamily="49" charset="-128"/>
                <a:ea typeface="BIZ UDゴシック" panose="020B0400000000000000" pitchFamily="49" charset="-128"/>
              </a:rPr>
              <a:t>1,600</a:t>
            </a:r>
            <a:r>
              <a:rPr lang="ja-JP" altLang="en-US" sz="1200" dirty="0">
                <a:latin typeface="BIZ UDゴシック" panose="020B0400000000000000" pitchFamily="49" charset="-128"/>
                <a:ea typeface="BIZ UDゴシック" panose="020B0400000000000000" pitchFamily="49" charset="-128"/>
              </a:rPr>
              <a:t>円の減少。</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・普通調整交付金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保険給付費の減少等に伴い、約</a:t>
            </a:r>
            <a:r>
              <a:rPr lang="en-US" altLang="ja-JP" sz="1200" dirty="0">
                <a:latin typeface="BIZ UDゴシック" panose="020B0400000000000000" pitchFamily="49" charset="-128"/>
                <a:ea typeface="BIZ UDゴシック" panose="020B0400000000000000" pitchFamily="49" charset="-128"/>
              </a:rPr>
              <a:t>1,000</a:t>
            </a:r>
            <a:r>
              <a:rPr lang="ja-JP" altLang="en-US" sz="1200" dirty="0">
                <a:latin typeface="BIZ UDゴシック" panose="020B0400000000000000" pitchFamily="49" charset="-128"/>
                <a:ea typeface="BIZ UDゴシック" panose="020B0400000000000000" pitchFamily="49" charset="-128"/>
              </a:rPr>
              <a:t>円の減少。</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○「主な減少要因」</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・保険給付費</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最大の減少要因となっている。一人あたり保険給付費については、超高齢化の進展等に伴い、コロナ禍の影響を受けた</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令和２年度を除き、増加傾向が続いている。そういった中、令和５年度後半から保険給付費の伸びが鈍化傾向を示しており、</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直近の令和６年度においては、対前年度比</a:t>
            </a:r>
            <a:r>
              <a:rPr lang="en-US" altLang="ja-JP" sz="1200" dirty="0">
                <a:latin typeface="BIZ UDゴシック" panose="020B0400000000000000" pitchFamily="49" charset="-128"/>
                <a:ea typeface="BIZ UDゴシック" panose="020B0400000000000000" pitchFamily="49" charset="-128"/>
              </a:rPr>
              <a:t>0.26</a:t>
            </a:r>
            <a:r>
              <a:rPr lang="ja-JP" altLang="en-US" sz="1200" dirty="0">
                <a:latin typeface="BIZ UDゴシック" panose="020B0400000000000000" pitchFamily="49" charset="-128"/>
                <a:ea typeface="BIZ UDゴシック" panose="020B0400000000000000" pitchFamily="49" charset="-128"/>
              </a:rPr>
              <a:t>％とほぼ横ばいとなる見込みとなっている。こういった直近においてみられる</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鈍化傾向を踏まえ、国が示す推計方法に基づき算定した結果、令和７年度は約</a:t>
            </a:r>
            <a:r>
              <a:rPr lang="en-US" altLang="ja-JP" sz="1200" dirty="0">
                <a:latin typeface="BIZ UDゴシック" panose="020B0400000000000000" pitchFamily="49" charset="-128"/>
                <a:ea typeface="BIZ UDゴシック" panose="020B0400000000000000" pitchFamily="49" charset="-128"/>
              </a:rPr>
              <a:t>4,400</a:t>
            </a:r>
            <a:r>
              <a:rPr lang="ja-JP" altLang="en-US" sz="1200" dirty="0">
                <a:latin typeface="BIZ UDゴシック" panose="020B0400000000000000" pitchFamily="49" charset="-128"/>
                <a:ea typeface="BIZ UDゴシック" panose="020B0400000000000000" pitchFamily="49" charset="-128"/>
              </a:rPr>
              <a:t>円の減少。</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・介護納付金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国が示す負担見込額の増加傾向が鈍化したことにより、約</a:t>
            </a:r>
            <a:r>
              <a:rPr lang="en-US" altLang="ja-JP" sz="1200" dirty="0">
                <a:latin typeface="BIZ UDゴシック" panose="020B0400000000000000" pitchFamily="49" charset="-128"/>
                <a:ea typeface="BIZ UDゴシック" panose="020B0400000000000000" pitchFamily="49" charset="-128"/>
              </a:rPr>
              <a:t>2,500</a:t>
            </a:r>
            <a:r>
              <a:rPr lang="ja-JP" altLang="en-US" sz="1200" dirty="0">
                <a:latin typeface="BIZ UDゴシック" panose="020B0400000000000000" pitchFamily="49" charset="-128"/>
                <a:ea typeface="BIZ UDゴシック" panose="020B0400000000000000" pitchFamily="49" charset="-128"/>
              </a:rPr>
              <a:t>円の減少。</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・特別調整交付金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保険料水準完全統一達成団体に対する国の財政支援等により、約</a:t>
            </a:r>
            <a:r>
              <a:rPr lang="en-US" altLang="ja-JP" sz="1200" dirty="0">
                <a:latin typeface="BIZ UDゴシック" panose="020B0400000000000000" pitchFamily="49" charset="-128"/>
                <a:ea typeface="BIZ UDゴシック" panose="020B0400000000000000" pitchFamily="49" charset="-128"/>
              </a:rPr>
              <a:t>1,100</a:t>
            </a:r>
            <a:r>
              <a:rPr lang="ja-JP" altLang="en-US" sz="1200" dirty="0">
                <a:latin typeface="BIZ UDゴシック" panose="020B0400000000000000" pitchFamily="49" charset="-128"/>
                <a:ea typeface="BIZ UDゴシック" panose="020B0400000000000000" pitchFamily="49" charset="-128"/>
              </a:rPr>
              <a:t>円の増加。</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○「保険料抑制のための継続的取組」</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　前述の特別調整交付金のほか、令和６年度の保険料水準完全統一を踏まえ構築した財政調整事業等により、約</a:t>
            </a:r>
            <a:r>
              <a:rPr lang="en-US" altLang="ja-JP" sz="1200" dirty="0">
                <a:latin typeface="BIZ UDゴシック" panose="020B0400000000000000" pitchFamily="49" charset="-128"/>
                <a:ea typeface="BIZ UDゴシック" panose="020B0400000000000000" pitchFamily="49" charset="-128"/>
              </a:rPr>
              <a:t>16,400</a:t>
            </a:r>
            <a:r>
              <a:rPr lang="ja-JP" altLang="en-US" sz="1200" dirty="0">
                <a:latin typeface="BIZ UDゴシック" panose="020B0400000000000000" pitchFamily="49" charset="-128"/>
                <a:ea typeface="BIZ UDゴシック" panose="020B0400000000000000" pitchFamily="49" charset="-128"/>
              </a:rPr>
              <a:t>円の抑制財源を確保。</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　これらの増減要因及び保険料抑制の取組の結果、令和７年度事業費納付金（本算定）における一人あたり保険料収納必要額は、</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対前年度比で約▲</a:t>
            </a:r>
            <a:r>
              <a:rPr lang="en-US" altLang="ja-JP" sz="1200" dirty="0">
                <a:latin typeface="BIZ UDゴシック" panose="020B0400000000000000" pitchFamily="49" charset="-128"/>
                <a:ea typeface="BIZ UDゴシック" panose="020B0400000000000000" pitchFamily="49" charset="-128"/>
              </a:rPr>
              <a:t>3,500</a:t>
            </a:r>
            <a:r>
              <a:rPr lang="ja-JP" altLang="en-US" sz="1200" dirty="0">
                <a:latin typeface="BIZ UDゴシック" panose="020B0400000000000000" pitchFamily="49" charset="-128"/>
                <a:ea typeface="BIZ UDゴシック" panose="020B0400000000000000" pitchFamily="49" charset="-128"/>
              </a:rPr>
              <a:t>円（▲</a:t>
            </a:r>
            <a:r>
              <a:rPr lang="en-US" altLang="ja-JP" sz="1200" dirty="0">
                <a:latin typeface="BIZ UDゴシック" panose="020B0400000000000000" pitchFamily="49" charset="-128"/>
                <a:ea typeface="BIZ UDゴシック" panose="020B0400000000000000" pitchFamily="49" charset="-128"/>
              </a:rPr>
              <a:t>2.13</a:t>
            </a:r>
            <a:r>
              <a:rPr lang="ja-JP" altLang="en-US" sz="1200" dirty="0">
                <a:latin typeface="BIZ UDゴシック" panose="020B0400000000000000" pitchFamily="49" charset="-128"/>
                <a:ea typeface="BIZ UDゴシック" panose="020B0400000000000000" pitchFamily="49" charset="-128"/>
              </a:rPr>
              <a:t>％）の減少となる、</a:t>
            </a:r>
            <a:r>
              <a:rPr lang="en-US" altLang="ja-JP" sz="1200" dirty="0">
                <a:latin typeface="BIZ UDゴシック" panose="020B0400000000000000" pitchFamily="49" charset="-128"/>
                <a:ea typeface="BIZ UDゴシック" panose="020B0400000000000000" pitchFamily="49" charset="-128"/>
              </a:rPr>
              <a:t>162,164</a:t>
            </a:r>
            <a:r>
              <a:rPr lang="ja-JP" altLang="en-US" sz="1200" dirty="0">
                <a:latin typeface="BIZ UDゴシック" panose="020B0400000000000000" pitchFamily="49" charset="-128"/>
                <a:ea typeface="BIZ UDゴシック" panose="020B0400000000000000" pitchFamily="49" charset="-128"/>
              </a:rPr>
              <a:t>円</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人となった。</a:t>
            </a:r>
            <a:endParaRPr lang="en-US" altLang="ja-JP" sz="1200" dirty="0">
              <a:latin typeface="BIZ UDゴシック" panose="020B0400000000000000" pitchFamily="49" charset="-128"/>
              <a:ea typeface="BIZ UDゴシック" panose="020B0400000000000000" pitchFamily="49" charset="-128"/>
            </a:endParaRPr>
          </a:p>
          <a:p>
            <a:pPr>
              <a:lnSpc>
                <a:spcPts val="1300"/>
              </a:lnSpc>
              <a:spcBef>
                <a:spcPts val="900"/>
              </a:spcBef>
            </a:pP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主な増加要因</a:t>
            </a:r>
            <a:r>
              <a:rPr lang="en-US" altLang="ja-JP" sz="1200" b="1" dirty="0">
                <a:latin typeface="BIZ UDゴシック" panose="020B0400000000000000" pitchFamily="49" charset="-128"/>
                <a:ea typeface="BIZ UDゴシック" panose="020B0400000000000000" pitchFamily="49" charset="-128"/>
              </a:rPr>
              <a:t>】</a:t>
            </a:r>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計＋約</a:t>
            </a:r>
            <a:r>
              <a:rPr lang="en-US" altLang="ja-JP" sz="1200" b="1" dirty="0">
                <a:latin typeface="BIZ UDゴシック" panose="020B0400000000000000" pitchFamily="49" charset="-128"/>
                <a:ea typeface="BIZ UDゴシック" panose="020B0400000000000000" pitchFamily="49" charset="-128"/>
              </a:rPr>
              <a:t>5,100</a:t>
            </a:r>
            <a:r>
              <a:rPr lang="ja-JP" altLang="en-US" sz="1200" b="1" dirty="0">
                <a:latin typeface="BIZ UDゴシック" panose="020B0400000000000000" pitchFamily="49" charset="-128"/>
                <a:ea typeface="BIZ UDゴシック" panose="020B0400000000000000" pitchFamily="49" charset="-128"/>
              </a:rPr>
              <a:t>円</a:t>
            </a: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人）</a:t>
            </a:r>
            <a:endParaRPr lang="en-US" altLang="ja-JP" sz="1200" b="1"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・前期高齢者交付金の減少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＋約</a:t>
            </a:r>
            <a:r>
              <a:rPr lang="en-US" altLang="ja-JP" sz="1200" dirty="0">
                <a:latin typeface="BIZ UDゴシック" panose="020B0400000000000000" pitchFamily="49" charset="-128"/>
                <a:ea typeface="BIZ UDゴシック" panose="020B0400000000000000" pitchFamily="49" charset="-128"/>
              </a:rPr>
              <a:t>2,500</a:t>
            </a:r>
            <a:r>
              <a:rPr lang="ja-JP" altLang="en-US" sz="1200" dirty="0">
                <a:latin typeface="BIZ UDゴシック" panose="020B0400000000000000" pitchFamily="49" charset="-128"/>
                <a:ea typeface="BIZ UDゴシック" panose="020B0400000000000000" pitchFamily="49" charset="-128"/>
              </a:rPr>
              <a:t>円</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人</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・高額医療負担金の減少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＋約</a:t>
            </a:r>
            <a:r>
              <a:rPr lang="en-US" altLang="ja-JP" sz="1200" dirty="0">
                <a:latin typeface="BIZ UDゴシック" panose="020B0400000000000000" pitchFamily="49" charset="-128"/>
                <a:ea typeface="BIZ UDゴシック" panose="020B0400000000000000" pitchFamily="49" charset="-128"/>
              </a:rPr>
              <a:t>1,600</a:t>
            </a:r>
            <a:r>
              <a:rPr lang="ja-JP" altLang="en-US" sz="1200" dirty="0">
                <a:latin typeface="BIZ UDゴシック" panose="020B0400000000000000" pitchFamily="49" charset="-128"/>
                <a:ea typeface="BIZ UDゴシック" panose="020B0400000000000000" pitchFamily="49" charset="-128"/>
              </a:rPr>
              <a:t>円</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人</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・普通調整交付金の減少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＋約</a:t>
            </a:r>
            <a:r>
              <a:rPr lang="en-US" altLang="ja-JP" sz="1200" dirty="0">
                <a:latin typeface="BIZ UDゴシック" panose="020B0400000000000000" pitchFamily="49" charset="-128"/>
                <a:ea typeface="BIZ UDゴシック" panose="020B0400000000000000" pitchFamily="49" charset="-128"/>
              </a:rPr>
              <a:t>1,000</a:t>
            </a:r>
            <a:r>
              <a:rPr lang="ja-JP" altLang="en-US" sz="1200" dirty="0">
                <a:latin typeface="BIZ UDゴシック" panose="020B0400000000000000" pitchFamily="49" charset="-128"/>
                <a:ea typeface="BIZ UDゴシック" panose="020B0400000000000000" pitchFamily="49" charset="-128"/>
              </a:rPr>
              <a:t>円</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人</a:t>
            </a:r>
            <a:endParaRPr lang="en-US" altLang="ja-JP" sz="1200" dirty="0">
              <a:latin typeface="BIZ UDゴシック" panose="020B0400000000000000" pitchFamily="49" charset="-128"/>
              <a:ea typeface="BIZ UDゴシック" panose="020B0400000000000000" pitchFamily="49" charset="-128"/>
            </a:endParaRPr>
          </a:p>
          <a:p>
            <a:pPr>
              <a:lnSpc>
                <a:spcPts val="800"/>
              </a:lnSpc>
            </a:pPr>
            <a:r>
              <a:rPr lang="ja-JP" altLang="en-US" sz="1200" dirty="0">
                <a:latin typeface="BIZ UDゴシック" panose="020B0400000000000000" pitchFamily="49" charset="-128"/>
                <a:ea typeface="BIZ UDゴシック" panose="020B0400000000000000" pitchFamily="49" charset="-128"/>
              </a:rPr>
              <a:t>　</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主な減少要因</a:t>
            </a: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（計▲約</a:t>
            </a:r>
            <a:r>
              <a:rPr lang="en-US" altLang="ja-JP" sz="1200" b="1" dirty="0">
                <a:latin typeface="BIZ UDゴシック" panose="020B0400000000000000" pitchFamily="49" charset="-128"/>
                <a:ea typeface="BIZ UDゴシック" panose="020B0400000000000000" pitchFamily="49" charset="-128"/>
              </a:rPr>
              <a:t>8,000</a:t>
            </a:r>
            <a:r>
              <a:rPr lang="ja-JP" altLang="en-US" sz="1200" b="1" dirty="0">
                <a:latin typeface="BIZ UDゴシック" panose="020B0400000000000000" pitchFamily="49" charset="-128"/>
                <a:ea typeface="BIZ UDゴシック" panose="020B0400000000000000" pitchFamily="49" charset="-128"/>
              </a:rPr>
              <a:t>円</a:t>
            </a: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人）</a:t>
            </a:r>
            <a:endParaRPr lang="en-US" altLang="ja-JP" sz="1200" b="1"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・保険給付費の減少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▲約</a:t>
            </a:r>
            <a:r>
              <a:rPr lang="en-US" altLang="ja-JP" sz="1200" dirty="0">
                <a:latin typeface="BIZ UDゴシック" panose="020B0400000000000000" pitchFamily="49" charset="-128"/>
                <a:ea typeface="BIZ UDゴシック" panose="020B0400000000000000" pitchFamily="49" charset="-128"/>
              </a:rPr>
              <a:t>4,400</a:t>
            </a:r>
            <a:r>
              <a:rPr lang="ja-JP" altLang="en-US" sz="1200" dirty="0">
                <a:latin typeface="BIZ UDゴシック" panose="020B0400000000000000" pitchFamily="49" charset="-128"/>
                <a:ea typeface="BIZ UDゴシック" panose="020B0400000000000000" pitchFamily="49" charset="-128"/>
              </a:rPr>
              <a:t>円</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人</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・介護納付金の減少</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▲約</a:t>
            </a:r>
            <a:r>
              <a:rPr lang="en-US" altLang="ja-JP" sz="1200" dirty="0">
                <a:latin typeface="BIZ UDゴシック" panose="020B0400000000000000" pitchFamily="49" charset="-128"/>
                <a:ea typeface="BIZ UDゴシック" panose="020B0400000000000000" pitchFamily="49" charset="-128"/>
              </a:rPr>
              <a:t>2,500</a:t>
            </a:r>
            <a:r>
              <a:rPr lang="ja-JP" altLang="en-US" sz="1200" dirty="0">
                <a:latin typeface="BIZ UDゴシック" panose="020B0400000000000000" pitchFamily="49" charset="-128"/>
                <a:ea typeface="BIZ UDゴシック" panose="020B0400000000000000" pitchFamily="49" charset="-128"/>
              </a:rPr>
              <a:t>円</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人</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・特別調整交付金の増加</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▲約</a:t>
            </a:r>
            <a:r>
              <a:rPr lang="en-US" altLang="ja-JP" sz="1200" dirty="0">
                <a:latin typeface="BIZ UDゴシック" panose="020B0400000000000000" pitchFamily="49" charset="-128"/>
                <a:ea typeface="BIZ UDゴシック" panose="020B0400000000000000" pitchFamily="49" charset="-128"/>
              </a:rPr>
              <a:t>1,100</a:t>
            </a:r>
            <a:r>
              <a:rPr lang="ja-JP" altLang="en-US" sz="1200" dirty="0">
                <a:latin typeface="BIZ UDゴシック" panose="020B0400000000000000" pitchFamily="49" charset="-128"/>
                <a:ea typeface="BIZ UDゴシック" panose="020B0400000000000000" pitchFamily="49" charset="-128"/>
              </a:rPr>
              <a:t>円</a:t>
            </a:r>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人</a:t>
            </a:r>
            <a:endParaRPr lang="en-US" altLang="ja-JP" sz="1200" dirty="0">
              <a:latin typeface="BIZ UDゴシック" panose="020B0400000000000000" pitchFamily="49" charset="-128"/>
              <a:ea typeface="BIZ UDゴシック" panose="020B0400000000000000" pitchFamily="49" charset="-128"/>
            </a:endParaRPr>
          </a:p>
          <a:p>
            <a:pPr>
              <a:lnSpc>
                <a:spcPts val="800"/>
              </a:lnSpc>
            </a:pP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保険料抑制のための継続的取組</a:t>
            </a: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（計▲約</a:t>
            </a:r>
            <a:r>
              <a:rPr lang="en-US" altLang="ja-JP" sz="1200" b="1" dirty="0">
                <a:latin typeface="BIZ UDゴシック" panose="020B0400000000000000" pitchFamily="49" charset="-128"/>
                <a:ea typeface="BIZ UDゴシック" panose="020B0400000000000000" pitchFamily="49" charset="-128"/>
              </a:rPr>
              <a:t>16,400</a:t>
            </a:r>
            <a:r>
              <a:rPr lang="ja-JP" altLang="en-US" sz="1200" b="1" dirty="0">
                <a:latin typeface="BIZ UDゴシック" panose="020B0400000000000000" pitchFamily="49" charset="-128"/>
                <a:ea typeface="BIZ UDゴシック" panose="020B0400000000000000" pitchFamily="49" charset="-128"/>
              </a:rPr>
              <a:t>円</a:t>
            </a:r>
            <a:r>
              <a:rPr lang="en-US" altLang="ja-JP" sz="1200" b="1" dirty="0">
                <a:latin typeface="BIZ UDゴシック" panose="020B0400000000000000" pitchFamily="49" charset="-128"/>
                <a:ea typeface="BIZ UDゴシック" panose="020B0400000000000000" pitchFamily="49" charset="-128"/>
              </a:rPr>
              <a:t>/</a:t>
            </a:r>
            <a:r>
              <a:rPr lang="ja-JP" altLang="en-US" sz="1200" b="1" dirty="0">
                <a:latin typeface="BIZ UDゴシック" panose="020B0400000000000000" pitchFamily="49" charset="-128"/>
                <a:ea typeface="BIZ UDゴシック" panose="020B0400000000000000" pitchFamily="49" charset="-128"/>
              </a:rPr>
              <a:t>人）　</a:t>
            </a:r>
            <a:endParaRPr lang="en-US" altLang="ja-JP" sz="1200" b="1"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・府国民健康保険特別会計における剰余金や保険者努力支援制度交付金（都道府県分）の活用、市町村からの事業費納付金を通じた保険料抑制の取組等に</a:t>
            </a:r>
            <a:endParaRPr lang="en-US" altLang="ja-JP" sz="1200" dirty="0">
              <a:latin typeface="BIZ UDゴシック" panose="020B0400000000000000" pitchFamily="49" charset="-128"/>
              <a:ea typeface="BIZ UDゴシック" panose="020B0400000000000000" pitchFamily="49" charset="-128"/>
            </a:endParaRPr>
          </a:p>
          <a:p>
            <a:pPr>
              <a:lnSpc>
                <a:spcPts val="1300"/>
              </a:lnSpc>
            </a:pPr>
            <a:r>
              <a:rPr lang="ja-JP" altLang="en-US" sz="1200" dirty="0">
                <a:latin typeface="BIZ UDゴシック" panose="020B0400000000000000" pitchFamily="49" charset="-128"/>
                <a:ea typeface="BIZ UDゴシック" panose="020B0400000000000000" pitchFamily="49" charset="-128"/>
              </a:rPr>
              <a:t>　　よる財政調整事業のほか、特別調整交付金（統一達成団体に対する財政支援）等により約</a:t>
            </a:r>
            <a:r>
              <a:rPr lang="en-US" altLang="ja-JP" sz="1200" dirty="0">
                <a:latin typeface="BIZ UDゴシック" panose="020B0400000000000000" pitchFamily="49" charset="-128"/>
                <a:ea typeface="BIZ UDゴシック" panose="020B0400000000000000" pitchFamily="49" charset="-128"/>
              </a:rPr>
              <a:t>236</a:t>
            </a:r>
            <a:r>
              <a:rPr lang="ja-JP" altLang="en-US" sz="1200" dirty="0">
                <a:latin typeface="BIZ UDゴシック" panose="020B0400000000000000" pitchFamily="49" charset="-128"/>
                <a:ea typeface="BIZ UDゴシック" panose="020B0400000000000000" pitchFamily="49" charset="-128"/>
              </a:rPr>
              <a:t>億円の保険料抑制財源を確保　</a:t>
            </a:r>
            <a:endParaRPr lang="en-US" altLang="ja-JP" sz="12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6817249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1501</TotalTime>
  <Words>764</Words>
  <Application>Microsoft Office PowerPoint</Application>
  <PresentationFormat>ワイド画面</PresentationFormat>
  <Paragraphs>38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UDゴシック</vt:lpstr>
      <vt:lpstr>HG丸ｺﾞｼｯｸM-PRO</vt:lpstr>
      <vt:lpstr>UD デジタル 教科書体 NK-R</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令和元年度財政運営ワーキング・グループ委員の任期延長について</dc:title>
  <dc:creator>森口　昌彦</dc:creator>
  <cp:lastModifiedBy>籠島　隆</cp:lastModifiedBy>
  <cp:revision>154</cp:revision>
  <cp:lastPrinted>2025-03-11T02:48:18Z</cp:lastPrinted>
  <dcterms:created xsi:type="dcterms:W3CDTF">2020-02-03T07:54:31Z</dcterms:created>
  <dcterms:modified xsi:type="dcterms:W3CDTF">2025-03-11T03:01:45Z</dcterms:modified>
</cp:coreProperties>
</file>