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80" r:id="rId6"/>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29" autoAdjust="0"/>
    <p:restoredTop sz="94660"/>
  </p:normalViewPr>
  <p:slideViewPr>
    <p:cSldViewPr snapToGrid="0">
      <p:cViewPr varScale="1">
        <p:scale>
          <a:sx n="59" d="100"/>
          <a:sy n="59" d="100"/>
        </p:scale>
        <p:origin x="36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F6C1369-8001-45AA-AC52-1273BE46EA06}"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2184318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6C1369-8001-45AA-AC52-1273BE46EA06}"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1342369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6C1369-8001-45AA-AC52-1273BE46EA06}"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3415150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6C1369-8001-45AA-AC52-1273BE46EA06}"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452086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F6C1369-8001-45AA-AC52-1273BE46EA06}"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4202280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F6C1369-8001-45AA-AC52-1273BE46EA06}" type="datetimeFigureOut">
              <a:rPr kumimoji="1" lang="ja-JP" altLang="en-US" smtClean="0"/>
              <a:t>2024/12/9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3841320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F6C1369-8001-45AA-AC52-1273BE46EA06}" type="datetimeFigureOut">
              <a:rPr kumimoji="1" lang="ja-JP" altLang="en-US" smtClean="0"/>
              <a:t>2024/12/9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1016096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F6C1369-8001-45AA-AC52-1273BE46EA06}" type="datetimeFigureOut">
              <a:rPr kumimoji="1" lang="ja-JP" altLang="en-US" smtClean="0"/>
              <a:t>2024/12/9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812273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C1369-8001-45AA-AC52-1273BE46EA06}" type="datetimeFigureOut">
              <a:rPr kumimoji="1" lang="ja-JP" altLang="en-US" smtClean="0"/>
              <a:t>2024/12/9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3575931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F6C1369-8001-45AA-AC52-1273BE46EA06}" type="datetimeFigureOut">
              <a:rPr kumimoji="1" lang="ja-JP" altLang="en-US" smtClean="0"/>
              <a:t>2024/12/9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949621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F6C1369-8001-45AA-AC52-1273BE46EA06}" type="datetimeFigureOut">
              <a:rPr kumimoji="1" lang="ja-JP" altLang="en-US" smtClean="0"/>
              <a:t>2024/12/9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2137500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9F6C1369-8001-45AA-AC52-1273BE46EA06}" type="datetimeFigureOut">
              <a:rPr kumimoji="1" lang="ja-JP" altLang="en-US" smtClean="0"/>
              <a:t>2024/12/9</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F1A5E6C0-F602-4A5B-AC64-B0633A17B438}" type="slidenum">
              <a:rPr kumimoji="1" lang="ja-JP" altLang="en-US" smtClean="0"/>
              <a:t>‹#›</a:t>
            </a:fld>
            <a:endParaRPr kumimoji="1" lang="ja-JP" altLang="en-US"/>
          </a:p>
        </p:txBody>
      </p:sp>
    </p:spTree>
    <p:extLst>
      <p:ext uri="{BB962C8B-B14F-4D97-AF65-F5344CB8AC3E}">
        <p14:creationId xmlns:p14="http://schemas.microsoft.com/office/powerpoint/2010/main" val="20431143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2AA23AA-9043-413B-B2B6-FBE4DDDC61AE}"/>
              </a:ext>
            </a:extLst>
          </p:cNvPr>
          <p:cNvSpPr/>
          <p:nvPr/>
        </p:nvSpPr>
        <p:spPr>
          <a:xfrm>
            <a:off x="1327825" y="-1"/>
            <a:ext cx="8036162" cy="343873"/>
          </a:xfrm>
          <a:prstGeom prst="rect">
            <a:avLst/>
          </a:pr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保険料減免に係る府内統一基準</a:t>
            </a:r>
            <a:r>
              <a:rPr lang="ja-JP" altLang="en-US"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と標準システム等</a:t>
            </a:r>
            <a:r>
              <a:rPr lang="ja-JP" altLang="ja-JP"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と</a:t>
            </a:r>
            <a:r>
              <a:rPr lang="ja-JP" altLang="en-US"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の相違点に対する</a:t>
            </a:r>
            <a:r>
              <a:rPr lang="ja-JP" altLang="ja-JP"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対応方針</a:t>
            </a:r>
            <a:r>
              <a:rPr lang="ja-JP" altLang="en-US"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の検討について</a:t>
            </a:r>
            <a:endParaRPr lang="ja-JP" altLang="en-US" sz="1400" b="1" dirty="0">
              <a:solidFill>
                <a:schemeClr val="bg1"/>
              </a:solidFill>
              <a:latin typeface="BIZ UDゴシック" panose="020B0400000000000000" pitchFamily="49" charset="-128"/>
              <a:ea typeface="BIZ UDゴシック" panose="020B0400000000000000" pitchFamily="49" charset="-128"/>
            </a:endParaRPr>
          </a:p>
        </p:txBody>
      </p:sp>
      <p:sp>
        <p:nvSpPr>
          <p:cNvPr id="7" name="テキスト ボックス 13">
            <a:extLst>
              <a:ext uri="{FF2B5EF4-FFF2-40B4-BE49-F238E27FC236}">
                <a16:creationId xmlns:a16="http://schemas.microsoft.com/office/drawing/2014/main" id="{C1E781A5-BB27-4617-8665-161AC59B762B}"/>
              </a:ext>
            </a:extLst>
          </p:cNvPr>
          <p:cNvSpPr txBox="1"/>
          <p:nvPr/>
        </p:nvSpPr>
        <p:spPr>
          <a:xfrm>
            <a:off x="86498" y="438828"/>
            <a:ext cx="10518817" cy="1550334"/>
          </a:xfrm>
          <a:prstGeom prst="rect">
            <a:avLst/>
          </a:prstGeom>
          <a:noFill/>
          <a:ln w="28575">
            <a:solidFill>
              <a:schemeClr val="accent5">
                <a:lumMod val="50000"/>
              </a:schemeClr>
            </a:solidFill>
          </a:ln>
        </p:spPr>
        <p:txBody>
          <a:bodyPr wrap="square" rtlCol="0" anchor="b">
            <a:noAutofit/>
          </a:bodyPr>
          <a:lstStyle/>
          <a:p>
            <a:pPr marL="115355" indent="-115355" algn="just">
              <a:lnSpc>
                <a:spcPts val="1200"/>
              </a:lnSpc>
            </a:pP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　自治体情報システムの標準化により、</a:t>
            </a:r>
            <a:r>
              <a:rPr lang="ja-JP"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rPr>
              <a:t>令和７年度</a:t>
            </a: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末</a:t>
            </a:r>
            <a:r>
              <a:rPr lang="ja-JP"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rPr>
              <a:t>までに</a:t>
            </a: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全市町村が事務処理標準システム又は標準準拠システム（以下「標準システム」という。）に移行しなければ</a:t>
            </a:r>
            <a:endPar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15355" indent="-115355" algn="just">
              <a:lnSpc>
                <a:spcPts val="1200"/>
              </a:lnSpc>
            </a:pPr>
            <a:r>
              <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ならないとされているが、府内統一基準として定める保険料減免の事務運用（以下「事務運用」という。）と標準システム上の処理内容において、複数の減免事由に該</a:t>
            </a:r>
            <a:endPar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15355" indent="-115355" algn="just">
              <a:lnSpc>
                <a:spcPts val="1200"/>
              </a:lnSpc>
            </a:pPr>
            <a:r>
              <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当する場合等に一部相違（以下「相違点」という。）が生じていることから、府内統一の保険料減免制度を適切に運用するため、外付けシステム等の改修（以下「シス</a:t>
            </a:r>
            <a:endPar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15355" indent="-115355" algn="just">
              <a:lnSpc>
                <a:spcPts val="1200"/>
              </a:lnSpc>
            </a:pPr>
            <a:r>
              <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テム改修」という。 ）が必要な場合がある（参考：標準システム導入済みの</a:t>
            </a:r>
            <a:r>
              <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rPr>
              <a:t>11</a:t>
            </a: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団体中、システム改修済みは２団体）。</a:t>
            </a:r>
            <a:endPar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15355" indent="-115355" algn="just">
              <a:lnSpc>
                <a:spcPts val="1200"/>
              </a:lnSpc>
            </a:pP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　システム改修については、これまで府２号繰入金を活用し、広域化推進に向けたシステム改修推進事業（以下「システム改修推進事業」という。）による市町村の取組</a:t>
            </a:r>
            <a:endPar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15355" indent="-115355" algn="just">
              <a:lnSpc>
                <a:spcPts val="1200"/>
              </a:lnSpc>
            </a:pPr>
            <a:r>
              <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みを支援してきたが、激変緩和措置期間の終了に伴う府２号繰入金を活用した府独自インセンティブの仕組みの廃止により、システム改修推進事業は令和５年度末で終</a:t>
            </a:r>
            <a:endPar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15355" indent="-115355" algn="just">
              <a:lnSpc>
                <a:spcPts val="1200"/>
              </a:lnSpc>
            </a:pPr>
            <a:r>
              <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了している。</a:t>
            </a:r>
            <a:endPar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15355" indent="-115355" algn="just">
              <a:lnSpc>
                <a:spcPts val="1200"/>
              </a:lnSpc>
            </a:pP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　これらを踏まえ、相違点に対応するため、①事務運用を標準システム上の処理内容に合わせるべきか否か、②事務運用を従前どおりとする場合、システム改修を必須と</a:t>
            </a:r>
            <a:endPar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15355" indent="-115355" algn="just">
              <a:lnSpc>
                <a:spcPts val="1200"/>
              </a:lnSpc>
            </a:pPr>
            <a:r>
              <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するのか、また、システム改修費の財源をどうするのかが課題となる。</a:t>
            </a:r>
            <a:endPar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0" name="テキスト ボックス 13">
            <a:extLst>
              <a:ext uri="{FF2B5EF4-FFF2-40B4-BE49-F238E27FC236}">
                <a16:creationId xmlns:a16="http://schemas.microsoft.com/office/drawing/2014/main" id="{92924B10-3CFE-4CE2-8A14-BF2C53244646}"/>
              </a:ext>
            </a:extLst>
          </p:cNvPr>
          <p:cNvSpPr txBox="1"/>
          <p:nvPr/>
        </p:nvSpPr>
        <p:spPr>
          <a:xfrm>
            <a:off x="86493" y="2124337"/>
            <a:ext cx="10518817" cy="5333299"/>
          </a:xfrm>
          <a:prstGeom prst="rect">
            <a:avLst/>
          </a:prstGeom>
          <a:noFill/>
          <a:ln w="28575">
            <a:solidFill>
              <a:schemeClr val="accent5">
                <a:lumMod val="50000"/>
              </a:schemeClr>
            </a:solidFill>
          </a:ln>
        </p:spPr>
        <p:txBody>
          <a:bodyPr wrap="square" rtlCol="0" anchor="b">
            <a:noAutofit/>
          </a:bodyPr>
          <a:lstStyle/>
          <a:p>
            <a:pPr marL="115355" indent="-115355" algn="just">
              <a:lnSpc>
                <a:spcPts val="1000"/>
              </a:lnSpc>
            </a:pPr>
            <a:r>
              <a:rPr lang="ja-JP" altLang="en-US" sz="10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endParaRPr lang="en-US" altLang="ja-JP" sz="10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1" name="四角形: 角を丸くする 10">
            <a:extLst>
              <a:ext uri="{FF2B5EF4-FFF2-40B4-BE49-F238E27FC236}">
                <a16:creationId xmlns:a16="http://schemas.microsoft.com/office/drawing/2014/main" id="{D5D11A9D-AB79-4D47-AE84-4F10AD77E271}"/>
              </a:ext>
            </a:extLst>
          </p:cNvPr>
          <p:cNvSpPr/>
          <p:nvPr/>
        </p:nvSpPr>
        <p:spPr>
          <a:xfrm>
            <a:off x="86496" y="2027775"/>
            <a:ext cx="1147943" cy="216000"/>
          </a:xfrm>
          <a:prstGeom prst="roundRect">
            <a:avLst/>
          </a:prstGeom>
          <a:solidFill>
            <a:schemeClr val="accent5">
              <a:lumMod val="50000"/>
            </a:schemeClr>
          </a:solidFill>
          <a:ln w="2857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latin typeface="BIZ UDゴシック" panose="020B0400000000000000" pitchFamily="49" charset="-128"/>
                <a:ea typeface="BIZ UDゴシック" panose="020B0400000000000000" pitchFamily="49" charset="-128"/>
              </a:rPr>
              <a:t>２　</a:t>
            </a:r>
            <a:r>
              <a:rPr kumimoji="1" lang="ja-JP" altLang="en-US" sz="1200" b="1" dirty="0">
                <a:solidFill>
                  <a:schemeClr val="bg1"/>
                </a:solidFill>
                <a:latin typeface="BIZ UDゴシック" panose="020B0400000000000000" pitchFamily="49" charset="-128"/>
                <a:ea typeface="BIZ UDゴシック" panose="020B0400000000000000" pitchFamily="49" charset="-128"/>
              </a:rPr>
              <a:t>検討経</a:t>
            </a:r>
            <a:r>
              <a:rPr kumimoji="1" lang="ja-JP" altLang="en-US" sz="1200" b="1" dirty="0">
                <a:latin typeface="BIZ UDゴシック" panose="020B0400000000000000" pitchFamily="49" charset="-128"/>
                <a:ea typeface="BIZ UDゴシック" panose="020B0400000000000000" pitchFamily="49" charset="-128"/>
              </a:rPr>
              <a:t>過</a:t>
            </a:r>
          </a:p>
        </p:txBody>
      </p:sp>
      <p:sp>
        <p:nvSpPr>
          <p:cNvPr id="12" name="四角形: 角を丸くする 11">
            <a:extLst>
              <a:ext uri="{FF2B5EF4-FFF2-40B4-BE49-F238E27FC236}">
                <a16:creationId xmlns:a16="http://schemas.microsoft.com/office/drawing/2014/main" id="{366348D4-3C60-4E7A-ADCA-6C578D4A9FC0}"/>
              </a:ext>
            </a:extLst>
          </p:cNvPr>
          <p:cNvSpPr/>
          <p:nvPr/>
        </p:nvSpPr>
        <p:spPr>
          <a:xfrm>
            <a:off x="86496" y="328151"/>
            <a:ext cx="1147943" cy="216000"/>
          </a:xfrm>
          <a:prstGeom prst="roundRect">
            <a:avLst/>
          </a:prstGeom>
          <a:solidFill>
            <a:schemeClr val="accent5">
              <a:lumMod val="50000"/>
            </a:schemeClr>
          </a:solidFill>
          <a:ln w="2857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latin typeface="BIZ UDゴシック" panose="020B0400000000000000" pitchFamily="49" charset="-128"/>
                <a:ea typeface="BIZ UDゴシック" panose="020B0400000000000000" pitchFamily="49" charset="-128"/>
              </a:rPr>
              <a:t>１　概要</a:t>
            </a:r>
          </a:p>
        </p:txBody>
      </p:sp>
      <p:graphicFrame>
        <p:nvGraphicFramePr>
          <p:cNvPr id="15" name="表 3">
            <a:extLst>
              <a:ext uri="{FF2B5EF4-FFF2-40B4-BE49-F238E27FC236}">
                <a16:creationId xmlns:a16="http://schemas.microsoft.com/office/drawing/2014/main" id="{52727B6D-8440-4D8F-889B-1383AB45DE3D}"/>
              </a:ext>
            </a:extLst>
          </p:cNvPr>
          <p:cNvGraphicFramePr>
            <a:graphicFrameLocks noGrp="1"/>
          </p:cNvGraphicFramePr>
          <p:nvPr>
            <p:extLst>
              <p:ext uri="{D42A27DB-BD31-4B8C-83A1-F6EECF244321}">
                <p14:modId xmlns:p14="http://schemas.microsoft.com/office/powerpoint/2010/main" val="254987240"/>
              </p:ext>
            </p:extLst>
          </p:nvPr>
        </p:nvGraphicFramePr>
        <p:xfrm>
          <a:off x="153839" y="2287234"/>
          <a:ext cx="10384124" cy="3413280"/>
        </p:xfrm>
        <a:graphic>
          <a:graphicData uri="http://schemas.openxmlformats.org/drawingml/2006/table">
            <a:tbl>
              <a:tblPr firstRow="1" bandRow="1">
                <a:tableStyleId>{BC89EF96-8CEA-46FF-86C4-4CE0E7609802}</a:tableStyleId>
              </a:tblPr>
              <a:tblGrid>
                <a:gridCol w="338700">
                  <a:extLst>
                    <a:ext uri="{9D8B030D-6E8A-4147-A177-3AD203B41FA5}">
                      <a16:colId xmlns:a16="http://schemas.microsoft.com/office/drawing/2014/main" val="2253715615"/>
                    </a:ext>
                  </a:extLst>
                </a:gridCol>
                <a:gridCol w="10045424">
                  <a:extLst>
                    <a:ext uri="{9D8B030D-6E8A-4147-A177-3AD203B41FA5}">
                      <a16:colId xmlns:a16="http://schemas.microsoft.com/office/drawing/2014/main" val="3203099063"/>
                    </a:ext>
                  </a:extLst>
                </a:gridCol>
              </a:tblGrid>
              <a:tr h="178352">
                <a:tc gridSpan="2">
                  <a:txBody>
                    <a:bodyPr/>
                    <a:lstStyle/>
                    <a:p>
                      <a:r>
                        <a:rPr kumimoji="1" lang="en-US" altLang="ja-JP" sz="1100" b="1" dirty="0">
                          <a:latin typeface="BIZ UDゴシック" panose="020B0400000000000000" pitchFamily="49" charset="-128"/>
                          <a:ea typeface="BIZ UDゴシック" panose="020B0400000000000000" pitchFamily="49" charset="-128"/>
                        </a:rPr>
                        <a:t>【</a:t>
                      </a:r>
                      <a:r>
                        <a:rPr kumimoji="1" lang="ja-JP" altLang="en-US" sz="1100" b="1" dirty="0">
                          <a:latin typeface="BIZ UDゴシック" panose="020B0400000000000000" pitchFamily="49" charset="-128"/>
                          <a:ea typeface="BIZ UDゴシック" panose="020B0400000000000000" pitchFamily="49" charset="-128"/>
                        </a:rPr>
                        <a:t>第</a:t>
                      </a:r>
                      <a:r>
                        <a:rPr kumimoji="1" lang="en-US" altLang="ja-JP" sz="1100" b="1" dirty="0">
                          <a:latin typeface="BIZ UDゴシック" panose="020B0400000000000000" pitchFamily="49" charset="-128"/>
                          <a:ea typeface="BIZ UDゴシック" panose="020B0400000000000000" pitchFamily="49" charset="-128"/>
                        </a:rPr>
                        <a:t>94</a:t>
                      </a:r>
                      <a:r>
                        <a:rPr kumimoji="1" lang="ja-JP" altLang="en-US" sz="1100" b="1" dirty="0">
                          <a:latin typeface="BIZ UDゴシック" panose="020B0400000000000000" pitchFamily="49" charset="-128"/>
                          <a:ea typeface="BIZ UDゴシック" panose="020B0400000000000000" pitchFamily="49" charset="-128"/>
                        </a:rPr>
                        <a:t>回財政ＷＧ：第</a:t>
                      </a:r>
                      <a:r>
                        <a:rPr kumimoji="1" lang="en-US" altLang="ja-JP" sz="1100" b="1" dirty="0">
                          <a:latin typeface="BIZ UDゴシック" panose="020B0400000000000000" pitchFamily="49" charset="-128"/>
                          <a:ea typeface="BIZ UDゴシック" panose="020B0400000000000000" pitchFamily="49" charset="-128"/>
                        </a:rPr>
                        <a:t>93</a:t>
                      </a:r>
                      <a:r>
                        <a:rPr kumimoji="1" lang="ja-JP" altLang="en-US" sz="1100" b="1" dirty="0">
                          <a:latin typeface="BIZ UDゴシック" panose="020B0400000000000000" pitchFamily="49" charset="-128"/>
                          <a:ea typeface="BIZ UDゴシック" panose="020B0400000000000000" pitchFamily="49" charset="-128"/>
                        </a:rPr>
                        <a:t>回財政ＷＧを踏まえた主な意見</a:t>
                      </a:r>
                      <a:r>
                        <a:rPr kumimoji="1" lang="en-US" altLang="ja-JP" sz="1100" b="1" dirty="0">
                          <a:latin typeface="BIZ UDゴシック" panose="020B0400000000000000" pitchFamily="49" charset="-128"/>
                          <a:ea typeface="BIZ UDゴシック" panose="020B0400000000000000" pitchFamily="49" charset="-128"/>
                        </a:rPr>
                        <a:t>】</a:t>
                      </a:r>
                      <a:endParaRPr kumimoji="1" lang="ja-JP" altLang="en-US" sz="1100" b="1" dirty="0">
                        <a:latin typeface="BIZ UDゴシック" panose="020B0400000000000000" pitchFamily="49" charset="-128"/>
                        <a:ea typeface="BIZ UDゴシック" panose="020B0400000000000000" pitchFamily="49" charset="-128"/>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endParaRPr kumimoji="1" lang="ja-JP" altLang="en-US" sz="1000" b="1" dirty="0">
                        <a:latin typeface="Meiryo UI" panose="020B0604030504040204" pitchFamily="50" charset="-128"/>
                        <a:ea typeface="Meiryo UI" panose="020B0604030504040204" pitchFamily="50" charset="-128"/>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692795966"/>
                  </a:ext>
                </a:extLst>
              </a:tr>
              <a:tr h="295640">
                <a:tc>
                  <a:txBody>
                    <a:bodyPr/>
                    <a:lstStyle/>
                    <a:p>
                      <a:pPr algn="ctr"/>
                      <a:r>
                        <a:rPr kumimoji="1" lang="ja-JP" altLang="en-US" sz="1100" b="0" dirty="0">
                          <a:solidFill>
                            <a:schemeClr val="tx1"/>
                          </a:solidFill>
                          <a:latin typeface="BIZ UDゴシック" panose="020B0400000000000000" pitchFamily="49" charset="-128"/>
                          <a:ea typeface="BIZ UDゴシック" panose="020B0400000000000000" pitchFamily="49" charset="-128"/>
                        </a:rPr>
                        <a:t>①</a:t>
                      </a: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Wingdings" panose="05000000000000000000" pitchFamily="2" charset="2"/>
                        <a:buChar char="Ø"/>
                      </a:pPr>
                      <a:r>
                        <a:rPr kumimoji="1" lang="en-US" altLang="ja-JP" sz="1100" b="1" u="sng" dirty="0">
                          <a:solidFill>
                            <a:schemeClr val="tx1"/>
                          </a:solidFill>
                          <a:latin typeface="BIZ UDゴシック" panose="020B0400000000000000" pitchFamily="49" charset="-128"/>
                          <a:ea typeface="BIZ UDゴシック" panose="020B0400000000000000" pitchFamily="49" charset="-128"/>
                        </a:rPr>
                        <a:t>【</a:t>
                      </a:r>
                      <a:r>
                        <a:rPr kumimoji="1" lang="ja-JP" altLang="en-US" sz="1100" b="1" u="sng" dirty="0">
                          <a:solidFill>
                            <a:schemeClr val="tx1"/>
                          </a:solidFill>
                          <a:latin typeface="BIZ UDゴシック" panose="020B0400000000000000" pitchFamily="49" charset="-128"/>
                          <a:ea typeface="BIZ UDゴシック" panose="020B0400000000000000" pitchFamily="49" charset="-128"/>
                        </a:rPr>
                        <a:t>事務運用を標準システム上の処理内容に合わせるべきか否か</a:t>
                      </a:r>
                      <a:r>
                        <a:rPr kumimoji="1" lang="en-US" altLang="ja-JP" sz="1100" b="1" u="sng" dirty="0">
                          <a:solidFill>
                            <a:schemeClr val="tx1"/>
                          </a:solidFill>
                          <a:latin typeface="BIZ UDゴシック" panose="020B0400000000000000" pitchFamily="49" charset="-128"/>
                          <a:ea typeface="BIZ UDゴシック" panose="020B0400000000000000" pitchFamily="49" charset="-128"/>
                        </a:rPr>
                        <a:t>】</a:t>
                      </a:r>
                      <a:r>
                        <a:rPr kumimoji="1" lang="ja-JP" altLang="en-US" sz="1100" b="1" u="sng"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1" u="sng" dirty="0">
                          <a:solidFill>
                            <a:schemeClr val="tx1"/>
                          </a:solidFill>
                          <a:latin typeface="BIZ UDゴシック" panose="020B0400000000000000" pitchFamily="49" charset="-128"/>
                          <a:ea typeface="BIZ UDゴシック" panose="020B0400000000000000" pitchFamily="49" charset="-128"/>
                        </a:rPr>
                        <a:t>93</a:t>
                      </a:r>
                      <a:r>
                        <a:rPr kumimoji="1" lang="ja-JP" altLang="en-US" sz="1100" b="1" u="sng" dirty="0">
                          <a:solidFill>
                            <a:schemeClr val="tx1"/>
                          </a:solidFill>
                          <a:latin typeface="BIZ UDゴシック" panose="020B0400000000000000" pitchFamily="49" charset="-128"/>
                          <a:ea typeface="BIZ UDゴシック" panose="020B0400000000000000" pitchFamily="49" charset="-128"/>
                        </a:rPr>
                        <a:t>回財政ＷＧ：特に意見なし）</a:t>
                      </a:r>
                      <a:endParaRPr kumimoji="1" lang="en-US" altLang="ja-JP" sz="1100" b="1" u="sng"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・標準システムは、汎用性を持たせるような仕様であるため、事務運用を標準システムに合わせるべきではない</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5049665"/>
                  </a:ext>
                </a:extLst>
              </a:tr>
              <a:tr h="412928">
                <a:tc rowSpan="2">
                  <a:txBody>
                    <a:bodyPr/>
                    <a:lstStyle/>
                    <a:p>
                      <a:pPr algn="ctr"/>
                      <a:r>
                        <a:rPr kumimoji="1" lang="ja-JP" altLang="en-US" sz="1100" b="0" dirty="0">
                          <a:latin typeface="BIZ UDゴシック" panose="020B0400000000000000" pitchFamily="49" charset="-128"/>
                          <a:ea typeface="BIZ UDゴシック" panose="020B0400000000000000" pitchFamily="49" charset="-128"/>
                        </a:rPr>
                        <a:t>②</a:t>
                      </a: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kumimoji="1" lang="ja-JP" altLang="en-US" sz="1100" b="0" u="none"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ア</a:t>
                      </a:r>
                      <a:r>
                        <a:rPr kumimoji="1" lang="en-US" altLang="ja-JP"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システム改修を必須にすべきか</a:t>
                      </a:r>
                      <a:r>
                        <a:rPr kumimoji="1" lang="en-US" altLang="ja-JP"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kumimoji="1" lang="ja-JP" altLang="en-US"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kumimoji="1" lang="ja-JP" altLang="en-US" sz="1100" b="1" u="sng"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1" u="sng" dirty="0">
                          <a:solidFill>
                            <a:schemeClr val="tx1"/>
                          </a:solidFill>
                          <a:latin typeface="BIZ UDゴシック" panose="020B0400000000000000" pitchFamily="49" charset="-128"/>
                          <a:ea typeface="BIZ UDゴシック" panose="020B0400000000000000" pitchFamily="49" charset="-128"/>
                        </a:rPr>
                        <a:t>93</a:t>
                      </a:r>
                      <a:r>
                        <a:rPr kumimoji="1" lang="ja-JP" altLang="en-US" sz="1100" b="1" u="sng" dirty="0">
                          <a:solidFill>
                            <a:schemeClr val="tx1"/>
                          </a:solidFill>
                          <a:latin typeface="BIZ UDゴシック" panose="020B0400000000000000" pitchFamily="49" charset="-128"/>
                          <a:ea typeface="BIZ UDゴシック" panose="020B0400000000000000" pitchFamily="49" charset="-128"/>
                        </a:rPr>
                        <a:t>回財政ＷＧ：論点）</a:t>
                      </a:r>
                      <a:endParaRPr kumimoji="1" lang="en-US" altLang="ja-JP"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l" defTabSz="1007943" rtl="0" eaLnBrk="1" fontAlgn="auto" latinLnBrk="0" hangingPunct="1">
                        <a:lnSpc>
                          <a:spcPct val="100000"/>
                        </a:lnSpc>
                        <a:spcBef>
                          <a:spcPts val="0"/>
                        </a:spcBef>
                        <a:spcAft>
                          <a:spcPts val="0"/>
                        </a:spcAft>
                        <a:buClrTx/>
                        <a:buSzTx/>
                        <a:buFontTx/>
                        <a:buNone/>
                        <a:tabLst/>
                        <a:defRPr/>
                      </a:pP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・手修正での対応が可能な市町村もあり、システム改修との費用対効果を踏まえた検討をすべき</a:t>
                      </a:r>
                      <a:endParaRPr kumimoji="1"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l" defTabSz="1007943" rtl="0" eaLnBrk="1" fontAlgn="auto" latinLnBrk="0" hangingPunct="1">
                        <a:lnSpc>
                          <a:spcPct val="100000"/>
                        </a:lnSpc>
                        <a:spcBef>
                          <a:spcPts val="0"/>
                        </a:spcBef>
                        <a:spcAft>
                          <a:spcPts val="0"/>
                        </a:spcAft>
                        <a:buClrTx/>
                        <a:buSzTx/>
                        <a:buFontTx/>
                        <a:buNone/>
                        <a:tabLst/>
                        <a:defRPr/>
                      </a:pP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・標準システムでは対応できない点は全市町村共通であるが、各市町村の件数の大小により、システム改修の必要性が分かれる</a:t>
                      </a:r>
                      <a:endParaRPr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0924108"/>
                  </a:ext>
                </a:extLst>
              </a:tr>
              <a:tr h="1091923">
                <a:tc vMerge="1">
                  <a:txBody>
                    <a:bodyPr/>
                    <a:lstStyle/>
                    <a:p>
                      <a:endParaRPr kumimoji="1" lang="ja-JP" altLang="en-US" sz="1000" b="0" dirty="0">
                        <a:latin typeface="BIZ UDゴシック" panose="020B0400000000000000" pitchFamily="49" charset="-128"/>
                        <a:ea typeface="BIZ UDゴシック" panose="020B0400000000000000" pitchFamily="49" charset="-128"/>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20854" indent="-120854" algn="just">
                        <a:lnSpc>
                          <a:spcPct val="100000"/>
                        </a:lnSpc>
                      </a:pPr>
                      <a:r>
                        <a:rPr lang="ja-JP" altLang="en-US" sz="1100" b="0" u="none"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イ</a:t>
                      </a:r>
                      <a:r>
                        <a:rPr lang="en-US" altLang="ja-JP"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システム改修費の財源をどうするか</a:t>
                      </a:r>
                      <a:r>
                        <a:rPr lang="en-US" altLang="ja-JP"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kumimoji="1" lang="ja-JP" altLang="en-US" sz="1100" b="1" u="sng"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1" u="sng" dirty="0">
                          <a:solidFill>
                            <a:schemeClr val="tx1"/>
                          </a:solidFill>
                          <a:latin typeface="BIZ UDゴシック" panose="020B0400000000000000" pitchFamily="49" charset="-128"/>
                          <a:ea typeface="BIZ UDゴシック" panose="020B0400000000000000" pitchFamily="49" charset="-128"/>
                        </a:rPr>
                        <a:t>93</a:t>
                      </a:r>
                      <a:r>
                        <a:rPr kumimoji="1" lang="ja-JP" altLang="en-US" sz="1100" b="1" u="sng" dirty="0">
                          <a:solidFill>
                            <a:schemeClr val="tx1"/>
                          </a:solidFill>
                          <a:latin typeface="BIZ UDゴシック" panose="020B0400000000000000" pitchFamily="49" charset="-128"/>
                          <a:ea typeface="BIZ UDゴシック" panose="020B0400000000000000" pitchFamily="49" charset="-128"/>
                        </a:rPr>
                        <a:t>回財政ＷＧ：論点）</a:t>
                      </a:r>
                      <a:endParaRPr lang="en-US" altLang="ja-JP"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20854" indent="-120854" algn="just">
                        <a:lnSpc>
                          <a:spcPct val="100000"/>
                        </a:lnSpc>
                      </a:pPr>
                      <a:r>
                        <a:rPr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≪府２号繰入金による対応とする意見≫</a:t>
                      </a:r>
                      <a:endParaRPr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20854" indent="-120854" algn="just">
                        <a:lnSpc>
                          <a:spcPct val="100000"/>
                        </a:lnSpc>
                      </a:pPr>
                      <a:r>
                        <a:rPr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府内統一基準へ揃えるために必須となるシステム改修であり、今後の制度改正による改修も見据え、府２号繰入金による財政支援を</a:t>
                      </a:r>
                      <a:r>
                        <a:rPr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復活して</a:t>
                      </a: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もらいたい</a:t>
                      </a:r>
                      <a:endParaRPr kumimoji="1"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20854" indent="-120854" algn="just">
                        <a:lnSpc>
                          <a:spcPts val="1000"/>
                        </a:lnSpc>
                      </a:pPr>
                      <a:endParaRPr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20854" indent="-120854" algn="just">
                        <a:lnSpc>
                          <a:spcPct val="100000"/>
                        </a:lnSpc>
                      </a:pPr>
                      <a:r>
                        <a:rPr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≪市町村の一般会計繰入による対応とする意見≫</a:t>
                      </a:r>
                      <a:endParaRPr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20854" marR="0" lvl="0" indent="-120854" algn="just" defTabSz="1007943" rtl="0" eaLnBrk="1" fontAlgn="auto" latinLnBrk="0" hangingPunct="1">
                        <a:lnSpc>
                          <a:spcPct val="100000"/>
                        </a:lnSpc>
                        <a:spcBef>
                          <a:spcPts val="0"/>
                        </a:spcBef>
                        <a:spcAft>
                          <a:spcPts val="0"/>
                        </a:spcAft>
                        <a:buClrTx/>
                        <a:buSzTx/>
                        <a:buFontTx/>
                        <a:buNone/>
                        <a:tabLst/>
                        <a:defRPr/>
                      </a:pPr>
                      <a:r>
                        <a:rPr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全市町村が保険料抑制の財源確保が必要と認識するなか、</a:t>
                      </a:r>
                      <a:r>
                        <a:rPr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財源が限られているため、</a:t>
                      </a: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システム改修費は市町村の一般会計繰入による対応とすべき</a:t>
                      </a:r>
                      <a:endParaRPr kumimoji="1"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20854" indent="-120854" algn="just">
                        <a:lnSpc>
                          <a:spcPct val="100000"/>
                        </a:lnSpc>
                      </a:pP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・特定財源（補助金・交付金等）がない場合、事務費として、システム改修費は一般会計繰入で対応している</a:t>
                      </a:r>
                      <a:endParaRPr kumimoji="1"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20854" indent="-120854" algn="just">
                        <a:lnSpc>
                          <a:spcPct val="100000"/>
                        </a:lnSpc>
                      </a:pP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・保険者、被保険者の両方にとって一番良いのは、一般会計繰入により対応し、府２号繰入金は保険料抑制に充てることではないか</a:t>
                      </a:r>
                      <a:endParaRPr kumimoji="1"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20854" indent="-120854" algn="just">
                        <a:lnSpc>
                          <a:spcPct val="100000"/>
                        </a:lnSpc>
                      </a:pP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・市町村の一般会計繰入により対応するものとし、府２号繰入金は復活しないと決めれば、一般会計繰入できない市町村はあまりないのではないか</a:t>
                      </a:r>
                      <a:endParaRPr kumimoji="1"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6345152"/>
                  </a:ext>
                </a:extLst>
              </a:tr>
              <a:tr h="412928">
                <a:tc>
                  <a:txBody>
                    <a:bodyPr/>
                    <a:lstStyle/>
                    <a:p>
                      <a:pPr algn="ctr"/>
                      <a:r>
                        <a:rPr kumimoji="1" lang="ja-JP" altLang="en-US" sz="1100" b="0" dirty="0">
                          <a:latin typeface="BIZ UDゴシック" panose="020B0400000000000000" pitchFamily="49" charset="-128"/>
                          <a:ea typeface="BIZ UDゴシック" panose="020B0400000000000000" pitchFamily="49" charset="-128"/>
                        </a:rPr>
                        <a:t>その他</a:t>
                      </a: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20854" marR="0" lvl="0" indent="-120854" algn="just" defTabSz="1007943"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府２号繰入金をシステム改修に使うのか、保険料抑制に使うのかは様々な意見があると思われることから、全市町村へアンケートを実施すべき</a:t>
                      </a:r>
                      <a:endParaRPr kumimoji="1"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20854" marR="0" lvl="0" indent="-120854" algn="just" defTabSz="1007943"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今後、法改正の度にシステム改修が必要となり、費用がかかることになれば、費用対効果の観点から事務運用を変えるという考えもありうるが、その場合も、統一したばかりの事務運用を変える必要性があるのかという点も含めた検討が必要であ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30591130"/>
                  </a:ext>
                </a:extLst>
              </a:tr>
            </a:tbl>
          </a:graphicData>
        </a:graphic>
      </p:graphicFrame>
      <p:sp>
        <p:nvSpPr>
          <p:cNvPr id="24" name="矢印: 右 23">
            <a:extLst>
              <a:ext uri="{FF2B5EF4-FFF2-40B4-BE49-F238E27FC236}">
                <a16:creationId xmlns:a16="http://schemas.microsoft.com/office/drawing/2014/main" id="{C83C818A-D0FB-4405-A19E-6162395FAA3A}"/>
              </a:ext>
            </a:extLst>
          </p:cNvPr>
          <p:cNvSpPr/>
          <p:nvPr/>
        </p:nvSpPr>
        <p:spPr>
          <a:xfrm rot="5400000">
            <a:off x="5231038" y="4294012"/>
            <a:ext cx="229725" cy="3158813"/>
          </a:xfrm>
          <a:prstGeom prst="rightArrow">
            <a:avLst>
              <a:gd name="adj1" fmla="val 50000"/>
              <a:gd name="adj2" fmla="val 204255"/>
            </a:avLst>
          </a:pr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FF00"/>
              </a:solidFill>
            </a:endParaRPr>
          </a:p>
        </p:txBody>
      </p:sp>
      <p:graphicFrame>
        <p:nvGraphicFramePr>
          <p:cNvPr id="25" name="表 3">
            <a:extLst>
              <a:ext uri="{FF2B5EF4-FFF2-40B4-BE49-F238E27FC236}">
                <a16:creationId xmlns:a16="http://schemas.microsoft.com/office/drawing/2014/main" id="{CFD6EF2C-CA1A-4D4E-8E6F-8E70CF30D94C}"/>
              </a:ext>
            </a:extLst>
          </p:cNvPr>
          <p:cNvGraphicFramePr>
            <a:graphicFrameLocks noGrp="1"/>
          </p:cNvGraphicFramePr>
          <p:nvPr>
            <p:extLst>
              <p:ext uri="{D42A27DB-BD31-4B8C-83A1-F6EECF244321}">
                <p14:modId xmlns:p14="http://schemas.microsoft.com/office/powerpoint/2010/main" val="2573786738"/>
              </p:ext>
            </p:extLst>
          </p:nvPr>
        </p:nvGraphicFramePr>
        <p:xfrm>
          <a:off x="153839" y="6045478"/>
          <a:ext cx="10384124" cy="1354960"/>
        </p:xfrm>
        <a:graphic>
          <a:graphicData uri="http://schemas.openxmlformats.org/drawingml/2006/table">
            <a:tbl>
              <a:tblPr firstRow="1" bandRow="1">
                <a:tableStyleId>{BC89EF96-8CEA-46FF-86C4-4CE0E7609802}</a:tableStyleId>
              </a:tblPr>
              <a:tblGrid>
                <a:gridCol w="327813">
                  <a:extLst>
                    <a:ext uri="{9D8B030D-6E8A-4147-A177-3AD203B41FA5}">
                      <a16:colId xmlns:a16="http://schemas.microsoft.com/office/drawing/2014/main" val="2253715615"/>
                    </a:ext>
                  </a:extLst>
                </a:gridCol>
                <a:gridCol w="10056311">
                  <a:extLst>
                    <a:ext uri="{9D8B030D-6E8A-4147-A177-3AD203B41FA5}">
                      <a16:colId xmlns:a16="http://schemas.microsoft.com/office/drawing/2014/main" val="3203099063"/>
                    </a:ext>
                  </a:extLst>
                </a:gridCol>
              </a:tblGrid>
              <a:tr h="161756">
                <a:tc gridSpan="2">
                  <a:txBody>
                    <a:bodyPr/>
                    <a:lstStyle/>
                    <a:p>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r>
                        <a:rPr kumimoji="1" lang="ja-JP" altLang="en-US" sz="1100" b="1"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1" dirty="0">
                          <a:solidFill>
                            <a:schemeClr val="tx1"/>
                          </a:solidFill>
                          <a:latin typeface="BIZ UDゴシック" panose="020B0400000000000000" pitchFamily="49" charset="-128"/>
                          <a:ea typeface="BIZ UDゴシック" panose="020B0400000000000000" pitchFamily="49" charset="-128"/>
                        </a:rPr>
                        <a:t>94</a:t>
                      </a:r>
                      <a:r>
                        <a:rPr kumimoji="1" lang="ja-JP" altLang="en-US" sz="1100" b="1" dirty="0">
                          <a:solidFill>
                            <a:schemeClr val="tx1"/>
                          </a:solidFill>
                          <a:latin typeface="BIZ UDゴシック" panose="020B0400000000000000" pitchFamily="49" charset="-128"/>
                          <a:ea typeface="BIZ UDゴシック" panose="020B0400000000000000" pitchFamily="49" charset="-128"/>
                        </a:rPr>
                        <a:t>回財政ＷＧ：検討結果</a:t>
                      </a:r>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endParaRPr kumimoji="1" lang="ja-JP" altLang="en-US" sz="1100" b="1" dirty="0">
                        <a:solidFill>
                          <a:schemeClr val="tx1"/>
                        </a:solidFill>
                        <a:latin typeface="BIZ UDゴシック" panose="020B0400000000000000" pitchFamily="49" charset="-128"/>
                        <a:ea typeface="BIZ UDゴシック" panose="020B0400000000000000" pitchFamily="49" charset="-128"/>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endParaRPr kumimoji="1" lang="ja-JP" altLang="en-US" sz="1000" b="1" dirty="0">
                        <a:latin typeface="Meiryo UI" panose="020B0604030504040204" pitchFamily="50" charset="-128"/>
                        <a:ea typeface="Meiryo UI" panose="020B0604030504040204" pitchFamily="50" charset="-128"/>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692795966"/>
                  </a:ext>
                </a:extLst>
              </a:tr>
              <a:tr h="161756">
                <a:tc>
                  <a:txBody>
                    <a:bodyPr/>
                    <a:lstStyle/>
                    <a:p>
                      <a:pPr algn="ctr"/>
                      <a:r>
                        <a:rPr kumimoji="1" lang="ja-JP" altLang="en-US" sz="1100" b="0" dirty="0">
                          <a:solidFill>
                            <a:schemeClr val="tx1"/>
                          </a:solidFill>
                          <a:latin typeface="BIZ UDゴシック" panose="020B0400000000000000" pitchFamily="49" charset="-128"/>
                          <a:ea typeface="BIZ UDゴシック" panose="020B0400000000000000" pitchFamily="49" charset="-128"/>
                        </a:rPr>
                        <a:t>①</a:t>
                      </a: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Wingdings" panose="05000000000000000000" pitchFamily="2" charset="2"/>
                        <a:buChar char="Ø"/>
                      </a:pPr>
                      <a:r>
                        <a:rPr kumimoji="1" lang="ja-JP" altLang="en-US" sz="1100" b="0" dirty="0">
                          <a:solidFill>
                            <a:schemeClr val="tx1"/>
                          </a:solidFill>
                          <a:latin typeface="BIZ UDゴシック" panose="020B0400000000000000" pitchFamily="49" charset="-128"/>
                          <a:ea typeface="BIZ UDゴシック" panose="020B0400000000000000" pitchFamily="49" charset="-128"/>
                        </a:rPr>
                        <a:t>事務運用を標準システムに合わせるべきではない</a:t>
                      </a: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5049665"/>
                  </a:ext>
                </a:extLst>
              </a:tr>
              <a:tr h="161756">
                <a:tc rowSpan="2">
                  <a:txBody>
                    <a:bodyPr/>
                    <a:lstStyle/>
                    <a:p>
                      <a:pPr algn="ctr"/>
                      <a:r>
                        <a:rPr kumimoji="1" lang="ja-JP" altLang="en-US" sz="1100" b="0" dirty="0">
                          <a:latin typeface="BIZ UDゴシック" panose="020B0400000000000000" pitchFamily="49" charset="-128"/>
                          <a:ea typeface="BIZ UDゴシック" panose="020B0400000000000000" pitchFamily="49" charset="-128"/>
                        </a:rPr>
                        <a:t>②</a:t>
                      </a: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ア　・対応手段がシステム改修に限られないことから、システム改修の必要性は市町村によって異なる</a:t>
                      </a:r>
                      <a:endParaRPr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0924108"/>
                  </a:ext>
                </a:extLst>
              </a:tr>
              <a:tr h="374503">
                <a:tc vMerge="1">
                  <a:txBody>
                    <a:bodyPr/>
                    <a:lstStyle/>
                    <a:p>
                      <a:endParaRPr kumimoji="1" lang="ja-JP" altLang="en-US" sz="1000" b="0" dirty="0">
                        <a:latin typeface="BIZ UDゴシック" panose="020B0400000000000000" pitchFamily="49" charset="-128"/>
                        <a:ea typeface="BIZ UDゴシック" panose="020B0400000000000000" pitchFamily="49" charset="-128"/>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20854" indent="-120854" algn="just">
                        <a:lnSpc>
                          <a:spcPct val="100000"/>
                        </a:lnSpc>
                      </a:pPr>
                      <a:r>
                        <a:rPr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イ　・大前提として、保険料抑制の財源確保が必要という考えは、全市町村の共通認識</a:t>
                      </a:r>
                      <a:endParaRPr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20854" indent="-120854" algn="just">
                        <a:lnSpc>
                          <a:spcPct val="100000"/>
                        </a:lnSpc>
                      </a:pPr>
                      <a:r>
                        <a:rPr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　　・府２号繰入金の趣旨を踏まえた検討が必要</a:t>
                      </a:r>
                      <a:endParaRPr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20854" indent="-120854" algn="just">
                        <a:lnSpc>
                          <a:spcPct val="100000"/>
                        </a:lnSpc>
                      </a:pPr>
                      <a:r>
                        <a:rPr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　　・アンケートについては、様々な意見がある中で、意見をまとめる条件設定が難しいことや基本認識を合わせる必要性等を踏まえ、実施しない</a:t>
                      </a:r>
                      <a:endParaRPr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7279" marR="87279" marT="43640" marB="43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6345152"/>
                  </a:ext>
                </a:extLst>
              </a:tr>
            </a:tbl>
          </a:graphicData>
        </a:graphic>
      </p:graphicFrame>
      <p:sp>
        <p:nvSpPr>
          <p:cNvPr id="13" name="正方形/長方形 12">
            <a:extLst>
              <a:ext uri="{FF2B5EF4-FFF2-40B4-BE49-F238E27FC236}">
                <a16:creationId xmlns:a16="http://schemas.microsoft.com/office/drawing/2014/main" id="{234360B0-E691-4E42-884B-3FCC7B5376D8}"/>
              </a:ext>
            </a:extLst>
          </p:cNvPr>
          <p:cNvSpPr/>
          <p:nvPr/>
        </p:nvSpPr>
        <p:spPr>
          <a:xfrm>
            <a:off x="9457371" y="23101"/>
            <a:ext cx="1147943" cy="29639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100" dirty="0">
                <a:solidFill>
                  <a:schemeClr val="tx1"/>
                </a:solidFill>
                <a:latin typeface="BIZ UDゴシック" panose="020B0400000000000000" pitchFamily="49" charset="-128"/>
                <a:ea typeface="BIZ UDゴシック" panose="020B0400000000000000" pitchFamily="49" charset="-128"/>
              </a:rPr>
              <a:t>資料４－７</a:t>
            </a:r>
            <a:endParaRPr lang="en-US" altLang="ja-JP" sz="1100" dirty="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869567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13">
            <a:extLst>
              <a:ext uri="{FF2B5EF4-FFF2-40B4-BE49-F238E27FC236}">
                <a16:creationId xmlns:a16="http://schemas.microsoft.com/office/drawing/2014/main" id="{C1E781A5-BB27-4617-8665-161AC59B762B}"/>
              </a:ext>
            </a:extLst>
          </p:cNvPr>
          <p:cNvSpPr txBox="1"/>
          <p:nvPr/>
        </p:nvSpPr>
        <p:spPr>
          <a:xfrm>
            <a:off x="86497" y="460577"/>
            <a:ext cx="10518817" cy="354445"/>
          </a:xfrm>
          <a:prstGeom prst="rect">
            <a:avLst/>
          </a:prstGeom>
          <a:noFill/>
          <a:ln w="28575">
            <a:solidFill>
              <a:schemeClr val="accent5">
                <a:lumMod val="50000"/>
              </a:schemeClr>
            </a:solidFill>
          </a:ln>
        </p:spPr>
        <p:txBody>
          <a:bodyPr wrap="square" rtlCol="0" anchor="b">
            <a:noAutofit/>
          </a:bodyPr>
          <a:lstStyle/>
          <a:p>
            <a:pPr marL="115355" indent="-115355" algn="just">
              <a:lnSpc>
                <a:spcPts val="1200"/>
              </a:lnSpc>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システム改修費の財源について、</a:t>
            </a:r>
            <a:r>
              <a:rPr lang="ja-JP" altLang="en-US" sz="1100" b="0" kern="100" dirty="0">
                <a:latin typeface="BIZ UDゴシック" panose="020B0400000000000000" pitchFamily="49" charset="-128"/>
                <a:ea typeface="BIZ UDゴシック" panose="020B0400000000000000" pitchFamily="49" charset="-128"/>
                <a:cs typeface="Times New Roman" panose="02020603050405020304" pitchFamily="18" charset="0"/>
              </a:rPr>
              <a:t>府２号繰入金の趣旨を踏まえた検討を行う。</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2" name="四角形: 角を丸くする 11">
            <a:extLst>
              <a:ext uri="{FF2B5EF4-FFF2-40B4-BE49-F238E27FC236}">
                <a16:creationId xmlns:a16="http://schemas.microsoft.com/office/drawing/2014/main" id="{366348D4-3C60-4E7A-ADCA-6C578D4A9FC0}"/>
              </a:ext>
            </a:extLst>
          </p:cNvPr>
          <p:cNvSpPr/>
          <p:nvPr/>
        </p:nvSpPr>
        <p:spPr>
          <a:xfrm>
            <a:off x="86492" y="345057"/>
            <a:ext cx="1353721" cy="216000"/>
          </a:xfrm>
          <a:prstGeom prst="roundRect">
            <a:avLst/>
          </a:prstGeom>
          <a:solidFill>
            <a:schemeClr val="accent5">
              <a:lumMod val="50000"/>
            </a:schemeClr>
          </a:solidFill>
          <a:ln w="2857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latin typeface="BIZ UDゴシック" panose="020B0400000000000000" pitchFamily="49" charset="-128"/>
                <a:ea typeface="BIZ UDゴシック" panose="020B0400000000000000" pitchFamily="49" charset="-128"/>
              </a:rPr>
              <a:t>３　本日の論点</a:t>
            </a:r>
          </a:p>
        </p:txBody>
      </p:sp>
      <p:sp>
        <p:nvSpPr>
          <p:cNvPr id="13" name="正方形/長方形 12">
            <a:extLst>
              <a:ext uri="{FF2B5EF4-FFF2-40B4-BE49-F238E27FC236}">
                <a16:creationId xmlns:a16="http://schemas.microsoft.com/office/drawing/2014/main" id="{7D466324-27E3-4BD5-95FE-68C1BDDB0A4B}"/>
              </a:ext>
            </a:extLst>
          </p:cNvPr>
          <p:cNvSpPr/>
          <p:nvPr/>
        </p:nvSpPr>
        <p:spPr>
          <a:xfrm>
            <a:off x="1327825" y="-1"/>
            <a:ext cx="8036162" cy="296395"/>
          </a:xfrm>
          <a:prstGeom prst="rect">
            <a:avLst/>
          </a:pr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保険料減免に係る府内統一基準</a:t>
            </a:r>
            <a:r>
              <a:rPr lang="ja-JP" altLang="en-US"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と標準システム等</a:t>
            </a:r>
            <a:r>
              <a:rPr lang="ja-JP" altLang="ja-JP"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と</a:t>
            </a:r>
            <a:r>
              <a:rPr lang="ja-JP" altLang="en-US"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の相違点に対する</a:t>
            </a:r>
            <a:r>
              <a:rPr lang="ja-JP" altLang="ja-JP"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対応方針</a:t>
            </a:r>
            <a:r>
              <a:rPr lang="ja-JP" altLang="en-US" sz="14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の検討について</a:t>
            </a:r>
            <a:endParaRPr lang="ja-JP" altLang="en-US" sz="1400" b="1" dirty="0">
              <a:solidFill>
                <a:schemeClr val="bg1"/>
              </a:solidFill>
              <a:latin typeface="BIZ UDゴシック" panose="020B0400000000000000" pitchFamily="49" charset="-128"/>
              <a:ea typeface="BIZ UDゴシック" panose="020B0400000000000000" pitchFamily="49" charset="-128"/>
            </a:endParaRPr>
          </a:p>
        </p:txBody>
      </p:sp>
      <p:sp>
        <p:nvSpPr>
          <p:cNvPr id="15" name="正方形/長方形 14">
            <a:extLst>
              <a:ext uri="{FF2B5EF4-FFF2-40B4-BE49-F238E27FC236}">
                <a16:creationId xmlns:a16="http://schemas.microsoft.com/office/drawing/2014/main" id="{01516573-DA40-40ED-BB14-2AE22BEEDF80}"/>
              </a:ext>
            </a:extLst>
          </p:cNvPr>
          <p:cNvSpPr/>
          <p:nvPr/>
        </p:nvSpPr>
        <p:spPr>
          <a:xfrm>
            <a:off x="9457371" y="23101"/>
            <a:ext cx="1147943" cy="29639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100" dirty="0">
                <a:solidFill>
                  <a:schemeClr val="tx1"/>
                </a:solidFill>
                <a:latin typeface="BIZ UDゴシック" panose="020B0400000000000000" pitchFamily="49" charset="-128"/>
                <a:ea typeface="BIZ UDゴシック" panose="020B0400000000000000" pitchFamily="49" charset="-128"/>
              </a:rPr>
              <a:t>資料４－７</a:t>
            </a:r>
            <a:endParaRPr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54" name="テキスト ボックス 53">
            <a:extLst>
              <a:ext uri="{FF2B5EF4-FFF2-40B4-BE49-F238E27FC236}">
                <a16:creationId xmlns:a16="http://schemas.microsoft.com/office/drawing/2014/main" id="{A4BE3FB4-3CE6-41CF-9369-2A43F1EAAE88}"/>
              </a:ext>
            </a:extLst>
          </p:cNvPr>
          <p:cNvSpPr txBox="1"/>
          <p:nvPr/>
        </p:nvSpPr>
        <p:spPr>
          <a:xfrm>
            <a:off x="86497" y="810398"/>
            <a:ext cx="10518817" cy="2265723"/>
          </a:xfrm>
          <a:prstGeom prst="rect">
            <a:avLst/>
          </a:prstGeom>
          <a:noFill/>
        </p:spPr>
        <p:txBody>
          <a:bodyPr wrap="square" rtlCol="0">
            <a:noAutofit/>
          </a:bodyPr>
          <a:lstStyle/>
          <a:p>
            <a:r>
              <a:rPr kumimoji="1" lang="ja-JP" altLang="en-US" sz="1100" dirty="0">
                <a:latin typeface="BIZ UDゴシック" panose="020B0400000000000000" pitchFamily="49" charset="-128"/>
                <a:ea typeface="BIZ UDゴシック" panose="020B0400000000000000" pitchFamily="49" charset="-128"/>
              </a:rPr>
              <a:t>■　システム改修費の位置づけ</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　システムに要する費用の財源について</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　市町村が使用する事務処理システムは、地域住民の負担（一般財源）で賄われている。</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（令和２年２月</a:t>
            </a:r>
            <a:r>
              <a:rPr kumimoji="1" lang="en-US" altLang="ja-JP" sz="1100" dirty="0">
                <a:latin typeface="BIZ UDゴシック" panose="020B0400000000000000" pitchFamily="49" charset="-128"/>
                <a:ea typeface="BIZ UDゴシック" panose="020B0400000000000000" pitchFamily="49" charset="-128"/>
              </a:rPr>
              <a:t>18</a:t>
            </a:r>
            <a:r>
              <a:rPr kumimoji="1" lang="ja-JP" altLang="en-US" sz="1100" dirty="0">
                <a:latin typeface="BIZ UDゴシック" panose="020B0400000000000000" pitchFamily="49" charset="-128"/>
                <a:ea typeface="BIZ UDゴシック" panose="020B0400000000000000" pitchFamily="49" charset="-128"/>
              </a:rPr>
              <a:t>日開催　全国高齢者医療・国民健康保険主管課（部）長及び後期高齢者医療広域連合事務局長会議資料）</a:t>
            </a:r>
            <a:endParaRPr kumimoji="1" lang="en-US" altLang="ja-JP" sz="1100" dirty="0">
              <a:latin typeface="BIZ UDゴシック" panose="020B0400000000000000" pitchFamily="49" charset="-128"/>
              <a:ea typeface="BIZ UDゴシック" panose="020B0400000000000000" pitchFamily="49" charset="-128"/>
            </a:endParaRPr>
          </a:p>
          <a:p>
            <a:pPr>
              <a:lnSpc>
                <a:spcPts val="600"/>
              </a:lnSpc>
            </a:pPr>
            <a:r>
              <a:rPr kumimoji="1" lang="ja-JP" altLang="en-US" sz="1100" dirty="0">
                <a:latin typeface="BIZ UDゴシック" panose="020B0400000000000000" pitchFamily="49" charset="-128"/>
                <a:ea typeface="BIZ UDゴシック" panose="020B0400000000000000" pitchFamily="49" charset="-128"/>
              </a:rPr>
              <a:t>　</a:t>
            </a:r>
            <a:endParaRPr kumimoji="1" lang="en-US" altLang="ja-JP" sz="1100" dirty="0">
              <a:latin typeface="BIZ UDゴシック" panose="020B0400000000000000" pitchFamily="49" charset="-128"/>
              <a:ea typeface="BIZ UDゴシック" panose="020B0400000000000000" pitchFamily="49" charset="-128"/>
            </a:endParaRPr>
          </a:p>
          <a:p>
            <a:pPr>
              <a:lnSpc>
                <a:spcPts val="1000"/>
              </a:lnSpc>
            </a:pPr>
            <a:r>
              <a:rPr kumimoji="1" lang="ja-JP" altLang="en-US" sz="1100" dirty="0">
                <a:latin typeface="BIZ UDゴシック" panose="020B0400000000000000" pitchFamily="49" charset="-128"/>
                <a:ea typeface="BIZ UDゴシック" panose="020B0400000000000000" pitchFamily="49" charset="-128"/>
              </a:rPr>
              <a:t>　○　システムを改修する場合の財政支援状況</a:t>
            </a:r>
            <a:endParaRPr kumimoji="1" lang="en-US" altLang="ja-JP" sz="11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p:txBody>
      </p:sp>
      <p:graphicFrame>
        <p:nvGraphicFramePr>
          <p:cNvPr id="2" name="表 4">
            <a:extLst>
              <a:ext uri="{FF2B5EF4-FFF2-40B4-BE49-F238E27FC236}">
                <a16:creationId xmlns:a16="http://schemas.microsoft.com/office/drawing/2014/main" id="{0BEDE0BE-ADA1-48BD-9116-8F50E19EF2B7}"/>
              </a:ext>
            </a:extLst>
          </p:cNvPr>
          <p:cNvGraphicFramePr>
            <a:graphicFrameLocks noGrp="1"/>
          </p:cNvGraphicFramePr>
          <p:nvPr>
            <p:extLst>
              <p:ext uri="{D42A27DB-BD31-4B8C-83A1-F6EECF244321}">
                <p14:modId xmlns:p14="http://schemas.microsoft.com/office/powerpoint/2010/main" val="1420123127"/>
              </p:ext>
            </p:extLst>
          </p:nvPr>
        </p:nvGraphicFramePr>
        <p:xfrm>
          <a:off x="86489" y="1774078"/>
          <a:ext cx="10518817" cy="721360"/>
        </p:xfrm>
        <a:graphic>
          <a:graphicData uri="http://schemas.openxmlformats.org/drawingml/2006/table">
            <a:tbl>
              <a:tblPr firstRow="1" bandRow="1">
                <a:tableStyleId>{BC89EF96-8CEA-46FF-86C4-4CE0E7609802}</a:tableStyleId>
              </a:tblPr>
              <a:tblGrid>
                <a:gridCol w="284058">
                  <a:extLst>
                    <a:ext uri="{9D8B030D-6E8A-4147-A177-3AD203B41FA5}">
                      <a16:colId xmlns:a16="http://schemas.microsoft.com/office/drawing/2014/main" val="3781743947"/>
                    </a:ext>
                  </a:extLst>
                </a:gridCol>
                <a:gridCol w="1258865">
                  <a:extLst>
                    <a:ext uri="{9D8B030D-6E8A-4147-A177-3AD203B41FA5}">
                      <a16:colId xmlns:a16="http://schemas.microsoft.com/office/drawing/2014/main" val="2101271867"/>
                    </a:ext>
                  </a:extLst>
                </a:gridCol>
                <a:gridCol w="3754351">
                  <a:extLst>
                    <a:ext uri="{9D8B030D-6E8A-4147-A177-3AD203B41FA5}">
                      <a16:colId xmlns:a16="http://schemas.microsoft.com/office/drawing/2014/main" val="2947029370"/>
                    </a:ext>
                  </a:extLst>
                </a:gridCol>
                <a:gridCol w="1724173">
                  <a:extLst>
                    <a:ext uri="{9D8B030D-6E8A-4147-A177-3AD203B41FA5}">
                      <a16:colId xmlns:a16="http://schemas.microsoft.com/office/drawing/2014/main" val="388558068"/>
                    </a:ext>
                  </a:extLst>
                </a:gridCol>
                <a:gridCol w="3497370">
                  <a:extLst>
                    <a:ext uri="{9D8B030D-6E8A-4147-A177-3AD203B41FA5}">
                      <a16:colId xmlns:a16="http://schemas.microsoft.com/office/drawing/2014/main" val="1996677132"/>
                    </a:ext>
                  </a:extLst>
                </a:gridCol>
              </a:tblGrid>
              <a:tr h="0">
                <a:tc gridSpan="2">
                  <a:txBody>
                    <a:bodyPr/>
                    <a:lstStyle/>
                    <a:p>
                      <a:pPr algn="ctr">
                        <a:lnSpc>
                          <a:spcPts val="700"/>
                        </a:lnSpc>
                      </a:pPr>
                      <a:r>
                        <a:rPr kumimoji="1" lang="ja-JP" altLang="en-US" sz="800" dirty="0">
                          <a:latin typeface="BIZ UDゴシック" panose="020B0400000000000000" pitchFamily="49" charset="-128"/>
                          <a:ea typeface="BIZ UDゴシック" panose="020B0400000000000000" pitchFamily="49" charset="-128"/>
                        </a:rPr>
                        <a:t>財政支援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pPr algn="ctr"/>
                      <a:endParaRPr kumimoji="1" lang="ja-JP" altLang="en-US" sz="1000" dirty="0">
                        <a:latin typeface="BIZ UDゴシック" panose="020B0400000000000000" pitchFamily="49" charset="-128"/>
                        <a:ea typeface="BIZ UDゴシック" panose="020B0400000000000000" pitchFamily="49" charset="-128"/>
                      </a:endParaRPr>
                    </a:p>
                  </a:txBody>
                  <a:tcPr anchor="ctr">
                    <a:solidFill>
                      <a:schemeClr val="accent5">
                        <a:lumMod val="40000"/>
                        <a:lumOff val="60000"/>
                      </a:schemeClr>
                    </a:solidFill>
                  </a:tcPr>
                </a:tc>
                <a:tc>
                  <a:txBody>
                    <a:bodyPr/>
                    <a:lstStyle/>
                    <a:p>
                      <a:pPr algn="ctr">
                        <a:lnSpc>
                          <a:spcPts val="700"/>
                        </a:lnSpc>
                      </a:pPr>
                      <a:r>
                        <a:rPr kumimoji="1" lang="ja-JP" altLang="en-US" sz="800" dirty="0">
                          <a:latin typeface="BIZ UDゴシック" panose="020B0400000000000000" pitchFamily="49" charset="-128"/>
                          <a:ea typeface="BIZ UDゴシック" panose="020B0400000000000000" pitchFamily="49" charset="-128"/>
                        </a:rPr>
                        <a:t>交付基準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ts val="700"/>
                        </a:lnSpc>
                      </a:pPr>
                      <a:r>
                        <a:rPr kumimoji="1" lang="ja-JP" altLang="en-US" sz="800" dirty="0">
                          <a:latin typeface="BIZ UDゴシック" panose="020B0400000000000000" pitchFamily="49" charset="-128"/>
                          <a:ea typeface="BIZ UDゴシック" panose="020B0400000000000000" pitchFamily="49" charset="-128"/>
                        </a:rPr>
                        <a:t>システム改修費（外付け等）</a:t>
                      </a:r>
                      <a:endParaRPr kumimoji="1" lang="ja-JP" altLang="en-US" sz="800" dirty="0">
                        <a:solidFill>
                          <a:srgbClr val="FF0000"/>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ts val="700"/>
                        </a:lnSpc>
                      </a:pPr>
                      <a:r>
                        <a:rPr kumimoji="1" lang="ja-JP" altLang="en-US" sz="800" dirty="0">
                          <a:latin typeface="BIZ UDゴシック" panose="020B0400000000000000" pitchFamily="49" charset="-128"/>
                          <a:ea typeface="BIZ UDゴシック" panose="020B0400000000000000" pitchFamily="49" charset="-128"/>
                        </a:rPr>
                        <a:t>備考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71016430"/>
                  </a:ext>
                </a:extLst>
              </a:tr>
              <a:tr h="0">
                <a:tc rowSpan="2">
                  <a:txBody>
                    <a:bodyPr/>
                    <a:lstStyle/>
                    <a:p>
                      <a:pPr algn="ctr">
                        <a:lnSpc>
                          <a:spcPts val="700"/>
                        </a:lnSpc>
                      </a:pPr>
                      <a:r>
                        <a:rPr kumimoji="1" lang="ja-JP" altLang="en-US" sz="800" dirty="0">
                          <a:latin typeface="BIZ UDゴシック" panose="020B0400000000000000" pitchFamily="49" charset="-128"/>
                          <a:ea typeface="BIZ UDゴシック" panose="020B0400000000000000" pitchFamily="49" charset="-128"/>
                        </a:rPr>
                        <a:t>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lnSpc>
                          <a:spcPts val="700"/>
                        </a:lnSpc>
                      </a:pPr>
                      <a:r>
                        <a:rPr kumimoji="1" lang="ja-JP" altLang="en-US" sz="800" dirty="0">
                          <a:latin typeface="BIZ UDゴシック" panose="020B0400000000000000" pitchFamily="49" charset="-128"/>
                          <a:ea typeface="BIZ UDゴシック" panose="020B0400000000000000" pitchFamily="49" charset="-128"/>
                        </a:rPr>
                        <a:t>特別調整交付金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1">
                        <a:lnSpc>
                          <a:spcPts val="700"/>
                        </a:lnSpc>
                        <a:spcBef>
                          <a:spcPts val="0"/>
                        </a:spcBef>
                        <a:spcAft>
                          <a:spcPts val="0"/>
                        </a:spcAft>
                        <a:buClrTx/>
                        <a:buSzTx/>
                        <a:buFontTx/>
                        <a:buNone/>
                        <a:tabLst/>
                        <a:defRPr/>
                      </a:pPr>
                      <a:r>
                        <a:rPr kumimoji="1" lang="ja-JP" altLang="en-US" sz="800" dirty="0">
                          <a:latin typeface="BIZ UDゴシック" panose="020B0400000000000000" pitchFamily="49" charset="-128"/>
                          <a:ea typeface="BIZ UDゴシック" panose="020B0400000000000000" pitchFamily="49" charset="-128"/>
                        </a:rPr>
                        <a:t>・市町村事務処理標準システムを導入するために要した費用があること</a:t>
                      </a:r>
                      <a:r>
                        <a:rPr kumimoji="1" lang="en-US" altLang="ja-JP" sz="500" dirty="0">
                          <a:latin typeface="BIZ UDゴシック" panose="020B0400000000000000" pitchFamily="49" charset="-128"/>
                          <a:ea typeface="BIZ UDゴシック" panose="020B0400000000000000" pitchFamily="49" charset="-128"/>
                        </a:rPr>
                        <a:t>※</a:t>
                      </a:r>
                      <a:r>
                        <a:rPr kumimoji="1" lang="ja-JP" altLang="en-US" sz="500" dirty="0">
                          <a:latin typeface="BIZ UDゴシック" panose="020B0400000000000000" pitchFamily="49" charset="-128"/>
                          <a:ea typeface="BIZ UDゴシック" panose="020B0400000000000000" pitchFamily="49" charset="-128"/>
                        </a:rPr>
                        <a:t>１</a:t>
                      </a:r>
                      <a:endParaRPr kumimoji="1" lang="ja-JP" altLang="en-US" sz="8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700"/>
                        </a:lnSpc>
                      </a:pPr>
                      <a:r>
                        <a:rPr kumimoji="1" lang="ja-JP" altLang="en-US" sz="800" b="1" dirty="0">
                          <a:latin typeface="BIZ UDゴシック" panose="020B0400000000000000" pitchFamily="49" charset="-128"/>
                          <a:ea typeface="BIZ UDゴシック" panose="020B0400000000000000" pitchFamily="49" charset="-128"/>
                        </a:rPr>
                        <a:t>　交付対象外</a:t>
                      </a:r>
                      <a:r>
                        <a:rPr kumimoji="1" lang="en-US" altLang="ja-JP" sz="500" b="1" dirty="0">
                          <a:latin typeface="BIZ UDゴシック" panose="020B0400000000000000" pitchFamily="49" charset="-128"/>
                          <a:ea typeface="BIZ UDゴシック" panose="020B0400000000000000" pitchFamily="49" charset="-128"/>
                        </a:rPr>
                        <a:t>※</a:t>
                      </a:r>
                      <a:r>
                        <a:rPr kumimoji="1" lang="ja-JP" altLang="en-US" sz="500" b="1" dirty="0">
                          <a:latin typeface="BIZ UDゴシック" panose="020B0400000000000000" pitchFamily="49" charset="-128"/>
                          <a:ea typeface="BIZ UDゴシック" panose="020B0400000000000000" pitchFamily="49" charset="-128"/>
                        </a:rPr>
                        <a:t>２</a:t>
                      </a:r>
                      <a:endParaRPr kumimoji="1" lang="ja-JP" altLang="en-US" sz="800" b="1"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1">
                        <a:lnSpc>
                          <a:spcPts val="700"/>
                        </a:lnSpc>
                        <a:spcBef>
                          <a:spcPts val="0"/>
                        </a:spcBef>
                        <a:spcAft>
                          <a:spcPts val="0"/>
                        </a:spcAft>
                        <a:buClrTx/>
                        <a:buSzTx/>
                        <a:buFontTx/>
                        <a:buNone/>
                        <a:tabLst/>
                        <a:defRPr/>
                      </a:pPr>
                      <a:r>
                        <a:rPr kumimoji="1" lang="en-US" altLang="ja-JP" sz="800" b="1" dirty="0">
                          <a:latin typeface="BIZ UDゴシック" panose="020B0400000000000000" pitchFamily="49" charset="-128"/>
                          <a:ea typeface="BIZ UDゴシック" panose="020B0400000000000000" pitchFamily="49" charset="-128"/>
                        </a:rPr>
                        <a:t>※</a:t>
                      </a:r>
                      <a:r>
                        <a:rPr kumimoji="1" lang="ja-JP" altLang="en-US" sz="800" b="1" dirty="0">
                          <a:latin typeface="BIZ UDゴシック" panose="020B0400000000000000" pitchFamily="49" charset="-128"/>
                          <a:ea typeface="BIZ UDゴシック" panose="020B0400000000000000" pitchFamily="49" charset="-128"/>
                        </a:rPr>
                        <a:t>１</a:t>
                      </a:r>
                      <a:r>
                        <a:rPr kumimoji="1" lang="ja-JP" altLang="en-US" sz="800" b="1" dirty="0">
                          <a:solidFill>
                            <a:schemeClr val="tx1"/>
                          </a:solidFill>
                          <a:latin typeface="BIZ UDゴシック" panose="020B0400000000000000" pitchFamily="49" charset="-128"/>
                          <a:ea typeface="BIZ UDゴシック" panose="020B0400000000000000" pitchFamily="49" charset="-128"/>
                        </a:rPr>
                        <a:t>　標準準拠</a:t>
                      </a:r>
                      <a:r>
                        <a:rPr kumimoji="1" lang="ja-JP" altLang="en-US" sz="800" b="1" dirty="0">
                          <a:latin typeface="BIZ UDゴシック" panose="020B0400000000000000" pitchFamily="49" charset="-128"/>
                          <a:ea typeface="BIZ UDゴシック" panose="020B0400000000000000" pitchFamily="49" charset="-128"/>
                        </a:rPr>
                        <a:t>システムは交付対象外、</a:t>
                      </a:r>
                      <a:r>
                        <a:rPr kumimoji="1" lang="en-US" altLang="ja-JP" sz="800" b="1" dirty="0">
                          <a:latin typeface="BIZ UDゴシック" panose="020B0400000000000000" pitchFamily="49" charset="-128"/>
                          <a:ea typeface="BIZ UDゴシック" panose="020B0400000000000000" pitchFamily="49" charset="-128"/>
                        </a:rPr>
                        <a:t>※</a:t>
                      </a:r>
                      <a:r>
                        <a:rPr kumimoji="1" lang="ja-JP" altLang="en-US" sz="800" b="1" dirty="0">
                          <a:latin typeface="BIZ UDゴシック" panose="020B0400000000000000" pitchFamily="49" charset="-128"/>
                          <a:ea typeface="BIZ UDゴシック" panose="020B0400000000000000" pitchFamily="49" charset="-128"/>
                        </a:rPr>
                        <a:t>２　令和４年度まで交付対象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474418"/>
                  </a:ext>
                </a:extLst>
              </a:tr>
              <a:tr h="0">
                <a:tc vMerge="1">
                  <a:txBody>
                    <a:bodyPr/>
                    <a:lstStyle/>
                    <a:p>
                      <a:pPr algn="ctr"/>
                      <a:r>
                        <a:rPr kumimoji="1" lang="ja-JP" altLang="en-US" sz="1000" dirty="0">
                          <a:latin typeface="BIZ UDゴシック" panose="020B0400000000000000" pitchFamily="49" charset="-128"/>
                          <a:ea typeface="BIZ UDゴシック" panose="020B0400000000000000" pitchFamily="49" charset="-128"/>
                        </a:rPr>
                        <a:t>国</a:t>
                      </a:r>
                    </a:p>
                  </a:txBody>
                  <a:tcPr anchor="ctr">
                    <a:noFill/>
                  </a:tcPr>
                </a:tc>
                <a:tc vMerge="1">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kumimoji="1" lang="ja-JP" altLang="en-US" sz="1000" dirty="0">
                        <a:latin typeface="BIZ UDゴシック" panose="020B0400000000000000" pitchFamily="49" charset="-128"/>
                        <a:ea typeface="BIZ UDゴシック" panose="020B0400000000000000" pitchFamily="49" charset="-128"/>
                      </a:endParaRPr>
                    </a:p>
                  </a:txBody>
                  <a:tcPr anchor="ctr">
                    <a:noFill/>
                  </a:tcPr>
                </a:tc>
                <a:tc>
                  <a:txBody>
                    <a:bodyPr/>
                    <a:lstStyle/>
                    <a:p>
                      <a:pPr marL="0" marR="0" lvl="0" indent="0" algn="l" defTabSz="1007943" rtl="0" eaLnBrk="1" fontAlgn="auto" latinLnBrk="0" hangingPunct="1">
                        <a:lnSpc>
                          <a:spcPts val="700"/>
                        </a:lnSpc>
                        <a:spcBef>
                          <a:spcPts val="0"/>
                        </a:spcBef>
                        <a:spcAft>
                          <a:spcPts val="0"/>
                        </a:spcAft>
                        <a:buClrTx/>
                        <a:buSzTx/>
                        <a:buFontTx/>
                        <a:buNone/>
                        <a:tabLst/>
                        <a:defRPr/>
                      </a:pPr>
                      <a:r>
                        <a:rPr kumimoji="1" lang="ja-JP" altLang="en-US" sz="800" dirty="0">
                          <a:latin typeface="BIZ UDゴシック" panose="020B0400000000000000" pitchFamily="49" charset="-128"/>
                          <a:ea typeface="BIZ UDゴシック" panose="020B0400000000000000" pitchFamily="49" charset="-128"/>
                        </a:rPr>
                        <a:t>・制度改正等によるシステムの改修に要した費用があること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700"/>
                        </a:lnSpc>
                      </a:pPr>
                      <a:r>
                        <a:rPr kumimoji="1" lang="ja-JP" altLang="en-US" sz="800" b="1" dirty="0">
                          <a:latin typeface="BIZ UDゴシック" panose="020B0400000000000000" pitchFamily="49" charset="-128"/>
                          <a:ea typeface="BIZ UDゴシック" panose="020B0400000000000000" pitchFamily="49" charset="-128"/>
                        </a:rPr>
                        <a:t>交付対象外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700"/>
                        </a:lnSpc>
                      </a:pPr>
                      <a:endParaRPr kumimoji="1" lang="ja-JP" altLang="en-US" sz="800" b="1"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27437188"/>
                  </a:ext>
                </a:extLst>
              </a:tr>
              <a:tr h="0">
                <a:tc>
                  <a:txBody>
                    <a:bodyPr/>
                    <a:lstStyle/>
                    <a:p>
                      <a:pPr algn="ctr">
                        <a:lnSpc>
                          <a:spcPts val="700"/>
                        </a:lnSpc>
                      </a:pPr>
                      <a:r>
                        <a:rPr kumimoji="1" lang="ja-JP" altLang="en-US" sz="800" dirty="0">
                          <a:latin typeface="BIZ UDゴシック" panose="020B0400000000000000" pitchFamily="49" charset="-128"/>
                          <a:ea typeface="BIZ UDゴシック" panose="020B0400000000000000" pitchFamily="49" charset="-128"/>
                        </a:rPr>
                        <a:t>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7943" rtl="0" eaLnBrk="1" fontAlgn="auto" latinLnBrk="0" hangingPunct="1">
                        <a:lnSpc>
                          <a:spcPts val="700"/>
                        </a:lnSpc>
                        <a:spcBef>
                          <a:spcPts val="0"/>
                        </a:spcBef>
                        <a:spcAft>
                          <a:spcPts val="0"/>
                        </a:spcAft>
                        <a:buClrTx/>
                        <a:buSzTx/>
                        <a:buFontTx/>
                        <a:buNone/>
                        <a:tabLst/>
                        <a:defRPr/>
                      </a:pPr>
                      <a:r>
                        <a:rPr kumimoji="1" lang="zh-TW" altLang="en-US" sz="800" dirty="0">
                          <a:latin typeface="BIZ UDゴシック" panose="020B0400000000000000" pitchFamily="49" charset="-128"/>
                          <a:ea typeface="BIZ UDゴシック" panose="020B0400000000000000" pitchFamily="49" charset="-128"/>
                        </a:rPr>
                        <a:t>特別交付金</a:t>
                      </a:r>
                      <a:endParaRPr kumimoji="1" lang="ja-JP" altLang="en-US" sz="8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1">
                        <a:lnSpc>
                          <a:spcPts val="700"/>
                        </a:lnSpc>
                        <a:spcBef>
                          <a:spcPts val="0"/>
                        </a:spcBef>
                        <a:spcAft>
                          <a:spcPts val="0"/>
                        </a:spcAft>
                        <a:buClrTx/>
                        <a:buSzTx/>
                        <a:buFontTx/>
                        <a:buNone/>
                        <a:tabLst/>
                        <a:defRPr/>
                      </a:pPr>
                      <a:r>
                        <a:rPr kumimoji="1" lang="ja-JP" altLang="en-US" sz="800" dirty="0">
                          <a:latin typeface="BIZ UDゴシック" panose="020B0400000000000000" pitchFamily="49" charset="-128"/>
                          <a:ea typeface="BIZ UDゴシック" panose="020B0400000000000000" pitchFamily="49" charset="-128"/>
                        </a:rPr>
                        <a:t>・システム改修推進事業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700"/>
                        </a:lnSpc>
                      </a:pPr>
                      <a:r>
                        <a:rPr kumimoji="1" lang="ja-JP" altLang="en-US" sz="800" b="1" dirty="0">
                          <a:latin typeface="BIZ UDゴシック" panose="020B0400000000000000" pitchFamily="49" charset="-128"/>
                          <a:ea typeface="BIZ UDゴシック" panose="020B0400000000000000" pitchFamily="49" charset="-128"/>
                        </a:rPr>
                        <a:t>   廃止</a:t>
                      </a:r>
                      <a:r>
                        <a:rPr kumimoji="1" lang="en-US" altLang="ja-JP" sz="500" b="1" dirty="0">
                          <a:latin typeface="BIZ UDゴシック" panose="020B0400000000000000" pitchFamily="49" charset="-128"/>
                          <a:ea typeface="BIZ UDゴシック" panose="020B0400000000000000" pitchFamily="49" charset="-128"/>
                        </a:rPr>
                        <a:t>※</a:t>
                      </a:r>
                      <a:r>
                        <a:rPr kumimoji="1" lang="ja-JP" altLang="en-US" sz="500" b="1" dirty="0">
                          <a:latin typeface="BIZ UDゴシック" panose="020B0400000000000000" pitchFamily="49" charset="-128"/>
                          <a:ea typeface="BIZ UDゴシック" panose="020B0400000000000000" pitchFamily="49" charset="-128"/>
                        </a:rPr>
                        <a:t>３</a:t>
                      </a:r>
                      <a:endParaRPr kumimoji="1" lang="ja-JP" altLang="en-US" sz="800" b="1"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700"/>
                        </a:lnSpc>
                      </a:pPr>
                      <a:r>
                        <a:rPr kumimoji="1" lang="en-US" altLang="ja-JP" sz="800" b="1" dirty="0">
                          <a:latin typeface="BIZ UDゴシック" panose="020B0400000000000000" pitchFamily="49" charset="-128"/>
                          <a:ea typeface="BIZ UDゴシック" panose="020B0400000000000000" pitchFamily="49" charset="-128"/>
                        </a:rPr>
                        <a:t>※</a:t>
                      </a:r>
                      <a:r>
                        <a:rPr kumimoji="1" lang="ja-JP" altLang="en-US" sz="800" b="1" dirty="0">
                          <a:latin typeface="BIZ UDゴシック" panose="020B0400000000000000" pitchFamily="49" charset="-128"/>
                          <a:ea typeface="BIZ UDゴシック" panose="020B0400000000000000" pitchFamily="49" charset="-128"/>
                        </a:rPr>
                        <a:t>３　令和５年度で廃止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9443352"/>
                  </a:ext>
                </a:extLst>
              </a:tr>
            </a:tbl>
          </a:graphicData>
        </a:graphic>
      </p:graphicFrame>
      <p:sp>
        <p:nvSpPr>
          <p:cNvPr id="56" name="テキスト ボックス 55">
            <a:extLst>
              <a:ext uri="{FF2B5EF4-FFF2-40B4-BE49-F238E27FC236}">
                <a16:creationId xmlns:a16="http://schemas.microsoft.com/office/drawing/2014/main" id="{936B2D17-DA44-4311-A53A-2AEBDC020F0A}"/>
              </a:ext>
            </a:extLst>
          </p:cNvPr>
          <p:cNvSpPr txBox="1"/>
          <p:nvPr/>
        </p:nvSpPr>
        <p:spPr>
          <a:xfrm>
            <a:off x="86489" y="3048039"/>
            <a:ext cx="10518816" cy="1107996"/>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　府２号繰入金の趣旨</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　都道府県繰入金については、</a:t>
            </a:r>
            <a:r>
              <a:rPr lang="ja-JP" altLang="en-US" sz="1100" b="0" i="0" dirty="0">
                <a:effectLst/>
                <a:latin typeface="BIZ UDゴシック" panose="020B0400000000000000" pitchFamily="49" charset="-128"/>
                <a:ea typeface="BIZ UDゴシック" panose="020B0400000000000000" pitchFamily="49" charset="-128"/>
              </a:rPr>
              <a:t>都道府県繰入金の</a:t>
            </a:r>
            <a:r>
              <a:rPr lang="ja-JP" altLang="en-US" sz="1100" dirty="0">
                <a:latin typeface="BIZ UDゴシック" panose="020B0400000000000000" pitchFamily="49" charset="-128"/>
                <a:ea typeface="BIZ UDゴシック" panose="020B0400000000000000" pitchFamily="49" charset="-128"/>
              </a:rPr>
              <a:t>１</a:t>
            </a:r>
            <a:r>
              <a:rPr lang="ja-JP" altLang="en-US" sz="1100" b="0" i="0" dirty="0">
                <a:effectLst/>
                <a:latin typeface="BIZ UDゴシック" panose="020B0400000000000000" pitchFamily="49" charset="-128"/>
                <a:ea typeface="BIZ UDゴシック" panose="020B0400000000000000" pitchFamily="49" charset="-128"/>
              </a:rPr>
              <a:t>号繰入金と</a:t>
            </a:r>
            <a:r>
              <a:rPr lang="ja-JP" altLang="en-US" sz="1100" dirty="0">
                <a:latin typeface="BIZ UDゴシック" panose="020B0400000000000000" pitchFamily="49" charset="-128"/>
                <a:ea typeface="BIZ UDゴシック" panose="020B0400000000000000" pitchFamily="49" charset="-128"/>
              </a:rPr>
              <a:t>２</a:t>
            </a:r>
            <a:r>
              <a:rPr lang="ja-JP" altLang="en-US" sz="1100" b="0" i="0" dirty="0">
                <a:effectLst/>
                <a:latin typeface="BIZ UDゴシック" panose="020B0400000000000000" pitchFamily="49" charset="-128"/>
                <a:ea typeface="BIZ UDゴシック" panose="020B0400000000000000" pitchFamily="49" charset="-128"/>
              </a:rPr>
              <a:t>号繰入金は</a:t>
            </a:r>
            <a:r>
              <a:rPr lang="ja-JP" altLang="en-US" sz="1100" b="1" i="0" u="sng" dirty="0">
                <a:effectLst/>
                <a:latin typeface="BIZ UDゴシック" panose="020B0400000000000000" pitchFamily="49" charset="-128"/>
                <a:ea typeface="BIZ UDゴシック" panose="020B0400000000000000" pitchFamily="49" charset="-128"/>
              </a:rPr>
              <a:t>相互に流用可能であり、用途の制約を受けず</a:t>
            </a:r>
            <a:r>
              <a:rPr lang="ja-JP" altLang="en-US" sz="1100" b="0" i="0" dirty="0">
                <a:effectLst/>
                <a:latin typeface="BIZ UDゴシック" panose="020B0400000000000000" pitchFamily="49" charset="-128"/>
                <a:ea typeface="BIZ UDゴシック" panose="020B0400000000000000" pitchFamily="49" charset="-128"/>
              </a:rPr>
              <a:t>、配分割合も規定されないため、</a:t>
            </a:r>
            <a:endParaRPr lang="en-US" altLang="ja-JP" sz="1100" b="0" i="0" dirty="0">
              <a:effectLst/>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en-US" sz="1100" b="1" i="0" u="sng" dirty="0">
                <a:effectLst/>
                <a:latin typeface="BIZ UDゴシック" panose="020B0400000000000000" pitchFamily="49" charset="-128"/>
                <a:ea typeface="BIZ UDゴシック" panose="020B0400000000000000" pitchFamily="49" charset="-128"/>
              </a:rPr>
              <a:t>機動的に</a:t>
            </a:r>
            <a:r>
              <a:rPr lang="ja-JP" altLang="en-US" sz="1100" dirty="0">
                <a:latin typeface="BIZ UDゴシック" panose="020B0400000000000000" pitchFamily="49" charset="-128"/>
                <a:ea typeface="BIZ UDゴシック" panose="020B0400000000000000" pitchFamily="49" charset="-128"/>
              </a:rPr>
              <a:t>１</a:t>
            </a:r>
            <a:r>
              <a:rPr lang="ja-JP" altLang="en-US" sz="1100" b="0" i="0" dirty="0">
                <a:effectLst/>
                <a:latin typeface="BIZ UDゴシック" panose="020B0400000000000000" pitchFamily="49" charset="-128"/>
                <a:ea typeface="BIZ UDゴシック" panose="020B0400000000000000" pitchFamily="49" charset="-128"/>
              </a:rPr>
              <a:t>号繰入金と</a:t>
            </a:r>
            <a:r>
              <a:rPr lang="ja-JP" altLang="en-US" sz="1100" dirty="0">
                <a:latin typeface="BIZ UDゴシック" panose="020B0400000000000000" pitchFamily="49" charset="-128"/>
                <a:ea typeface="BIZ UDゴシック" panose="020B0400000000000000" pitchFamily="49" charset="-128"/>
              </a:rPr>
              <a:t>２</a:t>
            </a:r>
            <a:r>
              <a:rPr lang="ja-JP" altLang="en-US" sz="1100" b="0" i="0" dirty="0">
                <a:effectLst/>
                <a:latin typeface="BIZ UDゴシック" panose="020B0400000000000000" pitchFamily="49" charset="-128"/>
                <a:ea typeface="BIZ UDゴシック" panose="020B0400000000000000" pitchFamily="49" charset="-128"/>
              </a:rPr>
              <a:t>号繰入金の金額を増減させることができる</a:t>
            </a:r>
            <a:r>
              <a:rPr kumimoji="1" lang="ja-JP" altLang="en-US" sz="1100" dirty="0">
                <a:latin typeface="BIZ UDゴシック" panose="020B0400000000000000" pitchFamily="49" charset="-128"/>
                <a:ea typeface="BIZ UDゴシック" panose="020B0400000000000000" pitchFamily="49" charset="-128"/>
              </a:rPr>
              <a:t>（国民健康保険保険給付費等交付金ガイドライン）。</a:t>
            </a:r>
            <a:endParaRPr kumimoji="1" lang="en-US" altLang="ja-JP" sz="1100" dirty="0">
              <a:latin typeface="BIZ UDゴシック" panose="020B0400000000000000" pitchFamily="49" charset="-128"/>
              <a:ea typeface="BIZ UDゴシック" panose="020B0400000000000000" pitchFamily="49" charset="-128"/>
            </a:endParaRPr>
          </a:p>
          <a:p>
            <a:r>
              <a:rPr lang="ja-JP" altLang="en-US" sz="1100" b="0" i="0" dirty="0">
                <a:effectLst/>
                <a:latin typeface="BIZ UDゴシック" panose="020B0400000000000000" pitchFamily="49" charset="-128"/>
                <a:ea typeface="BIZ UDゴシック" panose="020B0400000000000000" pitchFamily="49" charset="-128"/>
              </a:rPr>
              <a:t>　○　府においては、都道府県調整交付金等の過去の実績を踏まえ、繰入分９％のうち１号分８％、２号分１％となるように配分しているところ。</a:t>
            </a:r>
            <a:r>
              <a:rPr lang="ja-JP" altLang="en-US" sz="1100" dirty="0">
                <a:latin typeface="BIZ UDゴシック" panose="020B0400000000000000" pitchFamily="49" charset="-128"/>
                <a:ea typeface="BIZ UDゴシック" panose="020B0400000000000000" pitchFamily="49" charset="-128"/>
              </a:rPr>
              <a:t>府</a:t>
            </a:r>
            <a:r>
              <a:rPr lang="ja-JP" altLang="en-US" sz="1100" b="0" i="0" dirty="0">
                <a:effectLst/>
                <a:latin typeface="BIZ UDゴシック" panose="020B0400000000000000" pitchFamily="49" charset="-128"/>
                <a:ea typeface="BIZ UDゴシック" panose="020B0400000000000000" pitchFamily="49" charset="-128"/>
              </a:rPr>
              <a:t>２号繰入金は、</a:t>
            </a:r>
            <a:endParaRPr lang="en-US" altLang="ja-JP" sz="1100" b="0" i="0" dirty="0">
              <a:effectLst/>
              <a:latin typeface="BIZ UDゴシック" panose="020B0400000000000000" pitchFamily="49" charset="-128"/>
              <a:ea typeface="BIZ UDゴシック" panose="020B0400000000000000" pitchFamily="49" charset="-128"/>
            </a:endParaRPr>
          </a:p>
          <a:p>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令和６年度においては、保険料抑制を目的とする財政調整事業の検討結果を踏まえ、全額を府１号繰入金に振り替えることで保険料抑制の財源としている。</a:t>
            </a:r>
            <a:endParaRPr lang="en-US" altLang="ja-JP" sz="1100" dirty="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　そのため、新たに府２号繰入金を活用する場合は、保険料抑制の財源が減少することになる。</a:t>
            </a:r>
            <a:endParaRPr lang="en-US" altLang="ja-JP" sz="1100" b="0" i="0" dirty="0">
              <a:effectLst/>
              <a:latin typeface="BIZ UDゴシック" panose="020B0400000000000000" pitchFamily="49" charset="-128"/>
              <a:ea typeface="BIZ UDゴシック" panose="020B0400000000000000" pitchFamily="49" charset="-128"/>
            </a:endParaRPr>
          </a:p>
        </p:txBody>
      </p:sp>
      <p:sp>
        <p:nvSpPr>
          <p:cNvPr id="58" name="正方形/長方形 57">
            <a:extLst>
              <a:ext uri="{FF2B5EF4-FFF2-40B4-BE49-F238E27FC236}">
                <a16:creationId xmlns:a16="http://schemas.microsoft.com/office/drawing/2014/main" id="{5FD65065-34CD-46D5-B168-DD64FB0B736D}"/>
              </a:ext>
            </a:extLst>
          </p:cNvPr>
          <p:cNvSpPr/>
          <p:nvPr/>
        </p:nvSpPr>
        <p:spPr>
          <a:xfrm>
            <a:off x="86489" y="2546871"/>
            <a:ext cx="10518817" cy="466055"/>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Wingdings" panose="05000000000000000000" pitchFamily="2" charset="2"/>
              <a:buChar char="Ø"/>
            </a:pPr>
            <a:r>
              <a:rPr lang="ja-JP" altLang="en-US" sz="1100" kern="1200" dirty="0">
                <a:solidFill>
                  <a:schemeClr val="tx1"/>
                </a:solidFill>
                <a:effectLst/>
                <a:ea typeface="BIZ UDゴシック" panose="020B0400000000000000" pitchFamily="49" charset="-128"/>
                <a:cs typeface="Times New Roman" panose="02020603050405020304" pitchFamily="18" charset="0"/>
              </a:rPr>
              <a:t>　</a:t>
            </a:r>
            <a:r>
              <a:rPr lang="ja-JP" altLang="ja-JP" sz="1100" b="1" u="sng" kern="1200" dirty="0">
                <a:solidFill>
                  <a:schemeClr val="tx1"/>
                </a:solidFill>
                <a:effectLst/>
                <a:ea typeface="BIZ UDゴシック" panose="020B0400000000000000" pitchFamily="49" charset="-128"/>
                <a:cs typeface="Times New Roman" panose="02020603050405020304" pitchFamily="18" charset="0"/>
              </a:rPr>
              <a:t>システムに要する費用</a:t>
            </a:r>
            <a:r>
              <a:rPr lang="ja-JP" altLang="ja-JP" sz="1100" kern="1200" dirty="0">
                <a:solidFill>
                  <a:schemeClr val="tx1"/>
                </a:solidFill>
                <a:effectLst/>
                <a:ea typeface="BIZ UDゴシック" panose="020B0400000000000000" pitchFamily="49" charset="-128"/>
                <a:cs typeface="Times New Roman" panose="02020603050405020304" pitchFamily="18" charset="0"/>
              </a:rPr>
              <a:t>は</a:t>
            </a:r>
            <a:r>
              <a:rPr lang="ja-JP" altLang="en-US" sz="1100" b="1" u="sng" kern="1200" dirty="0">
                <a:solidFill>
                  <a:schemeClr val="tx1"/>
                </a:solidFill>
                <a:effectLst/>
                <a:ea typeface="BIZ UDゴシック" panose="020B0400000000000000" pitchFamily="49" charset="-128"/>
                <a:cs typeface="Times New Roman" panose="02020603050405020304" pitchFamily="18" charset="0"/>
              </a:rPr>
              <a:t>事務費</a:t>
            </a:r>
            <a:r>
              <a:rPr lang="ja-JP" altLang="en-US" sz="1100" kern="1200" dirty="0">
                <a:solidFill>
                  <a:schemeClr val="tx1"/>
                </a:solidFill>
                <a:effectLst/>
                <a:ea typeface="BIZ UDゴシック" panose="020B0400000000000000" pitchFamily="49" charset="-128"/>
                <a:cs typeface="Times New Roman" panose="02020603050405020304" pitchFamily="18" charset="0"/>
              </a:rPr>
              <a:t>として</a:t>
            </a:r>
            <a:r>
              <a:rPr lang="ja-JP" altLang="ja-JP" sz="1100" b="1" u="sng" kern="1200" dirty="0">
                <a:solidFill>
                  <a:schemeClr val="tx1"/>
                </a:solidFill>
                <a:effectLst/>
                <a:ea typeface="BIZ UDゴシック" panose="020B0400000000000000" pitchFamily="49" charset="-128"/>
                <a:cs typeface="Times New Roman" panose="02020603050405020304" pitchFamily="18" charset="0"/>
              </a:rPr>
              <a:t>一般</a:t>
            </a:r>
            <a:r>
              <a:rPr lang="ja-JP" altLang="en-US" sz="1100" b="1" u="sng" kern="1200" dirty="0">
                <a:solidFill>
                  <a:schemeClr val="tx1"/>
                </a:solidFill>
                <a:effectLst/>
                <a:ea typeface="BIZ UDゴシック" panose="020B0400000000000000" pitchFamily="49" charset="-128"/>
                <a:cs typeface="Times New Roman" panose="02020603050405020304" pitchFamily="18" charset="0"/>
              </a:rPr>
              <a:t>会計繰入による対応が</a:t>
            </a:r>
            <a:r>
              <a:rPr lang="ja-JP" altLang="ja-JP" sz="1100" b="1" u="sng" kern="1200" dirty="0">
                <a:solidFill>
                  <a:schemeClr val="tx1"/>
                </a:solidFill>
                <a:effectLst/>
                <a:ea typeface="BIZ UDゴシック" panose="020B0400000000000000" pitchFamily="49" charset="-128"/>
                <a:cs typeface="Times New Roman" panose="02020603050405020304" pitchFamily="18" charset="0"/>
              </a:rPr>
              <a:t>基本</a:t>
            </a:r>
            <a:r>
              <a:rPr lang="ja-JP" altLang="en-US" sz="1100" kern="1200" dirty="0">
                <a:solidFill>
                  <a:schemeClr val="tx1"/>
                </a:solidFill>
                <a:effectLst/>
                <a:ea typeface="BIZ UDゴシック" panose="020B0400000000000000" pitchFamily="49" charset="-128"/>
                <a:cs typeface="Times New Roman" panose="02020603050405020304" pitchFamily="18" charset="0"/>
              </a:rPr>
              <a:t>であることを踏まえ、システム改修費は特別調整交付金の交付対象外</a:t>
            </a:r>
            <a:r>
              <a:rPr lang="ja-JP" altLang="en-US" sz="800" kern="12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a:t>
            </a:r>
            <a:r>
              <a:rPr lang="en-US" altLang="ja-JP" sz="800" kern="12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a:t>
            </a:r>
            <a:r>
              <a:rPr lang="ja-JP" altLang="en-US" sz="800" dirty="0">
                <a:solidFill>
                  <a:schemeClr val="tx1"/>
                </a:solidFill>
                <a:latin typeface="BIZ UDP明朝 Medium" panose="02020500000000000000" pitchFamily="18" charset="-128"/>
                <a:ea typeface="BIZ UDP明朝 Medium" panose="02020500000000000000" pitchFamily="18" charset="-128"/>
                <a:cs typeface="Times New Roman" panose="02020603050405020304" pitchFamily="18" charset="0"/>
              </a:rPr>
              <a:t>４</a:t>
            </a:r>
            <a:r>
              <a:rPr lang="ja-JP" altLang="en-US" sz="800" kern="12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a:t>
            </a:r>
            <a:r>
              <a:rPr lang="ja-JP" altLang="en-US" sz="1100" kern="1200" dirty="0">
                <a:solidFill>
                  <a:schemeClr val="tx1"/>
                </a:solidFill>
                <a:effectLst/>
                <a:ea typeface="BIZ UDゴシック" panose="020B0400000000000000" pitchFamily="49" charset="-128"/>
                <a:cs typeface="Times New Roman" panose="02020603050405020304" pitchFamily="18" charset="0"/>
              </a:rPr>
              <a:t>となっている 。</a:t>
            </a:r>
            <a:endParaRPr lang="en-US" altLang="ja-JP" sz="9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endParaRPr>
          </a:p>
          <a:p>
            <a:pPr marL="171450" indent="-171450">
              <a:buFont typeface="Wingdings" panose="05000000000000000000" pitchFamily="2" charset="2"/>
              <a:buChar char="Ø"/>
            </a:pPr>
            <a:r>
              <a:rPr lang="ja-JP" altLang="en-US" sz="1100" kern="1200" dirty="0">
                <a:solidFill>
                  <a:schemeClr val="tx1"/>
                </a:solidFill>
                <a:effectLst/>
                <a:ea typeface="BIZ UDゴシック" panose="020B0400000000000000" pitchFamily="49" charset="-128"/>
                <a:cs typeface="Times New Roman" panose="02020603050405020304" pitchFamily="18" charset="0"/>
              </a:rPr>
              <a:t>　</a:t>
            </a:r>
            <a:r>
              <a:rPr lang="ja-JP" altLang="ja-JP" sz="1100" kern="1200" dirty="0">
                <a:solidFill>
                  <a:schemeClr val="tx1"/>
                </a:solidFill>
                <a:effectLst/>
                <a:ea typeface="BIZ UDゴシック" panose="020B0400000000000000" pitchFamily="49" charset="-128"/>
                <a:cs typeface="Times New Roman" panose="02020603050405020304" pitchFamily="18" charset="0"/>
              </a:rPr>
              <a:t>令和６年度の保険料水準完全統一によりその役割を終えたことから、府２号繰入金を活用した</a:t>
            </a:r>
            <a:r>
              <a:rPr lang="ja-JP" altLang="en-US" sz="1100" kern="1200" dirty="0">
                <a:solidFill>
                  <a:schemeClr val="tx1"/>
                </a:solidFill>
                <a:effectLst/>
                <a:ea typeface="BIZ UDゴシック" panose="020B0400000000000000" pitchFamily="49" charset="-128"/>
                <a:cs typeface="Times New Roman" panose="02020603050405020304" pitchFamily="18" charset="0"/>
              </a:rPr>
              <a:t>システム改修推進事業</a:t>
            </a:r>
            <a:r>
              <a:rPr lang="ja-JP" altLang="ja-JP" sz="1100" kern="1200" dirty="0">
                <a:solidFill>
                  <a:schemeClr val="tx1"/>
                </a:solidFill>
                <a:effectLst/>
                <a:ea typeface="BIZ UDゴシック" panose="020B0400000000000000" pitchFamily="49" charset="-128"/>
                <a:cs typeface="Times New Roman" panose="02020603050405020304" pitchFamily="18" charset="0"/>
              </a:rPr>
              <a:t>は</a:t>
            </a:r>
            <a:r>
              <a:rPr lang="ja-JP" altLang="en-US" sz="1100" kern="1200" dirty="0">
                <a:solidFill>
                  <a:schemeClr val="tx1"/>
                </a:solidFill>
                <a:effectLst/>
                <a:ea typeface="BIZ UDゴシック" panose="020B0400000000000000" pitchFamily="49" charset="-128"/>
                <a:cs typeface="Times New Roman" panose="02020603050405020304" pitchFamily="18" charset="0"/>
              </a:rPr>
              <a:t>、</a:t>
            </a:r>
            <a:r>
              <a:rPr lang="ja-JP" altLang="ja-JP" sz="1100" kern="1200" dirty="0">
                <a:solidFill>
                  <a:schemeClr val="tx1"/>
                </a:solidFill>
                <a:effectLst/>
                <a:ea typeface="BIZ UDゴシック" panose="020B0400000000000000" pitchFamily="49" charset="-128"/>
                <a:cs typeface="Times New Roman" panose="02020603050405020304" pitchFamily="18" charset="0"/>
              </a:rPr>
              <a:t>令和５年度で廃止</a:t>
            </a:r>
            <a:r>
              <a:rPr lang="ja-JP" altLang="en-US" sz="1100" kern="1200" dirty="0">
                <a:solidFill>
                  <a:schemeClr val="tx1"/>
                </a:solidFill>
                <a:effectLst/>
                <a:ea typeface="BIZ UDゴシック" panose="020B0400000000000000" pitchFamily="49" charset="-128"/>
                <a:cs typeface="Times New Roman" panose="02020603050405020304" pitchFamily="18" charset="0"/>
              </a:rPr>
              <a:t>している</a:t>
            </a:r>
            <a:r>
              <a:rPr kumimoji="1" lang="ja-JP" altLang="en-US" sz="1100" dirty="0">
                <a:solidFill>
                  <a:schemeClr val="tx1"/>
                </a:solidFill>
                <a:latin typeface="BIZ UDゴシック" panose="020B0400000000000000" pitchFamily="49" charset="-128"/>
                <a:ea typeface="BIZ UDゴシック" panose="020B0400000000000000" pitchFamily="49" charset="-128"/>
              </a:rPr>
              <a:t>。</a:t>
            </a:r>
          </a:p>
        </p:txBody>
      </p:sp>
      <p:sp>
        <p:nvSpPr>
          <p:cNvPr id="101" name="テキスト ボックス 100">
            <a:extLst>
              <a:ext uri="{FF2B5EF4-FFF2-40B4-BE49-F238E27FC236}">
                <a16:creationId xmlns:a16="http://schemas.microsoft.com/office/drawing/2014/main" id="{BFDE3CB0-F843-4359-A998-7F36033DA350}"/>
              </a:ext>
            </a:extLst>
          </p:cNvPr>
          <p:cNvSpPr txBox="1"/>
          <p:nvPr/>
        </p:nvSpPr>
        <p:spPr>
          <a:xfrm>
            <a:off x="1093416" y="4388636"/>
            <a:ext cx="1346336" cy="230832"/>
          </a:xfrm>
          <a:prstGeom prst="rect">
            <a:avLst/>
          </a:prstGeom>
          <a:noFill/>
        </p:spPr>
        <p:txBody>
          <a:bodyPr wrap="square" rtlCol="0">
            <a:spAutoFit/>
          </a:bodyPr>
          <a:lstStyle/>
          <a:p>
            <a:r>
              <a:rPr kumimoji="1" lang="en-US" altLang="ja-JP" sz="900" dirty="0">
                <a:latin typeface="BIZ UDゴシック" panose="020B0400000000000000" pitchFamily="49" charset="-128"/>
                <a:ea typeface="BIZ UDゴシック" panose="020B0400000000000000" pitchFamily="49" charset="-128"/>
              </a:rPr>
              <a:t>【</a:t>
            </a:r>
            <a:r>
              <a:rPr kumimoji="1" lang="ja-JP" altLang="en-US" sz="900" dirty="0">
                <a:latin typeface="BIZ UDゴシック" panose="020B0400000000000000" pitchFamily="49" charset="-128"/>
                <a:ea typeface="BIZ UDゴシック" panose="020B0400000000000000" pitchFamily="49" charset="-128"/>
              </a:rPr>
              <a:t>令和５年度まで</a:t>
            </a:r>
            <a:r>
              <a:rPr kumimoji="1" lang="en-US" altLang="ja-JP" sz="900" dirty="0">
                <a:latin typeface="BIZ UDゴシック" panose="020B0400000000000000" pitchFamily="49" charset="-128"/>
                <a:ea typeface="BIZ UDゴシック" panose="020B0400000000000000" pitchFamily="49" charset="-128"/>
              </a:rPr>
              <a:t>】</a:t>
            </a:r>
            <a:endParaRPr kumimoji="1" lang="ja-JP" altLang="en-US" sz="900" dirty="0">
              <a:latin typeface="BIZ UDゴシック" panose="020B0400000000000000" pitchFamily="49" charset="-128"/>
              <a:ea typeface="BIZ UDゴシック" panose="020B0400000000000000" pitchFamily="49" charset="-128"/>
            </a:endParaRPr>
          </a:p>
        </p:txBody>
      </p:sp>
      <p:sp>
        <p:nvSpPr>
          <p:cNvPr id="102" name="テキスト ボックス 101">
            <a:extLst>
              <a:ext uri="{FF2B5EF4-FFF2-40B4-BE49-F238E27FC236}">
                <a16:creationId xmlns:a16="http://schemas.microsoft.com/office/drawing/2014/main" id="{0093E34C-9FA1-40AA-BB35-D5104CA6E134}"/>
              </a:ext>
            </a:extLst>
          </p:cNvPr>
          <p:cNvSpPr txBox="1"/>
          <p:nvPr/>
        </p:nvSpPr>
        <p:spPr>
          <a:xfrm>
            <a:off x="86489" y="4074498"/>
            <a:ext cx="10518817" cy="246221"/>
          </a:xfrm>
          <a:prstGeom prst="rect">
            <a:avLst/>
          </a:prstGeom>
          <a:noFill/>
        </p:spPr>
        <p:txBody>
          <a:bodyPr wrap="square" rtlCol="0">
            <a:spAutoFit/>
          </a:bodyPr>
          <a:lstStyle/>
          <a:p>
            <a:r>
              <a:rPr kumimoji="1" lang="ja-JP" altLang="en-US" sz="1000" dirty="0">
                <a:latin typeface="BIZ UDゴシック" panose="020B0400000000000000" pitchFamily="49" charset="-128"/>
                <a:ea typeface="BIZ UDゴシック" panose="020B0400000000000000" pitchFamily="49" charset="-128"/>
              </a:rPr>
              <a:t>≪府１号繰入金と府２号繰入金との関係≫</a:t>
            </a:r>
            <a:endParaRPr kumimoji="1" lang="en-US" altLang="ja-JP" sz="1000" dirty="0">
              <a:latin typeface="BIZ UDゴシック" panose="020B0400000000000000" pitchFamily="49" charset="-128"/>
              <a:ea typeface="BIZ UDゴシック" panose="020B0400000000000000" pitchFamily="49" charset="-128"/>
            </a:endParaRPr>
          </a:p>
        </p:txBody>
      </p:sp>
      <p:sp>
        <p:nvSpPr>
          <p:cNvPr id="106" name="テキスト ボックス 13">
            <a:extLst>
              <a:ext uri="{FF2B5EF4-FFF2-40B4-BE49-F238E27FC236}">
                <a16:creationId xmlns:a16="http://schemas.microsoft.com/office/drawing/2014/main" id="{67145A7A-A30A-4C8B-B261-B6B18EC69165}"/>
              </a:ext>
            </a:extLst>
          </p:cNvPr>
          <p:cNvSpPr txBox="1"/>
          <p:nvPr/>
        </p:nvSpPr>
        <p:spPr>
          <a:xfrm>
            <a:off x="86492" y="6735811"/>
            <a:ext cx="10518817" cy="679990"/>
          </a:xfrm>
          <a:prstGeom prst="rect">
            <a:avLst/>
          </a:prstGeom>
          <a:noFill/>
          <a:ln w="28575">
            <a:solidFill>
              <a:schemeClr val="accent5">
                <a:lumMod val="50000"/>
              </a:schemeClr>
            </a:solidFill>
          </a:ln>
        </p:spPr>
        <p:txBody>
          <a:bodyPr wrap="square" rtlCol="0" anchor="b">
            <a:noAutofit/>
          </a:bodyPr>
          <a:lstStyle/>
          <a:p>
            <a:pPr marL="115355" indent="-115355" algn="just"/>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相違点に対する対応方針として、これまでの検討を踏まえ、</a:t>
            </a:r>
            <a:r>
              <a:rPr lang="ja-JP" altLang="en-US" sz="1100" b="1" u="sng" kern="100" dirty="0">
                <a:latin typeface="BIZ UDゴシック" panose="020B0400000000000000" pitchFamily="49" charset="-128"/>
                <a:ea typeface="BIZ UDゴシック" panose="020B0400000000000000" pitchFamily="49" charset="-128"/>
                <a:cs typeface="Times New Roman" panose="02020603050405020304" pitchFamily="18" charset="0"/>
              </a:rPr>
              <a:t>事務運用は従前どおり</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とし（①）、</a:t>
            </a: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システム改修の必要性は市町村によって異なることから、</a:t>
            </a:r>
            <a:endParaRPr kumimoji="1"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15355" indent="-115355" algn="just"/>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改修は任意</a:t>
            </a: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とする（②ア）とともに、システム改修費の</a:t>
            </a:r>
            <a:r>
              <a:rPr kumimoji="1" lang="ja-JP" altLang="en-US" sz="1100" b="1" u="sng"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財源は、市町村の一般会計繰入による対応</a:t>
            </a:r>
            <a:r>
              <a:rPr kumimoji="1" lang="ja-JP" altLang="en-US"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とする（②イ）。</a:t>
            </a:r>
            <a:endParaRPr kumimoji="1"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15355" indent="-115355" algn="just"/>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また、府としては、システムの円滑な導入を推進するため、特別調整交付金において、令和４年度までと同様の交付対象とするよう国に求める。</a:t>
            </a:r>
            <a:endParaRPr kumimoji="1" lang="en-US" altLang="ja-JP" sz="1100" b="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07" name="四角形: 角を丸くする 106">
            <a:extLst>
              <a:ext uri="{FF2B5EF4-FFF2-40B4-BE49-F238E27FC236}">
                <a16:creationId xmlns:a16="http://schemas.microsoft.com/office/drawing/2014/main" id="{89D03036-ACCA-43EE-99DB-BD5EB41C73D1}"/>
              </a:ext>
            </a:extLst>
          </p:cNvPr>
          <p:cNvSpPr/>
          <p:nvPr/>
        </p:nvSpPr>
        <p:spPr>
          <a:xfrm>
            <a:off x="86490" y="6620016"/>
            <a:ext cx="1353723" cy="216000"/>
          </a:xfrm>
          <a:prstGeom prst="roundRect">
            <a:avLst/>
          </a:prstGeom>
          <a:solidFill>
            <a:schemeClr val="accent5">
              <a:lumMod val="50000"/>
            </a:schemeClr>
          </a:solidFill>
          <a:ln w="2857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dirty="0">
                <a:latin typeface="BIZ UDゴシック" panose="020B0400000000000000" pitchFamily="49" charset="-128"/>
                <a:ea typeface="BIZ UDゴシック" panose="020B0400000000000000" pitchFamily="49" charset="-128"/>
              </a:rPr>
              <a:t>４　事務局（案）</a:t>
            </a:r>
          </a:p>
        </p:txBody>
      </p:sp>
      <p:sp>
        <p:nvSpPr>
          <p:cNvPr id="109" name="正方形/長方形 108">
            <a:extLst>
              <a:ext uri="{FF2B5EF4-FFF2-40B4-BE49-F238E27FC236}">
                <a16:creationId xmlns:a16="http://schemas.microsoft.com/office/drawing/2014/main" id="{E65A8ACD-3BAC-4834-8E1C-DABBB2EE3E33}"/>
              </a:ext>
            </a:extLst>
          </p:cNvPr>
          <p:cNvSpPr/>
          <p:nvPr/>
        </p:nvSpPr>
        <p:spPr>
          <a:xfrm>
            <a:off x="86497" y="6102344"/>
            <a:ext cx="10518817" cy="468000"/>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Wingdings" panose="05000000000000000000" pitchFamily="2" charset="2"/>
              <a:buChar char="Ø"/>
            </a:pPr>
            <a:r>
              <a:rPr kumimoji="1" lang="ja-JP" altLang="en-US" sz="1100" dirty="0">
                <a:solidFill>
                  <a:schemeClr val="tx1"/>
                </a:solidFill>
                <a:latin typeface="BIZ UDゴシック" panose="020B0400000000000000" pitchFamily="49" charset="-128"/>
                <a:ea typeface="BIZ UDゴシック" panose="020B0400000000000000" pitchFamily="49" charset="-128"/>
              </a:rPr>
              <a:t>　システム改修については、改修の必要性が市町村により異なることから、府２号繰入金を活用した財源の交付を受ける市町村は限定される。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marL="171450" indent="-171450">
              <a:buFont typeface="Wingdings" panose="05000000000000000000" pitchFamily="2" charset="2"/>
              <a:buChar char="Ø"/>
            </a:pPr>
            <a:r>
              <a:rPr kumimoji="1" lang="ja-JP" altLang="en-US" sz="1100" dirty="0">
                <a:solidFill>
                  <a:schemeClr val="tx1"/>
                </a:solidFill>
                <a:latin typeface="BIZ UDゴシック" panose="020B0400000000000000" pitchFamily="49" charset="-128"/>
                <a:ea typeface="BIZ UDゴシック" panose="020B0400000000000000" pitchFamily="49" charset="-128"/>
              </a:rPr>
              <a:t>　一方で、府２号繰入金を保険料抑制の財源に充てた場合、統一保険料の抑制に繋がる。</a:t>
            </a:r>
          </a:p>
        </p:txBody>
      </p:sp>
      <p:grpSp>
        <p:nvGrpSpPr>
          <p:cNvPr id="10" name="グループ化 9">
            <a:extLst>
              <a:ext uri="{FF2B5EF4-FFF2-40B4-BE49-F238E27FC236}">
                <a16:creationId xmlns:a16="http://schemas.microsoft.com/office/drawing/2014/main" id="{E8220BC0-E844-4489-8B9A-D83B28728E4A}"/>
              </a:ext>
            </a:extLst>
          </p:cNvPr>
          <p:cNvGrpSpPr/>
          <p:nvPr/>
        </p:nvGrpSpPr>
        <p:grpSpPr>
          <a:xfrm>
            <a:off x="86480" y="4622693"/>
            <a:ext cx="3932599" cy="1197063"/>
            <a:chOff x="86499" y="4663400"/>
            <a:chExt cx="3932599" cy="1197063"/>
          </a:xfrm>
        </p:grpSpPr>
        <p:sp>
          <p:nvSpPr>
            <p:cNvPr id="98" name="正方形/長方形 97">
              <a:extLst>
                <a:ext uri="{FF2B5EF4-FFF2-40B4-BE49-F238E27FC236}">
                  <a16:creationId xmlns:a16="http://schemas.microsoft.com/office/drawing/2014/main" id="{CE358228-AF8D-422C-A04F-DE72C59E4C6C}"/>
                </a:ext>
              </a:extLst>
            </p:cNvPr>
            <p:cNvSpPr/>
            <p:nvPr/>
          </p:nvSpPr>
          <p:spPr>
            <a:xfrm>
              <a:off x="1219066" y="4710586"/>
              <a:ext cx="1084634" cy="675070"/>
            </a:xfrm>
            <a:prstGeom prst="rect">
              <a:avLst/>
            </a:prstGeom>
            <a:solidFill>
              <a:schemeClr val="bg2"/>
            </a:solidFill>
            <a:ln w="38100">
              <a:solidFill>
                <a:schemeClr val="accent5">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１号繰入金</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（８％）</a:t>
              </a:r>
            </a:p>
          </p:txBody>
        </p:sp>
        <p:sp>
          <p:nvSpPr>
            <p:cNvPr id="99" name="正方形/長方形 98">
              <a:extLst>
                <a:ext uri="{FF2B5EF4-FFF2-40B4-BE49-F238E27FC236}">
                  <a16:creationId xmlns:a16="http://schemas.microsoft.com/office/drawing/2014/main" id="{09573AD1-9BB4-4D7B-B00A-624DDDE58063}"/>
                </a:ext>
              </a:extLst>
            </p:cNvPr>
            <p:cNvSpPr/>
            <p:nvPr/>
          </p:nvSpPr>
          <p:spPr>
            <a:xfrm>
              <a:off x="1219068" y="5438275"/>
              <a:ext cx="1084634" cy="359745"/>
            </a:xfrm>
            <a:prstGeom prst="rect">
              <a:avLst/>
            </a:prstGeom>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ゴシック" panose="020B0400000000000000" pitchFamily="49" charset="-128"/>
                  <a:ea typeface="BIZ UDゴシック" panose="020B0400000000000000" pitchFamily="49" charset="-128"/>
                </a:rPr>
                <a:t>２号繰入金</a:t>
              </a:r>
            </a:p>
            <a:p>
              <a:pPr algn="ctr"/>
              <a:r>
                <a:rPr kumimoji="1" lang="ja-JP" altLang="en-US" sz="1000" dirty="0">
                  <a:latin typeface="BIZ UDゴシック" panose="020B0400000000000000" pitchFamily="49" charset="-128"/>
                  <a:ea typeface="BIZ UDゴシック" panose="020B0400000000000000" pitchFamily="49" charset="-128"/>
                </a:rPr>
                <a:t>（１％）</a:t>
              </a:r>
            </a:p>
          </p:txBody>
        </p:sp>
        <p:sp>
          <p:nvSpPr>
            <p:cNvPr id="100" name="左中かっこ 99">
              <a:extLst>
                <a:ext uri="{FF2B5EF4-FFF2-40B4-BE49-F238E27FC236}">
                  <a16:creationId xmlns:a16="http://schemas.microsoft.com/office/drawing/2014/main" id="{D2328378-47A3-4902-A354-7F05244A98CC}"/>
                </a:ext>
              </a:extLst>
            </p:cNvPr>
            <p:cNvSpPr/>
            <p:nvPr/>
          </p:nvSpPr>
          <p:spPr>
            <a:xfrm>
              <a:off x="1062083" y="4663400"/>
              <a:ext cx="156983" cy="1169551"/>
            </a:xfrm>
            <a:prstGeom prst="leftBrace">
              <a:avLst>
                <a:gd name="adj1" fmla="val 8333"/>
                <a:gd name="adj2" fmla="val 49564"/>
              </a:avLst>
            </a:prstGeom>
            <a:ln w="28575">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000"/>
            </a:p>
          </p:txBody>
        </p:sp>
        <p:sp>
          <p:nvSpPr>
            <p:cNvPr id="97" name="テキスト ボックス 96">
              <a:extLst>
                <a:ext uri="{FF2B5EF4-FFF2-40B4-BE49-F238E27FC236}">
                  <a16:creationId xmlns:a16="http://schemas.microsoft.com/office/drawing/2014/main" id="{D72B6D7E-866A-47E8-974C-D6CE8638A619}"/>
                </a:ext>
              </a:extLst>
            </p:cNvPr>
            <p:cNvSpPr txBox="1"/>
            <p:nvPr/>
          </p:nvSpPr>
          <p:spPr>
            <a:xfrm>
              <a:off x="86499" y="5048121"/>
              <a:ext cx="975583" cy="400110"/>
            </a:xfrm>
            <a:prstGeom prst="rect">
              <a:avLst/>
            </a:prstGeom>
            <a:noFill/>
          </p:spPr>
          <p:txBody>
            <a:bodyPr wrap="square" rtlCol="0">
              <a:spAutoFit/>
            </a:bodyPr>
            <a:lstStyle/>
            <a:p>
              <a:r>
                <a:rPr kumimoji="1" lang="ja-JP" altLang="en-US" sz="1000" dirty="0">
                  <a:latin typeface="BIZ UDゴシック" panose="020B0400000000000000" pitchFamily="49" charset="-128"/>
                  <a:ea typeface="BIZ UDゴシック" panose="020B0400000000000000" pitchFamily="49" charset="-128"/>
                </a:rPr>
                <a:t>医療給付費等</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総額の９％</a:t>
              </a:r>
            </a:p>
          </p:txBody>
        </p:sp>
        <p:sp>
          <p:nvSpPr>
            <p:cNvPr id="110" name="矢印: 右 109">
              <a:extLst>
                <a:ext uri="{FF2B5EF4-FFF2-40B4-BE49-F238E27FC236}">
                  <a16:creationId xmlns:a16="http://schemas.microsoft.com/office/drawing/2014/main" id="{E9720FED-1017-4120-80F2-9455D3CBBE0E}"/>
                </a:ext>
              </a:extLst>
            </p:cNvPr>
            <p:cNvSpPr/>
            <p:nvPr/>
          </p:nvSpPr>
          <p:spPr>
            <a:xfrm>
              <a:off x="2359654" y="4810712"/>
              <a:ext cx="416705" cy="484632"/>
            </a:xfrm>
            <a:prstGeom prst="rightArrow">
              <a:avLst/>
            </a:prstGeom>
            <a:solidFill>
              <a:srgbClr val="C00000"/>
            </a:solidFill>
            <a:ln w="28575">
              <a:solidFill>
                <a:schemeClr val="bg1"/>
              </a:solidFill>
            </a:ln>
            <a:effectLst>
              <a:outerShdw blurRad="50800" dist="38100" dir="2700000" algn="tl" rotWithShape="0">
                <a:prstClr val="black">
                  <a:alpha val="40000"/>
                </a:prstClr>
              </a:outerShdw>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sz="1000"/>
            </a:p>
          </p:txBody>
        </p:sp>
        <p:sp>
          <p:nvSpPr>
            <p:cNvPr id="112" name="テキスト ボックス 111">
              <a:extLst>
                <a:ext uri="{FF2B5EF4-FFF2-40B4-BE49-F238E27FC236}">
                  <a16:creationId xmlns:a16="http://schemas.microsoft.com/office/drawing/2014/main" id="{F7A028B4-E99C-40FA-B315-9C3D8D63CDD5}"/>
                </a:ext>
              </a:extLst>
            </p:cNvPr>
            <p:cNvSpPr txBox="1"/>
            <p:nvPr/>
          </p:nvSpPr>
          <p:spPr>
            <a:xfrm>
              <a:off x="2848111" y="4948588"/>
              <a:ext cx="1170987" cy="200055"/>
            </a:xfrm>
            <a:prstGeom prst="rect">
              <a:avLst/>
            </a:prstGeom>
            <a:noFill/>
            <a:ln w="28575">
              <a:solidFill>
                <a:srgbClr val="C00000"/>
              </a:solidFill>
              <a:prstDash val="sysDot"/>
            </a:ln>
          </p:spPr>
          <p:txBody>
            <a:bodyPr wrap="square" rtlCol="0">
              <a:spAutoFit/>
            </a:bodyPr>
            <a:lstStyle/>
            <a:p>
              <a:r>
                <a:rPr kumimoji="1" lang="ja-JP" altLang="en-US" sz="700" dirty="0">
                  <a:latin typeface="BIZ UDゴシック" panose="020B0400000000000000" pitchFamily="49" charset="-128"/>
                  <a:ea typeface="BIZ UDゴシック" panose="020B0400000000000000" pitchFamily="49" charset="-128"/>
                </a:rPr>
                <a:t>全額保険料抑制に充当</a:t>
              </a:r>
            </a:p>
          </p:txBody>
        </p:sp>
        <p:sp>
          <p:nvSpPr>
            <p:cNvPr id="113" name="テキスト ボックス 112">
              <a:extLst>
                <a:ext uri="{FF2B5EF4-FFF2-40B4-BE49-F238E27FC236}">
                  <a16:creationId xmlns:a16="http://schemas.microsoft.com/office/drawing/2014/main" id="{57C2DB20-B0C7-4778-90DF-8BB6A6D0464C}"/>
                </a:ext>
              </a:extLst>
            </p:cNvPr>
            <p:cNvSpPr txBox="1"/>
            <p:nvPr/>
          </p:nvSpPr>
          <p:spPr>
            <a:xfrm>
              <a:off x="2862413" y="5464258"/>
              <a:ext cx="1139477" cy="307777"/>
            </a:xfrm>
            <a:prstGeom prst="rect">
              <a:avLst/>
            </a:prstGeom>
            <a:noFill/>
            <a:ln w="28575">
              <a:solidFill>
                <a:srgbClr val="C00000"/>
              </a:solidFill>
              <a:prstDash val="sysDot"/>
            </a:ln>
          </p:spPr>
          <p:txBody>
            <a:bodyPr wrap="square" rtlCol="0">
              <a:spAutoFit/>
            </a:bodyPr>
            <a:lstStyle/>
            <a:p>
              <a:r>
                <a:rPr kumimoji="1" lang="ja-JP" altLang="en-US" sz="700" dirty="0">
                  <a:latin typeface="BIZ UDゴシック" panose="020B0400000000000000" pitchFamily="49" charset="-128"/>
                  <a:ea typeface="BIZ UDゴシック" panose="020B0400000000000000" pitchFamily="49" charset="-128"/>
                </a:rPr>
                <a:t>市町村に独自インセンティブとして交付</a:t>
              </a:r>
            </a:p>
          </p:txBody>
        </p:sp>
        <p:sp>
          <p:nvSpPr>
            <p:cNvPr id="114" name="矢印: 右 113">
              <a:extLst>
                <a:ext uri="{FF2B5EF4-FFF2-40B4-BE49-F238E27FC236}">
                  <a16:creationId xmlns:a16="http://schemas.microsoft.com/office/drawing/2014/main" id="{D3F7FA33-1D9F-4C50-9804-EDF2C68C9AA9}"/>
                </a:ext>
              </a:extLst>
            </p:cNvPr>
            <p:cNvSpPr/>
            <p:nvPr/>
          </p:nvSpPr>
          <p:spPr>
            <a:xfrm>
              <a:off x="2359654" y="5375831"/>
              <a:ext cx="416705" cy="484632"/>
            </a:xfrm>
            <a:prstGeom prst="rightArrow">
              <a:avLst/>
            </a:prstGeom>
            <a:solidFill>
              <a:srgbClr val="C00000"/>
            </a:solidFill>
            <a:ln w="28575">
              <a:solidFill>
                <a:schemeClr val="bg1"/>
              </a:solidFill>
            </a:ln>
            <a:effectLst>
              <a:outerShdw blurRad="50800" dist="38100" dir="2700000" algn="tl" rotWithShape="0">
                <a:prstClr val="black">
                  <a:alpha val="40000"/>
                </a:prstClr>
              </a:outerShdw>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sz="1000"/>
            </a:p>
          </p:txBody>
        </p:sp>
      </p:grpSp>
      <p:grpSp>
        <p:nvGrpSpPr>
          <p:cNvPr id="11" name="グループ化 10">
            <a:extLst>
              <a:ext uri="{FF2B5EF4-FFF2-40B4-BE49-F238E27FC236}">
                <a16:creationId xmlns:a16="http://schemas.microsoft.com/office/drawing/2014/main" id="{E1AFA37D-8FDF-4513-971C-FF9D45CCC6BF}"/>
              </a:ext>
            </a:extLst>
          </p:cNvPr>
          <p:cNvGrpSpPr/>
          <p:nvPr/>
        </p:nvGrpSpPr>
        <p:grpSpPr>
          <a:xfrm>
            <a:off x="4568156" y="4669879"/>
            <a:ext cx="1084636" cy="1087434"/>
            <a:chOff x="1371463" y="4821137"/>
            <a:chExt cx="1084636" cy="1087434"/>
          </a:xfrm>
        </p:grpSpPr>
        <p:sp>
          <p:nvSpPr>
            <p:cNvPr id="115" name="正方形/長方形 114">
              <a:extLst>
                <a:ext uri="{FF2B5EF4-FFF2-40B4-BE49-F238E27FC236}">
                  <a16:creationId xmlns:a16="http://schemas.microsoft.com/office/drawing/2014/main" id="{DCF39A3C-78D2-4AFE-A0F5-F723C38CD6C4}"/>
                </a:ext>
              </a:extLst>
            </p:cNvPr>
            <p:cNvSpPr/>
            <p:nvPr/>
          </p:nvSpPr>
          <p:spPr>
            <a:xfrm>
              <a:off x="1371463" y="4821137"/>
              <a:ext cx="1084634" cy="675070"/>
            </a:xfrm>
            <a:prstGeom prst="rect">
              <a:avLst/>
            </a:prstGeom>
            <a:solidFill>
              <a:schemeClr val="bg2"/>
            </a:solidFill>
            <a:ln w="38100">
              <a:solidFill>
                <a:schemeClr val="accent5">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１号繰入金</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（８％）</a:t>
              </a:r>
            </a:p>
          </p:txBody>
        </p:sp>
        <p:sp>
          <p:nvSpPr>
            <p:cNvPr id="116" name="正方形/長方形 115">
              <a:extLst>
                <a:ext uri="{FF2B5EF4-FFF2-40B4-BE49-F238E27FC236}">
                  <a16:creationId xmlns:a16="http://schemas.microsoft.com/office/drawing/2014/main" id="{E8F3996A-45E9-4013-8E79-7FBD5C5AA331}"/>
                </a:ext>
              </a:extLst>
            </p:cNvPr>
            <p:cNvSpPr/>
            <p:nvPr/>
          </p:nvSpPr>
          <p:spPr>
            <a:xfrm>
              <a:off x="1371465" y="5548826"/>
              <a:ext cx="1084634" cy="359745"/>
            </a:xfrm>
            <a:prstGeom prst="rect">
              <a:avLst/>
            </a:prstGeom>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ゴシック" panose="020B0400000000000000" pitchFamily="49" charset="-128"/>
                  <a:ea typeface="BIZ UDゴシック" panose="020B0400000000000000" pitchFamily="49" charset="-128"/>
                </a:rPr>
                <a:t>２号繰入金</a:t>
              </a:r>
            </a:p>
            <a:p>
              <a:pPr algn="ctr"/>
              <a:r>
                <a:rPr kumimoji="1" lang="ja-JP" altLang="en-US" sz="1000" dirty="0">
                  <a:latin typeface="BIZ UDゴシック" panose="020B0400000000000000" pitchFamily="49" charset="-128"/>
                  <a:ea typeface="BIZ UDゴシック" panose="020B0400000000000000" pitchFamily="49" charset="-128"/>
                </a:rPr>
                <a:t>（１％）</a:t>
              </a:r>
            </a:p>
          </p:txBody>
        </p:sp>
      </p:grpSp>
      <p:sp>
        <p:nvSpPr>
          <p:cNvPr id="117" name="矢印: 右 116">
            <a:extLst>
              <a:ext uri="{FF2B5EF4-FFF2-40B4-BE49-F238E27FC236}">
                <a16:creationId xmlns:a16="http://schemas.microsoft.com/office/drawing/2014/main" id="{561A9121-8409-4C9F-82AD-6D93DC30DFD1}"/>
              </a:ext>
            </a:extLst>
          </p:cNvPr>
          <p:cNvSpPr/>
          <p:nvPr/>
        </p:nvSpPr>
        <p:spPr>
          <a:xfrm>
            <a:off x="4090831" y="4816904"/>
            <a:ext cx="412890" cy="827610"/>
          </a:xfrm>
          <a:prstGeom prst="rightArrow">
            <a:avLst>
              <a:gd name="adj1" fmla="val 50000"/>
              <a:gd name="adj2" fmla="val 204255"/>
            </a:avLst>
          </a:pr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lin ang="2700000" scaled="1"/>
            <a:tileRect/>
          </a:gradFill>
          <a:ln w="28575">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FF00"/>
              </a:solidFill>
            </a:endParaRPr>
          </a:p>
        </p:txBody>
      </p:sp>
      <p:sp>
        <p:nvSpPr>
          <p:cNvPr id="118" name="矢印: 上 117">
            <a:extLst>
              <a:ext uri="{FF2B5EF4-FFF2-40B4-BE49-F238E27FC236}">
                <a16:creationId xmlns:a16="http://schemas.microsoft.com/office/drawing/2014/main" id="{8CB7DE4C-6051-47AA-879E-6F6049C195B4}"/>
              </a:ext>
            </a:extLst>
          </p:cNvPr>
          <p:cNvSpPr/>
          <p:nvPr/>
        </p:nvSpPr>
        <p:spPr>
          <a:xfrm>
            <a:off x="4868157" y="5179772"/>
            <a:ext cx="484632" cy="232878"/>
          </a:xfrm>
          <a:prstGeom prst="upArrow">
            <a:avLst/>
          </a:prstGeom>
          <a:solidFill>
            <a:srgbClr val="C00000"/>
          </a:solidFill>
          <a:ln w="28575">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p>
        </p:txBody>
      </p:sp>
      <p:sp>
        <p:nvSpPr>
          <p:cNvPr id="119" name="テキスト ボックス 118">
            <a:extLst>
              <a:ext uri="{FF2B5EF4-FFF2-40B4-BE49-F238E27FC236}">
                <a16:creationId xmlns:a16="http://schemas.microsoft.com/office/drawing/2014/main" id="{D8056634-DA3C-41CF-92F3-C0375E854E81}"/>
              </a:ext>
            </a:extLst>
          </p:cNvPr>
          <p:cNvSpPr txBox="1"/>
          <p:nvPr/>
        </p:nvSpPr>
        <p:spPr>
          <a:xfrm>
            <a:off x="4437305" y="4384221"/>
            <a:ext cx="1346336" cy="230832"/>
          </a:xfrm>
          <a:prstGeom prst="rect">
            <a:avLst/>
          </a:prstGeom>
          <a:noFill/>
        </p:spPr>
        <p:txBody>
          <a:bodyPr wrap="square" rtlCol="0">
            <a:spAutoFit/>
          </a:bodyPr>
          <a:lstStyle/>
          <a:p>
            <a:r>
              <a:rPr kumimoji="1" lang="en-US" altLang="ja-JP" sz="900" dirty="0">
                <a:latin typeface="BIZ UDゴシック" panose="020B0400000000000000" pitchFamily="49" charset="-128"/>
                <a:ea typeface="BIZ UDゴシック" panose="020B0400000000000000" pitchFamily="49" charset="-128"/>
              </a:rPr>
              <a:t>【</a:t>
            </a:r>
            <a:r>
              <a:rPr kumimoji="1" lang="ja-JP" altLang="en-US" sz="900" dirty="0">
                <a:latin typeface="BIZ UDゴシック" panose="020B0400000000000000" pitchFamily="49" charset="-128"/>
                <a:ea typeface="BIZ UDゴシック" panose="020B0400000000000000" pitchFamily="49" charset="-128"/>
              </a:rPr>
              <a:t>令和６年度</a:t>
            </a:r>
            <a:r>
              <a:rPr kumimoji="1" lang="en-US" altLang="ja-JP" sz="900" dirty="0">
                <a:latin typeface="BIZ UDゴシック" panose="020B0400000000000000" pitchFamily="49" charset="-128"/>
                <a:ea typeface="BIZ UDゴシック" panose="020B0400000000000000" pitchFamily="49" charset="-128"/>
              </a:rPr>
              <a:t>】</a:t>
            </a:r>
            <a:endParaRPr kumimoji="1" lang="ja-JP" altLang="en-US" sz="900" dirty="0">
              <a:latin typeface="BIZ UDゴシック" panose="020B0400000000000000" pitchFamily="49" charset="-128"/>
              <a:ea typeface="BIZ UDゴシック" panose="020B0400000000000000" pitchFamily="49" charset="-128"/>
            </a:endParaRPr>
          </a:p>
        </p:txBody>
      </p:sp>
      <p:sp>
        <p:nvSpPr>
          <p:cNvPr id="120" name="テキスト ボックス 119">
            <a:extLst>
              <a:ext uri="{FF2B5EF4-FFF2-40B4-BE49-F238E27FC236}">
                <a16:creationId xmlns:a16="http://schemas.microsoft.com/office/drawing/2014/main" id="{11C1F2F2-A64A-4C27-B805-34B6BE4F75D8}"/>
              </a:ext>
            </a:extLst>
          </p:cNvPr>
          <p:cNvSpPr txBox="1"/>
          <p:nvPr/>
        </p:nvSpPr>
        <p:spPr>
          <a:xfrm>
            <a:off x="5723962" y="4821729"/>
            <a:ext cx="871233" cy="523220"/>
          </a:xfrm>
          <a:prstGeom prst="rect">
            <a:avLst/>
          </a:prstGeom>
          <a:solidFill>
            <a:schemeClr val="bg1"/>
          </a:solidFill>
          <a:ln w="28575">
            <a:solidFill>
              <a:srgbClr val="C00000"/>
            </a:solidFill>
            <a:prstDash val="sysDot"/>
          </a:ln>
        </p:spPr>
        <p:style>
          <a:lnRef idx="2">
            <a:schemeClr val="accent2"/>
          </a:lnRef>
          <a:fillRef idx="1">
            <a:schemeClr val="lt1"/>
          </a:fillRef>
          <a:effectRef idx="0">
            <a:schemeClr val="accent2"/>
          </a:effectRef>
          <a:fontRef idx="minor">
            <a:schemeClr val="dk1"/>
          </a:fontRef>
        </p:style>
        <p:txBody>
          <a:bodyPr wrap="square" lIns="72000" rIns="72000" rtlCol="0">
            <a:spAutoFit/>
          </a:bodyPr>
          <a:lstStyle/>
          <a:p>
            <a:r>
              <a:rPr kumimoji="1" lang="ja-JP" altLang="en-US" sz="700" dirty="0">
                <a:solidFill>
                  <a:schemeClr val="tx1"/>
                </a:solidFill>
                <a:latin typeface="BIZ UDゴシック" panose="020B0400000000000000" pitchFamily="49" charset="-128"/>
                <a:ea typeface="BIZ UDゴシック" panose="020B0400000000000000" pitchFamily="49" charset="-128"/>
              </a:rPr>
              <a:t>２号繰入金を１号繰入金に振り替えて、保険料抑制に全額を充当</a:t>
            </a:r>
          </a:p>
        </p:txBody>
      </p:sp>
      <p:sp>
        <p:nvSpPr>
          <p:cNvPr id="121" name="矢印: 右 120">
            <a:extLst>
              <a:ext uri="{FF2B5EF4-FFF2-40B4-BE49-F238E27FC236}">
                <a16:creationId xmlns:a16="http://schemas.microsoft.com/office/drawing/2014/main" id="{E0AEA6C4-B717-4230-9523-2BF7DBCB3577}"/>
              </a:ext>
            </a:extLst>
          </p:cNvPr>
          <p:cNvSpPr/>
          <p:nvPr/>
        </p:nvSpPr>
        <p:spPr>
          <a:xfrm>
            <a:off x="6668673" y="4853322"/>
            <a:ext cx="412890" cy="827610"/>
          </a:xfrm>
          <a:prstGeom prst="rightArrow">
            <a:avLst>
              <a:gd name="adj1" fmla="val 50000"/>
              <a:gd name="adj2" fmla="val 204255"/>
            </a:avLst>
          </a:pr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lin ang="2700000" scaled="1"/>
            <a:tileRect/>
          </a:gradFill>
          <a:ln w="28575">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FF00"/>
              </a:solidFill>
            </a:endParaRPr>
          </a:p>
        </p:txBody>
      </p:sp>
      <p:grpSp>
        <p:nvGrpSpPr>
          <p:cNvPr id="122" name="グループ化 121">
            <a:extLst>
              <a:ext uri="{FF2B5EF4-FFF2-40B4-BE49-F238E27FC236}">
                <a16:creationId xmlns:a16="http://schemas.microsoft.com/office/drawing/2014/main" id="{6B43653B-CBEE-4FC4-912D-CC2BBB6F30E4}"/>
              </a:ext>
            </a:extLst>
          </p:cNvPr>
          <p:cNvGrpSpPr/>
          <p:nvPr/>
        </p:nvGrpSpPr>
        <p:grpSpPr>
          <a:xfrm>
            <a:off x="7186255" y="4728678"/>
            <a:ext cx="1084636" cy="1087434"/>
            <a:chOff x="1371463" y="4821137"/>
            <a:chExt cx="1084636" cy="1087434"/>
          </a:xfrm>
        </p:grpSpPr>
        <p:sp>
          <p:nvSpPr>
            <p:cNvPr id="123" name="正方形/長方形 122">
              <a:extLst>
                <a:ext uri="{FF2B5EF4-FFF2-40B4-BE49-F238E27FC236}">
                  <a16:creationId xmlns:a16="http://schemas.microsoft.com/office/drawing/2014/main" id="{678578A4-C8EA-4F88-A5AC-A220460A3492}"/>
                </a:ext>
              </a:extLst>
            </p:cNvPr>
            <p:cNvSpPr/>
            <p:nvPr/>
          </p:nvSpPr>
          <p:spPr>
            <a:xfrm>
              <a:off x="1371463" y="4821137"/>
              <a:ext cx="1084634" cy="675070"/>
            </a:xfrm>
            <a:prstGeom prst="rect">
              <a:avLst/>
            </a:prstGeom>
            <a:solidFill>
              <a:schemeClr val="bg2"/>
            </a:solidFill>
            <a:ln w="38100">
              <a:solidFill>
                <a:schemeClr val="accent5">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１号繰入金</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（８％）</a:t>
              </a:r>
            </a:p>
          </p:txBody>
        </p:sp>
        <p:sp>
          <p:nvSpPr>
            <p:cNvPr id="124" name="正方形/長方形 123">
              <a:extLst>
                <a:ext uri="{FF2B5EF4-FFF2-40B4-BE49-F238E27FC236}">
                  <a16:creationId xmlns:a16="http://schemas.microsoft.com/office/drawing/2014/main" id="{586218D5-B469-4E3D-9FE5-918C6CDAB136}"/>
                </a:ext>
              </a:extLst>
            </p:cNvPr>
            <p:cNvSpPr/>
            <p:nvPr/>
          </p:nvSpPr>
          <p:spPr>
            <a:xfrm>
              <a:off x="1371465" y="5548826"/>
              <a:ext cx="1084634" cy="359745"/>
            </a:xfrm>
            <a:prstGeom prst="rect">
              <a:avLst/>
            </a:prstGeom>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ゴシック" panose="020B0400000000000000" pitchFamily="49" charset="-128"/>
                  <a:ea typeface="BIZ UDゴシック" panose="020B0400000000000000" pitchFamily="49" charset="-128"/>
                </a:rPr>
                <a:t>２号繰入金</a:t>
              </a:r>
            </a:p>
            <a:p>
              <a:pPr algn="ctr"/>
              <a:r>
                <a:rPr kumimoji="1" lang="ja-JP" altLang="en-US" sz="1000" dirty="0">
                  <a:latin typeface="BIZ UDゴシック" panose="020B0400000000000000" pitchFamily="49" charset="-128"/>
                  <a:ea typeface="BIZ UDゴシック" panose="020B0400000000000000" pitchFamily="49" charset="-128"/>
                </a:rPr>
                <a:t>（１％）</a:t>
              </a:r>
            </a:p>
          </p:txBody>
        </p:sp>
      </p:grpSp>
      <p:sp>
        <p:nvSpPr>
          <p:cNvPr id="125" name="テキスト ボックス 124">
            <a:extLst>
              <a:ext uri="{FF2B5EF4-FFF2-40B4-BE49-F238E27FC236}">
                <a16:creationId xmlns:a16="http://schemas.microsoft.com/office/drawing/2014/main" id="{CE2D73D2-F71B-4941-B2D4-42E8E8941CA8}"/>
              </a:ext>
            </a:extLst>
          </p:cNvPr>
          <p:cNvSpPr txBox="1"/>
          <p:nvPr/>
        </p:nvSpPr>
        <p:spPr>
          <a:xfrm>
            <a:off x="7055404" y="4443020"/>
            <a:ext cx="1346336" cy="230832"/>
          </a:xfrm>
          <a:prstGeom prst="rect">
            <a:avLst/>
          </a:prstGeom>
          <a:noFill/>
        </p:spPr>
        <p:txBody>
          <a:bodyPr wrap="square" rtlCol="0">
            <a:spAutoFit/>
          </a:bodyPr>
          <a:lstStyle/>
          <a:p>
            <a:r>
              <a:rPr kumimoji="1" lang="en-US" altLang="ja-JP" sz="900" dirty="0">
                <a:latin typeface="BIZ UDゴシック" panose="020B0400000000000000" pitchFamily="49" charset="-128"/>
                <a:ea typeface="BIZ UDゴシック" panose="020B0400000000000000" pitchFamily="49" charset="-128"/>
              </a:rPr>
              <a:t>【</a:t>
            </a:r>
            <a:r>
              <a:rPr kumimoji="1" lang="ja-JP" altLang="en-US" sz="900" dirty="0">
                <a:latin typeface="BIZ UDゴシック" panose="020B0400000000000000" pitchFamily="49" charset="-128"/>
                <a:ea typeface="BIZ UDゴシック" panose="020B0400000000000000" pitchFamily="49" charset="-128"/>
              </a:rPr>
              <a:t>令和７年度</a:t>
            </a:r>
            <a:r>
              <a:rPr kumimoji="1" lang="en-US" altLang="ja-JP" sz="900" dirty="0">
                <a:latin typeface="BIZ UDゴシック" panose="020B0400000000000000" pitchFamily="49" charset="-128"/>
                <a:ea typeface="BIZ UDゴシック" panose="020B0400000000000000" pitchFamily="49" charset="-128"/>
              </a:rPr>
              <a:t>】</a:t>
            </a:r>
            <a:endParaRPr kumimoji="1" lang="ja-JP" altLang="en-US" sz="900" dirty="0">
              <a:latin typeface="BIZ UDゴシック" panose="020B0400000000000000" pitchFamily="49" charset="-128"/>
              <a:ea typeface="BIZ UDゴシック" panose="020B0400000000000000" pitchFamily="49" charset="-128"/>
            </a:endParaRPr>
          </a:p>
        </p:txBody>
      </p:sp>
      <p:graphicFrame>
        <p:nvGraphicFramePr>
          <p:cNvPr id="126" name="表 46">
            <a:extLst>
              <a:ext uri="{FF2B5EF4-FFF2-40B4-BE49-F238E27FC236}">
                <a16:creationId xmlns:a16="http://schemas.microsoft.com/office/drawing/2014/main" id="{F0E840B7-9B61-432E-B39F-8599E21242E0}"/>
              </a:ext>
            </a:extLst>
          </p:cNvPr>
          <p:cNvGraphicFramePr>
            <a:graphicFrameLocks noGrp="1"/>
          </p:cNvGraphicFramePr>
          <p:nvPr>
            <p:extLst>
              <p:ext uri="{D42A27DB-BD31-4B8C-83A1-F6EECF244321}">
                <p14:modId xmlns:p14="http://schemas.microsoft.com/office/powerpoint/2010/main" val="2500868438"/>
              </p:ext>
            </p:extLst>
          </p:nvPr>
        </p:nvGraphicFramePr>
        <p:xfrm>
          <a:off x="8612697" y="4484215"/>
          <a:ext cx="1984773" cy="1137316"/>
        </p:xfrm>
        <a:graphic>
          <a:graphicData uri="http://schemas.openxmlformats.org/drawingml/2006/table">
            <a:tbl>
              <a:tblPr firstRow="1" bandRow="1">
                <a:tableStyleId>{0505E3EF-67EA-436B-97B2-0124C06EBD24}</a:tableStyleId>
              </a:tblPr>
              <a:tblGrid>
                <a:gridCol w="985124">
                  <a:extLst>
                    <a:ext uri="{9D8B030D-6E8A-4147-A177-3AD203B41FA5}">
                      <a16:colId xmlns:a16="http://schemas.microsoft.com/office/drawing/2014/main" val="3411399468"/>
                    </a:ext>
                  </a:extLst>
                </a:gridCol>
                <a:gridCol w="999649">
                  <a:extLst>
                    <a:ext uri="{9D8B030D-6E8A-4147-A177-3AD203B41FA5}">
                      <a16:colId xmlns:a16="http://schemas.microsoft.com/office/drawing/2014/main" val="4241361542"/>
                    </a:ext>
                  </a:extLst>
                </a:gridCol>
              </a:tblGrid>
              <a:tr h="138262">
                <a:tc gridSpan="2">
                  <a:txBody>
                    <a:bodyPr/>
                    <a:lstStyle/>
                    <a:p>
                      <a:r>
                        <a:rPr kumimoji="1" lang="ja-JP" altLang="en-US" sz="800" b="0" dirty="0">
                          <a:solidFill>
                            <a:schemeClr val="bg1"/>
                          </a:solidFill>
                          <a:latin typeface="BIZ UDゴシック" panose="020B0400000000000000" pitchFamily="49" charset="-128"/>
                          <a:ea typeface="BIZ UDゴシック" panose="020B0400000000000000" pitchFamily="49" charset="-128"/>
                        </a:rPr>
                        <a:t>令和７年度２号繰入金（１％）内訳</a:t>
                      </a:r>
                    </a:p>
                  </a:txBody>
                  <a:tcPr anchor="ctr">
                    <a:lnL w="28575" cap="flat" cmpd="sng" algn="ctr">
                      <a:solidFill>
                        <a:schemeClr val="accent5">
                          <a:lumMod val="50000"/>
                        </a:schemeClr>
                      </a:solidFill>
                      <a:prstDash val="solid"/>
                      <a:round/>
                      <a:headEnd type="none" w="med" len="med"/>
                      <a:tailEnd type="none" w="med" len="med"/>
                    </a:lnL>
                    <a:lnR w="28575" cap="flat" cmpd="sng" algn="ctr">
                      <a:solidFill>
                        <a:schemeClr val="accent5">
                          <a:lumMod val="50000"/>
                        </a:schemeClr>
                      </a:solidFill>
                      <a:prstDash val="solid"/>
                      <a:round/>
                      <a:headEnd type="none" w="med" len="med"/>
                      <a:tailEnd type="none" w="med" len="med"/>
                    </a:lnR>
                    <a:lnT w="28575" cap="flat" cmpd="sng" algn="ctr">
                      <a:solidFill>
                        <a:schemeClr val="accent5">
                          <a:lumMod val="50000"/>
                        </a:schemeClr>
                      </a:solidFill>
                      <a:prstDash val="solid"/>
                      <a:round/>
                      <a:headEnd type="none" w="med" len="med"/>
                      <a:tailEnd type="none" w="med" len="med"/>
                    </a:lnT>
                    <a:lnB w="28575" cap="flat" cmpd="sng" algn="ctr">
                      <a:solidFill>
                        <a:schemeClr val="accent5">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50000"/>
                      </a:schemeClr>
                    </a:solidFill>
                  </a:tcPr>
                </a:tc>
                <a:tc hMerge="1">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kumimoji="1" lang="ja-JP" altLang="en-US" sz="800" b="0" dirty="0">
                        <a:latin typeface="BIZ UDゴシック" panose="020B0400000000000000" pitchFamily="49" charset="-128"/>
                        <a:ea typeface="BIZ UDゴシック" panose="020B0400000000000000" pitchFamily="49" charset="-128"/>
                      </a:endParaRPr>
                    </a:p>
                  </a:txBody>
                  <a:tcPr anchor="ctr">
                    <a:lnL w="28575" cap="flat" cmpd="sng" algn="ctr">
                      <a:solidFill>
                        <a:schemeClr val="accent5">
                          <a:lumMod val="50000"/>
                        </a:schemeClr>
                      </a:solidFill>
                      <a:prstDash val="solid"/>
                      <a:round/>
                      <a:headEnd type="none" w="med" len="med"/>
                      <a:tailEnd type="none" w="med" len="med"/>
                    </a:lnL>
                    <a:lnR w="28575" cap="flat" cmpd="sng" algn="ctr">
                      <a:solidFill>
                        <a:schemeClr val="accent5">
                          <a:lumMod val="50000"/>
                        </a:schemeClr>
                      </a:solidFill>
                      <a:prstDash val="solid"/>
                      <a:round/>
                      <a:headEnd type="none" w="med" len="med"/>
                      <a:tailEnd type="none" w="med" len="med"/>
                    </a:lnR>
                    <a:lnT w="28575" cap="flat" cmpd="sng" algn="ctr">
                      <a:solidFill>
                        <a:schemeClr val="accent5">
                          <a:lumMod val="50000"/>
                        </a:schemeClr>
                      </a:solidFill>
                      <a:prstDash val="solid"/>
                      <a:round/>
                      <a:headEnd type="none" w="med" len="med"/>
                      <a:tailEnd type="none" w="med" len="med"/>
                    </a:lnT>
                    <a:lnB w="28575" cap="flat" cmpd="sng" algn="ctr">
                      <a:solidFill>
                        <a:schemeClr val="accent5">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5933413"/>
                  </a:ext>
                </a:extLst>
              </a:tr>
              <a:tr h="350466">
                <a:tc>
                  <a:txBody>
                    <a:bodyPr/>
                    <a:lstStyle/>
                    <a:p>
                      <a:r>
                        <a:rPr kumimoji="1" lang="ja-JP" altLang="en-US" sz="800" b="0" dirty="0">
                          <a:latin typeface="BIZ UDゴシック" panose="020B0400000000000000" pitchFamily="49" charset="-128"/>
                          <a:ea typeface="BIZ UDゴシック" panose="020B0400000000000000" pitchFamily="49" charset="-128"/>
                        </a:rPr>
                        <a:t>Ａ：システム</a:t>
                      </a:r>
                      <a:endParaRPr kumimoji="1" lang="en-US" altLang="ja-JP" sz="800" b="0" dirty="0">
                        <a:latin typeface="BIZ UDゴシック" panose="020B0400000000000000" pitchFamily="49" charset="-128"/>
                        <a:ea typeface="BIZ UDゴシック" panose="020B0400000000000000" pitchFamily="49" charset="-128"/>
                      </a:endParaRPr>
                    </a:p>
                    <a:p>
                      <a:r>
                        <a:rPr kumimoji="1" lang="ja-JP" altLang="en-US" sz="800" b="0" dirty="0">
                          <a:latin typeface="BIZ UDゴシック" panose="020B0400000000000000" pitchFamily="49" charset="-128"/>
                          <a:ea typeface="BIZ UDゴシック" panose="020B0400000000000000" pitchFamily="49" charset="-128"/>
                        </a:rPr>
                        <a:t>　　改修費</a:t>
                      </a:r>
                    </a:p>
                  </a:txBody>
                  <a:tcPr anchor="ctr">
                    <a:lnL w="28575" cap="flat" cmpd="sng" algn="ctr">
                      <a:solidFill>
                        <a:schemeClr val="accent5">
                          <a:lumMod val="50000"/>
                        </a:schemeClr>
                      </a:solidFill>
                      <a:prstDash val="solid"/>
                      <a:round/>
                      <a:headEnd type="none" w="med" len="med"/>
                      <a:tailEnd type="none" w="med" len="med"/>
                    </a:lnL>
                    <a:lnR w="28575" cap="flat" cmpd="sng" algn="ctr">
                      <a:solidFill>
                        <a:schemeClr val="accent5">
                          <a:lumMod val="50000"/>
                        </a:schemeClr>
                      </a:solidFill>
                      <a:prstDash val="solid"/>
                      <a:round/>
                      <a:headEnd type="none" w="med" len="med"/>
                      <a:tailEnd type="none" w="med" len="med"/>
                    </a:lnR>
                    <a:lnT w="28575" cap="flat" cmpd="sng" algn="ctr">
                      <a:solidFill>
                        <a:schemeClr val="accent5">
                          <a:lumMod val="50000"/>
                        </a:schemeClr>
                      </a:solidFill>
                      <a:prstDash val="solid"/>
                      <a:round/>
                      <a:headEnd type="none" w="med" len="med"/>
                      <a:tailEnd type="none" w="med" len="med"/>
                    </a:lnT>
                    <a:lnB w="28575" cap="flat" cmpd="sng" algn="ctr">
                      <a:solidFill>
                        <a:schemeClr val="accent5">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1" lang="ja-JP" altLang="en-US" sz="800" b="1" u="none" dirty="0">
                          <a:latin typeface="BIZ UDゴシック" panose="020B0400000000000000" pitchFamily="49" charset="-128"/>
                          <a:ea typeface="BIZ UDゴシック" panose="020B0400000000000000" pitchFamily="49" charset="-128"/>
                        </a:rPr>
                        <a:t>ー</a:t>
                      </a:r>
                      <a:endParaRPr kumimoji="1" lang="en-US" altLang="ja-JP" sz="800" b="1" u="none" dirty="0">
                        <a:latin typeface="BIZ UDゴシック" panose="020B0400000000000000" pitchFamily="49" charset="-128"/>
                        <a:ea typeface="BIZ UDゴシック" panose="020B0400000000000000" pitchFamily="49" charset="-128"/>
                      </a:endParaRPr>
                    </a:p>
                  </a:txBody>
                  <a:tcPr anchor="ctr">
                    <a:lnL w="28575" cap="flat" cmpd="sng" algn="ctr">
                      <a:solidFill>
                        <a:schemeClr val="accent5">
                          <a:lumMod val="50000"/>
                        </a:schemeClr>
                      </a:solidFill>
                      <a:prstDash val="solid"/>
                      <a:round/>
                      <a:headEnd type="none" w="med" len="med"/>
                      <a:tailEnd type="none" w="med" len="med"/>
                    </a:lnL>
                    <a:lnR w="28575" cap="flat" cmpd="sng" algn="ctr">
                      <a:solidFill>
                        <a:schemeClr val="accent5">
                          <a:lumMod val="50000"/>
                        </a:schemeClr>
                      </a:solidFill>
                      <a:prstDash val="solid"/>
                      <a:round/>
                      <a:headEnd type="none" w="med" len="med"/>
                      <a:tailEnd type="none" w="med" len="med"/>
                    </a:lnR>
                    <a:lnT w="28575" cap="flat" cmpd="sng" algn="ctr">
                      <a:solidFill>
                        <a:schemeClr val="accent5">
                          <a:lumMod val="50000"/>
                        </a:schemeClr>
                      </a:solidFill>
                      <a:prstDash val="solid"/>
                      <a:round/>
                      <a:headEnd type="none" w="med" len="med"/>
                      <a:tailEnd type="none" w="med" len="med"/>
                    </a:lnT>
                    <a:lnB w="28575" cap="flat" cmpd="sng" algn="ctr">
                      <a:solidFill>
                        <a:schemeClr val="accent5">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128362766"/>
                  </a:ext>
                </a:extLst>
              </a:tr>
              <a:tr h="350466">
                <a:tc>
                  <a:txBody>
                    <a:bodyPr/>
                    <a:lstStyle/>
                    <a:p>
                      <a:r>
                        <a:rPr kumimoji="1" lang="ja-JP" altLang="en-US" sz="800" b="0" dirty="0">
                          <a:latin typeface="BIZ UDゴシック" panose="020B0400000000000000" pitchFamily="49" charset="-128"/>
                          <a:ea typeface="BIZ UDゴシック" panose="020B0400000000000000" pitchFamily="49" charset="-128"/>
                        </a:rPr>
                        <a:t>Ｂ：効果的取組　</a:t>
                      </a:r>
                      <a:endParaRPr kumimoji="1" lang="en-US" altLang="ja-JP" sz="800" b="0" dirty="0">
                        <a:latin typeface="BIZ UDゴシック" panose="020B0400000000000000" pitchFamily="49" charset="-128"/>
                        <a:ea typeface="BIZ UDゴシック" panose="020B0400000000000000" pitchFamily="49" charset="-128"/>
                      </a:endParaRPr>
                    </a:p>
                    <a:p>
                      <a:r>
                        <a:rPr kumimoji="1" lang="ja-JP" altLang="en-US" sz="800" b="0" dirty="0">
                          <a:latin typeface="BIZ UDゴシック" panose="020B0400000000000000" pitchFamily="49" charset="-128"/>
                          <a:ea typeface="BIZ UDゴシック" panose="020B0400000000000000" pitchFamily="49" charset="-128"/>
                        </a:rPr>
                        <a:t>　　保険事業費</a:t>
                      </a:r>
                    </a:p>
                  </a:txBody>
                  <a:tcPr anchor="ctr">
                    <a:lnL w="28575" cap="flat" cmpd="sng" algn="ctr">
                      <a:solidFill>
                        <a:schemeClr val="accent5">
                          <a:lumMod val="50000"/>
                        </a:schemeClr>
                      </a:solidFill>
                      <a:prstDash val="solid"/>
                      <a:round/>
                      <a:headEnd type="none" w="med" len="med"/>
                      <a:tailEnd type="none" w="med" len="med"/>
                    </a:lnL>
                    <a:lnR w="28575" cap="flat" cmpd="sng" algn="ctr">
                      <a:solidFill>
                        <a:schemeClr val="accent5">
                          <a:lumMod val="50000"/>
                        </a:schemeClr>
                      </a:solidFill>
                      <a:prstDash val="solid"/>
                      <a:round/>
                      <a:headEnd type="none" w="med" len="med"/>
                      <a:tailEnd type="none" w="med" len="med"/>
                    </a:lnR>
                    <a:lnT w="28575" cap="flat" cmpd="sng" algn="ctr">
                      <a:solidFill>
                        <a:schemeClr val="accent5">
                          <a:lumMod val="50000"/>
                        </a:schemeClr>
                      </a:solidFill>
                      <a:prstDash val="solid"/>
                      <a:round/>
                      <a:headEnd type="none" w="med" len="med"/>
                      <a:tailEnd type="none" w="med" len="med"/>
                    </a:lnT>
                    <a:lnB w="28575" cap="flat" cmpd="sng" algn="ctr">
                      <a:solidFill>
                        <a:schemeClr val="accent5">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800" b="0" dirty="0">
                          <a:latin typeface="BIZ UDゴシック" panose="020B0400000000000000" pitchFamily="49" charset="-128"/>
                          <a:ea typeface="BIZ UDゴシック" panose="020B0400000000000000" pitchFamily="49" charset="-128"/>
                        </a:rPr>
                        <a:t>市町村へ交付</a:t>
                      </a:r>
                      <a:endParaRPr kumimoji="1" lang="en-US" altLang="ja-JP" sz="800" b="0" dirty="0">
                        <a:latin typeface="BIZ UDゴシック" panose="020B0400000000000000" pitchFamily="49" charset="-128"/>
                        <a:ea typeface="BIZ UDゴシック" panose="020B0400000000000000" pitchFamily="49" charset="-128"/>
                      </a:endParaRPr>
                    </a:p>
                    <a:p>
                      <a:r>
                        <a:rPr kumimoji="1" lang="ja-JP" altLang="en-US" sz="700" b="0" dirty="0">
                          <a:latin typeface="BIZ UDゴシック" panose="020B0400000000000000" pitchFamily="49" charset="-128"/>
                          <a:ea typeface="BIZ UDゴシック" panose="020B0400000000000000" pitchFamily="49" charset="-128"/>
                        </a:rPr>
                        <a:t>（医療費適正化）</a:t>
                      </a:r>
                    </a:p>
                  </a:txBody>
                  <a:tcPr anchor="ctr">
                    <a:lnL w="28575" cap="flat" cmpd="sng" algn="ctr">
                      <a:solidFill>
                        <a:schemeClr val="accent5">
                          <a:lumMod val="50000"/>
                        </a:schemeClr>
                      </a:solidFill>
                      <a:prstDash val="solid"/>
                      <a:round/>
                      <a:headEnd type="none" w="med" len="med"/>
                      <a:tailEnd type="none" w="med" len="med"/>
                    </a:lnL>
                    <a:lnR w="28575" cap="flat" cmpd="sng" algn="ctr">
                      <a:solidFill>
                        <a:schemeClr val="accent5">
                          <a:lumMod val="50000"/>
                        </a:schemeClr>
                      </a:solidFill>
                      <a:prstDash val="solid"/>
                      <a:round/>
                      <a:headEnd type="none" w="med" len="med"/>
                      <a:tailEnd type="none" w="med" len="med"/>
                    </a:lnR>
                    <a:lnT w="28575" cap="flat" cmpd="sng" algn="ctr">
                      <a:solidFill>
                        <a:schemeClr val="accent5">
                          <a:lumMod val="50000"/>
                        </a:schemeClr>
                      </a:solidFill>
                      <a:prstDash val="solid"/>
                      <a:round/>
                      <a:headEnd type="none" w="med" len="med"/>
                      <a:tailEnd type="none" w="med" len="med"/>
                    </a:lnT>
                    <a:lnB w="28575" cap="flat" cmpd="sng" algn="ctr">
                      <a:solidFill>
                        <a:schemeClr val="accent5">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92662830"/>
                  </a:ext>
                </a:extLst>
              </a:tr>
              <a:tr h="223024">
                <a:tc>
                  <a:txBody>
                    <a:bodyPr/>
                    <a:lstStyle/>
                    <a:p>
                      <a:r>
                        <a:rPr kumimoji="1" lang="ja-JP" altLang="en-US" sz="800" b="0" dirty="0">
                          <a:solidFill>
                            <a:schemeClr val="bg1"/>
                          </a:solidFill>
                          <a:latin typeface="BIZ UDゴシック" panose="020B0400000000000000" pitchFamily="49" charset="-128"/>
                          <a:ea typeface="BIZ UDゴシック" panose="020B0400000000000000" pitchFamily="49" charset="-128"/>
                        </a:rPr>
                        <a:t>・残額</a:t>
                      </a:r>
                    </a:p>
                  </a:txBody>
                  <a:tcPr anchor="ctr">
                    <a:lnL w="28575" cap="flat" cmpd="sng" algn="ctr">
                      <a:solidFill>
                        <a:schemeClr val="accent5">
                          <a:lumMod val="50000"/>
                        </a:schemeClr>
                      </a:solidFill>
                      <a:prstDash val="solid"/>
                      <a:round/>
                      <a:headEnd type="none" w="med" len="med"/>
                      <a:tailEnd type="none" w="med" len="med"/>
                    </a:lnL>
                    <a:lnR w="28575" cap="flat" cmpd="sng" algn="ctr">
                      <a:solidFill>
                        <a:schemeClr val="accent5">
                          <a:lumMod val="50000"/>
                        </a:schemeClr>
                      </a:solidFill>
                      <a:prstDash val="solid"/>
                      <a:round/>
                      <a:headEnd type="none" w="med" len="med"/>
                      <a:tailEnd type="none" w="med" len="med"/>
                    </a:lnR>
                    <a:lnT w="28575" cap="flat" cmpd="sng" algn="ctr">
                      <a:solidFill>
                        <a:schemeClr val="accent5">
                          <a:lumMod val="50000"/>
                        </a:schemeClr>
                      </a:solidFill>
                      <a:prstDash val="solid"/>
                      <a:round/>
                      <a:headEnd type="none" w="med" len="med"/>
                      <a:tailEnd type="none" w="med" len="med"/>
                    </a:lnT>
                    <a:lnB w="28575" cap="flat" cmpd="sng" algn="ctr">
                      <a:solidFill>
                        <a:schemeClr val="accent5">
                          <a:lumMod val="50000"/>
                        </a:schemeClr>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r>
                        <a:rPr kumimoji="1" lang="ja-JP" altLang="en-US" sz="800" b="0" dirty="0">
                          <a:solidFill>
                            <a:schemeClr val="bg1"/>
                          </a:solidFill>
                          <a:latin typeface="BIZ UDゴシック" panose="020B0400000000000000" pitchFamily="49" charset="-128"/>
                          <a:ea typeface="BIZ UDゴシック" panose="020B0400000000000000" pitchFamily="49" charset="-128"/>
                        </a:rPr>
                        <a:t>保険料抑制財源</a:t>
                      </a:r>
                    </a:p>
                  </a:txBody>
                  <a:tcPr anchor="ctr">
                    <a:lnL w="28575" cap="flat" cmpd="sng" algn="ctr">
                      <a:solidFill>
                        <a:schemeClr val="accent5">
                          <a:lumMod val="50000"/>
                        </a:schemeClr>
                      </a:solidFill>
                      <a:prstDash val="solid"/>
                      <a:round/>
                      <a:headEnd type="none" w="med" len="med"/>
                      <a:tailEnd type="none" w="med" len="med"/>
                    </a:lnL>
                    <a:lnR w="28575" cap="flat" cmpd="sng" algn="ctr">
                      <a:solidFill>
                        <a:schemeClr val="accent5">
                          <a:lumMod val="50000"/>
                        </a:schemeClr>
                      </a:solidFill>
                      <a:prstDash val="solid"/>
                      <a:round/>
                      <a:headEnd type="none" w="med" len="med"/>
                      <a:tailEnd type="none" w="med" len="med"/>
                    </a:lnR>
                    <a:lnT w="28575" cap="flat" cmpd="sng" algn="ctr">
                      <a:solidFill>
                        <a:schemeClr val="accent5">
                          <a:lumMod val="50000"/>
                        </a:schemeClr>
                      </a:solidFill>
                      <a:prstDash val="solid"/>
                      <a:round/>
                      <a:headEnd type="none" w="med" len="med"/>
                      <a:tailEnd type="none" w="med" len="med"/>
                    </a:lnT>
                    <a:lnB w="28575" cap="flat" cmpd="sng" algn="ctr">
                      <a:solidFill>
                        <a:schemeClr val="accent5">
                          <a:lumMod val="50000"/>
                        </a:schemeClr>
                      </a:solidFill>
                      <a:prstDash val="solid"/>
                      <a:round/>
                      <a:headEnd type="none" w="med" len="med"/>
                      <a:tailEnd type="none" w="med" len="med"/>
                    </a:lnB>
                    <a:lnTlToBr w="12700" cmpd="sng">
                      <a:noFill/>
                      <a:prstDash val="solid"/>
                    </a:lnTlToBr>
                    <a:lnBlToTr w="12700" cmpd="sng">
                      <a:noFill/>
                      <a:prstDash val="solid"/>
                    </a:lnBlToTr>
                    <a:solidFill>
                      <a:srgbClr val="C00000"/>
                    </a:solidFill>
                  </a:tcPr>
                </a:tc>
                <a:extLst>
                  <a:ext uri="{0D108BD9-81ED-4DB2-BD59-A6C34878D82A}">
                    <a16:rowId xmlns:a16="http://schemas.microsoft.com/office/drawing/2014/main" val="692975876"/>
                  </a:ext>
                </a:extLst>
              </a:tr>
            </a:tbl>
          </a:graphicData>
        </a:graphic>
      </p:graphicFrame>
      <p:sp>
        <p:nvSpPr>
          <p:cNvPr id="129" name="矢印: 上カーブ 128">
            <a:extLst>
              <a:ext uri="{FF2B5EF4-FFF2-40B4-BE49-F238E27FC236}">
                <a16:creationId xmlns:a16="http://schemas.microsoft.com/office/drawing/2014/main" id="{8B6D6859-76F3-43E4-AE1F-579583A02309}"/>
              </a:ext>
            </a:extLst>
          </p:cNvPr>
          <p:cNvSpPr/>
          <p:nvPr/>
        </p:nvSpPr>
        <p:spPr>
          <a:xfrm rot="11532677" flipV="1">
            <a:off x="8048830" y="5380304"/>
            <a:ext cx="2388358" cy="602686"/>
          </a:xfrm>
          <a:prstGeom prst="curvedUpArrow">
            <a:avLst>
              <a:gd name="adj1" fmla="val 17951"/>
              <a:gd name="adj2" fmla="val 41506"/>
              <a:gd name="adj3" fmla="val 24787"/>
            </a:avLst>
          </a:prstGeom>
          <a:solidFill>
            <a:srgbClr val="C00000"/>
          </a:solidFill>
          <a:ln w="28575">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8" name="テキスト ボックス 127">
            <a:extLst>
              <a:ext uri="{FF2B5EF4-FFF2-40B4-BE49-F238E27FC236}">
                <a16:creationId xmlns:a16="http://schemas.microsoft.com/office/drawing/2014/main" id="{8EA07094-2913-4534-8538-9AC024397EC2}"/>
              </a:ext>
            </a:extLst>
          </p:cNvPr>
          <p:cNvSpPr txBox="1"/>
          <p:nvPr/>
        </p:nvSpPr>
        <p:spPr>
          <a:xfrm>
            <a:off x="8549639" y="5715921"/>
            <a:ext cx="2055649" cy="307264"/>
          </a:xfrm>
          <a:prstGeom prst="rect">
            <a:avLst/>
          </a:prstGeom>
          <a:solidFill>
            <a:schemeClr val="bg1"/>
          </a:solidFill>
          <a:ln w="28575">
            <a:solidFill>
              <a:srgbClr val="C00000"/>
            </a:solidFill>
            <a:prstDash val="sysDot"/>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ts val="9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❶２号繰入金から、Ａ・Ｂの額を除いた残額を</a:t>
            </a:r>
            <a:endParaRPr kumimoji="1" lang="en-US" altLang="ja-JP" sz="700" dirty="0">
              <a:solidFill>
                <a:schemeClr val="tx1"/>
              </a:solidFill>
              <a:latin typeface="BIZ UDゴシック" panose="020B0400000000000000" pitchFamily="49" charset="-128"/>
              <a:ea typeface="BIZ UDゴシック" panose="020B0400000000000000" pitchFamily="49" charset="-128"/>
            </a:endParaRPr>
          </a:p>
          <a:p>
            <a:pPr>
              <a:lnSpc>
                <a:spcPts val="9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　１号繰入金に振替えて、保険料抑制に充当</a:t>
            </a:r>
          </a:p>
        </p:txBody>
      </p:sp>
      <p:sp>
        <p:nvSpPr>
          <p:cNvPr id="130" name="矢印: 上カーブ 129">
            <a:extLst>
              <a:ext uri="{FF2B5EF4-FFF2-40B4-BE49-F238E27FC236}">
                <a16:creationId xmlns:a16="http://schemas.microsoft.com/office/drawing/2014/main" id="{7C5530E2-B1CD-4F54-BE3E-502BB139AD6F}"/>
              </a:ext>
            </a:extLst>
          </p:cNvPr>
          <p:cNvSpPr/>
          <p:nvPr/>
        </p:nvSpPr>
        <p:spPr>
          <a:xfrm rot="10457264">
            <a:off x="8017550" y="4012487"/>
            <a:ext cx="2484703" cy="789548"/>
          </a:xfrm>
          <a:prstGeom prst="curvedUpArrow">
            <a:avLst>
              <a:gd name="adj1" fmla="val 14329"/>
              <a:gd name="adj2" fmla="val 48279"/>
              <a:gd name="adj3" fmla="val 25000"/>
            </a:avLst>
          </a:prstGeom>
          <a:solidFill>
            <a:srgbClr val="C00000"/>
          </a:solidFill>
          <a:ln w="28575">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solidFill>
                <a:schemeClr val="tx1"/>
              </a:solidFill>
            </a:endParaRPr>
          </a:p>
        </p:txBody>
      </p:sp>
      <p:sp>
        <p:nvSpPr>
          <p:cNvPr id="131" name="テキスト ボックス 130">
            <a:extLst>
              <a:ext uri="{FF2B5EF4-FFF2-40B4-BE49-F238E27FC236}">
                <a16:creationId xmlns:a16="http://schemas.microsoft.com/office/drawing/2014/main" id="{55B7D9ED-1B84-4AFA-95AE-A1160795A8FA}"/>
              </a:ext>
            </a:extLst>
          </p:cNvPr>
          <p:cNvSpPr txBox="1"/>
          <p:nvPr/>
        </p:nvSpPr>
        <p:spPr>
          <a:xfrm>
            <a:off x="8549638" y="4072622"/>
            <a:ext cx="2047831" cy="307264"/>
          </a:xfrm>
          <a:prstGeom prst="rect">
            <a:avLst/>
          </a:prstGeom>
          <a:solidFill>
            <a:srgbClr val="C00000"/>
          </a:solidFill>
          <a:ln w="28575">
            <a:solidFill>
              <a:schemeClr val="bg1"/>
            </a:solidFill>
          </a:ln>
          <a:effectLst>
            <a:outerShdw blurRad="50800" dist="38100" dir="2700000" algn="tl" rotWithShape="0">
              <a:prstClr val="black">
                <a:alpha val="40000"/>
              </a:prstClr>
            </a:outerShdw>
          </a:effectLst>
        </p:spPr>
        <p:txBody>
          <a:bodyPr wrap="square" rtlCol="0">
            <a:spAutoFit/>
          </a:bodyPr>
          <a:lstStyle/>
          <a:p>
            <a:pPr>
              <a:lnSpc>
                <a:spcPts val="900"/>
              </a:lnSpc>
            </a:pPr>
            <a:r>
              <a:rPr kumimoji="1" lang="ja-JP" altLang="en-US" sz="700" dirty="0">
                <a:solidFill>
                  <a:schemeClr val="bg1"/>
                </a:solidFill>
                <a:latin typeface="BIZ UDゴシック" panose="020B0400000000000000" pitchFamily="49" charset="-128"/>
                <a:ea typeface="BIZ UDゴシック" panose="020B0400000000000000" pitchFamily="49" charset="-128"/>
              </a:rPr>
              <a:t>❷システム改修費を１号繰入金に振替えるこ</a:t>
            </a:r>
            <a:endParaRPr kumimoji="1" lang="en-US" altLang="ja-JP" sz="700" dirty="0">
              <a:solidFill>
                <a:schemeClr val="bg1"/>
              </a:solidFill>
              <a:latin typeface="BIZ UDゴシック" panose="020B0400000000000000" pitchFamily="49" charset="-128"/>
              <a:ea typeface="BIZ UDゴシック" panose="020B0400000000000000" pitchFamily="49" charset="-128"/>
            </a:endParaRPr>
          </a:p>
          <a:p>
            <a:pPr>
              <a:lnSpc>
                <a:spcPts val="900"/>
              </a:lnSpc>
            </a:pPr>
            <a:r>
              <a:rPr kumimoji="1" lang="ja-JP" altLang="en-US" sz="700" dirty="0">
                <a:solidFill>
                  <a:schemeClr val="bg1"/>
                </a:solidFill>
                <a:latin typeface="BIZ UDゴシック" panose="020B0400000000000000" pitchFamily="49" charset="-128"/>
                <a:ea typeface="BIZ UDゴシック" panose="020B0400000000000000" pitchFamily="49" charset="-128"/>
              </a:rPr>
              <a:t>　とができれば、保険料抑制財源が増加する</a:t>
            </a:r>
          </a:p>
        </p:txBody>
      </p:sp>
      <p:sp>
        <p:nvSpPr>
          <p:cNvPr id="43" name="テキスト ボックス 42">
            <a:extLst>
              <a:ext uri="{FF2B5EF4-FFF2-40B4-BE49-F238E27FC236}">
                <a16:creationId xmlns:a16="http://schemas.microsoft.com/office/drawing/2014/main" id="{C8E158E9-E2CC-4A13-B981-2CA45B407CCB}"/>
              </a:ext>
            </a:extLst>
          </p:cNvPr>
          <p:cNvSpPr txBox="1"/>
          <p:nvPr/>
        </p:nvSpPr>
        <p:spPr>
          <a:xfrm>
            <a:off x="5727360" y="3007965"/>
            <a:ext cx="4964453" cy="215444"/>
          </a:xfrm>
          <a:prstGeom prst="rect">
            <a:avLst/>
          </a:prstGeom>
          <a:noFill/>
        </p:spPr>
        <p:txBody>
          <a:bodyPr wrap="square">
            <a:spAutoFit/>
          </a:bodyPr>
          <a:lstStyle/>
          <a:p>
            <a:r>
              <a:rPr kumimoji="1" lang="en-US" altLang="ja-JP" sz="800" dirty="0">
                <a:solidFill>
                  <a:schemeClr val="tx1"/>
                </a:solidFill>
                <a:latin typeface="BIZ UDP明朝 Medium" panose="02020500000000000000" pitchFamily="18" charset="-128"/>
                <a:ea typeface="BIZ UDP明朝 Medium" panose="02020500000000000000" pitchFamily="18" charset="-128"/>
                <a:cs typeface="Times New Roman" panose="02020603050405020304" pitchFamily="18" charset="0"/>
              </a:rPr>
              <a:t>※</a:t>
            </a:r>
            <a:r>
              <a:rPr kumimoji="1" lang="ja-JP" altLang="en-US" sz="800" dirty="0">
                <a:latin typeface="BIZ UDP明朝 Medium" panose="02020500000000000000" pitchFamily="18" charset="-128"/>
                <a:ea typeface="BIZ UDP明朝 Medium" panose="02020500000000000000" pitchFamily="18" charset="-128"/>
                <a:cs typeface="Times New Roman" panose="02020603050405020304" pitchFamily="18" charset="0"/>
              </a:rPr>
              <a:t>４</a:t>
            </a:r>
            <a:r>
              <a:rPr kumimoji="1" lang="ja-JP" altLang="en-US" sz="800" dirty="0">
                <a:solidFill>
                  <a:schemeClr val="tx1"/>
                </a:solidFill>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ja-JP" sz="8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市町村事務処理標準システム</a:t>
            </a:r>
            <a:r>
              <a:rPr lang="ja-JP" altLang="en-US" sz="8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の</a:t>
            </a:r>
            <a:r>
              <a:rPr lang="ja-JP" altLang="ja-JP" sz="8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導入</a:t>
            </a:r>
            <a:r>
              <a:rPr lang="ja-JP" altLang="en-US" sz="8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経費</a:t>
            </a:r>
            <a:r>
              <a:rPr lang="ja-JP" altLang="ja-JP" sz="8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や</a:t>
            </a:r>
            <a:r>
              <a:rPr lang="ja-JP" altLang="en-US" sz="8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外付けシステムを除く</a:t>
            </a:r>
            <a:r>
              <a:rPr lang="ja-JP" altLang="ja-JP" sz="8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制度改正に伴う改修費</a:t>
            </a:r>
            <a:r>
              <a:rPr lang="ja-JP" altLang="en-US" sz="8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に限り、</a:t>
            </a:r>
            <a:r>
              <a:rPr lang="ja-JP" altLang="en-US" sz="800" dirty="0">
                <a:solidFill>
                  <a:schemeClr val="tx1"/>
                </a:solidFill>
                <a:latin typeface="BIZ UDP明朝 Medium" panose="02020500000000000000" pitchFamily="18" charset="-128"/>
                <a:ea typeface="BIZ UDP明朝 Medium" panose="02020500000000000000" pitchFamily="18" charset="-128"/>
                <a:cs typeface="Times New Roman" panose="02020603050405020304" pitchFamily="18" charset="0"/>
              </a:rPr>
              <a:t>交付</a:t>
            </a:r>
            <a:r>
              <a:rPr lang="ja-JP" altLang="ja-JP" sz="800" dirty="0">
                <a:solidFill>
                  <a:schemeClr val="tx1"/>
                </a:solidFill>
                <a:effectLst/>
                <a:latin typeface="BIZ UDP明朝 Medium" panose="02020500000000000000" pitchFamily="18" charset="-128"/>
                <a:ea typeface="BIZ UDP明朝 Medium" panose="02020500000000000000" pitchFamily="18" charset="-128"/>
                <a:cs typeface="Times New Roman" panose="02020603050405020304" pitchFamily="18" charset="0"/>
              </a:rPr>
              <a:t>対象</a:t>
            </a:r>
            <a:endParaRPr lang="ja-JP" altLang="en-US" sz="800" dirty="0"/>
          </a:p>
        </p:txBody>
      </p:sp>
      <p:sp>
        <p:nvSpPr>
          <p:cNvPr id="3" name="正方形/長方形 2">
            <a:extLst>
              <a:ext uri="{FF2B5EF4-FFF2-40B4-BE49-F238E27FC236}">
                <a16:creationId xmlns:a16="http://schemas.microsoft.com/office/drawing/2014/main" id="{8E76CCF9-3184-451A-932E-97CF3BB2C8EB}"/>
              </a:ext>
            </a:extLst>
          </p:cNvPr>
          <p:cNvSpPr/>
          <p:nvPr/>
        </p:nvSpPr>
        <p:spPr>
          <a:xfrm>
            <a:off x="5724940" y="5395715"/>
            <a:ext cx="871233" cy="3456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（充当額）</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51</a:t>
            </a:r>
            <a:r>
              <a:rPr kumimoji="1" lang="ja-JP" altLang="en-US" sz="1000" dirty="0">
                <a:solidFill>
                  <a:schemeClr val="tx1"/>
                </a:solidFill>
                <a:latin typeface="BIZ UDゴシック" panose="020B0400000000000000" pitchFamily="49" charset="-128"/>
                <a:ea typeface="BIZ UDゴシック" panose="020B0400000000000000" pitchFamily="49" charset="-128"/>
              </a:rPr>
              <a:t>億円</a:t>
            </a:r>
          </a:p>
        </p:txBody>
      </p:sp>
    </p:spTree>
    <p:extLst>
      <p:ext uri="{BB962C8B-B14F-4D97-AF65-F5344CB8AC3E}">
        <p14:creationId xmlns:p14="http://schemas.microsoft.com/office/powerpoint/2010/main" val="260865033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24ad72d-1aa8-4525-9e70-5d1270407cf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91470A0884584489831D80B1D7642C5" ma:contentTypeVersion="14" ma:contentTypeDescription="新しいドキュメントを作成します。" ma:contentTypeScope="" ma:versionID="c29d60bc629f18940abb78066d86e1c6">
  <xsd:schema xmlns:xsd="http://www.w3.org/2001/XMLSchema" xmlns:xs="http://www.w3.org/2001/XMLSchema" xmlns:p="http://schemas.microsoft.com/office/2006/metadata/properties" xmlns:ns3="fec2aa0f-865b-4fb7-a7bb-977da500c70a" xmlns:ns4="924ad72d-1aa8-4525-9e70-5d1270407cf9" targetNamespace="http://schemas.microsoft.com/office/2006/metadata/properties" ma:root="true" ma:fieldsID="3869a63bd66b4fb207973ff545ee8e2b" ns3:_="" ns4:_="">
    <xsd:import namespace="fec2aa0f-865b-4fb7-a7bb-977da500c70a"/>
    <xsd:import namespace="924ad72d-1aa8-4525-9e70-5d1270407cf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DateTaken" minOccurs="0"/>
                <xsd:element ref="ns4:MediaLengthInSeconds" minOccurs="0"/>
                <xsd:element ref="ns4:MediaServiceOCR" minOccurs="0"/>
                <xsd:element ref="ns4:_activity" minOccurs="0"/>
                <xsd:element ref="ns4:MediaServiceObjectDetectorVersion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c2aa0f-865b-4fb7-a7bb-977da500c70a"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SharingHintHash" ma:index="10" nillable="true" ma:displayName="共有のヒントのハッシュ"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24ad72d-1aa8-4525-9e70-5d1270407cf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31A41B4-DC37-487D-8D7F-31313B710315}">
  <ds:schemaRefs>
    <ds:schemaRef ds:uri="http://schemas.openxmlformats.org/package/2006/metadata/core-properties"/>
    <ds:schemaRef ds:uri="http://www.w3.org/XML/1998/namespace"/>
    <ds:schemaRef ds:uri="http://purl.org/dc/terms/"/>
    <ds:schemaRef ds:uri="http://purl.org/dc/dcmitype/"/>
    <ds:schemaRef ds:uri="924ad72d-1aa8-4525-9e70-5d1270407cf9"/>
    <ds:schemaRef ds:uri="http://schemas.microsoft.com/office/2006/documentManagement/types"/>
    <ds:schemaRef ds:uri="http://purl.org/dc/elements/1.1/"/>
    <ds:schemaRef ds:uri="http://schemas.microsoft.com/office/2006/metadata/properties"/>
    <ds:schemaRef ds:uri="fec2aa0f-865b-4fb7-a7bb-977da500c70a"/>
    <ds:schemaRef ds:uri="http://schemas.microsoft.com/office/infopath/2007/PartnerControls"/>
  </ds:schemaRefs>
</ds:datastoreItem>
</file>

<file path=customXml/itemProps2.xml><?xml version="1.0" encoding="utf-8"?>
<ds:datastoreItem xmlns:ds="http://schemas.openxmlformats.org/officeDocument/2006/customXml" ds:itemID="{135DE22D-21E3-41CF-8EA2-34A445285F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c2aa0f-865b-4fb7-a7bb-977da500c70a"/>
    <ds:schemaRef ds:uri="924ad72d-1aa8-4525-9e70-5d1270407c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6C058EB-5339-4A26-A796-8F394027CE1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2698</TotalTime>
  <Words>1771</Words>
  <Application>Microsoft Office PowerPoint</Application>
  <PresentationFormat>ユーザー設定</PresentationFormat>
  <Paragraphs>129</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UDP明朝 Medium</vt:lpstr>
      <vt:lpstr>BIZ UDゴシック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籠島　隆</dc:creator>
  <cp:lastModifiedBy>伊賀　雅</cp:lastModifiedBy>
  <cp:revision>200</cp:revision>
  <cp:lastPrinted>2024-06-28T00:50:30Z</cp:lastPrinted>
  <dcterms:created xsi:type="dcterms:W3CDTF">2024-06-14T05:37:52Z</dcterms:created>
  <dcterms:modified xsi:type="dcterms:W3CDTF">2024-12-09T00:45:29Z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0x010100F91470A0884584489831D80B1D7642C5</vt:lpwstr>
  </property>
</Properties>
</file>