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Lst>
  <p:sldSz cx="10691813" cy="7559675"/>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EB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901" autoAdjust="0"/>
    <p:restoredTop sz="94660"/>
  </p:normalViewPr>
  <p:slideViewPr>
    <p:cSldViewPr snapToGrid="0">
      <p:cViewPr varScale="1">
        <p:scale>
          <a:sx n="69" d="100"/>
          <a:sy n="69" d="100"/>
        </p:scale>
        <p:origin x="576"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6083D49-EA5E-4266-9554-128F7DFBF8C6}"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1EFE071-B3D6-435A-9BB1-0B0356EC9838}" type="slidenum">
              <a:rPr kumimoji="1" lang="ja-JP" altLang="en-US" smtClean="0"/>
              <a:t>‹#›</a:t>
            </a:fld>
            <a:endParaRPr kumimoji="1" lang="ja-JP" altLang="en-US"/>
          </a:p>
        </p:txBody>
      </p:sp>
    </p:spTree>
    <p:extLst>
      <p:ext uri="{BB962C8B-B14F-4D97-AF65-F5344CB8AC3E}">
        <p14:creationId xmlns:p14="http://schemas.microsoft.com/office/powerpoint/2010/main" val="3098661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6083D49-EA5E-4266-9554-128F7DFBF8C6}"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1EFE071-B3D6-435A-9BB1-0B0356EC9838}" type="slidenum">
              <a:rPr kumimoji="1" lang="ja-JP" altLang="en-US" smtClean="0"/>
              <a:t>‹#›</a:t>
            </a:fld>
            <a:endParaRPr kumimoji="1" lang="ja-JP" altLang="en-US"/>
          </a:p>
        </p:txBody>
      </p:sp>
    </p:spTree>
    <p:extLst>
      <p:ext uri="{BB962C8B-B14F-4D97-AF65-F5344CB8AC3E}">
        <p14:creationId xmlns:p14="http://schemas.microsoft.com/office/powerpoint/2010/main" val="1350210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6083D49-EA5E-4266-9554-128F7DFBF8C6}"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1EFE071-B3D6-435A-9BB1-0B0356EC9838}" type="slidenum">
              <a:rPr kumimoji="1" lang="ja-JP" altLang="en-US" smtClean="0"/>
              <a:t>‹#›</a:t>
            </a:fld>
            <a:endParaRPr kumimoji="1" lang="ja-JP" altLang="en-US"/>
          </a:p>
        </p:txBody>
      </p:sp>
    </p:spTree>
    <p:extLst>
      <p:ext uri="{BB962C8B-B14F-4D97-AF65-F5344CB8AC3E}">
        <p14:creationId xmlns:p14="http://schemas.microsoft.com/office/powerpoint/2010/main" val="1024916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6083D49-EA5E-4266-9554-128F7DFBF8C6}"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1EFE071-B3D6-435A-9BB1-0B0356EC9838}" type="slidenum">
              <a:rPr kumimoji="1" lang="ja-JP" altLang="en-US" smtClean="0"/>
              <a:t>‹#›</a:t>
            </a:fld>
            <a:endParaRPr kumimoji="1" lang="ja-JP" altLang="en-US"/>
          </a:p>
        </p:txBody>
      </p:sp>
    </p:spTree>
    <p:extLst>
      <p:ext uri="{BB962C8B-B14F-4D97-AF65-F5344CB8AC3E}">
        <p14:creationId xmlns:p14="http://schemas.microsoft.com/office/powerpoint/2010/main" val="1056432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6083D49-EA5E-4266-9554-128F7DFBF8C6}"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1EFE071-B3D6-435A-9BB1-0B0356EC9838}" type="slidenum">
              <a:rPr kumimoji="1" lang="ja-JP" altLang="en-US" smtClean="0"/>
              <a:t>‹#›</a:t>
            </a:fld>
            <a:endParaRPr kumimoji="1" lang="ja-JP" altLang="en-US"/>
          </a:p>
        </p:txBody>
      </p:sp>
    </p:spTree>
    <p:extLst>
      <p:ext uri="{BB962C8B-B14F-4D97-AF65-F5344CB8AC3E}">
        <p14:creationId xmlns:p14="http://schemas.microsoft.com/office/powerpoint/2010/main" val="4254315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6083D49-EA5E-4266-9554-128F7DFBF8C6}" type="datetimeFigureOut">
              <a:rPr kumimoji="1" lang="ja-JP" altLang="en-US" smtClean="0"/>
              <a:t>2024/12/6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1EFE071-B3D6-435A-9BB1-0B0356EC9838}" type="slidenum">
              <a:rPr kumimoji="1" lang="ja-JP" altLang="en-US" smtClean="0"/>
              <a:t>‹#›</a:t>
            </a:fld>
            <a:endParaRPr kumimoji="1" lang="ja-JP" altLang="en-US"/>
          </a:p>
        </p:txBody>
      </p:sp>
    </p:spTree>
    <p:extLst>
      <p:ext uri="{BB962C8B-B14F-4D97-AF65-F5344CB8AC3E}">
        <p14:creationId xmlns:p14="http://schemas.microsoft.com/office/powerpoint/2010/main" val="2813529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6083D49-EA5E-4266-9554-128F7DFBF8C6}" type="datetimeFigureOut">
              <a:rPr kumimoji="1" lang="ja-JP" altLang="en-US" smtClean="0"/>
              <a:t>2024/12/6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1EFE071-B3D6-435A-9BB1-0B0356EC9838}" type="slidenum">
              <a:rPr kumimoji="1" lang="ja-JP" altLang="en-US" smtClean="0"/>
              <a:t>‹#›</a:t>
            </a:fld>
            <a:endParaRPr kumimoji="1" lang="ja-JP" altLang="en-US"/>
          </a:p>
        </p:txBody>
      </p:sp>
    </p:spTree>
    <p:extLst>
      <p:ext uri="{BB962C8B-B14F-4D97-AF65-F5344CB8AC3E}">
        <p14:creationId xmlns:p14="http://schemas.microsoft.com/office/powerpoint/2010/main" val="621788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6083D49-EA5E-4266-9554-128F7DFBF8C6}" type="datetimeFigureOut">
              <a:rPr kumimoji="1" lang="ja-JP" altLang="en-US" smtClean="0"/>
              <a:t>2024/12/6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1EFE071-B3D6-435A-9BB1-0B0356EC9838}" type="slidenum">
              <a:rPr kumimoji="1" lang="ja-JP" altLang="en-US" smtClean="0"/>
              <a:t>‹#›</a:t>
            </a:fld>
            <a:endParaRPr kumimoji="1" lang="ja-JP" altLang="en-US"/>
          </a:p>
        </p:txBody>
      </p:sp>
    </p:spTree>
    <p:extLst>
      <p:ext uri="{BB962C8B-B14F-4D97-AF65-F5344CB8AC3E}">
        <p14:creationId xmlns:p14="http://schemas.microsoft.com/office/powerpoint/2010/main" val="845433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083D49-EA5E-4266-9554-128F7DFBF8C6}" type="datetimeFigureOut">
              <a:rPr kumimoji="1" lang="ja-JP" altLang="en-US" smtClean="0"/>
              <a:t>2024/12/6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1EFE071-B3D6-435A-9BB1-0B0356EC9838}" type="slidenum">
              <a:rPr kumimoji="1" lang="ja-JP" altLang="en-US" smtClean="0"/>
              <a:t>‹#›</a:t>
            </a:fld>
            <a:endParaRPr kumimoji="1" lang="ja-JP" altLang="en-US"/>
          </a:p>
        </p:txBody>
      </p:sp>
    </p:spTree>
    <p:extLst>
      <p:ext uri="{BB962C8B-B14F-4D97-AF65-F5344CB8AC3E}">
        <p14:creationId xmlns:p14="http://schemas.microsoft.com/office/powerpoint/2010/main" val="3772667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6083D49-EA5E-4266-9554-128F7DFBF8C6}" type="datetimeFigureOut">
              <a:rPr kumimoji="1" lang="ja-JP" altLang="en-US" smtClean="0"/>
              <a:t>2024/12/6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1EFE071-B3D6-435A-9BB1-0B0356EC9838}" type="slidenum">
              <a:rPr kumimoji="1" lang="ja-JP" altLang="en-US" smtClean="0"/>
              <a:t>‹#›</a:t>
            </a:fld>
            <a:endParaRPr kumimoji="1" lang="ja-JP" altLang="en-US"/>
          </a:p>
        </p:txBody>
      </p:sp>
    </p:spTree>
    <p:extLst>
      <p:ext uri="{BB962C8B-B14F-4D97-AF65-F5344CB8AC3E}">
        <p14:creationId xmlns:p14="http://schemas.microsoft.com/office/powerpoint/2010/main" val="140349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6083D49-EA5E-4266-9554-128F7DFBF8C6}" type="datetimeFigureOut">
              <a:rPr kumimoji="1" lang="ja-JP" altLang="en-US" smtClean="0"/>
              <a:t>2024/12/6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1EFE071-B3D6-435A-9BB1-0B0356EC9838}" type="slidenum">
              <a:rPr kumimoji="1" lang="ja-JP" altLang="en-US" smtClean="0"/>
              <a:t>‹#›</a:t>
            </a:fld>
            <a:endParaRPr kumimoji="1" lang="ja-JP" altLang="en-US"/>
          </a:p>
        </p:txBody>
      </p:sp>
    </p:spTree>
    <p:extLst>
      <p:ext uri="{BB962C8B-B14F-4D97-AF65-F5344CB8AC3E}">
        <p14:creationId xmlns:p14="http://schemas.microsoft.com/office/powerpoint/2010/main" val="3913473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86083D49-EA5E-4266-9554-128F7DFBF8C6}" type="datetimeFigureOut">
              <a:rPr kumimoji="1" lang="ja-JP" altLang="en-US" smtClean="0"/>
              <a:t>2024/12/6</a:t>
            </a:fld>
            <a:endParaRPr kumimoji="1" lang="ja-JP" alt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81EFE071-B3D6-435A-9BB1-0B0356EC9838}" type="slidenum">
              <a:rPr kumimoji="1" lang="ja-JP" altLang="en-US" smtClean="0"/>
              <a:t>‹#›</a:t>
            </a:fld>
            <a:endParaRPr kumimoji="1" lang="ja-JP" altLang="en-US"/>
          </a:p>
        </p:txBody>
      </p:sp>
    </p:spTree>
    <p:extLst>
      <p:ext uri="{BB962C8B-B14F-4D97-AF65-F5344CB8AC3E}">
        <p14:creationId xmlns:p14="http://schemas.microsoft.com/office/powerpoint/2010/main" val="24095676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BE0C9304-431F-4448-AC6C-4D587772E682}"/>
              </a:ext>
            </a:extLst>
          </p:cNvPr>
          <p:cNvSpPr/>
          <p:nvPr/>
        </p:nvSpPr>
        <p:spPr>
          <a:xfrm>
            <a:off x="-30047" y="-6319"/>
            <a:ext cx="10721860" cy="494792"/>
          </a:xfrm>
          <a:prstGeom prst="rect">
            <a:avLst/>
          </a:prstGeom>
          <a:gradFill flip="none" rotWithShape="1">
            <a:gsLst>
              <a:gs pos="0">
                <a:schemeClr val="accent5">
                  <a:lumMod val="50000"/>
                  <a:shade val="30000"/>
                  <a:satMod val="115000"/>
                </a:schemeClr>
              </a:gs>
              <a:gs pos="50000">
                <a:schemeClr val="accent5">
                  <a:lumMod val="50000"/>
                  <a:shade val="67500"/>
                  <a:satMod val="115000"/>
                </a:schemeClr>
              </a:gs>
              <a:gs pos="100000">
                <a:schemeClr val="accent5">
                  <a:lumMod val="50000"/>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b="1" dirty="0">
                <a:latin typeface="BIZ UDゴシック" panose="020B0400000000000000" pitchFamily="49" charset="-128"/>
                <a:ea typeface="BIZ UDゴシック" panose="020B0400000000000000" pitchFamily="49" charset="-128"/>
              </a:rPr>
              <a:t>令和６年度以降の保険料減免事務取扱に関する検討</a:t>
            </a:r>
          </a:p>
        </p:txBody>
      </p:sp>
      <p:sp>
        <p:nvSpPr>
          <p:cNvPr id="12" name="テキスト ボックス 11">
            <a:extLst>
              <a:ext uri="{FF2B5EF4-FFF2-40B4-BE49-F238E27FC236}">
                <a16:creationId xmlns:a16="http://schemas.microsoft.com/office/drawing/2014/main" id="{6C844CC3-2F88-40EB-8D68-ECDF77FB7F6C}"/>
              </a:ext>
            </a:extLst>
          </p:cNvPr>
          <p:cNvSpPr txBox="1"/>
          <p:nvPr/>
        </p:nvSpPr>
        <p:spPr>
          <a:xfrm>
            <a:off x="80874" y="659478"/>
            <a:ext cx="10542980" cy="1734963"/>
          </a:xfrm>
          <a:prstGeom prst="rect">
            <a:avLst/>
          </a:prstGeom>
          <a:noFill/>
          <a:ln w="38100">
            <a:solidFill>
              <a:schemeClr val="accent5">
                <a:lumMod val="50000"/>
              </a:schemeClr>
            </a:solidFill>
          </a:ln>
        </p:spPr>
        <p:txBody>
          <a:bodyPr wrap="square">
            <a:noAutofit/>
          </a:bodyPr>
          <a:lstStyle/>
          <a:p>
            <a:endParaRPr lang="ja-JP" altLang="en-US" sz="800" dirty="0">
              <a:latin typeface="BIZ UDゴシック" panose="020B0400000000000000" pitchFamily="49" charset="-128"/>
              <a:ea typeface="BIZ UDゴシック" panose="020B0400000000000000" pitchFamily="49" charset="-128"/>
            </a:endParaRPr>
          </a:p>
          <a:p>
            <a:r>
              <a:rPr lang="en-US" altLang="ja-JP" sz="1100" dirty="0">
                <a:latin typeface="BIZ UDゴシック" panose="020B0400000000000000" pitchFamily="49" charset="-128"/>
                <a:ea typeface="BIZ UDゴシック" panose="020B0400000000000000" pitchFamily="49" charset="-128"/>
              </a:rPr>
              <a:t>【</a:t>
            </a:r>
            <a:r>
              <a:rPr lang="ja-JP" altLang="en-US" sz="1100" dirty="0">
                <a:latin typeface="BIZ UDゴシック" panose="020B0400000000000000" pitchFamily="49" charset="-128"/>
                <a:ea typeface="BIZ UDゴシック" panose="020B0400000000000000" pitchFamily="49" charset="-128"/>
              </a:rPr>
              <a:t>現状と課題</a:t>
            </a:r>
            <a:r>
              <a:rPr lang="en-US" altLang="ja-JP" sz="1100" dirty="0">
                <a:latin typeface="BIZ UDゴシック" panose="020B0400000000000000" pitchFamily="49" charset="-128"/>
                <a:ea typeface="BIZ UDゴシック" panose="020B0400000000000000" pitchFamily="49" charset="-128"/>
              </a:rPr>
              <a:t>】</a:t>
            </a:r>
          </a:p>
          <a:p>
            <a:r>
              <a:rPr lang="ja-JP" altLang="en-US" sz="1100" dirty="0">
                <a:latin typeface="BIZ UDゴシック" panose="020B0400000000000000" pitchFamily="49" charset="-128"/>
                <a:ea typeface="BIZ UDゴシック" panose="020B0400000000000000" pitchFamily="49" charset="-128"/>
              </a:rPr>
              <a:t>➣　府内市町村における減免の取り扱いについては、大阪府国民健康保険運営方針の別に定める基準（以下「別に定める基準」という。）に記載されている４項目</a:t>
            </a:r>
            <a:endParaRPr lang="en-US" altLang="ja-JP" sz="1100" dirty="0">
              <a:latin typeface="BIZ UDゴシック" panose="020B0400000000000000" pitchFamily="49" charset="-128"/>
              <a:ea typeface="BIZ UDゴシック" panose="020B0400000000000000" pitchFamily="49" charset="-128"/>
            </a:endParaRPr>
          </a:p>
          <a:p>
            <a:r>
              <a:rPr lang="en-US" altLang="ja-JP" sz="1100" dirty="0">
                <a:latin typeface="BIZ UDゴシック" panose="020B0400000000000000" pitchFamily="49" charset="-128"/>
                <a:ea typeface="BIZ UDゴシック" panose="020B0400000000000000" pitchFamily="49" charset="-128"/>
              </a:rPr>
              <a:t>   </a:t>
            </a:r>
            <a:r>
              <a:rPr lang="ja-JP" altLang="en-US" sz="1100" dirty="0">
                <a:latin typeface="BIZ UDゴシック" panose="020B0400000000000000" pitchFamily="49" charset="-128"/>
                <a:ea typeface="BIZ UDゴシック" panose="020B0400000000000000" pitchFamily="49" charset="-128"/>
              </a:rPr>
              <a:t>（災害、所得減少、拘禁、旧被扶養者）のみの取扱いとなっている。（特例とされた「ウクライナ避難民に係る減免」を除く。）</a:t>
            </a:r>
            <a:endParaRPr lang="en-US" altLang="ja-JP" sz="1100" dirty="0">
              <a:latin typeface="BIZ UDゴシック" panose="020B0400000000000000" pitchFamily="49" charset="-128"/>
              <a:ea typeface="BIZ UDゴシック" panose="020B0400000000000000" pitchFamily="49" charset="-128"/>
            </a:endParaRPr>
          </a:p>
          <a:p>
            <a:r>
              <a:rPr lang="ja-JP" altLang="en-US" sz="1100" dirty="0">
                <a:latin typeface="BIZ UDゴシック" panose="020B0400000000000000" pitchFamily="49" charset="-128"/>
                <a:ea typeface="BIZ UDゴシック" panose="020B0400000000000000" pitchFamily="49" charset="-128"/>
              </a:rPr>
              <a:t>➣　市町村の減免にかかる運用については、大阪府国民健康保険運営方針に基づく事務運用（以下「事務運用」という。）、別に定める基準に基づく保険料減免事務</a:t>
            </a:r>
            <a:endParaRPr lang="en-US" altLang="ja-JP" sz="1100" dirty="0">
              <a:latin typeface="BIZ UDゴシック" panose="020B0400000000000000" pitchFamily="49" charset="-128"/>
              <a:ea typeface="BIZ UDゴシック" panose="020B0400000000000000" pitchFamily="49" charset="-128"/>
            </a:endParaRPr>
          </a:p>
          <a:p>
            <a:r>
              <a:rPr lang="ja-JP" altLang="en-US" sz="1100" dirty="0">
                <a:latin typeface="BIZ UDゴシック" panose="020B0400000000000000" pitchFamily="49" charset="-128"/>
                <a:ea typeface="BIZ UDゴシック" panose="020B0400000000000000" pitchFamily="49" charset="-128"/>
              </a:rPr>
              <a:t>　　運用手引き（以下「運用手引き」という。）及び別に定める基準に基づく保険料減免事務運用手引きＱ＆Ａ（以下「運用手引きＱ＆Ａ」という。）を踏まえ、</a:t>
            </a:r>
            <a:endParaRPr lang="en-US" altLang="ja-JP" sz="1100" dirty="0">
              <a:latin typeface="BIZ UDゴシック" panose="020B0400000000000000" pitchFamily="49" charset="-128"/>
              <a:ea typeface="BIZ UDゴシック" panose="020B0400000000000000" pitchFamily="49" charset="-128"/>
            </a:endParaRPr>
          </a:p>
          <a:p>
            <a:r>
              <a:rPr lang="ja-JP" altLang="en-US" sz="1100" dirty="0">
                <a:latin typeface="BIZ UDゴシック" panose="020B0400000000000000" pitchFamily="49" charset="-128"/>
                <a:ea typeface="BIZ UDゴシック" panose="020B0400000000000000" pitchFamily="49" charset="-128"/>
              </a:rPr>
              <a:t>　　減免の審査等を行っている。</a:t>
            </a:r>
          </a:p>
          <a:p>
            <a:r>
              <a:rPr lang="ja-JP" altLang="en-US" sz="1100" dirty="0">
                <a:latin typeface="BIZ UDゴシック" panose="020B0400000000000000" pitchFamily="49" charset="-128"/>
                <a:ea typeface="BIZ UDゴシック" panose="020B0400000000000000" pitchFamily="49" charset="-128"/>
              </a:rPr>
              <a:t>➣　完全統一後である令和６年度以降は、運用手引き及び運用手引きＱ＆Ａの内容を充実させることが、より円滑で適切な事務処理に繋がる。</a:t>
            </a:r>
            <a:endParaRPr lang="en-US" altLang="ja-JP" sz="1100" dirty="0">
              <a:latin typeface="BIZ UDゴシック" panose="020B0400000000000000" pitchFamily="49" charset="-128"/>
              <a:ea typeface="BIZ UDゴシック" panose="020B0400000000000000" pitchFamily="49" charset="-128"/>
            </a:endParaRPr>
          </a:p>
          <a:p>
            <a:r>
              <a:rPr lang="en-US" altLang="ja-JP" sz="1100" dirty="0">
                <a:latin typeface="BIZ UDゴシック" panose="020B0400000000000000" pitchFamily="49" charset="-128"/>
                <a:ea typeface="BIZ UDゴシック" panose="020B0400000000000000" pitchFamily="49" charset="-128"/>
              </a:rPr>
              <a:t>【</a:t>
            </a:r>
            <a:r>
              <a:rPr lang="ja-JP" altLang="en-US" sz="1100" dirty="0">
                <a:latin typeface="BIZ UDゴシック" panose="020B0400000000000000" pitchFamily="49" charset="-128"/>
                <a:ea typeface="BIZ UDゴシック" panose="020B0400000000000000" pitchFamily="49" charset="-128"/>
              </a:rPr>
              <a:t>検討結果</a:t>
            </a:r>
            <a:r>
              <a:rPr lang="en-US" altLang="ja-JP" sz="1100" dirty="0">
                <a:latin typeface="BIZ UDゴシック" panose="020B0400000000000000" pitchFamily="49" charset="-128"/>
                <a:ea typeface="BIZ UDゴシック" panose="020B0400000000000000" pitchFamily="49" charset="-128"/>
              </a:rPr>
              <a:t>】</a:t>
            </a:r>
          </a:p>
          <a:p>
            <a:r>
              <a:rPr lang="ja-JP" altLang="en-US" sz="1100" dirty="0">
                <a:latin typeface="BIZ UDゴシック" panose="020B0400000000000000" pitchFamily="49" charset="-128"/>
                <a:ea typeface="BIZ UDゴシック" panose="020B0400000000000000" pitchFamily="49" charset="-128"/>
              </a:rPr>
              <a:t>○　</a:t>
            </a:r>
            <a:r>
              <a:rPr kumimoji="1" lang="ja-JP" altLang="en-US" sz="1100" dirty="0">
                <a:latin typeface="BIZ UDゴシック" panose="020B0400000000000000" pitchFamily="49" charset="-128"/>
                <a:ea typeface="BIZ UDゴシック" panose="020B0400000000000000" pitchFamily="49" charset="-128"/>
              </a:rPr>
              <a:t>別に定める基準及び事務運用の改正ではなく、</a:t>
            </a:r>
            <a:r>
              <a:rPr lang="ja-JP" altLang="en-US" sz="1100" dirty="0">
                <a:latin typeface="BIZ UDゴシック" panose="020B0400000000000000" pitchFamily="49" charset="-128"/>
                <a:ea typeface="BIZ UDゴシック" panose="020B0400000000000000" pitchFamily="49" charset="-128"/>
              </a:rPr>
              <a:t>市町村から大阪府へ寄せられた具体的な事例を基に、運用手引き、運用手引きＱ＆Ａの記載内容を検討する。</a:t>
            </a:r>
          </a:p>
          <a:p>
            <a:endParaRPr lang="en-US" altLang="ja-JP" sz="1100" dirty="0">
              <a:latin typeface="BIZ UDゴシック" panose="020B0400000000000000" pitchFamily="49" charset="-128"/>
              <a:ea typeface="BIZ UDゴシック" panose="020B0400000000000000" pitchFamily="49" charset="-128"/>
            </a:endParaRPr>
          </a:p>
        </p:txBody>
      </p:sp>
      <p:graphicFrame>
        <p:nvGraphicFramePr>
          <p:cNvPr id="13" name="表 5">
            <a:extLst>
              <a:ext uri="{FF2B5EF4-FFF2-40B4-BE49-F238E27FC236}">
                <a16:creationId xmlns:a16="http://schemas.microsoft.com/office/drawing/2014/main" id="{E8EF8B66-B31C-4AE8-8257-6673DAEB7CEC}"/>
              </a:ext>
            </a:extLst>
          </p:cNvPr>
          <p:cNvGraphicFramePr>
            <a:graphicFrameLocks noGrp="1"/>
          </p:cNvGraphicFramePr>
          <p:nvPr>
            <p:extLst>
              <p:ext uri="{D42A27DB-BD31-4B8C-83A1-F6EECF244321}">
                <p14:modId xmlns:p14="http://schemas.microsoft.com/office/powerpoint/2010/main" val="2706224270"/>
              </p:ext>
            </p:extLst>
          </p:nvPr>
        </p:nvGraphicFramePr>
        <p:xfrm>
          <a:off x="6349595" y="2908340"/>
          <a:ext cx="4274260" cy="1247100"/>
        </p:xfrm>
        <a:graphic>
          <a:graphicData uri="http://schemas.openxmlformats.org/drawingml/2006/table">
            <a:tbl>
              <a:tblPr firstRow="1" bandRow="1">
                <a:tableStyleId>{5C22544A-7EE6-4342-B048-85BDC9FD1C3A}</a:tableStyleId>
              </a:tblPr>
              <a:tblGrid>
                <a:gridCol w="1013216">
                  <a:extLst>
                    <a:ext uri="{9D8B030D-6E8A-4147-A177-3AD203B41FA5}">
                      <a16:colId xmlns:a16="http://schemas.microsoft.com/office/drawing/2014/main" val="3877839296"/>
                    </a:ext>
                  </a:extLst>
                </a:gridCol>
                <a:gridCol w="3261044">
                  <a:extLst>
                    <a:ext uri="{9D8B030D-6E8A-4147-A177-3AD203B41FA5}">
                      <a16:colId xmlns:a16="http://schemas.microsoft.com/office/drawing/2014/main" val="3369052105"/>
                    </a:ext>
                  </a:extLst>
                </a:gridCol>
              </a:tblGrid>
              <a:tr h="275832">
                <a:tc>
                  <a:txBody>
                    <a:bodyPr/>
                    <a:lstStyle/>
                    <a:p>
                      <a:pPr algn="ctr"/>
                      <a:r>
                        <a:rPr kumimoji="1" lang="ja-JP" altLang="en-US" sz="1000" dirty="0">
                          <a:solidFill>
                            <a:schemeClr val="tx1"/>
                          </a:solidFill>
                          <a:latin typeface="BIZ UDゴシック" panose="020B0400000000000000" pitchFamily="49" charset="-128"/>
                          <a:ea typeface="BIZ UDゴシック" panose="020B0400000000000000" pitchFamily="49" charset="-128"/>
                        </a:rPr>
                        <a:t>時期</a:t>
                      </a: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C000"/>
                    </a:solidFill>
                  </a:tcPr>
                </a:tc>
                <a:tc>
                  <a:txBody>
                    <a:bodyPr/>
                    <a:lstStyle/>
                    <a:p>
                      <a:pPr algn="ctr"/>
                      <a:r>
                        <a:rPr kumimoji="1" lang="ja-JP" altLang="en-US" sz="1000" dirty="0">
                          <a:solidFill>
                            <a:schemeClr val="tx1"/>
                          </a:solidFill>
                          <a:latin typeface="BIZ UDゴシック" panose="020B0400000000000000" pitchFamily="49" charset="-128"/>
                          <a:ea typeface="BIZ UDゴシック" panose="020B0400000000000000" pitchFamily="49" charset="-128"/>
                        </a:rPr>
                        <a:t>内容</a:t>
                      </a: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2497718670"/>
                  </a:ext>
                </a:extLst>
              </a:tr>
              <a:tr h="267936">
                <a:tc>
                  <a:txBody>
                    <a:bodyPr/>
                    <a:lstStyle/>
                    <a:p>
                      <a:pPr marL="0" algn="l" hangingPunct="0"/>
                      <a:r>
                        <a:rPr kumimoji="1" lang="en-US" altLang="ja-JP" sz="1000" dirty="0">
                          <a:latin typeface="BIZ UDゴシック" panose="020B0400000000000000" pitchFamily="49" charset="-128"/>
                          <a:ea typeface="BIZ UDゴシック" panose="020B0400000000000000" pitchFamily="49" charset="-128"/>
                        </a:rPr>
                        <a:t> </a:t>
                      </a:r>
                      <a:r>
                        <a:rPr kumimoji="1" lang="ja-JP" altLang="en-US" sz="1000">
                          <a:latin typeface="BIZ UDゴシック" panose="020B0400000000000000" pitchFamily="49" charset="-128"/>
                          <a:ea typeface="BIZ UDゴシック" panose="020B0400000000000000" pitchFamily="49" charset="-128"/>
                        </a:rPr>
                        <a:t>令和７年２月</a:t>
                      </a:r>
                      <a:endParaRPr kumimoji="1" lang="en-US" altLang="ja-JP" sz="1000" dirty="0">
                        <a:latin typeface="BIZ UDゴシック" panose="020B0400000000000000" pitchFamily="49" charset="-128"/>
                        <a:ea typeface="BIZ UDゴシック" panose="020B0400000000000000" pitchFamily="49" charset="-128"/>
                      </a:endParaRPr>
                    </a:p>
                  </a:txBody>
                  <a:tcPr marL="36000" marR="3600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dirty="0">
                          <a:latin typeface="BIZ UDゴシック" panose="020B0400000000000000" pitchFamily="49" charset="-128"/>
                          <a:ea typeface="BIZ UDゴシック" panose="020B0400000000000000" pitchFamily="49" charset="-128"/>
                        </a:rPr>
                        <a:t>・財政運営検討ＷＧへの報告・検討</a:t>
                      </a:r>
                      <a:endParaRPr kumimoji="1" lang="en-US" altLang="ja-JP" sz="1000" dirty="0">
                        <a:latin typeface="BIZ UDゴシック" panose="020B0400000000000000" pitchFamily="49" charset="-128"/>
                        <a:ea typeface="BIZ UDゴシック" panose="020B0400000000000000" pitchFamily="49" charset="-128"/>
                      </a:endParaRP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902215"/>
                  </a:ext>
                </a:extLst>
              </a:tr>
              <a:tr h="267936">
                <a:tc>
                  <a:txBody>
                    <a:bodyPr/>
                    <a:lstStyle/>
                    <a:p>
                      <a:pPr marL="0" algn="l" hangingPunct="0"/>
                      <a:r>
                        <a:rPr kumimoji="1" lang="en-US" altLang="ja-JP" sz="1000" dirty="0">
                          <a:latin typeface="BIZ UDゴシック" panose="020B0400000000000000" pitchFamily="49" charset="-128"/>
                          <a:ea typeface="BIZ UDゴシック" panose="020B0400000000000000" pitchFamily="49" charset="-128"/>
                        </a:rPr>
                        <a:t> </a:t>
                      </a:r>
                      <a:r>
                        <a:rPr kumimoji="1" lang="ja-JP" altLang="en-US" sz="1000" dirty="0">
                          <a:latin typeface="BIZ UDゴシック" panose="020B0400000000000000" pitchFamily="49" charset="-128"/>
                          <a:ea typeface="BIZ UDゴシック" panose="020B0400000000000000" pitchFamily="49" charset="-128"/>
                        </a:rPr>
                        <a:t>令和７年３月</a:t>
                      </a:r>
                      <a:endParaRPr kumimoji="1" lang="en-US" altLang="ja-JP" sz="1000" dirty="0">
                        <a:solidFill>
                          <a:schemeClr val="tx1"/>
                        </a:solidFill>
                        <a:latin typeface="BIZ UDゴシック" panose="020B0400000000000000" pitchFamily="49" charset="-128"/>
                        <a:ea typeface="BIZ UDゴシック" panose="020B0400000000000000" pitchFamily="49" charset="-128"/>
                      </a:endParaRPr>
                    </a:p>
                  </a:txBody>
                  <a:tcPr marL="36000" marR="3600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dirty="0">
                          <a:solidFill>
                            <a:schemeClr val="tx1"/>
                          </a:solidFill>
                          <a:latin typeface="BIZ UDゴシック" panose="020B0400000000000000" pitchFamily="49" charset="-128"/>
                          <a:ea typeface="BIZ UDゴシック" panose="020B0400000000000000" pitchFamily="49" charset="-128"/>
                        </a:rPr>
                        <a:t>・広域化調整会議への報告</a:t>
                      </a: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49242834"/>
                  </a:ext>
                </a:extLst>
              </a:tr>
              <a:tr h="435396">
                <a:tc>
                  <a:txBody>
                    <a:bodyPr/>
                    <a:lstStyle/>
                    <a:p>
                      <a:pPr marL="0" algn="l" hangingPunct="0"/>
                      <a:r>
                        <a:rPr kumimoji="1" lang="en-US" altLang="ja-JP" sz="1000" dirty="0">
                          <a:latin typeface="BIZ UDゴシック" panose="020B0400000000000000" pitchFamily="49" charset="-128"/>
                          <a:ea typeface="BIZ UDゴシック" panose="020B0400000000000000" pitchFamily="49" charset="-128"/>
                        </a:rPr>
                        <a:t> </a:t>
                      </a:r>
                      <a:r>
                        <a:rPr kumimoji="1" lang="ja-JP" altLang="en-US" sz="1000" dirty="0">
                          <a:latin typeface="BIZ UDゴシック" panose="020B0400000000000000" pitchFamily="49" charset="-128"/>
                          <a:ea typeface="BIZ UDゴシック" panose="020B0400000000000000" pitchFamily="49" charset="-128"/>
                        </a:rPr>
                        <a:t>令和７年３月</a:t>
                      </a:r>
                      <a:endParaRPr kumimoji="1" lang="en-US" altLang="ja-JP" sz="1000" dirty="0">
                        <a:latin typeface="BIZ UDゴシック" panose="020B0400000000000000" pitchFamily="49" charset="-128"/>
                        <a:ea typeface="BIZ UDゴシック" panose="020B0400000000000000" pitchFamily="49" charset="-128"/>
                      </a:endParaRPr>
                    </a:p>
                  </a:txBody>
                  <a:tcPr marL="36000" marR="3600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dirty="0">
                          <a:latin typeface="BIZ UDゴシック" panose="020B0400000000000000" pitchFamily="49" charset="-128"/>
                          <a:ea typeface="BIZ UDゴシック" panose="020B0400000000000000" pitchFamily="49" charset="-128"/>
                        </a:rPr>
                        <a:t>・運用手引き及び運用手引きＱ＆Ａの</a:t>
                      </a:r>
                      <a:r>
                        <a:rPr kumimoji="1" lang="ja-JP" altLang="en-US" sz="1000" dirty="0">
                          <a:solidFill>
                            <a:schemeClr val="tx1"/>
                          </a:solidFill>
                          <a:latin typeface="BIZ UDゴシック" panose="020B0400000000000000" pitchFamily="49" charset="-128"/>
                          <a:ea typeface="BIZ UDゴシック" panose="020B0400000000000000" pitchFamily="49" charset="-128"/>
                        </a:rPr>
                        <a:t>改正</a:t>
                      </a:r>
                      <a:endParaRPr kumimoji="1" lang="en-US" altLang="ja-JP" sz="1000" dirty="0">
                        <a:solidFill>
                          <a:schemeClr val="tx1"/>
                        </a:solidFill>
                        <a:latin typeface="BIZ UDゴシック" panose="020B0400000000000000" pitchFamily="49" charset="-128"/>
                        <a:ea typeface="BIZ UDゴシック" panose="020B0400000000000000" pitchFamily="49" charset="-128"/>
                      </a:endParaRPr>
                    </a:p>
                    <a:p>
                      <a:pPr algn="l"/>
                      <a:r>
                        <a:rPr kumimoji="1" lang="ja-JP" altLang="en-US" sz="1000" dirty="0">
                          <a:latin typeface="BIZ UDゴシック" panose="020B0400000000000000" pitchFamily="49" charset="-128"/>
                          <a:ea typeface="BIZ UDゴシック" panose="020B0400000000000000" pitchFamily="49" charset="-128"/>
                        </a:rPr>
                        <a:t>・市町村への周知</a:t>
                      </a: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2700765"/>
                  </a:ext>
                </a:extLst>
              </a:tr>
            </a:tbl>
          </a:graphicData>
        </a:graphic>
      </p:graphicFrame>
      <p:sp>
        <p:nvSpPr>
          <p:cNvPr id="14" name="正方形/長方形 13">
            <a:extLst>
              <a:ext uri="{FF2B5EF4-FFF2-40B4-BE49-F238E27FC236}">
                <a16:creationId xmlns:a16="http://schemas.microsoft.com/office/drawing/2014/main" id="{731D4943-7FD9-4683-87A3-9BE95FAF15B1}"/>
              </a:ext>
            </a:extLst>
          </p:cNvPr>
          <p:cNvSpPr/>
          <p:nvPr/>
        </p:nvSpPr>
        <p:spPr>
          <a:xfrm>
            <a:off x="9590049" y="59670"/>
            <a:ext cx="1033805" cy="362814"/>
          </a:xfrm>
          <a:prstGeom prst="rect">
            <a:avLst/>
          </a:prstGeom>
        </p:spPr>
        <p:style>
          <a:lnRef idx="2">
            <a:schemeClr val="dk1"/>
          </a:lnRef>
          <a:fillRef idx="1">
            <a:schemeClr val="lt1"/>
          </a:fillRef>
          <a:effectRef idx="0">
            <a:schemeClr val="dk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ja-JP" altLang="en-US" sz="1300" dirty="0">
                <a:solidFill>
                  <a:schemeClr val="tx1"/>
                </a:solidFill>
                <a:latin typeface="HGPｺﾞｼｯｸE" panose="020B0900000000000000" pitchFamily="50" charset="-128"/>
                <a:ea typeface="HGPｺﾞｼｯｸE" panose="020B0900000000000000" pitchFamily="50" charset="-128"/>
              </a:rPr>
              <a:t>資料４－６</a:t>
            </a:r>
            <a:endParaRPr lang="en-US" altLang="ja-JP" sz="900" dirty="0">
              <a:solidFill>
                <a:schemeClr val="tx1"/>
              </a:solidFill>
              <a:latin typeface="HGPｺﾞｼｯｸE" panose="020B0900000000000000" pitchFamily="50" charset="-128"/>
              <a:ea typeface="HGPｺﾞｼｯｸE" panose="020B0900000000000000" pitchFamily="50" charset="-128"/>
            </a:endParaRPr>
          </a:p>
        </p:txBody>
      </p:sp>
      <p:sp>
        <p:nvSpPr>
          <p:cNvPr id="15" name="四角形: 角を丸くする 14">
            <a:extLst>
              <a:ext uri="{FF2B5EF4-FFF2-40B4-BE49-F238E27FC236}">
                <a16:creationId xmlns:a16="http://schemas.microsoft.com/office/drawing/2014/main" id="{7F2C37FA-89A7-4141-BC7E-AF1BC5544B42}"/>
              </a:ext>
            </a:extLst>
          </p:cNvPr>
          <p:cNvSpPr/>
          <p:nvPr/>
        </p:nvSpPr>
        <p:spPr>
          <a:xfrm>
            <a:off x="80875" y="537906"/>
            <a:ext cx="4089909" cy="243144"/>
          </a:xfrm>
          <a:prstGeom prst="roundRect">
            <a:avLst/>
          </a:prstGeom>
          <a:solidFill>
            <a:schemeClr val="accent5">
              <a:lumMod val="50000"/>
            </a:schemeClr>
          </a:solidFill>
          <a:ln w="381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a:latin typeface="BIZ UDゴシック" panose="020B0400000000000000" pitchFamily="49" charset="-128"/>
                <a:ea typeface="BIZ UDゴシック" panose="020B0400000000000000" pitchFamily="49" charset="-128"/>
              </a:rPr>
              <a:t>第</a:t>
            </a:r>
            <a:r>
              <a:rPr kumimoji="1" lang="en-US" altLang="ja-JP" sz="1200" b="1" dirty="0">
                <a:latin typeface="BIZ UDゴシック" panose="020B0400000000000000" pitchFamily="49" charset="-128"/>
                <a:ea typeface="BIZ UDゴシック" panose="020B0400000000000000" pitchFamily="49" charset="-128"/>
              </a:rPr>
              <a:t>94</a:t>
            </a:r>
            <a:r>
              <a:rPr kumimoji="1" lang="ja-JP" altLang="en-US" sz="1200" b="1" dirty="0">
                <a:latin typeface="BIZ UDゴシック" panose="020B0400000000000000" pitchFamily="49" charset="-128"/>
                <a:ea typeface="BIZ UDゴシック" panose="020B0400000000000000" pitchFamily="49" charset="-128"/>
              </a:rPr>
              <a:t>回財政運営検討ＷＧでの検討内容</a:t>
            </a:r>
          </a:p>
        </p:txBody>
      </p:sp>
      <p:graphicFrame>
        <p:nvGraphicFramePr>
          <p:cNvPr id="18" name="表 9">
            <a:extLst>
              <a:ext uri="{FF2B5EF4-FFF2-40B4-BE49-F238E27FC236}">
                <a16:creationId xmlns:a16="http://schemas.microsoft.com/office/drawing/2014/main" id="{6940806D-755E-4571-959F-1EB6B88FACC1}"/>
              </a:ext>
            </a:extLst>
          </p:cNvPr>
          <p:cNvGraphicFramePr>
            <a:graphicFrameLocks noGrp="1"/>
          </p:cNvGraphicFramePr>
          <p:nvPr>
            <p:extLst>
              <p:ext uri="{D42A27DB-BD31-4B8C-83A1-F6EECF244321}">
                <p14:modId xmlns:p14="http://schemas.microsoft.com/office/powerpoint/2010/main" val="2196023318"/>
              </p:ext>
            </p:extLst>
          </p:nvPr>
        </p:nvGraphicFramePr>
        <p:xfrm>
          <a:off x="80874" y="2908341"/>
          <a:ext cx="6208166" cy="4644245"/>
        </p:xfrm>
        <a:graphic>
          <a:graphicData uri="http://schemas.openxmlformats.org/drawingml/2006/table">
            <a:tbl>
              <a:tblPr bandRow="1">
                <a:tableStyleId>{D7AC3CCA-C797-4891-BE02-D94E43425B78}</a:tableStyleId>
              </a:tblPr>
              <a:tblGrid>
                <a:gridCol w="614916">
                  <a:extLst>
                    <a:ext uri="{9D8B030D-6E8A-4147-A177-3AD203B41FA5}">
                      <a16:colId xmlns:a16="http://schemas.microsoft.com/office/drawing/2014/main" val="2202966818"/>
                    </a:ext>
                  </a:extLst>
                </a:gridCol>
                <a:gridCol w="3408850">
                  <a:extLst>
                    <a:ext uri="{9D8B030D-6E8A-4147-A177-3AD203B41FA5}">
                      <a16:colId xmlns:a16="http://schemas.microsoft.com/office/drawing/2014/main" val="4246221700"/>
                    </a:ext>
                  </a:extLst>
                </a:gridCol>
                <a:gridCol w="1092200">
                  <a:extLst>
                    <a:ext uri="{9D8B030D-6E8A-4147-A177-3AD203B41FA5}">
                      <a16:colId xmlns:a16="http://schemas.microsoft.com/office/drawing/2014/main" val="4000633343"/>
                    </a:ext>
                  </a:extLst>
                </a:gridCol>
                <a:gridCol w="1092200">
                  <a:extLst>
                    <a:ext uri="{9D8B030D-6E8A-4147-A177-3AD203B41FA5}">
                      <a16:colId xmlns:a16="http://schemas.microsoft.com/office/drawing/2014/main" val="2789507451"/>
                    </a:ext>
                  </a:extLst>
                </a:gridCol>
              </a:tblGrid>
              <a:tr h="232470">
                <a:tc>
                  <a:txBody>
                    <a:bodyPr/>
                    <a:lstStyle/>
                    <a:p>
                      <a:pPr algn="ctr" fontAlgn="ctr" hangingPunct="0">
                        <a:lnSpc>
                          <a:spcPts val="800"/>
                        </a:lnSpc>
                      </a:pPr>
                      <a:r>
                        <a:rPr kumimoji="1" lang="ja-JP" altLang="en-US" sz="900" b="1" dirty="0">
                          <a:latin typeface="BIZ UDゴシック" panose="020B0400000000000000" pitchFamily="49" charset="-128"/>
                          <a:ea typeface="BIZ UDゴシック" panose="020B0400000000000000" pitchFamily="49" charset="-128"/>
                        </a:rPr>
                        <a:t>区分　　　　　　　　　　　　　　　　</a:t>
                      </a:r>
                    </a:p>
                  </a:txBody>
                  <a:tcPr marL="72000" marR="72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C000"/>
                    </a:solidFill>
                  </a:tcPr>
                </a:tc>
                <a:tc>
                  <a:txBody>
                    <a:bodyPr/>
                    <a:lstStyle/>
                    <a:p>
                      <a:pPr algn="ctr" fontAlgn="ctr" hangingPunct="0">
                        <a:lnSpc>
                          <a:spcPts val="800"/>
                        </a:lnSpc>
                      </a:pPr>
                      <a:r>
                        <a:rPr kumimoji="1" lang="ja-JP" altLang="en-US" sz="900" b="1" dirty="0">
                          <a:latin typeface="BIZ UDゴシック" panose="020B0400000000000000" pitchFamily="49" charset="-128"/>
                          <a:ea typeface="BIZ UDゴシック" panose="020B0400000000000000" pitchFamily="49" charset="-128"/>
                        </a:rPr>
                        <a:t>項目</a:t>
                      </a:r>
                    </a:p>
                  </a:txBody>
                  <a:tcPr marL="72000" marR="72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C000"/>
                    </a:solidFill>
                  </a:tcPr>
                </a:tc>
                <a:tc>
                  <a:txBody>
                    <a:bodyPr/>
                    <a:lstStyle/>
                    <a:p>
                      <a:pPr marL="0" marR="0" lvl="0" indent="0" algn="ctr" defTabSz="1007943" rtl="0" eaLnBrk="1" fontAlgn="ctr" latinLnBrk="0" hangingPunct="0">
                        <a:lnSpc>
                          <a:spcPts val="800"/>
                        </a:lnSpc>
                        <a:spcBef>
                          <a:spcPts val="0"/>
                        </a:spcBef>
                        <a:spcAft>
                          <a:spcPts val="0"/>
                        </a:spcAft>
                        <a:buClrTx/>
                        <a:buSzTx/>
                        <a:buFontTx/>
                        <a:buNone/>
                        <a:tabLst/>
                        <a:defRPr/>
                      </a:pPr>
                      <a:r>
                        <a:rPr kumimoji="1" lang="ja-JP" altLang="en-US" sz="900" b="1" dirty="0">
                          <a:latin typeface="BIZ UDゴシック" panose="020B0400000000000000" pitchFamily="49" charset="-128"/>
                          <a:ea typeface="BIZ UDゴシック" panose="020B0400000000000000" pitchFamily="49" charset="-128"/>
                        </a:rPr>
                        <a:t>運用手引き</a:t>
                      </a:r>
                      <a:endParaRPr kumimoji="1" lang="en-US" altLang="ja-JP" sz="900" b="1" dirty="0">
                        <a:latin typeface="BIZ UDゴシック" panose="020B0400000000000000" pitchFamily="49" charset="-128"/>
                        <a:ea typeface="BIZ UDゴシック" panose="020B0400000000000000" pitchFamily="49" charset="-128"/>
                      </a:endParaRPr>
                    </a:p>
                  </a:txBody>
                  <a:tcPr marL="72000" marR="72000" marT="36000" marB="3600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C000"/>
                    </a:solidFill>
                  </a:tcPr>
                </a:tc>
                <a:tc>
                  <a:txBody>
                    <a:bodyPr/>
                    <a:lstStyle/>
                    <a:p>
                      <a:pPr marL="0" marR="0" lvl="0" indent="0" algn="ctr" defTabSz="1007943" rtl="0" eaLnBrk="1" fontAlgn="ctr" latinLnBrk="0" hangingPunct="0">
                        <a:lnSpc>
                          <a:spcPts val="800"/>
                        </a:lnSpc>
                        <a:spcBef>
                          <a:spcPts val="0"/>
                        </a:spcBef>
                        <a:spcAft>
                          <a:spcPts val="0"/>
                        </a:spcAft>
                        <a:buClrTx/>
                        <a:buSzTx/>
                        <a:buFontTx/>
                        <a:buNone/>
                        <a:tabLst/>
                        <a:defRPr/>
                      </a:pPr>
                      <a:r>
                        <a:rPr kumimoji="1" lang="ja-JP" altLang="en-US" sz="900" b="1" dirty="0">
                          <a:latin typeface="BIZ UDゴシック" panose="020B0400000000000000" pitchFamily="49" charset="-128"/>
                          <a:ea typeface="BIZ UDゴシック" panose="020B0400000000000000" pitchFamily="49" charset="-128"/>
                        </a:rPr>
                        <a:t>運用手引き</a:t>
                      </a:r>
                      <a:endParaRPr kumimoji="1" lang="en-US" altLang="ja-JP" sz="900" b="1" dirty="0">
                        <a:latin typeface="BIZ UDゴシック" panose="020B0400000000000000" pitchFamily="49" charset="-128"/>
                        <a:ea typeface="BIZ UDゴシック" panose="020B0400000000000000" pitchFamily="49" charset="-128"/>
                      </a:endParaRPr>
                    </a:p>
                    <a:p>
                      <a:pPr algn="ctr" fontAlgn="ctr" hangingPunct="0">
                        <a:lnSpc>
                          <a:spcPts val="800"/>
                        </a:lnSpc>
                      </a:pPr>
                      <a:r>
                        <a:rPr kumimoji="1" lang="en-US" altLang="ja-JP" sz="900" b="1" dirty="0">
                          <a:latin typeface="BIZ UDゴシック" panose="020B0400000000000000" pitchFamily="49" charset="-128"/>
                          <a:ea typeface="BIZ UDゴシック" panose="020B0400000000000000" pitchFamily="49" charset="-128"/>
                        </a:rPr>
                        <a:t>Q</a:t>
                      </a:r>
                      <a:r>
                        <a:rPr kumimoji="1" lang="ja-JP" altLang="en-US" sz="900" b="1" dirty="0">
                          <a:latin typeface="BIZ UDゴシック" panose="020B0400000000000000" pitchFamily="49" charset="-128"/>
                          <a:ea typeface="BIZ UDゴシック" panose="020B0400000000000000" pitchFamily="49" charset="-128"/>
                        </a:rPr>
                        <a:t>＆</a:t>
                      </a:r>
                      <a:r>
                        <a:rPr kumimoji="1" lang="en-US" altLang="ja-JP" sz="900" b="1" dirty="0">
                          <a:latin typeface="BIZ UDゴシック" panose="020B0400000000000000" pitchFamily="49" charset="-128"/>
                          <a:ea typeface="BIZ UDゴシック" panose="020B0400000000000000" pitchFamily="49" charset="-128"/>
                        </a:rPr>
                        <a:t>A</a:t>
                      </a:r>
                      <a:endParaRPr kumimoji="1" lang="ja-JP" altLang="en-US" sz="900" b="1" dirty="0">
                        <a:latin typeface="BIZ UDゴシック" panose="020B0400000000000000" pitchFamily="49" charset="-128"/>
                        <a:ea typeface="BIZ UDゴシック" panose="020B0400000000000000" pitchFamily="49" charset="-128"/>
                      </a:endParaRPr>
                    </a:p>
                  </a:txBody>
                  <a:tcPr marL="72000" marR="72000" marT="36000" marB="3600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3779173063"/>
                  </a:ext>
                </a:extLst>
              </a:tr>
              <a:tr h="157964">
                <a:tc rowSpan="7">
                  <a:txBody>
                    <a:bodyPr/>
                    <a:lstStyle/>
                    <a:p>
                      <a:pPr algn="ctr" fontAlgn="ctr" hangingPunct="0">
                        <a:lnSpc>
                          <a:spcPts val="800"/>
                        </a:lnSpc>
                      </a:pPr>
                      <a:r>
                        <a:rPr kumimoji="1" lang="ja-JP" altLang="en-US" sz="900" b="0" dirty="0">
                          <a:latin typeface="BIZ UDゴシック" panose="020B0400000000000000" pitchFamily="49" charset="-128"/>
                          <a:ea typeface="BIZ UDゴシック" panose="020B0400000000000000" pitchFamily="49" charset="-128"/>
                        </a:rPr>
                        <a:t>基本</a:t>
                      </a:r>
                      <a:endParaRPr kumimoji="1" lang="en-US" altLang="ja-JP" sz="900" b="0" dirty="0">
                        <a:latin typeface="BIZ UDゴシック" panose="020B0400000000000000" pitchFamily="49" charset="-128"/>
                        <a:ea typeface="BIZ UDゴシック" panose="020B0400000000000000" pitchFamily="49" charset="-128"/>
                      </a:endParaRPr>
                    </a:p>
                  </a:txBody>
                  <a:tcPr marL="72000" marR="72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l" fontAlgn="ctr" hangingPunct="0">
                        <a:lnSpc>
                          <a:spcPts val="900"/>
                        </a:lnSpc>
                      </a:pPr>
                      <a:r>
                        <a:rPr kumimoji="1" lang="ja-JP" altLang="en-US" sz="900" b="0" dirty="0">
                          <a:latin typeface="BIZ UDゴシック" panose="020B0400000000000000" pitchFamily="49" charset="-128"/>
                          <a:ea typeface="BIZ UDゴシック" panose="020B0400000000000000" pitchFamily="49" charset="-128"/>
                        </a:rPr>
                        <a:t>「申請が不可能な環境下」の考え方</a:t>
                      </a:r>
                    </a:p>
                  </a:txBody>
                  <a:tcPr marL="72000" marR="72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803403263"/>
                  </a:ext>
                </a:extLst>
              </a:tr>
              <a:tr h="157964">
                <a:tc vMerge="1">
                  <a:txBody>
                    <a:bodyPr/>
                    <a:lstStyle/>
                    <a:p>
                      <a:endParaRPr kumimoji="1" lang="ja-JP" altLang="en-US" sz="1100" b="0" dirty="0">
                        <a:latin typeface="BIZ UDPゴシック" panose="020B0400000000000000" pitchFamily="50" charset="-128"/>
                        <a:ea typeface="BIZ UDPゴシック" panose="020B0400000000000000" pitchFamily="50" charset="-128"/>
                      </a:endParaRPr>
                    </a:p>
                  </a:txBody>
                  <a:tcPr anchor="ctr"/>
                </a:tc>
                <a:tc>
                  <a:txBody>
                    <a:bodyPr/>
                    <a:lstStyle/>
                    <a:p>
                      <a:pPr algn="l" fontAlgn="ctr" hangingPunct="0">
                        <a:lnSpc>
                          <a:spcPts val="900"/>
                        </a:lnSpc>
                      </a:pPr>
                      <a:r>
                        <a:rPr kumimoji="1" lang="ja-JP" altLang="en-US" sz="900" b="0" dirty="0">
                          <a:latin typeface="BIZ UDゴシック" panose="020B0400000000000000" pitchFamily="49" charset="-128"/>
                          <a:ea typeface="BIZ UDゴシック" panose="020B0400000000000000" pitchFamily="49" charset="-128"/>
                        </a:rPr>
                        <a:t>過去に遡って資格取得した者の所得減少減免の遡及適用の可否</a:t>
                      </a:r>
                    </a:p>
                  </a:txBody>
                  <a:tcPr marL="72000" marR="72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anchor="ctr">
                    <a:lnL w="28575"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anchor="ctr">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304000302"/>
                  </a:ext>
                </a:extLst>
              </a:tr>
              <a:tr h="157964">
                <a:tc vMerge="1">
                  <a:txBody>
                    <a:bodyPr/>
                    <a:lstStyle/>
                    <a:p>
                      <a:endParaRPr kumimoji="1" lang="ja-JP" altLang="en-US" sz="1100" b="0" dirty="0">
                        <a:latin typeface="BIZ UDPゴシック" panose="020B0400000000000000" pitchFamily="50" charset="-128"/>
                        <a:ea typeface="BIZ UDPゴシック" panose="020B0400000000000000" pitchFamily="50" charset="-128"/>
                      </a:endParaRPr>
                    </a:p>
                  </a:txBody>
                  <a:tcPr anchor="ctr"/>
                </a:tc>
                <a:tc>
                  <a:txBody>
                    <a:bodyPr/>
                    <a:lstStyle/>
                    <a:p>
                      <a:pPr algn="l" fontAlgn="ctr" hangingPunct="0">
                        <a:lnSpc>
                          <a:spcPts val="900"/>
                        </a:lnSpc>
                      </a:pPr>
                      <a:r>
                        <a:rPr kumimoji="1" lang="ja-JP" altLang="en-US" sz="900" b="0" dirty="0">
                          <a:latin typeface="BIZ UDゴシック" panose="020B0400000000000000" pitchFamily="49" charset="-128"/>
                          <a:ea typeface="BIZ UDゴシック" panose="020B0400000000000000" pitchFamily="49" charset="-128"/>
                        </a:rPr>
                        <a:t>保険料負担能力の判断</a:t>
                      </a:r>
                    </a:p>
                  </a:txBody>
                  <a:tcPr marL="72000" marR="72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anchor="ctr">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85081364"/>
                  </a:ext>
                </a:extLst>
              </a:tr>
              <a:tr h="157964">
                <a:tc vMerge="1">
                  <a:txBody>
                    <a:bodyPr/>
                    <a:lstStyle/>
                    <a:p>
                      <a:endParaRPr kumimoji="1" lang="ja-JP" altLang="en-US" sz="1100" b="0" dirty="0">
                        <a:latin typeface="BIZ UDPゴシック" panose="020B0400000000000000" pitchFamily="50" charset="-128"/>
                        <a:ea typeface="BIZ UDPゴシック" panose="020B0400000000000000" pitchFamily="50" charset="-128"/>
                      </a:endParaRPr>
                    </a:p>
                  </a:txBody>
                  <a:tcPr anchor="ctr"/>
                </a:tc>
                <a:tc>
                  <a:txBody>
                    <a:bodyPr/>
                    <a:lstStyle/>
                    <a:p>
                      <a:pPr algn="l" fontAlgn="ctr" hangingPunct="0">
                        <a:lnSpc>
                          <a:spcPts val="900"/>
                        </a:lnSpc>
                      </a:pPr>
                      <a:r>
                        <a:rPr kumimoji="1" lang="ja-JP" altLang="en-US" sz="900" b="0" dirty="0">
                          <a:latin typeface="BIZ UDゴシック" panose="020B0400000000000000" pitchFamily="49" charset="-128"/>
                          <a:ea typeface="BIZ UDゴシック" panose="020B0400000000000000" pitchFamily="49" charset="-128"/>
                        </a:rPr>
                        <a:t>納付書到着前の減免申請</a:t>
                      </a:r>
                    </a:p>
                  </a:txBody>
                  <a:tcPr marL="72000" marR="72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anchor="ctr">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490361037"/>
                  </a:ext>
                </a:extLst>
              </a:tr>
              <a:tr h="157964">
                <a:tc vMerge="1">
                  <a:txBody>
                    <a:bodyPr/>
                    <a:lstStyle/>
                    <a:p>
                      <a:endParaRPr kumimoji="1" lang="ja-JP" altLang="en-US" sz="1100" b="0" dirty="0">
                        <a:latin typeface="BIZ UDPゴシック" panose="020B0400000000000000" pitchFamily="50" charset="-128"/>
                        <a:ea typeface="BIZ UDPゴシック" panose="020B0400000000000000" pitchFamily="50" charset="-128"/>
                      </a:endParaRPr>
                    </a:p>
                  </a:txBody>
                  <a:tcPr anchor="ctr"/>
                </a:tc>
                <a:tc>
                  <a:txBody>
                    <a:bodyPr/>
                    <a:lstStyle/>
                    <a:p>
                      <a:pPr algn="l" fontAlgn="ctr" hangingPunct="0">
                        <a:lnSpc>
                          <a:spcPts val="900"/>
                        </a:lnSpc>
                      </a:pPr>
                      <a:r>
                        <a:rPr kumimoji="1" lang="ja-JP" altLang="en-US" sz="900" b="0" dirty="0">
                          <a:latin typeface="BIZ UDゴシック" panose="020B0400000000000000" pitchFamily="49" charset="-128"/>
                          <a:ea typeface="BIZ UDゴシック" panose="020B0400000000000000" pitchFamily="49" charset="-128"/>
                        </a:rPr>
                        <a:t>当該年度保険料全額を減免対象とするための適切な受付時期</a:t>
                      </a:r>
                    </a:p>
                  </a:txBody>
                  <a:tcPr marL="72000" marR="72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anchor="ctr">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577297376"/>
                  </a:ext>
                </a:extLst>
              </a:tr>
              <a:tr h="157964">
                <a:tc vMerge="1">
                  <a:txBody>
                    <a:bodyPr/>
                    <a:lstStyle/>
                    <a:p>
                      <a:endParaRPr kumimoji="1" lang="ja-JP" altLang="en-US" sz="1100" b="0" dirty="0">
                        <a:latin typeface="BIZ UDPゴシック" panose="020B0400000000000000" pitchFamily="50" charset="-128"/>
                        <a:ea typeface="BIZ UDPゴシック" panose="020B0400000000000000" pitchFamily="50" charset="-128"/>
                      </a:endParaRPr>
                    </a:p>
                  </a:txBody>
                  <a:tcPr anchor="ctr"/>
                </a:tc>
                <a:tc>
                  <a:txBody>
                    <a:bodyPr/>
                    <a:lstStyle/>
                    <a:p>
                      <a:pPr algn="l" fontAlgn="ctr" hangingPunct="0">
                        <a:lnSpc>
                          <a:spcPts val="900"/>
                        </a:lnSpc>
                      </a:pPr>
                      <a:r>
                        <a:rPr kumimoji="1" lang="ja-JP" altLang="en-US" sz="900" b="0" dirty="0">
                          <a:latin typeface="BIZ UDゴシック" panose="020B0400000000000000" pitchFamily="49" charset="-128"/>
                          <a:ea typeface="BIZ UDゴシック" panose="020B0400000000000000" pitchFamily="49" charset="-128"/>
                        </a:rPr>
                        <a:t>「減免対象保険料」の考え方</a:t>
                      </a:r>
                    </a:p>
                  </a:txBody>
                  <a:tcPr marL="72000" marR="72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anchor="ctr">
                    <a:lnL w="28575"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anchor="ctr">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067225910"/>
                  </a:ext>
                </a:extLst>
              </a:tr>
              <a:tr h="157964">
                <a:tc vMerge="1">
                  <a:txBody>
                    <a:bodyPr/>
                    <a:lstStyle/>
                    <a:p>
                      <a:endParaRPr kumimoji="1" lang="ja-JP" altLang="en-US" sz="1100" b="0" dirty="0">
                        <a:latin typeface="BIZ UDPゴシック" panose="020B0400000000000000" pitchFamily="50" charset="-128"/>
                        <a:ea typeface="BIZ UDPゴシック" panose="020B0400000000000000" pitchFamily="50" charset="-128"/>
                      </a:endParaRPr>
                    </a:p>
                  </a:txBody>
                  <a:tcPr anchor="ctr"/>
                </a:tc>
                <a:tc>
                  <a:txBody>
                    <a:bodyPr/>
                    <a:lstStyle/>
                    <a:p>
                      <a:pPr algn="l" fontAlgn="ctr" hangingPunct="0">
                        <a:lnSpc>
                          <a:spcPts val="900"/>
                        </a:lnSpc>
                      </a:pPr>
                      <a:r>
                        <a:rPr kumimoji="1" lang="ja-JP" altLang="en-US" sz="900" b="0" dirty="0">
                          <a:latin typeface="BIZ UDゴシック" panose="020B0400000000000000" pitchFamily="49" charset="-128"/>
                          <a:ea typeface="BIZ UDゴシック" panose="020B0400000000000000" pitchFamily="49" charset="-128"/>
                        </a:rPr>
                        <a:t>特別徴収世帯における減免の考え方（年度当初保険料の取扱）</a:t>
                      </a:r>
                    </a:p>
                  </a:txBody>
                  <a:tcPr marL="72000" marR="72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anchor="ctr">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16599914"/>
                  </a:ext>
                </a:extLst>
              </a:tr>
              <a:tr h="157964">
                <a:tc>
                  <a:txBody>
                    <a:bodyPr/>
                    <a:lstStyle/>
                    <a:p>
                      <a:pPr algn="ctr" fontAlgn="ctr" hangingPunct="0">
                        <a:lnSpc>
                          <a:spcPts val="800"/>
                        </a:lnSpc>
                      </a:pPr>
                      <a:r>
                        <a:rPr kumimoji="1" lang="ja-JP" altLang="en-US" sz="900" b="0" dirty="0">
                          <a:latin typeface="BIZ UDゴシック" panose="020B0400000000000000" pitchFamily="49" charset="-128"/>
                          <a:ea typeface="BIZ UDゴシック" panose="020B0400000000000000" pitchFamily="49" charset="-128"/>
                        </a:rPr>
                        <a:t>災害</a:t>
                      </a:r>
                    </a:p>
                  </a:txBody>
                  <a:tcPr marL="72000" marR="72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l" fontAlgn="ctr" hangingPunct="0">
                        <a:lnSpc>
                          <a:spcPts val="900"/>
                        </a:lnSpc>
                      </a:pPr>
                      <a:r>
                        <a:rPr kumimoji="1" lang="ja-JP" altLang="en-US" sz="900" b="0" dirty="0">
                          <a:latin typeface="BIZ UDゴシック" panose="020B0400000000000000" pitchFamily="49" charset="-128"/>
                          <a:ea typeface="BIZ UDゴシック" panose="020B0400000000000000" pitchFamily="49" charset="-128"/>
                        </a:rPr>
                        <a:t>中規模半壊・準半壊の取扱</a:t>
                      </a:r>
                    </a:p>
                  </a:txBody>
                  <a:tcPr marL="72000" marR="72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28793876"/>
                  </a:ext>
                </a:extLst>
              </a:tr>
              <a:tr h="250657">
                <a:tc rowSpan="12">
                  <a:txBody>
                    <a:bodyPr/>
                    <a:lstStyle/>
                    <a:p>
                      <a:pPr algn="ctr" fontAlgn="ctr" hangingPunct="0">
                        <a:lnSpc>
                          <a:spcPts val="800"/>
                        </a:lnSpc>
                      </a:pPr>
                      <a:r>
                        <a:rPr kumimoji="1" lang="ja-JP" altLang="en-US" sz="900" b="0" dirty="0">
                          <a:latin typeface="BIZ UDゴシック" panose="020B0400000000000000" pitchFamily="49" charset="-128"/>
                          <a:ea typeface="BIZ UDゴシック" panose="020B0400000000000000" pitchFamily="49" charset="-128"/>
                        </a:rPr>
                        <a:t>所得減少</a:t>
                      </a:r>
                    </a:p>
                  </a:txBody>
                  <a:tcPr marL="72000" marR="72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l" fontAlgn="ctr" hangingPunct="0">
                        <a:lnSpc>
                          <a:spcPts val="900"/>
                        </a:lnSpc>
                      </a:pPr>
                      <a:r>
                        <a:rPr kumimoji="1" lang="en-US" altLang="ja-JP" sz="900" b="0" dirty="0">
                          <a:latin typeface="BIZ UDゴシック" panose="020B0400000000000000" pitchFamily="49" charset="-128"/>
                          <a:ea typeface="BIZ UDゴシック" panose="020B0400000000000000" pitchFamily="49" charset="-128"/>
                        </a:rPr>
                        <a:t>65</a:t>
                      </a:r>
                      <a:r>
                        <a:rPr kumimoji="1" lang="ja-JP" altLang="en-US" sz="900" b="0" dirty="0">
                          <a:latin typeface="BIZ UDゴシック" panose="020B0400000000000000" pitchFamily="49" charset="-128"/>
                          <a:ea typeface="BIZ UDゴシック" panose="020B0400000000000000" pitchFamily="49" charset="-128"/>
                        </a:rPr>
                        <a:t>歳以上と</a:t>
                      </a:r>
                      <a:r>
                        <a:rPr kumimoji="1" lang="en-US" altLang="ja-JP" sz="900" b="0" dirty="0">
                          <a:latin typeface="BIZ UDゴシック" panose="020B0400000000000000" pitchFamily="49" charset="-128"/>
                          <a:ea typeface="BIZ UDゴシック" panose="020B0400000000000000" pitchFamily="49" charset="-128"/>
                        </a:rPr>
                        <a:t>65</a:t>
                      </a:r>
                      <a:r>
                        <a:rPr kumimoji="1" lang="ja-JP" altLang="en-US" sz="900" b="0" dirty="0">
                          <a:latin typeface="BIZ UDゴシック" panose="020B0400000000000000" pitchFamily="49" charset="-128"/>
                          <a:ea typeface="BIZ UDゴシック" panose="020B0400000000000000" pitchFamily="49" charset="-128"/>
                        </a:rPr>
                        <a:t>歳未満で公的年金等の雑所得の算出方法が異なることによる減免額の計算</a:t>
                      </a:r>
                    </a:p>
                  </a:txBody>
                  <a:tcPr marL="72000" marR="72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701548217"/>
                  </a:ext>
                </a:extLst>
              </a:tr>
              <a:tr h="157964">
                <a:tc vMerge="1">
                  <a:txBody>
                    <a:bodyPr/>
                    <a:lstStyle/>
                    <a:p>
                      <a:endParaRPr kumimoji="1" lang="ja-JP" altLang="en-US" sz="1100" b="0" dirty="0">
                        <a:latin typeface="BIZ UDPゴシック" panose="020B0400000000000000" pitchFamily="50" charset="-128"/>
                        <a:ea typeface="BIZ UDPゴシック" panose="020B0400000000000000" pitchFamily="50" charset="-128"/>
                      </a:endParaRPr>
                    </a:p>
                  </a:txBody>
                  <a:tcPr anchor="ctr"/>
                </a:tc>
                <a:tc>
                  <a:txBody>
                    <a:bodyPr/>
                    <a:lstStyle/>
                    <a:p>
                      <a:pPr algn="l" fontAlgn="ctr" hangingPunct="0">
                        <a:lnSpc>
                          <a:spcPts val="900"/>
                        </a:lnSpc>
                      </a:pPr>
                      <a:r>
                        <a:rPr kumimoji="1" lang="ja-JP" altLang="en-US" sz="900" b="0" dirty="0">
                          <a:latin typeface="BIZ UDゴシック" panose="020B0400000000000000" pitchFamily="49" charset="-128"/>
                          <a:ea typeface="BIZ UDゴシック" panose="020B0400000000000000" pitchFamily="49" charset="-128"/>
                        </a:rPr>
                        <a:t>非経常所得を含む所得減少減免の取扱</a:t>
                      </a:r>
                    </a:p>
                  </a:txBody>
                  <a:tcPr marL="72000" marR="72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anchor="ctr">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697840685"/>
                  </a:ext>
                </a:extLst>
              </a:tr>
              <a:tr h="157964">
                <a:tc vMerge="1">
                  <a:txBody>
                    <a:bodyPr/>
                    <a:lstStyle/>
                    <a:p>
                      <a:endParaRPr kumimoji="1" lang="ja-JP" altLang="en-US" sz="1100" b="0" dirty="0">
                        <a:latin typeface="BIZ UDPゴシック" panose="020B0400000000000000" pitchFamily="50" charset="-128"/>
                        <a:ea typeface="BIZ UDPゴシック" panose="020B0400000000000000" pitchFamily="50" charset="-128"/>
                      </a:endParaRPr>
                    </a:p>
                  </a:txBody>
                  <a:tcPr anchor="ctr"/>
                </a:tc>
                <a:tc>
                  <a:txBody>
                    <a:bodyPr/>
                    <a:lstStyle/>
                    <a:p>
                      <a:pPr algn="l" fontAlgn="ctr" hangingPunct="0">
                        <a:lnSpc>
                          <a:spcPts val="900"/>
                        </a:lnSpc>
                      </a:pPr>
                      <a:r>
                        <a:rPr kumimoji="1" lang="ja-JP" altLang="en-US" sz="900" b="0" dirty="0">
                          <a:latin typeface="BIZ UDゴシック" panose="020B0400000000000000" pitchFamily="49" charset="-128"/>
                          <a:ea typeface="BIZ UDゴシック" panose="020B0400000000000000" pitchFamily="49" charset="-128"/>
                        </a:rPr>
                        <a:t>賦課限度額を超える世帯に対する減免額</a:t>
                      </a:r>
                    </a:p>
                  </a:txBody>
                  <a:tcPr marL="72000" marR="72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anchor="ctr">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350152879"/>
                  </a:ext>
                </a:extLst>
              </a:tr>
              <a:tr h="157964">
                <a:tc vMerge="1">
                  <a:txBody>
                    <a:bodyPr/>
                    <a:lstStyle/>
                    <a:p>
                      <a:endParaRPr kumimoji="1" lang="ja-JP" altLang="en-US" sz="1100" b="0" dirty="0">
                        <a:latin typeface="BIZ UDPゴシック" panose="020B0400000000000000" pitchFamily="50" charset="-128"/>
                        <a:ea typeface="BIZ UDPゴシック" panose="020B0400000000000000" pitchFamily="50" charset="-128"/>
                      </a:endParaRPr>
                    </a:p>
                  </a:txBody>
                  <a:tcPr anchor="ctr"/>
                </a:tc>
                <a:tc>
                  <a:txBody>
                    <a:bodyPr/>
                    <a:lstStyle/>
                    <a:p>
                      <a:pPr algn="l" fontAlgn="ctr" hangingPunct="0">
                        <a:lnSpc>
                          <a:spcPts val="900"/>
                        </a:lnSpc>
                      </a:pPr>
                      <a:r>
                        <a:rPr kumimoji="1" lang="ja-JP" altLang="en-US" sz="900" b="0" dirty="0">
                          <a:latin typeface="BIZ UDゴシック" panose="020B0400000000000000" pitchFamily="49" charset="-128"/>
                          <a:ea typeface="BIZ UDゴシック" panose="020B0400000000000000" pitchFamily="49" charset="-128"/>
                        </a:rPr>
                        <a:t>所得減少率決定の際の、「給付金・補助金・手当等」の取扱</a:t>
                      </a:r>
                    </a:p>
                  </a:txBody>
                  <a:tcPr marL="72000" marR="72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anchor="ctr">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771030634"/>
                  </a:ext>
                </a:extLst>
              </a:tr>
              <a:tr h="157964">
                <a:tc vMerge="1">
                  <a:txBody>
                    <a:bodyPr/>
                    <a:lstStyle/>
                    <a:p>
                      <a:endParaRPr kumimoji="1" lang="ja-JP" altLang="en-US" sz="1100" b="0" dirty="0">
                        <a:latin typeface="BIZ UDPゴシック" panose="020B0400000000000000" pitchFamily="50" charset="-128"/>
                        <a:ea typeface="BIZ UDPゴシック" panose="020B0400000000000000" pitchFamily="50" charset="-128"/>
                      </a:endParaRPr>
                    </a:p>
                  </a:txBody>
                  <a:tcPr anchor="ctr"/>
                </a:tc>
                <a:tc>
                  <a:txBody>
                    <a:bodyPr/>
                    <a:lstStyle/>
                    <a:p>
                      <a:pPr algn="l" fontAlgn="ctr" hangingPunct="0">
                        <a:lnSpc>
                          <a:spcPts val="900"/>
                        </a:lnSpc>
                      </a:pPr>
                      <a:r>
                        <a:rPr kumimoji="1" lang="ja-JP" altLang="en-US" sz="900" b="0" dirty="0">
                          <a:latin typeface="BIZ UDゴシック" panose="020B0400000000000000" pitchFamily="49" charset="-128"/>
                          <a:ea typeface="BIZ UDゴシック" panose="020B0400000000000000" pitchFamily="49" charset="-128"/>
                        </a:rPr>
                        <a:t>所得減少率算出にかかる見込所得の算出方法</a:t>
                      </a:r>
                    </a:p>
                  </a:txBody>
                  <a:tcPr marL="72000" marR="72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anchor="ctr">
                    <a:lnL w="28575"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anchor="ctr">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615851146"/>
                  </a:ext>
                </a:extLst>
              </a:tr>
              <a:tr h="157964">
                <a:tc vMerge="1">
                  <a:txBody>
                    <a:bodyPr/>
                    <a:lstStyle/>
                    <a:p>
                      <a:endParaRPr kumimoji="1" lang="ja-JP" altLang="en-US" sz="1100" b="0" dirty="0">
                        <a:latin typeface="BIZ UDPゴシック" panose="020B0400000000000000" pitchFamily="50" charset="-128"/>
                        <a:ea typeface="BIZ UDPゴシック" panose="020B0400000000000000" pitchFamily="50" charset="-128"/>
                      </a:endParaRPr>
                    </a:p>
                  </a:txBody>
                  <a:tcPr anchor="ctr"/>
                </a:tc>
                <a:tc>
                  <a:txBody>
                    <a:bodyPr/>
                    <a:lstStyle/>
                    <a:p>
                      <a:pPr algn="l" fontAlgn="ctr" hangingPunct="0">
                        <a:lnSpc>
                          <a:spcPts val="900"/>
                        </a:lnSpc>
                      </a:pPr>
                      <a:r>
                        <a:rPr kumimoji="1" lang="ja-JP" altLang="en-US" sz="900" b="0" dirty="0">
                          <a:latin typeface="BIZ UDゴシック" panose="020B0400000000000000" pitchFamily="49" charset="-128"/>
                          <a:ea typeface="BIZ UDゴシック" panose="020B0400000000000000" pitchFamily="49" charset="-128"/>
                        </a:rPr>
                        <a:t>赤字となった事業所得の取扱</a:t>
                      </a:r>
                    </a:p>
                  </a:txBody>
                  <a:tcPr marL="72000" marR="72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anchor="ctr">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88843204"/>
                  </a:ext>
                </a:extLst>
              </a:tr>
              <a:tr h="157964">
                <a:tc vMerge="1">
                  <a:txBody>
                    <a:bodyPr/>
                    <a:lstStyle/>
                    <a:p>
                      <a:endParaRPr kumimoji="1" lang="ja-JP" altLang="en-US" sz="1100" b="0" dirty="0">
                        <a:latin typeface="BIZ UDPゴシック" panose="020B0400000000000000" pitchFamily="50" charset="-128"/>
                        <a:ea typeface="BIZ UDPゴシック" panose="020B0400000000000000" pitchFamily="50" charset="-128"/>
                      </a:endParaRPr>
                    </a:p>
                  </a:txBody>
                  <a:tcPr anchor="ctr"/>
                </a:tc>
                <a:tc>
                  <a:txBody>
                    <a:bodyPr/>
                    <a:lstStyle/>
                    <a:p>
                      <a:pPr algn="l" fontAlgn="ctr" hangingPunct="0">
                        <a:lnSpc>
                          <a:spcPts val="900"/>
                        </a:lnSpc>
                      </a:pPr>
                      <a:r>
                        <a:rPr kumimoji="1" lang="ja-JP" altLang="en-US" sz="900" b="0" dirty="0">
                          <a:latin typeface="BIZ UDゴシック" panose="020B0400000000000000" pitchFamily="49" charset="-128"/>
                          <a:ea typeface="BIZ UDゴシック" panose="020B0400000000000000" pitchFamily="49" charset="-128"/>
                        </a:rPr>
                        <a:t>減免適用後における世帯状況の変更</a:t>
                      </a:r>
                    </a:p>
                  </a:txBody>
                  <a:tcPr marL="72000" marR="72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anchor="ctr">
                    <a:lnL w="28575"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anchor="ctr">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695976367"/>
                  </a:ext>
                </a:extLst>
              </a:tr>
              <a:tr h="157964">
                <a:tc vMerge="1">
                  <a:txBody>
                    <a:bodyPr/>
                    <a:lstStyle/>
                    <a:p>
                      <a:endParaRPr kumimoji="1" lang="ja-JP" altLang="en-US" sz="1100" b="0" dirty="0">
                        <a:latin typeface="BIZ UDPゴシック" panose="020B0400000000000000" pitchFamily="50" charset="-128"/>
                        <a:ea typeface="BIZ UDPゴシック" panose="020B0400000000000000" pitchFamily="50" charset="-128"/>
                      </a:endParaRPr>
                    </a:p>
                  </a:txBody>
                  <a:tcPr anchor="ctr"/>
                </a:tc>
                <a:tc>
                  <a:txBody>
                    <a:bodyPr/>
                    <a:lstStyle/>
                    <a:p>
                      <a:pPr algn="l" fontAlgn="ctr" hangingPunct="0">
                        <a:lnSpc>
                          <a:spcPts val="900"/>
                        </a:lnSpc>
                      </a:pPr>
                      <a:r>
                        <a:rPr kumimoji="1" lang="ja-JP" altLang="en-US" sz="900" b="0" dirty="0">
                          <a:latin typeface="BIZ UDゴシック" panose="020B0400000000000000" pitchFamily="49" charset="-128"/>
                          <a:ea typeface="BIZ UDゴシック" panose="020B0400000000000000" pitchFamily="49" charset="-128"/>
                        </a:rPr>
                        <a:t>所得の確認資料及び資料が揃うまでの減免適用の取扱</a:t>
                      </a:r>
                    </a:p>
                  </a:txBody>
                  <a:tcPr marL="72000" marR="72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anchor="ctr">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431196062"/>
                  </a:ext>
                </a:extLst>
              </a:tr>
              <a:tr h="157964">
                <a:tc vMerge="1">
                  <a:txBody>
                    <a:bodyPr/>
                    <a:lstStyle/>
                    <a:p>
                      <a:endParaRPr kumimoji="1" lang="ja-JP" altLang="en-US" sz="1100" b="0" dirty="0">
                        <a:latin typeface="BIZ UDPゴシック" panose="020B0400000000000000" pitchFamily="50" charset="-128"/>
                        <a:ea typeface="BIZ UDPゴシック" panose="020B0400000000000000" pitchFamily="50" charset="-128"/>
                      </a:endParaRPr>
                    </a:p>
                  </a:txBody>
                  <a:tcPr anchor="ctr"/>
                </a:tc>
                <a:tc>
                  <a:txBody>
                    <a:bodyPr/>
                    <a:lstStyle/>
                    <a:p>
                      <a:pPr algn="l" fontAlgn="ctr" hangingPunct="0">
                        <a:lnSpc>
                          <a:spcPts val="900"/>
                        </a:lnSpc>
                      </a:pPr>
                      <a:r>
                        <a:rPr kumimoji="1" lang="ja-JP" altLang="en-US" sz="900" b="0" dirty="0">
                          <a:latin typeface="BIZ UDゴシック" panose="020B0400000000000000" pitchFamily="49" charset="-128"/>
                          <a:ea typeface="BIZ UDゴシック" panose="020B0400000000000000" pitchFamily="49" charset="-128"/>
                        </a:rPr>
                        <a:t>「旧ただし書き所得」の考え方</a:t>
                      </a:r>
                    </a:p>
                  </a:txBody>
                  <a:tcPr marL="72000" marR="72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marR="0" lvl="0" indent="0" algn="ctr" defTabSz="1007943" rtl="0" eaLnBrk="1" fontAlgn="auto" latinLnBrk="0" hangingPunct="1">
                        <a:lnSpc>
                          <a:spcPts val="800"/>
                        </a:lnSpc>
                        <a:spcBef>
                          <a:spcPts val="0"/>
                        </a:spcBef>
                        <a:spcAft>
                          <a:spcPts val="0"/>
                        </a:spcAft>
                        <a:buClrTx/>
                        <a:buSzTx/>
                        <a:buFontTx/>
                        <a:buNone/>
                        <a:tabLst/>
                        <a:defRPr/>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anchor="ctr">
                    <a:lnL w="28575"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anchor="ctr">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774180448"/>
                  </a:ext>
                </a:extLst>
              </a:tr>
              <a:tr h="157964">
                <a:tc vMerge="1">
                  <a:txBody>
                    <a:bodyPr/>
                    <a:lstStyle/>
                    <a:p>
                      <a:endParaRPr kumimoji="1" lang="ja-JP" altLang="en-US" sz="1100" b="0" dirty="0">
                        <a:latin typeface="BIZ UDPゴシック" panose="020B0400000000000000" pitchFamily="50" charset="-128"/>
                        <a:ea typeface="BIZ UDPゴシック" panose="020B0400000000000000" pitchFamily="50" charset="-128"/>
                      </a:endParaRPr>
                    </a:p>
                  </a:txBody>
                  <a:tcPr anchor="ctr"/>
                </a:tc>
                <a:tc>
                  <a:txBody>
                    <a:bodyPr/>
                    <a:lstStyle/>
                    <a:p>
                      <a:pPr algn="l" fontAlgn="ctr" hangingPunct="0">
                        <a:lnSpc>
                          <a:spcPts val="900"/>
                        </a:lnSpc>
                      </a:pPr>
                      <a:r>
                        <a:rPr kumimoji="1" lang="ja-JP" altLang="en-US" sz="900" b="0" dirty="0">
                          <a:latin typeface="BIZ UDゴシック" panose="020B0400000000000000" pitchFamily="49" charset="-128"/>
                          <a:ea typeface="BIZ UDゴシック" panose="020B0400000000000000" pitchFamily="49" charset="-128"/>
                        </a:rPr>
                        <a:t>減免適用後における所得更正</a:t>
                      </a:r>
                    </a:p>
                  </a:txBody>
                  <a:tcPr marL="72000" marR="72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anchor="ctr">
                    <a:lnL w="28575"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anchor="ctr">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196077700"/>
                  </a:ext>
                </a:extLst>
              </a:tr>
              <a:tr h="157964">
                <a:tc vMerge="1">
                  <a:txBody>
                    <a:bodyPr/>
                    <a:lstStyle/>
                    <a:p>
                      <a:endParaRPr kumimoji="1" lang="ja-JP" altLang="en-US" sz="1100" b="0" dirty="0">
                        <a:latin typeface="BIZ UDPゴシック" panose="020B0400000000000000" pitchFamily="50" charset="-128"/>
                        <a:ea typeface="BIZ UDPゴシック" panose="020B0400000000000000" pitchFamily="50" charset="-128"/>
                      </a:endParaRPr>
                    </a:p>
                  </a:txBody>
                  <a:tcPr anchor="ctr"/>
                </a:tc>
                <a:tc>
                  <a:txBody>
                    <a:bodyPr/>
                    <a:lstStyle/>
                    <a:p>
                      <a:pPr algn="l" fontAlgn="ctr" hangingPunct="0">
                        <a:lnSpc>
                          <a:spcPts val="900"/>
                        </a:lnSpc>
                      </a:pPr>
                      <a:r>
                        <a:rPr kumimoji="1" lang="ja-JP" altLang="en-US" sz="900" b="0" dirty="0">
                          <a:latin typeface="BIZ UDゴシック" panose="020B0400000000000000" pitchFamily="49" charset="-128"/>
                          <a:ea typeface="BIZ UDゴシック" panose="020B0400000000000000" pitchFamily="49" charset="-128"/>
                        </a:rPr>
                        <a:t>退職した翌月に給与支払がある場合の取扱</a:t>
                      </a:r>
                    </a:p>
                  </a:txBody>
                  <a:tcPr marL="72000" marR="72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anchor="ctr">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600854948"/>
                  </a:ext>
                </a:extLst>
              </a:tr>
              <a:tr h="157964">
                <a:tc vMerge="1">
                  <a:txBody>
                    <a:bodyPr/>
                    <a:lstStyle/>
                    <a:p>
                      <a:endParaRPr kumimoji="1" lang="ja-JP" altLang="en-US" sz="1100" b="0" dirty="0">
                        <a:latin typeface="BIZ UDPゴシック" panose="020B0400000000000000" pitchFamily="50" charset="-128"/>
                        <a:ea typeface="BIZ UDPゴシック" panose="020B0400000000000000" pitchFamily="50" charset="-128"/>
                      </a:endParaRPr>
                    </a:p>
                  </a:txBody>
                  <a:tcPr anchor="ctr"/>
                </a:tc>
                <a:tc>
                  <a:txBody>
                    <a:bodyPr/>
                    <a:lstStyle/>
                    <a:p>
                      <a:pPr algn="l" fontAlgn="ctr" hangingPunct="0">
                        <a:lnSpc>
                          <a:spcPts val="900"/>
                        </a:lnSpc>
                      </a:pPr>
                      <a:r>
                        <a:rPr kumimoji="1" lang="ja-JP" altLang="en-US" sz="900" b="0" dirty="0">
                          <a:latin typeface="BIZ UDゴシック" panose="020B0400000000000000" pitchFamily="49" charset="-128"/>
                          <a:ea typeface="BIZ UDゴシック" panose="020B0400000000000000" pitchFamily="49" charset="-128"/>
                        </a:rPr>
                        <a:t>非経常所得における一月あたり平均所得見込の算出方法</a:t>
                      </a:r>
                    </a:p>
                  </a:txBody>
                  <a:tcPr marL="72000" marR="72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anchor="ctr">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64663785"/>
                  </a:ext>
                </a:extLst>
              </a:tr>
              <a:tr h="157964">
                <a:tc rowSpan="2">
                  <a:txBody>
                    <a:bodyPr/>
                    <a:lstStyle/>
                    <a:p>
                      <a:pPr algn="ctr" fontAlgn="ctr" hangingPunct="0">
                        <a:lnSpc>
                          <a:spcPts val="800"/>
                        </a:lnSpc>
                      </a:pPr>
                      <a:r>
                        <a:rPr kumimoji="1" lang="ja-JP" altLang="en-US" sz="900" b="0" dirty="0">
                          <a:latin typeface="BIZ UDゴシック" panose="020B0400000000000000" pitchFamily="49" charset="-128"/>
                          <a:ea typeface="BIZ UDゴシック" panose="020B0400000000000000" pitchFamily="49" charset="-128"/>
                        </a:rPr>
                        <a:t>拘禁</a:t>
                      </a:r>
                    </a:p>
                  </a:txBody>
                  <a:tcPr marL="72000" marR="72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l" fontAlgn="ctr" hangingPunct="0">
                        <a:lnSpc>
                          <a:spcPts val="900"/>
                        </a:lnSpc>
                      </a:pPr>
                      <a:r>
                        <a:rPr kumimoji="1" lang="ja-JP" altLang="en-US" sz="900" b="0" dirty="0">
                          <a:latin typeface="BIZ UDゴシック" panose="020B0400000000000000" pitchFamily="49" charset="-128"/>
                          <a:ea typeface="BIZ UDゴシック" panose="020B0400000000000000" pitchFamily="49" charset="-128"/>
                        </a:rPr>
                        <a:t>少年院に収容された場合の拘禁減免</a:t>
                      </a:r>
                    </a:p>
                  </a:txBody>
                  <a:tcPr marL="72000" marR="72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084928381"/>
                  </a:ext>
                </a:extLst>
              </a:tr>
              <a:tr h="157964">
                <a:tc vMerge="1">
                  <a:txBody>
                    <a:bodyPr/>
                    <a:lstStyle/>
                    <a:p>
                      <a:endParaRPr kumimoji="1" lang="ja-JP" altLang="en-US" sz="1100" b="0" dirty="0">
                        <a:latin typeface="BIZ UDPゴシック" panose="020B0400000000000000" pitchFamily="50" charset="-128"/>
                        <a:ea typeface="BIZ UDPゴシック" panose="020B0400000000000000" pitchFamily="50" charset="-128"/>
                      </a:endParaRPr>
                    </a:p>
                  </a:txBody>
                  <a:tcPr anchor="ctr"/>
                </a:tc>
                <a:tc>
                  <a:txBody>
                    <a:bodyPr/>
                    <a:lstStyle/>
                    <a:p>
                      <a:pPr algn="l" hangingPunct="0">
                        <a:lnSpc>
                          <a:spcPts val="900"/>
                        </a:lnSpc>
                      </a:pPr>
                      <a:r>
                        <a:rPr kumimoji="1" lang="ja-JP" altLang="en-US" sz="900" b="0" dirty="0">
                          <a:latin typeface="BIZ UDゴシック" panose="020B0400000000000000" pitchFamily="49" charset="-128"/>
                          <a:ea typeface="BIZ UDゴシック" panose="020B0400000000000000" pitchFamily="49" charset="-128"/>
                        </a:rPr>
                        <a:t>未決勾留期間及び仮釈放中の拘禁減免</a:t>
                      </a:r>
                    </a:p>
                  </a:txBody>
                  <a:tcPr marL="72000" marR="72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hangingPunct="0">
                        <a:lnSpc>
                          <a:spcPts val="800"/>
                        </a:lnSpc>
                      </a:pPr>
                      <a:r>
                        <a:rPr kumimoji="1" lang="ja-JP" altLang="en-US" sz="900" b="0" dirty="0">
                          <a:latin typeface="BIZ UDゴシック" panose="020B0400000000000000" pitchFamily="49" charset="-128"/>
                          <a:ea typeface="BIZ UDゴシック" panose="020B0400000000000000" pitchFamily="49" charset="-128"/>
                        </a:rPr>
                        <a:t>○</a:t>
                      </a:r>
                      <a:endParaRPr kumimoji="1" lang="en-US" altLang="ja-JP" sz="900" b="0" dirty="0">
                        <a:latin typeface="BIZ UDゴシック" panose="020B0400000000000000" pitchFamily="49" charset="-128"/>
                        <a:ea typeface="BIZ UDゴシック" panose="020B0400000000000000" pitchFamily="49" charset="-128"/>
                      </a:endParaRPr>
                    </a:p>
                  </a:txBody>
                  <a:tcPr marL="72000" marR="72000" marT="36000" marB="36000" anchor="ctr">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05175288"/>
                  </a:ext>
                </a:extLst>
              </a:tr>
            </a:tbl>
          </a:graphicData>
        </a:graphic>
      </p:graphicFrame>
      <p:sp>
        <p:nvSpPr>
          <p:cNvPr id="21" name="テキスト ボックス 20">
            <a:extLst>
              <a:ext uri="{FF2B5EF4-FFF2-40B4-BE49-F238E27FC236}">
                <a16:creationId xmlns:a16="http://schemas.microsoft.com/office/drawing/2014/main" id="{8DBA7FEA-F995-44F0-B26D-4B14324516D2}"/>
              </a:ext>
            </a:extLst>
          </p:cNvPr>
          <p:cNvSpPr txBox="1"/>
          <p:nvPr/>
        </p:nvSpPr>
        <p:spPr>
          <a:xfrm>
            <a:off x="0" y="2399281"/>
            <a:ext cx="2526633" cy="276999"/>
          </a:xfrm>
          <a:prstGeom prst="rect">
            <a:avLst/>
          </a:prstGeom>
          <a:noFill/>
        </p:spPr>
        <p:txBody>
          <a:bodyPr wrap="square" rtlCol="0">
            <a:spAutoFit/>
          </a:bodyPr>
          <a:lstStyle/>
          <a:p>
            <a:r>
              <a:rPr kumimoji="1" lang="ja-JP" altLang="en-US" sz="1200" dirty="0">
                <a:latin typeface="BIZ UDゴシック" panose="020B0400000000000000" pitchFamily="49" charset="-128"/>
                <a:ea typeface="BIZ UDゴシック" panose="020B0400000000000000" pitchFamily="49" charset="-128"/>
              </a:rPr>
              <a:t>■　検討状況</a:t>
            </a:r>
          </a:p>
        </p:txBody>
      </p:sp>
      <p:sp>
        <p:nvSpPr>
          <p:cNvPr id="22" name="テキスト ボックス 21">
            <a:extLst>
              <a:ext uri="{FF2B5EF4-FFF2-40B4-BE49-F238E27FC236}">
                <a16:creationId xmlns:a16="http://schemas.microsoft.com/office/drawing/2014/main" id="{F7E1B47D-F012-406C-BC9C-209A7E26E75B}"/>
              </a:ext>
            </a:extLst>
          </p:cNvPr>
          <p:cNvSpPr txBox="1"/>
          <p:nvPr/>
        </p:nvSpPr>
        <p:spPr>
          <a:xfrm>
            <a:off x="0" y="2626501"/>
            <a:ext cx="6208166" cy="246221"/>
          </a:xfrm>
          <a:prstGeom prst="rect">
            <a:avLst/>
          </a:prstGeom>
          <a:noFill/>
        </p:spPr>
        <p:txBody>
          <a:bodyPr wrap="square" rtlCol="0">
            <a:spAutoFit/>
          </a:bodyPr>
          <a:lstStyle/>
          <a:p>
            <a:r>
              <a:rPr lang="ja-JP" altLang="en-US" sz="1000" kern="100" dirty="0">
                <a:latin typeface="BIZ UDゴシック" panose="020B0400000000000000" pitchFamily="49" charset="-128"/>
                <a:ea typeface="BIZ UDゴシック" panose="020B0400000000000000" pitchFamily="49" charset="-128"/>
                <a:cs typeface="Times New Roman" panose="02020603050405020304" pitchFamily="18" charset="0"/>
              </a:rPr>
              <a:t>○ </a:t>
            </a:r>
            <a:r>
              <a:rPr kumimoji="1" lang="ja-JP" altLang="en-US" sz="1000" dirty="0">
                <a:latin typeface="BIZ UDPゴシック" panose="020B0400000000000000" pitchFamily="50" charset="-128"/>
                <a:ea typeface="BIZ UDPゴシック" panose="020B0400000000000000" pitchFamily="50" charset="-128"/>
              </a:rPr>
              <a:t>市町村から府へ質問のあったもの等を踏まえ、運用手引き、運用手引き</a:t>
            </a:r>
            <a:r>
              <a:rPr kumimoji="1" lang="en-US" altLang="ja-JP" sz="1000" dirty="0">
                <a:latin typeface="BIZ UDPゴシック" panose="020B0400000000000000" pitchFamily="50" charset="-128"/>
                <a:ea typeface="BIZ UDPゴシック" panose="020B0400000000000000" pitchFamily="50" charset="-128"/>
              </a:rPr>
              <a:t>Q</a:t>
            </a:r>
            <a:r>
              <a:rPr kumimoji="1" lang="ja-JP" altLang="en-US" sz="1000" dirty="0">
                <a:latin typeface="BIZ UDPゴシック" panose="020B0400000000000000" pitchFamily="50" charset="-128"/>
                <a:ea typeface="BIZ UDPゴシック" panose="020B0400000000000000" pitchFamily="50" charset="-128"/>
              </a:rPr>
              <a:t>＆</a:t>
            </a:r>
            <a:r>
              <a:rPr kumimoji="1" lang="en-US" altLang="ja-JP" sz="1000" dirty="0">
                <a:latin typeface="BIZ UDPゴシック" panose="020B0400000000000000" pitchFamily="50" charset="-128"/>
                <a:ea typeface="BIZ UDPゴシック" panose="020B0400000000000000" pitchFamily="50" charset="-128"/>
              </a:rPr>
              <a:t>A</a:t>
            </a:r>
            <a:r>
              <a:rPr kumimoji="1" lang="ja-JP" altLang="en-US" sz="1000" dirty="0">
                <a:latin typeface="BIZ UDPゴシック" panose="020B0400000000000000" pitchFamily="50" charset="-128"/>
                <a:ea typeface="BIZ UDPゴシック" panose="020B0400000000000000" pitchFamily="50" charset="-128"/>
              </a:rPr>
              <a:t>への追記等の検討を実施。</a:t>
            </a:r>
          </a:p>
        </p:txBody>
      </p:sp>
      <p:sp>
        <p:nvSpPr>
          <p:cNvPr id="26" name="テキスト ボックス 25">
            <a:extLst>
              <a:ext uri="{FF2B5EF4-FFF2-40B4-BE49-F238E27FC236}">
                <a16:creationId xmlns:a16="http://schemas.microsoft.com/office/drawing/2014/main" id="{971BC4B3-B8D9-48D6-8A09-F89B9CC89B7F}"/>
              </a:ext>
            </a:extLst>
          </p:cNvPr>
          <p:cNvSpPr txBox="1"/>
          <p:nvPr/>
        </p:nvSpPr>
        <p:spPr>
          <a:xfrm>
            <a:off x="6289040" y="2399281"/>
            <a:ext cx="2526633" cy="276999"/>
          </a:xfrm>
          <a:prstGeom prst="rect">
            <a:avLst/>
          </a:prstGeom>
          <a:noFill/>
        </p:spPr>
        <p:txBody>
          <a:bodyPr wrap="square" rtlCol="0">
            <a:spAutoFit/>
          </a:bodyPr>
          <a:lstStyle/>
          <a:p>
            <a:r>
              <a:rPr kumimoji="1" lang="ja-JP" altLang="en-US" sz="1200" dirty="0">
                <a:latin typeface="BIZ UDゴシック" panose="020B0400000000000000" pitchFamily="49" charset="-128"/>
                <a:ea typeface="BIZ UDゴシック" panose="020B0400000000000000" pitchFamily="49" charset="-128"/>
              </a:rPr>
              <a:t>■　今後のスケジュール</a:t>
            </a:r>
          </a:p>
        </p:txBody>
      </p:sp>
      <p:sp>
        <p:nvSpPr>
          <p:cNvPr id="27" name="テキスト ボックス 26">
            <a:extLst>
              <a:ext uri="{FF2B5EF4-FFF2-40B4-BE49-F238E27FC236}">
                <a16:creationId xmlns:a16="http://schemas.microsoft.com/office/drawing/2014/main" id="{10B93214-04DC-4F9A-B911-DFD305CCAFC6}"/>
              </a:ext>
            </a:extLst>
          </p:cNvPr>
          <p:cNvSpPr txBox="1"/>
          <p:nvPr/>
        </p:nvSpPr>
        <p:spPr>
          <a:xfrm>
            <a:off x="6268720" y="2626501"/>
            <a:ext cx="4382453" cy="246221"/>
          </a:xfrm>
          <a:prstGeom prst="rect">
            <a:avLst/>
          </a:prstGeom>
          <a:noFill/>
        </p:spPr>
        <p:txBody>
          <a:bodyPr wrap="square" rtlCol="0">
            <a:spAutoFit/>
          </a:bodyPr>
          <a:lstStyle/>
          <a:p>
            <a:r>
              <a:rPr lang="ja-JP" altLang="en-US" sz="1000" kern="100" dirty="0">
                <a:latin typeface="BIZ UDゴシック" panose="020B0400000000000000" pitchFamily="49" charset="-128"/>
                <a:ea typeface="BIZ UDゴシック" panose="020B0400000000000000" pitchFamily="49" charset="-128"/>
                <a:cs typeface="Times New Roman" panose="02020603050405020304" pitchFamily="18" charset="0"/>
              </a:rPr>
              <a:t>○ </a:t>
            </a:r>
            <a:r>
              <a:rPr kumimoji="1" lang="ja-JP" altLang="en-US" sz="1000" dirty="0">
                <a:latin typeface="BIZ UDPゴシック" panose="020B0400000000000000" pitchFamily="50" charset="-128"/>
                <a:ea typeface="BIZ UDPゴシック" panose="020B0400000000000000" pitchFamily="50" charset="-128"/>
              </a:rPr>
              <a:t>引き続き検討を進めることとし、今後のスケジュールは以下のとおり。</a:t>
            </a:r>
          </a:p>
        </p:txBody>
      </p:sp>
    </p:spTree>
    <p:extLst>
      <p:ext uri="{BB962C8B-B14F-4D97-AF65-F5344CB8AC3E}">
        <p14:creationId xmlns:p14="http://schemas.microsoft.com/office/powerpoint/2010/main" val="87905782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2904</TotalTime>
  <Words>652</Words>
  <Application>Microsoft Office PowerPoint</Application>
  <PresentationFormat>ユーザー設定</PresentationFormat>
  <Paragraphs>83</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UDPゴシック</vt:lpstr>
      <vt:lpstr>BIZ UDゴシック</vt:lpstr>
      <vt:lpstr>HGPｺﾞｼｯｸE</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籠島　隆</dc:creator>
  <cp:lastModifiedBy>伊賀　雅</cp:lastModifiedBy>
  <cp:revision>282</cp:revision>
  <cp:lastPrinted>2024-09-03T11:08:12Z</cp:lastPrinted>
  <dcterms:created xsi:type="dcterms:W3CDTF">2024-06-27T00:32:16Z</dcterms:created>
  <dcterms:modified xsi:type="dcterms:W3CDTF">2024-12-06T09:11:35Z</dcterms:modified>
</cp:coreProperties>
</file>