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316" r:id="rId2"/>
  </p:sldIdLst>
  <p:sldSz cx="10691813" cy="7559675"/>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籠島　隆" initials="籠島　隆" lastIdx="2" clrIdx="0">
    <p:extLst>
      <p:ext uri="{19B8F6BF-5375-455C-9EA6-DF929625EA0E}">
        <p15:presenceInfo xmlns:p15="http://schemas.microsoft.com/office/powerpoint/2012/main" userId="S::KagoshimaT@lan.pref.osaka.jp::8a3128c4-c568-4783-950b-3aeedeeb34a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235253"/>
    <a:srgbClr val="D1EEEF"/>
    <a:srgbClr val="41B6B9"/>
    <a:srgbClr val="61C5C7"/>
    <a:srgbClr val="80D0D2"/>
    <a:srgbClr val="A2DDDE"/>
    <a:srgbClr val="359496"/>
    <a:srgbClr val="E58388"/>
    <a:srgbClr val="EA9A9E"/>
    <a:srgbClr val="E4444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42" autoAdjust="0"/>
    <p:restoredTop sz="95492" autoAdjust="0"/>
  </p:normalViewPr>
  <p:slideViewPr>
    <p:cSldViewPr snapToGrid="0">
      <p:cViewPr varScale="1">
        <p:scale>
          <a:sx n="94" d="100"/>
          <a:sy n="94" d="100"/>
        </p:scale>
        <p:origin x="1022" y="9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423C07D6-8473-4EDF-B01B-5035D8CEAEB6}" type="datetimeFigureOut">
              <a:rPr kumimoji="1" lang="ja-JP" altLang="en-US" smtClean="0"/>
              <a:t>2024/12/9</a:t>
            </a:fld>
            <a:endParaRPr kumimoji="1" lang="ja-JP" altLang="en-US"/>
          </a:p>
        </p:txBody>
      </p:sp>
      <p:sp>
        <p:nvSpPr>
          <p:cNvPr id="4" name="スライド イメージ プレースホルダー 3"/>
          <p:cNvSpPr>
            <a:spLocks noGrp="1" noRot="1" noChangeAspect="1"/>
          </p:cNvSpPr>
          <p:nvPr>
            <p:ph type="sldImg" idx="2"/>
          </p:nvPr>
        </p:nvSpPr>
        <p:spPr>
          <a:xfrm>
            <a:off x="1031875" y="1243013"/>
            <a:ext cx="47434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42F115CF-A28D-4C66-86BD-53DBCD569EA2}" type="slidenum">
              <a:rPr kumimoji="1" lang="ja-JP" altLang="en-US" smtClean="0"/>
              <a:t>‹#›</a:t>
            </a:fld>
            <a:endParaRPr kumimoji="1" lang="ja-JP" altLang="en-US"/>
          </a:p>
        </p:txBody>
      </p:sp>
    </p:spTree>
    <p:extLst>
      <p:ext uri="{BB962C8B-B14F-4D97-AF65-F5344CB8AC3E}">
        <p14:creationId xmlns:p14="http://schemas.microsoft.com/office/powerpoint/2010/main" val="167364978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515938" y="811213"/>
            <a:ext cx="5724525" cy="4049712"/>
          </a:xfrm>
        </p:spPr>
      </p:sp>
      <p:sp>
        <p:nvSpPr>
          <p:cNvPr id="3" name="ノート プレースホルダー 2"/>
          <p:cNvSpPr>
            <a:spLocks noGrp="1"/>
          </p:cNvSpPr>
          <p:nvPr>
            <p:ph type="body" idx="1"/>
          </p:nvPr>
        </p:nvSpPr>
        <p:spPr/>
        <p:txBody>
          <a:bodyPr/>
          <a:lstStyle/>
          <a:p>
            <a:r>
              <a:rPr kumimoji="1" lang="ja-JP" altLang="en-US" dirty="0"/>
              <a:t>❶</a:t>
            </a:r>
            <a:r>
              <a:rPr kumimoji="1" lang="en-US" altLang="ja-JP" dirty="0"/>
              <a:t>R6</a:t>
            </a:r>
            <a:r>
              <a:rPr kumimoji="1" lang="ja-JP" altLang="en-US" dirty="0"/>
              <a:t>本</a:t>
            </a:r>
            <a:endParaRPr kumimoji="1" lang="en-US" altLang="ja-JP" dirty="0"/>
          </a:p>
          <a:p>
            <a:r>
              <a:rPr kumimoji="1" lang="ja-JP" altLang="en-US" dirty="0"/>
              <a:t>❷</a:t>
            </a:r>
            <a:r>
              <a:rPr kumimoji="1" lang="en-US" altLang="ja-JP" dirty="0"/>
              <a:t>R6</a:t>
            </a:r>
            <a:r>
              <a:rPr kumimoji="1" lang="ja-JP" altLang="en-US" dirty="0"/>
              <a:t>の仮・本（参考）</a:t>
            </a:r>
            <a:endParaRPr kumimoji="1" lang="en-US" altLang="ja-JP" dirty="0"/>
          </a:p>
          <a:p>
            <a:r>
              <a:rPr kumimoji="1" lang="ja-JP" altLang="en-US" dirty="0"/>
              <a:t>❸</a:t>
            </a:r>
            <a:r>
              <a:rPr kumimoji="1" lang="en-US" altLang="ja-JP" dirty="0"/>
              <a:t>R6</a:t>
            </a:r>
            <a:r>
              <a:rPr kumimoji="1" lang="ja-JP" altLang="en-US" dirty="0"/>
              <a:t>・</a:t>
            </a:r>
            <a:r>
              <a:rPr kumimoji="1" lang="en-US" altLang="ja-JP" dirty="0"/>
              <a:t>R7</a:t>
            </a:r>
            <a:r>
              <a:rPr kumimoji="1" lang="ja-JP" altLang="en-US" dirty="0"/>
              <a:t>・・・</a:t>
            </a:r>
            <a:r>
              <a:rPr kumimoji="1" lang="en-US" altLang="ja-JP" dirty="0"/>
              <a:t>R7</a:t>
            </a:r>
            <a:r>
              <a:rPr kumimoji="1" lang="ja-JP" altLang="en-US" dirty="0"/>
              <a:t>の</a:t>
            </a:r>
            <a:r>
              <a:rPr kumimoji="1" lang="en-US" altLang="ja-JP" dirty="0"/>
              <a:t>【</a:t>
            </a:r>
            <a:r>
              <a:rPr kumimoji="1" lang="ja-JP" altLang="en-US" dirty="0"/>
              <a:t>新たな保険料抑制財源</a:t>
            </a:r>
            <a:r>
              <a:rPr kumimoji="1" lang="en-US" altLang="ja-JP" dirty="0"/>
              <a:t>】</a:t>
            </a:r>
            <a:r>
              <a:rPr kumimoji="1" lang="ja-JP" altLang="en-US" dirty="0"/>
              <a:t>特調・保険者努力（都道府県分）・保険者努力（市町村分）</a:t>
            </a:r>
          </a:p>
        </p:txBody>
      </p:sp>
    </p:spTree>
    <p:extLst>
      <p:ext uri="{BB962C8B-B14F-4D97-AF65-F5344CB8AC3E}">
        <p14:creationId xmlns:p14="http://schemas.microsoft.com/office/powerpoint/2010/main" val="38489646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01887" y="2348403"/>
            <a:ext cx="9088041" cy="1620430"/>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603774" y="4283818"/>
            <a:ext cx="7484270" cy="1931917"/>
          </a:xfrm>
        </p:spPr>
        <p:txBody>
          <a:bodyPr/>
          <a:lstStyle>
            <a:lvl1pPr marL="0" indent="0" algn="ctr">
              <a:buNone/>
              <a:defRPr>
                <a:solidFill>
                  <a:schemeClr val="tx1">
                    <a:tint val="75000"/>
                  </a:schemeClr>
                </a:solidFill>
              </a:defRPr>
            </a:lvl1pPr>
            <a:lvl2pPr marL="446399" indent="0" algn="ctr">
              <a:buNone/>
              <a:defRPr>
                <a:solidFill>
                  <a:schemeClr val="tx1">
                    <a:tint val="75000"/>
                  </a:schemeClr>
                </a:solidFill>
              </a:defRPr>
            </a:lvl2pPr>
            <a:lvl3pPr marL="892799" indent="0" algn="ctr">
              <a:buNone/>
              <a:defRPr>
                <a:solidFill>
                  <a:schemeClr val="tx1">
                    <a:tint val="75000"/>
                  </a:schemeClr>
                </a:solidFill>
              </a:defRPr>
            </a:lvl3pPr>
            <a:lvl4pPr marL="1339199" indent="0" algn="ctr">
              <a:buNone/>
              <a:defRPr>
                <a:solidFill>
                  <a:schemeClr val="tx1">
                    <a:tint val="75000"/>
                  </a:schemeClr>
                </a:solidFill>
              </a:defRPr>
            </a:lvl4pPr>
            <a:lvl5pPr marL="1785598" indent="0" algn="ctr">
              <a:buNone/>
              <a:defRPr>
                <a:solidFill>
                  <a:schemeClr val="tx1">
                    <a:tint val="75000"/>
                  </a:schemeClr>
                </a:solidFill>
              </a:defRPr>
            </a:lvl5pPr>
            <a:lvl6pPr marL="2231998" indent="0" algn="ctr">
              <a:buNone/>
              <a:defRPr>
                <a:solidFill>
                  <a:schemeClr val="tx1">
                    <a:tint val="75000"/>
                  </a:schemeClr>
                </a:solidFill>
              </a:defRPr>
            </a:lvl6pPr>
            <a:lvl7pPr marL="2678397" indent="0" algn="ctr">
              <a:buNone/>
              <a:defRPr>
                <a:solidFill>
                  <a:schemeClr val="tx1">
                    <a:tint val="75000"/>
                  </a:schemeClr>
                </a:solidFill>
              </a:defRPr>
            </a:lvl7pPr>
            <a:lvl8pPr marL="3124797" indent="0" algn="ctr">
              <a:buNone/>
              <a:defRPr>
                <a:solidFill>
                  <a:schemeClr val="tx1">
                    <a:tint val="75000"/>
                  </a:schemeClr>
                </a:solidFill>
              </a:defRPr>
            </a:lvl8pPr>
            <a:lvl9pPr marL="3571196"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8A81AA9B-1263-4EE2-B6F9-A26D9966534A}" type="datetime1">
              <a:rPr kumimoji="1" lang="ja-JP" altLang="en-US" smtClean="0"/>
              <a:t>2024/12/9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211507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19C51F3-E9FC-4ACD-9E7B-E8542F0DE823}" type="datetime1">
              <a:rPr kumimoji="1" lang="ja-JP" altLang="en-US" smtClean="0"/>
              <a:t>2024/12/9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1392747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51565" y="302742"/>
            <a:ext cx="2405658" cy="645022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534592" y="302742"/>
            <a:ext cx="7038777" cy="645022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3880EF3-90AF-4771-99EB-08DEA06E5CA8}" type="datetime1">
              <a:rPr kumimoji="1" lang="ja-JP" altLang="en-US" smtClean="0"/>
              <a:t>2024/12/9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40348261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3351357-0336-4D32-B59F-4D3A8A5A61DA}" type="datetime1">
              <a:rPr kumimoji="1" lang="ja-JP" altLang="en-US" smtClean="0"/>
              <a:t>2024/12/9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Tree>
    <p:extLst>
      <p:ext uri="{BB962C8B-B14F-4D97-AF65-F5344CB8AC3E}">
        <p14:creationId xmlns:p14="http://schemas.microsoft.com/office/powerpoint/2010/main" val="37255171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44581" y="4857795"/>
            <a:ext cx="9088041" cy="1501435"/>
          </a:xfrm>
        </p:spPr>
        <p:txBody>
          <a:bodyPr anchor="t"/>
          <a:lstStyle>
            <a:lvl1pPr algn="l">
              <a:defRPr sz="3906"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44581" y="3204117"/>
            <a:ext cx="9088041" cy="1653678"/>
          </a:xfrm>
        </p:spPr>
        <p:txBody>
          <a:bodyPr anchor="b"/>
          <a:lstStyle>
            <a:lvl1pPr marL="0" indent="0">
              <a:buNone/>
              <a:defRPr sz="1952">
                <a:solidFill>
                  <a:schemeClr val="tx1">
                    <a:tint val="75000"/>
                  </a:schemeClr>
                </a:solidFill>
              </a:defRPr>
            </a:lvl1pPr>
            <a:lvl2pPr marL="446399" indent="0">
              <a:buNone/>
              <a:defRPr sz="1758">
                <a:solidFill>
                  <a:schemeClr val="tx1">
                    <a:tint val="75000"/>
                  </a:schemeClr>
                </a:solidFill>
              </a:defRPr>
            </a:lvl2pPr>
            <a:lvl3pPr marL="892799" indent="0">
              <a:buNone/>
              <a:defRPr sz="1562">
                <a:solidFill>
                  <a:schemeClr val="tx1">
                    <a:tint val="75000"/>
                  </a:schemeClr>
                </a:solidFill>
              </a:defRPr>
            </a:lvl3pPr>
            <a:lvl4pPr marL="1339199" indent="0">
              <a:buNone/>
              <a:defRPr sz="1367">
                <a:solidFill>
                  <a:schemeClr val="tx1">
                    <a:tint val="75000"/>
                  </a:schemeClr>
                </a:solidFill>
              </a:defRPr>
            </a:lvl4pPr>
            <a:lvl5pPr marL="1785598" indent="0">
              <a:buNone/>
              <a:defRPr sz="1367">
                <a:solidFill>
                  <a:schemeClr val="tx1">
                    <a:tint val="75000"/>
                  </a:schemeClr>
                </a:solidFill>
              </a:defRPr>
            </a:lvl5pPr>
            <a:lvl6pPr marL="2231998" indent="0">
              <a:buNone/>
              <a:defRPr sz="1367">
                <a:solidFill>
                  <a:schemeClr val="tx1">
                    <a:tint val="75000"/>
                  </a:schemeClr>
                </a:solidFill>
              </a:defRPr>
            </a:lvl6pPr>
            <a:lvl7pPr marL="2678397" indent="0">
              <a:buNone/>
              <a:defRPr sz="1367">
                <a:solidFill>
                  <a:schemeClr val="tx1">
                    <a:tint val="75000"/>
                  </a:schemeClr>
                </a:solidFill>
              </a:defRPr>
            </a:lvl7pPr>
            <a:lvl8pPr marL="3124797" indent="0">
              <a:buNone/>
              <a:defRPr sz="1367">
                <a:solidFill>
                  <a:schemeClr val="tx1">
                    <a:tint val="75000"/>
                  </a:schemeClr>
                </a:solidFill>
              </a:defRPr>
            </a:lvl8pPr>
            <a:lvl9pPr marL="3571196" indent="0">
              <a:buNone/>
              <a:defRPr sz="1367">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A9C2BBB7-F43C-4010-86C7-FACAF9DFEBC7}" type="datetime1">
              <a:rPr kumimoji="1" lang="ja-JP" altLang="en-US" smtClean="0"/>
              <a:t>2024/12/9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3182421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534593" y="1763927"/>
            <a:ext cx="4722216" cy="4989036"/>
          </a:xfrm>
        </p:spPr>
        <p:txBody>
          <a:bodyPr/>
          <a:lstStyle>
            <a:lvl1pPr>
              <a:defRPr sz="2734"/>
            </a:lvl1pPr>
            <a:lvl2pPr>
              <a:defRPr sz="2343"/>
            </a:lvl2pPr>
            <a:lvl3pPr>
              <a:defRPr sz="1952"/>
            </a:lvl3pPr>
            <a:lvl4pPr>
              <a:defRPr sz="1758"/>
            </a:lvl4pPr>
            <a:lvl5pPr>
              <a:defRPr sz="1758"/>
            </a:lvl5pPr>
            <a:lvl6pPr>
              <a:defRPr sz="1758"/>
            </a:lvl6pPr>
            <a:lvl7pPr>
              <a:defRPr sz="1758"/>
            </a:lvl7pPr>
            <a:lvl8pPr>
              <a:defRPr sz="1758"/>
            </a:lvl8pPr>
            <a:lvl9pPr>
              <a:defRPr sz="1758"/>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435006" y="1763927"/>
            <a:ext cx="4722216" cy="4989036"/>
          </a:xfrm>
        </p:spPr>
        <p:txBody>
          <a:bodyPr/>
          <a:lstStyle>
            <a:lvl1pPr>
              <a:defRPr sz="2734"/>
            </a:lvl1pPr>
            <a:lvl2pPr>
              <a:defRPr sz="2343"/>
            </a:lvl2pPr>
            <a:lvl3pPr>
              <a:defRPr sz="1952"/>
            </a:lvl3pPr>
            <a:lvl4pPr>
              <a:defRPr sz="1758"/>
            </a:lvl4pPr>
            <a:lvl5pPr>
              <a:defRPr sz="1758"/>
            </a:lvl5pPr>
            <a:lvl6pPr>
              <a:defRPr sz="1758"/>
            </a:lvl6pPr>
            <a:lvl7pPr>
              <a:defRPr sz="1758"/>
            </a:lvl7pPr>
            <a:lvl8pPr>
              <a:defRPr sz="1758"/>
            </a:lvl8pPr>
            <a:lvl9pPr>
              <a:defRPr sz="1758"/>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C31A0CE-A886-4B29-A0A4-1CB2E2C8CD82}" type="datetime1">
              <a:rPr kumimoji="1" lang="ja-JP" altLang="en-US" smtClean="0"/>
              <a:t>2024/12/9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16781310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34594" y="1692179"/>
            <a:ext cx="4724074" cy="705219"/>
          </a:xfrm>
        </p:spPr>
        <p:txBody>
          <a:bodyPr anchor="b"/>
          <a:lstStyle>
            <a:lvl1pPr marL="0" indent="0">
              <a:buNone/>
              <a:defRPr sz="2343" b="1"/>
            </a:lvl1pPr>
            <a:lvl2pPr marL="446399" indent="0">
              <a:buNone/>
              <a:defRPr sz="1952" b="1"/>
            </a:lvl2pPr>
            <a:lvl3pPr marL="892799" indent="0">
              <a:buNone/>
              <a:defRPr sz="1758" b="1"/>
            </a:lvl3pPr>
            <a:lvl4pPr marL="1339199" indent="0">
              <a:buNone/>
              <a:defRPr sz="1562" b="1"/>
            </a:lvl4pPr>
            <a:lvl5pPr marL="1785598" indent="0">
              <a:buNone/>
              <a:defRPr sz="1562" b="1"/>
            </a:lvl5pPr>
            <a:lvl6pPr marL="2231998" indent="0">
              <a:buNone/>
              <a:defRPr sz="1562" b="1"/>
            </a:lvl6pPr>
            <a:lvl7pPr marL="2678397" indent="0">
              <a:buNone/>
              <a:defRPr sz="1562" b="1"/>
            </a:lvl7pPr>
            <a:lvl8pPr marL="3124797" indent="0">
              <a:buNone/>
              <a:defRPr sz="1562" b="1"/>
            </a:lvl8pPr>
            <a:lvl9pPr marL="3571196" indent="0">
              <a:buNone/>
              <a:defRPr sz="1562"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534594" y="2397399"/>
            <a:ext cx="4724074" cy="4355563"/>
          </a:xfrm>
        </p:spPr>
        <p:txBody>
          <a:bodyPr/>
          <a:lstStyle>
            <a:lvl1pPr>
              <a:defRPr sz="2343"/>
            </a:lvl1pPr>
            <a:lvl2pPr>
              <a:defRPr sz="1952"/>
            </a:lvl2pPr>
            <a:lvl3pPr>
              <a:defRPr sz="1758"/>
            </a:lvl3pPr>
            <a:lvl4pPr>
              <a:defRPr sz="1562"/>
            </a:lvl4pPr>
            <a:lvl5pPr>
              <a:defRPr sz="1562"/>
            </a:lvl5pPr>
            <a:lvl6pPr>
              <a:defRPr sz="1562"/>
            </a:lvl6pPr>
            <a:lvl7pPr>
              <a:defRPr sz="1562"/>
            </a:lvl7pPr>
            <a:lvl8pPr>
              <a:defRPr sz="1562"/>
            </a:lvl8pPr>
            <a:lvl9pPr>
              <a:defRPr sz="1562"/>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431297" y="1692179"/>
            <a:ext cx="4725930" cy="705219"/>
          </a:xfrm>
        </p:spPr>
        <p:txBody>
          <a:bodyPr anchor="b"/>
          <a:lstStyle>
            <a:lvl1pPr marL="0" indent="0">
              <a:buNone/>
              <a:defRPr sz="2343" b="1"/>
            </a:lvl1pPr>
            <a:lvl2pPr marL="446399" indent="0">
              <a:buNone/>
              <a:defRPr sz="1952" b="1"/>
            </a:lvl2pPr>
            <a:lvl3pPr marL="892799" indent="0">
              <a:buNone/>
              <a:defRPr sz="1758" b="1"/>
            </a:lvl3pPr>
            <a:lvl4pPr marL="1339199" indent="0">
              <a:buNone/>
              <a:defRPr sz="1562" b="1"/>
            </a:lvl4pPr>
            <a:lvl5pPr marL="1785598" indent="0">
              <a:buNone/>
              <a:defRPr sz="1562" b="1"/>
            </a:lvl5pPr>
            <a:lvl6pPr marL="2231998" indent="0">
              <a:buNone/>
              <a:defRPr sz="1562" b="1"/>
            </a:lvl6pPr>
            <a:lvl7pPr marL="2678397" indent="0">
              <a:buNone/>
              <a:defRPr sz="1562" b="1"/>
            </a:lvl7pPr>
            <a:lvl8pPr marL="3124797" indent="0">
              <a:buNone/>
              <a:defRPr sz="1562" b="1"/>
            </a:lvl8pPr>
            <a:lvl9pPr marL="3571196" indent="0">
              <a:buNone/>
              <a:defRPr sz="1562"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431297" y="2397399"/>
            <a:ext cx="4725930" cy="4355563"/>
          </a:xfrm>
        </p:spPr>
        <p:txBody>
          <a:bodyPr/>
          <a:lstStyle>
            <a:lvl1pPr>
              <a:defRPr sz="2343"/>
            </a:lvl1pPr>
            <a:lvl2pPr>
              <a:defRPr sz="1952"/>
            </a:lvl2pPr>
            <a:lvl3pPr>
              <a:defRPr sz="1758"/>
            </a:lvl3pPr>
            <a:lvl4pPr>
              <a:defRPr sz="1562"/>
            </a:lvl4pPr>
            <a:lvl5pPr>
              <a:defRPr sz="1562"/>
            </a:lvl5pPr>
            <a:lvl6pPr>
              <a:defRPr sz="1562"/>
            </a:lvl6pPr>
            <a:lvl7pPr>
              <a:defRPr sz="1562"/>
            </a:lvl7pPr>
            <a:lvl8pPr>
              <a:defRPr sz="1562"/>
            </a:lvl8pPr>
            <a:lvl9pPr>
              <a:defRPr sz="1562"/>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E591046-B8CB-40E9-94D1-29D0A4947A74}" type="datetime1">
              <a:rPr kumimoji="1" lang="ja-JP" altLang="en-US" smtClean="0"/>
              <a:t>2024/12/9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16310452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B3D8DE83-3267-4E36-A1E7-E6F7AEABFCD4}" type="datetime1">
              <a:rPr kumimoji="1" lang="ja-JP" altLang="en-US" smtClean="0"/>
              <a:t>2024/12/9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38846635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7B31940-244B-4A88-B05E-4AFF1263928E}" type="datetime1">
              <a:rPr kumimoji="1" lang="ja-JP" altLang="en-US" smtClean="0"/>
              <a:t>2024/12/9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38336159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34596" y="300989"/>
            <a:ext cx="3517533" cy="1280945"/>
          </a:xfrm>
        </p:spPr>
        <p:txBody>
          <a:bodyPr anchor="b"/>
          <a:lstStyle>
            <a:lvl1pPr algn="l">
              <a:defRPr sz="1952" b="1"/>
            </a:lvl1pPr>
          </a:lstStyle>
          <a:p>
            <a:r>
              <a:rPr kumimoji="1" lang="ja-JP" altLang="en-US"/>
              <a:t>マスター タイトルの書式設定</a:t>
            </a:r>
          </a:p>
        </p:txBody>
      </p:sp>
      <p:sp>
        <p:nvSpPr>
          <p:cNvPr id="3" name="コンテンツ プレースホルダー 2"/>
          <p:cNvSpPr>
            <a:spLocks noGrp="1"/>
          </p:cNvSpPr>
          <p:nvPr>
            <p:ph idx="1"/>
          </p:nvPr>
        </p:nvSpPr>
        <p:spPr>
          <a:xfrm>
            <a:off x="4180204" y="300993"/>
            <a:ext cx="5977022" cy="6451973"/>
          </a:xfrm>
        </p:spPr>
        <p:txBody>
          <a:bodyPr/>
          <a:lstStyle>
            <a:lvl1pPr>
              <a:defRPr sz="3124"/>
            </a:lvl1pPr>
            <a:lvl2pPr>
              <a:defRPr sz="2734"/>
            </a:lvl2pPr>
            <a:lvl3pPr>
              <a:defRPr sz="2343"/>
            </a:lvl3pPr>
            <a:lvl4pPr>
              <a:defRPr sz="1952"/>
            </a:lvl4pPr>
            <a:lvl5pPr>
              <a:defRPr sz="1952"/>
            </a:lvl5pPr>
            <a:lvl6pPr>
              <a:defRPr sz="1952"/>
            </a:lvl6pPr>
            <a:lvl7pPr>
              <a:defRPr sz="1952"/>
            </a:lvl7pPr>
            <a:lvl8pPr>
              <a:defRPr sz="1952"/>
            </a:lvl8pPr>
            <a:lvl9pPr>
              <a:defRPr sz="1952"/>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534596" y="1581936"/>
            <a:ext cx="3517533" cy="5171028"/>
          </a:xfrm>
        </p:spPr>
        <p:txBody>
          <a:bodyPr/>
          <a:lstStyle>
            <a:lvl1pPr marL="0" indent="0">
              <a:buNone/>
              <a:defRPr sz="1367"/>
            </a:lvl1pPr>
            <a:lvl2pPr marL="446399" indent="0">
              <a:buNone/>
              <a:defRPr sz="1172"/>
            </a:lvl2pPr>
            <a:lvl3pPr marL="892799" indent="0">
              <a:buNone/>
              <a:defRPr sz="976"/>
            </a:lvl3pPr>
            <a:lvl4pPr marL="1339199" indent="0">
              <a:buNone/>
              <a:defRPr sz="879"/>
            </a:lvl4pPr>
            <a:lvl5pPr marL="1785598" indent="0">
              <a:buNone/>
              <a:defRPr sz="879"/>
            </a:lvl5pPr>
            <a:lvl6pPr marL="2231998" indent="0">
              <a:buNone/>
              <a:defRPr sz="879"/>
            </a:lvl6pPr>
            <a:lvl7pPr marL="2678397" indent="0">
              <a:buNone/>
              <a:defRPr sz="879"/>
            </a:lvl7pPr>
            <a:lvl8pPr marL="3124797" indent="0">
              <a:buNone/>
              <a:defRPr sz="879"/>
            </a:lvl8pPr>
            <a:lvl9pPr marL="3571196" indent="0">
              <a:buNone/>
              <a:defRPr sz="879"/>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76FE8A5-75BA-4BC4-8CB8-4199C8F3569A}" type="datetime1">
              <a:rPr kumimoji="1" lang="ja-JP" altLang="en-US" smtClean="0"/>
              <a:t>2024/12/9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33788593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95670" y="5291773"/>
            <a:ext cx="6415088" cy="624724"/>
          </a:xfrm>
        </p:spPr>
        <p:txBody>
          <a:bodyPr anchor="b"/>
          <a:lstStyle>
            <a:lvl1pPr algn="l">
              <a:defRPr sz="1952" b="1"/>
            </a:lvl1pPr>
          </a:lstStyle>
          <a:p>
            <a:r>
              <a:rPr kumimoji="1" lang="ja-JP" altLang="en-US"/>
              <a:t>マスター タイトルの書式設定</a:t>
            </a:r>
          </a:p>
        </p:txBody>
      </p:sp>
      <p:sp>
        <p:nvSpPr>
          <p:cNvPr id="3" name="図プレースホルダー 2"/>
          <p:cNvSpPr>
            <a:spLocks noGrp="1"/>
          </p:cNvSpPr>
          <p:nvPr>
            <p:ph type="pic" idx="1"/>
          </p:nvPr>
        </p:nvSpPr>
        <p:spPr>
          <a:xfrm>
            <a:off x="2095670" y="675473"/>
            <a:ext cx="6415088" cy="4535805"/>
          </a:xfrm>
        </p:spPr>
        <p:txBody>
          <a:bodyPr/>
          <a:lstStyle>
            <a:lvl1pPr marL="0" indent="0">
              <a:buNone/>
              <a:defRPr sz="3124"/>
            </a:lvl1pPr>
            <a:lvl2pPr marL="446399" indent="0">
              <a:buNone/>
              <a:defRPr sz="2734"/>
            </a:lvl2pPr>
            <a:lvl3pPr marL="892799" indent="0">
              <a:buNone/>
              <a:defRPr sz="2343"/>
            </a:lvl3pPr>
            <a:lvl4pPr marL="1339199" indent="0">
              <a:buNone/>
              <a:defRPr sz="1952"/>
            </a:lvl4pPr>
            <a:lvl5pPr marL="1785598" indent="0">
              <a:buNone/>
              <a:defRPr sz="1952"/>
            </a:lvl5pPr>
            <a:lvl6pPr marL="2231998" indent="0">
              <a:buNone/>
              <a:defRPr sz="1952"/>
            </a:lvl6pPr>
            <a:lvl7pPr marL="2678397" indent="0">
              <a:buNone/>
              <a:defRPr sz="1952"/>
            </a:lvl7pPr>
            <a:lvl8pPr marL="3124797" indent="0">
              <a:buNone/>
              <a:defRPr sz="1952"/>
            </a:lvl8pPr>
            <a:lvl9pPr marL="3571196" indent="0">
              <a:buNone/>
              <a:defRPr sz="1952"/>
            </a:lvl9pPr>
          </a:lstStyle>
          <a:p>
            <a:endParaRPr kumimoji="1" lang="ja-JP" altLang="en-US"/>
          </a:p>
        </p:txBody>
      </p:sp>
      <p:sp>
        <p:nvSpPr>
          <p:cNvPr id="4" name="テキスト プレースホルダー 3"/>
          <p:cNvSpPr>
            <a:spLocks noGrp="1"/>
          </p:cNvSpPr>
          <p:nvPr>
            <p:ph type="body" sz="half" idx="2"/>
          </p:nvPr>
        </p:nvSpPr>
        <p:spPr>
          <a:xfrm>
            <a:off x="2095670" y="5916499"/>
            <a:ext cx="6415088" cy="887211"/>
          </a:xfrm>
        </p:spPr>
        <p:txBody>
          <a:bodyPr/>
          <a:lstStyle>
            <a:lvl1pPr marL="0" indent="0">
              <a:buNone/>
              <a:defRPr sz="1367"/>
            </a:lvl1pPr>
            <a:lvl2pPr marL="446399" indent="0">
              <a:buNone/>
              <a:defRPr sz="1172"/>
            </a:lvl2pPr>
            <a:lvl3pPr marL="892799" indent="0">
              <a:buNone/>
              <a:defRPr sz="976"/>
            </a:lvl3pPr>
            <a:lvl4pPr marL="1339199" indent="0">
              <a:buNone/>
              <a:defRPr sz="879"/>
            </a:lvl4pPr>
            <a:lvl5pPr marL="1785598" indent="0">
              <a:buNone/>
              <a:defRPr sz="879"/>
            </a:lvl5pPr>
            <a:lvl6pPr marL="2231998" indent="0">
              <a:buNone/>
              <a:defRPr sz="879"/>
            </a:lvl6pPr>
            <a:lvl7pPr marL="2678397" indent="0">
              <a:buNone/>
              <a:defRPr sz="879"/>
            </a:lvl7pPr>
            <a:lvl8pPr marL="3124797" indent="0">
              <a:buNone/>
              <a:defRPr sz="879"/>
            </a:lvl8pPr>
            <a:lvl9pPr marL="3571196" indent="0">
              <a:buNone/>
              <a:defRPr sz="879"/>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4C6ABBB-603B-4164-B41A-7495C0C01B7B}" type="datetime1">
              <a:rPr kumimoji="1" lang="ja-JP" altLang="en-US" smtClean="0"/>
              <a:t>2024/12/9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34971408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534592" y="302737"/>
            <a:ext cx="9622633" cy="1259946"/>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534592" y="1763927"/>
            <a:ext cx="9622633" cy="4989036"/>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534591" y="7006704"/>
            <a:ext cx="2494756" cy="402483"/>
          </a:xfrm>
          <a:prstGeom prst="rect">
            <a:avLst/>
          </a:prstGeom>
        </p:spPr>
        <p:txBody>
          <a:bodyPr vert="horz" lIns="91440" tIns="45720" rIns="91440" bIns="45720" rtlCol="0" anchor="ctr"/>
          <a:lstStyle>
            <a:lvl1pPr algn="l">
              <a:defRPr sz="1172">
                <a:solidFill>
                  <a:schemeClr val="tx1">
                    <a:tint val="75000"/>
                  </a:schemeClr>
                </a:solidFill>
              </a:defRPr>
            </a:lvl1pPr>
          </a:lstStyle>
          <a:p>
            <a:fld id="{4C80AA4B-9BB1-4004-8461-0C399D00E6E4}" type="datetime1">
              <a:rPr kumimoji="1" lang="ja-JP" altLang="en-US" smtClean="0"/>
              <a:t>2024/12/9</a:t>
            </a:fld>
            <a:endParaRPr kumimoji="1" lang="ja-JP" altLang="en-US"/>
          </a:p>
        </p:txBody>
      </p:sp>
      <p:sp>
        <p:nvSpPr>
          <p:cNvPr id="5" name="フッター プレースホルダー 4"/>
          <p:cNvSpPr>
            <a:spLocks noGrp="1"/>
          </p:cNvSpPr>
          <p:nvPr>
            <p:ph type="ftr" sz="quarter" idx="3"/>
          </p:nvPr>
        </p:nvSpPr>
        <p:spPr>
          <a:xfrm>
            <a:off x="3653037" y="7006704"/>
            <a:ext cx="3385741" cy="402483"/>
          </a:xfrm>
          <a:prstGeom prst="rect">
            <a:avLst/>
          </a:prstGeom>
        </p:spPr>
        <p:txBody>
          <a:bodyPr vert="horz" lIns="91440" tIns="45720" rIns="91440" bIns="45720" rtlCol="0" anchor="ctr"/>
          <a:lstStyle>
            <a:lvl1pPr algn="ctr">
              <a:defRPr sz="1172">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662466" y="7006704"/>
            <a:ext cx="2494756" cy="402483"/>
          </a:xfrm>
          <a:prstGeom prst="rect">
            <a:avLst/>
          </a:prstGeom>
        </p:spPr>
        <p:txBody>
          <a:bodyPr vert="horz" lIns="91440" tIns="45720" rIns="91440" bIns="45720" rtlCol="0" anchor="ctr"/>
          <a:lstStyle>
            <a:lvl1pPr algn="r">
              <a:defRPr sz="1172">
                <a:solidFill>
                  <a:schemeClr val="tx1">
                    <a:tint val="75000"/>
                  </a:schemeClr>
                </a:solidFill>
              </a:defRPr>
            </a:lvl1p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73740346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defTabSz="892799" rtl="0" eaLnBrk="1" latinLnBrk="0" hangingPunct="1">
        <a:spcBef>
          <a:spcPct val="0"/>
        </a:spcBef>
        <a:buNone/>
        <a:defRPr kumimoji="1" sz="4295" kern="1200">
          <a:solidFill>
            <a:schemeClr val="tx1"/>
          </a:solidFill>
          <a:latin typeface="+mj-lt"/>
          <a:ea typeface="+mj-ea"/>
          <a:cs typeface="+mj-cs"/>
        </a:defRPr>
      </a:lvl1pPr>
    </p:titleStyle>
    <p:bodyStyle>
      <a:lvl1pPr marL="334799" indent="-334799" algn="l" defTabSz="892799" rtl="0" eaLnBrk="1" latinLnBrk="0" hangingPunct="1">
        <a:spcBef>
          <a:spcPct val="20000"/>
        </a:spcBef>
        <a:buFont typeface="Arial" panose="020B0604020202020204" pitchFamily="34" charset="0"/>
        <a:buChar char="•"/>
        <a:defRPr kumimoji="1" sz="3124" kern="1200">
          <a:solidFill>
            <a:schemeClr val="tx1"/>
          </a:solidFill>
          <a:latin typeface="+mn-lt"/>
          <a:ea typeface="+mn-ea"/>
          <a:cs typeface="+mn-cs"/>
        </a:defRPr>
      </a:lvl1pPr>
      <a:lvl2pPr marL="725400" indent="-279000" algn="l" defTabSz="892799" rtl="0" eaLnBrk="1" latinLnBrk="0" hangingPunct="1">
        <a:spcBef>
          <a:spcPct val="20000"/>
        </a:spcBef>
        <a:buFont typeface="Arial" panose="020B0604020202020204" pitchFamily="34" charset="0"/>
        <a:buChar char="–"/>
        <a:defRPr kumimoji="1" sz="2734" kern="1200">
          <a:solidFill>
            <a:schemeClr val="tx1"/>
          </a:solidFill>
          <a:latin typeface="+mn-lt"/>
          <a:ea typeface="+mn-ea"/>
          <a:cs typeface="+mn-cs"/>
        </a:defRPr>
      </a:lvl2pPr>
      <a:lvl3pPr marL="1115999" indent="-223200" algn="l" defTabSz="892799" rtl="0" eaLnBrk="1" latinLnBrk="0" hangingPunct="1">
        <a:spcBef>
          <a:spcPct val="20000"/>
        </a:spcBef>
        <a:buFont typeface="Arial" panose="020B0604020202020204" pitchFamily="34" charset="0"/>
        <a:buChar char="•"/>
        <a:defRPr kumimoji="1" sz="2343" kern="1200">
          <a:solidFill>
            <a:schemeClr val="tx1"/>
          </a:solidFill>
          <a:latin typeface="+mn-lt"/>
          <a:ea typeface="+mn-ea"/>
          <a:cs typeface="+mn-cs"/>
        </a:defRPr>
      </a:lvl3pPr>
      <a:lvl4pPr marL="1562398" indent="-223200" algn="l" defTabSz="892799" rtl="0" eaLnBrk="1" latinLnBrk="0" hangingPunct="1">
        <a:spcBef>
          <a:spcPct val="20000"/>
        </a:spcBef>
        <a:buFont typeface="Arial" panose="020B0604020202020204" pitchFamily="34" charset="0"/>
        <a:buChar char="–"/>
        <a:defRPr kumimoji="1" sz="1952" kern="1200">
          <a:solidFill>
            <a:schemeClr val="tx1"/>
          </a:solidFill>
          <a:latin typeface="+mn-lt"/>
          <a:ea typeface="+mn-ea"/>
          <a:cs typeface="+mn-cs"/>
        </a:defRPr>
      </a:lvl4pPr>
      <a:lvl5pPr marL="2008798" indent="-223200" algn="l" defTabSz="892799" rtl="0" eaLnBrk="1" latinLnBrk="0" hangingPunct="1">
        <a:spcBef>
          <a:spcPct val="20000"/>
        </a:spcBef>
        <a:buFont typeface="Arial" panose="020B0604020202020204" pitchFamily="34" charset="0"/>
        <a:buChar char="»"/>
        <a:defRPr kumimoji="1" sz="1952" kern="1200">
          <a:solidFill>
            <a:schemeClr val="tx1"/>
          </a:solidFill>
          <a:latin typeface="+mn-lt"/>
          <a:ea typeface="+mn-ea"/>
          <a:cs typeface="+mn-cs"/>
        </a:defRPr>
      </a:lvl5pPr>
      <a:lvl6pPr marL="2455198" indent="-223200" algn="l" defTabSz="892799" rtl="0" eaLnBrk="1" latinLnBrk="0" hangingPunct="1">
        <a:spcBef>
          <a:spcPct val="20000"/>
        </a:spcBef>
        <a:buFont typeface="Arial" panose="020B0604020202020204" pitchFamily="34" charset="0"/>
        <a:buChar char="•"/>
        <a:defRPr kumimoji="1" sz="1952" kern="1200">
          <a:solidFill>
            <a:schemeClr val="tx1"/>
          </a:solidFill>
          <a:latin typeface="+mn-lt"/>
          <a:ea typeface="+mn-ea"/>
          <a:cs typeface="+mn-cs"/>
        </a:defRPr>
      </a:lvl6pPr>
      <a:lvl7pPr marL="2901597" indent="-223200" algn="l" defTabSz="892799" rtl="0" eaLnBrk="1" latinLnBrk="0" hangingPunct="1">
        <a:spcBef>
          <a:spcPct val="20000"/>
        </a:spcBef>
        <a:buFont typeface="Arial" panose="020B0604020202020204" pitchFamily="34" charset="0"/>
        <a:buChar char="•"/>
        <a:defRPr kumimoji="1" sz="1952" kern="1200">
          <a:solidFill>
            <a:schemeClr val="tx1"/>
          </a:solidFill>
          <a:latin typeface="+mn-lt"/>
          <a:ea typeface="+mn-ea"/>
          <a:cs typeface="+mn-cs"/>
        </a:defRPr>
      </a:lvl7pPr>
      <a:lvl8pPr marL="3347996" indent="-223200" algn="l" defTabSz="892799" rtl="0" eaLnBrk="1" latinLnBrk="0" hangingPunct="1">
        <a:spcBef>
          <a:spcPct val="20000"/>
        </a:spcBef>
        <a:buFont typeface="Arial" panose="020B0604020202020204" pitchFamily="34" charset="0"/>
        <a:buChar char="•"/>
        <a:defRPr kumimoji="1" sz="1952" kern="1200">
          <a:solidFill>
            <a:schemeClr val="tx1"/>
          </a:solidFill>
          <a:latin typeface="+mn-lt"/>
          <a:ea typeface="+mn-ea"/>
          <a:cs typeface="+mn-cs"/>
        </a:defRPr>
      </a:lvl8pPr>
      <a:lvl9pPr marL="3794397" indent="-223200" algn="l" defTabSz="892799" rtl="0" eaLnBrk="1" latinLnBrk="0" hangingPunct="1">
        <a:spcBef>
          <a:spcPct val="20000"/>
        </a:spcBef>
        <a:buFont typeface="Arial" panose="020B0604020202020204" pitchFamily="34" charset="0"/>
        <a:buChar char="•"/>
        <a:defRPr kumimoji="1" sz="1952" kern="1200">
          <a:solidFill>
            <a:schemeClr val="tx1"/>
          </a:solidFill>
          <a:latin typeface="+mn-lt"/>
          <a:ea typeface="+mn-ea"/>
          <a:cs typeface="+mn-cs"/>
        </a:defRPr>
      </a:lvl9pPr>
    </p:bodyStyle>
    <p:otherStyle>
      <a:defPPr>
        <a:defRPr lang="ja-JP"/>
      </a:defPPr>
      <a:lvl1pPr marL="0" algn="l" defTabSz="892799" rtl="0" eaLnBrk="1" latinLnBrk="0" hangingPunct="1">
        <a:defRPr kumimoji="1" sz="1758" kern="1200">
          <a:solidFill>
            <a:schemeClr val="tx1"/>
          </a:solidFill>
          <a:latin typeface="+mn-lt"/>
          <a:ea typeface="+mn-ea"/>
          <a:cs typeface="+mn-cs"/>
        </a:defRPr>
      </a:lvl1pPr>
      <a:lvl2pPr marL="446399" algn="l" defTabSz="892799" rtl="0" eaLnBrk="1" latinLnBrk="0" hangingPunct="1">
        <a:defRPr kumimoji="1" sz="1758" kern="1200">
          <a:solidFill>
            <a:schemeClr val="tx1"/>
          </a:solidFill>
          <a:latin typeface="+mn-lt"/>
          <a:ea typeface="+mn-ea"/>
          <a:cs typeface="+mn-cs"/>
        </a:defRPr>
      </a:lvl2pPr>
      <a:lvl3pPr marL="892799" algn="l" defTabSz="892799" rtl="0" eaLnBrk="1" latinLnBrk="0" hangingPunct="1">
        <a:defRPr kumimoji="1" sz="1758" kern="1200">
          <a:solidFill>
            <a:schemeClr val="tx1"/>
          </a:solidFill>
          <a:latin typeface="+mn-lt"/>
          <a:ea typeface="+mn-ea"/>
          <a:cs typeface="+mn-cs"/>
        </a:defRPr>
      </a:lvl3pPr>
      <a:lvl4pPr marL="1339199" algn="l" defTabSz="892799" rtl="0" eaLnBrk="1" latinLnBrk="0" hangingPunct="1">
        <a:defRPr kumimoji="1" sz="1758" kern="1200">
          <a:solidFill>
            <a:schemeClr val="tx1"/>
          </a:solidFill>
          <a:latin typeface="+mn-lt"/>
          <a:ea typeface="+mn-ea"/>
          <a:cs typeface="+mn-cs"/>
        </a:defRPr>
      </a:lvl4pPr>
      <a:lvl5pPr marL="1785598" algn="l" defTabSz="892799" rtl="0" eaLnBrk="1" latinLnBrk="0" hangingPunct="1">
        <a:defRPr kumimoji="1" sz="1758" kern="1200">
          <a:solidFill>
            <a:schemeClr val="tx1"/>
          </a:solidFill>
          <a:latin typeface="+mn-lt"/>
          <a:ea typeface="+mn-ea"/>
          <a:cs typeface="+mn-cs"/>
        </a:defRPr>
      </a:lvl5pPr>
      <a:lvl6pPr marL="2231998" algn="l" defTabSz="892799" rtl="0" eaLnBrk="1" latinLnBrk="0" hangingPunct="1">
        <a:defRPr kumimoji="1" sz="1758" kern="1200">
          <a:solidFill>
            <a:schemeClr val="tx1"/>
          </a:solidFill>
          <a:latin typeface="+mn-lt"/>
          <a:ea typeface="+mn-ea"/>
          <a:cs typeface="+mn-cs"/>
        </a:defRPr>
      </a:lvl6pPr>
      <a:lvl7pPr marL="2678397" algn="l" defTabSz="892799" rtl="0" eaLnBrk="1" latinLnBrk="0" hangingPunct="1">
        <a:defRPr kumimoji="1" sz="1758" kern="1200">
          <a:solidFill>
            <a:schemeClr val="tx1"/>
          </a:solidFill>
          <a:latin typeface="+mn-lt"/>
          <a:ea typeface="+mn-ea"/>
          <a:cs typeface="+mn-cs"/>
        </a:defRPr>
      </a:lvl7pPr>
      <a:lvl8pPr marL="3124797" algn="l" defTabSz="892799" rtl="0" eaLnBrk="1" latinLnBrk="0" hangingPunct="1">
        <a:defRPr kumimoji="1" sz="1758" kern="1200">
          <a:solidFill>
            <a:schemeClr val="tx1"/>
          </a:solidFill>
          <a:latin typeface="+mn-lt"/>
          <a:ea typeface="+mn-ea"/>
          <a:cs typeface="+mn-cs"/>
        </a:defRPr>
      </a:lvl8pPr>
      <a:lvl9pPr marL="3571196" algn="l" defTabSz="892799" rtl="0" eaLnBrk="1" latinLnBrk="0" hangingPunct="1">
        <a:defRPr kumimoji="1" sz="175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タイトル 1"/>
          <p:cNvSpPr>
            <a:spLocks noGrp="1"/>
          </p:cNvSpPr>
          <p:nvPr>
            <p:ph type="title"/>
          </p:nvPr>
        </p:nvSpPr>
        <p:spPr>
          <a:xfrm>
            <a:off x="-1" y="0"/>
            <a:ext cx="10691813" cy="524130"/>
          </a:xfrm>
          <a:solidFill>
            <a:srgbClr val="002060"/>
          </a:solidFill>
        </p:spPr>
        <p:txBody>
          <a:bodyPr>
            <a:noAutofit/>
          </a:bodyPr>
          <a:lstStyle/>
          <a:p>
            <a:r>
              <a:rPr lang="ja-JP" altLang="en-US" sz="1758" b="1" dirty="0">
                <a:solidFill>
                  <a:schemeClr val="bg1"/>
                </a:solidFill>
                <a:latin typeface="BIZ UDゴシック" panose="020B0400000000000000" pitchFamily="49" charset="-128"/>
                <a:ea typeface="BIZ UDゴシック" panose="020B0400000000000000" pitchFamily="49" charset="-128"/>
                <a:cs typeface="Meiryo UI" panose="020B0604030504040204" pitchFamily="50" charset="-128"/>
              </a:rPr>
              <a:t>令和７年度事業費納付金算定（本算定）における諸条件</a:t>
            </a:r>
          </a:p>
        </p:txBody>
      </p:sp>
      <p:sp>
        <p:nvSpPr>
          <p:cNvPr id="25" name="テキスト ボックス 24"/>
          <p:cNvSpPr txBox="1"/>
          <p:nvPr/>
        </p:nvSpPr>
        <p:spPr>
          <a:xfrm>
            <a:off x="9433932" y="110709"/>
            <a:ext cx="1172800" cy="302712"/>
          </a:xfrm>
          <a:prstGeom prst="rect">
            <a:avLst/>
          </a:prstGeom>
          <a:solidFill>
            <a:schemeClr val="bg1"/>
          </a:solidFill>
        </p:spPr>
        <p:style>
          <a:lnRef idx="2">
            <a:schemeClr val="dk1"/>
          </a:lnRef>
          <a:fillRef idx="1">
            <a:schemeClr val="lt1"/>
          </a:fillRef>
          <a:effectRef idx="0">
            <a:schemeClr val="dk1"/>
          </a:effectRef>
          <a:fontRef idx="minor">
            <a:schemeClr val="dk1"/>
          </a:fontRef>
        </p:style>
        <p:txBody>
          <a:bodyPr wrap="square" rtlCol="0" anchor="ctr">
            <a:spAutoFit/>
          </a:bodyPr>
          <a:lstStyle/>
          <a:p>
            <a:pPr algn="ctr" defTabSz="1018261"/>
            <a:r>
              <a:rPr kumimoji="1" lang="ja-JP" altLang="en-US" sz="1367" b="1" dirty="0">
                <a:solidFill>
                  <a:prstClr val="black"/>
                </a:solidFill>
                <a:latin typeface="BIZ UDゴシック" panose="020B0400000000000000" pitchFamily="49" charset="-128"/>
                <a:ea typeface="BIZ UDゴシック" panose="020B0400000000000000" pitchFamily="49" charset="-128"/>
              </a:rPr>
              <a:t>資料４ー５</a:t>
            </a:r>
            <a:endParaRPr kumimoji="1" lang="en-US" altLang="ja-JP" sz="1367" b="1" dirty="0">
              <a:solidFill>
                <a:prstClr val="black"/>
              </a:solidFill>
              <a:latin typeface="BIZ UDゴシック" panose="020B0400000000000000" pitchFamily="49" charset="-128"/>
              <a:ea typeface="BIZ UDゴシック" panose="020B0400000000000000" pitchFamily="49" charset="-128"/>
            </a:endParaRPr>
          </a:p>
        </p:txBody>
      </p:sp>
      <p:graphicFrame>
        <p:nvGraphicFramePr>
          <p:cNvPr id="2" name="表 2">
            <a:extLst>
              <a:ext uri="{FF2B5EF4-FFF2-40B4-BE49-F238E27FC236}">
                <a16:creationId xmlns:a16="http://schemas.microsoft.com/office/drawing/2014/main" id="{664EED7C-B8AE-4133-A4E8-67A7892186A2}"/>
              </a:ext>
            </a:extLst>
          </p:cNvPr>
          <p:cNvGraphicFramePr>
            <a:graphicFrameLocks noGrp="1"/>
          </p:cNvGraphicFramePr>
          <p:nvPr>
            <p:extLst>
              <p:ext uri="{D42A27DB-BD31-4B8C-83A1-F6EECF244321}">
                <p14:modId xmlns:p14="http://schemas.microsoft.com/office/powerpoint/2010/main" val="423727593"/>
              </p:ext>
            </p:extLst>
          </p:nvPr>
        </p:nvGraphicFramePr>
        <p:xfrm>
          <a:off x="78320" y="2009236"/>
          <a:ext cx="10535168" cy="4996517"/>
        </p:xfrm>
        <a:graphic>
          <a:graphicData uri="http://schemas.openxmlformats.org/drawingml/2006/table">
            <a:tbl>
              <a:tblPr firstRow="1" bandRow="1">
                <a:tableStyleId>{5C22544A-7EE6-4342-B048-85BDC9FD1C3A}</a:tableStyleId>
              </a:tblPr>
              <a:tblGrid>
                <a:gridCol w="208303">
                  <a:extLst>
                    <a:ext uri="{9D8B030D-6E8A-4147-A177-3AD203B41FA5}">
                      <a16:colId xmlns:a16="http://schemas.microsoft.com/office/drawing/2014/main" val="3031990826"/>
                    </a:ext>
                  </a:extLst>
                </a:gridCol>
                <a:gridCol w="2302320">
                  <a:extLst>
                    <a:ext uri="{9D8B030D-6E8A-4147-A177-3AD203B41FA5}">
                      <a16:colId xmlns:a16="http://schemas.microsoft.com/office/drawing/2014/main" val="3769776973"/>
                    </a:ext>
                  </a:extLst>
                </a:gridCol>
                <a:gridCol w="2887220">
                  <a:extLst>
                    <a:ext uri="{9D8B030D-6E8A-4147-A177-3AD203B41FA5}">
                      <a16:colId xmlns:a16="http://schemas.microsoft.com/office/drawing/2014/main" val="2708444073"/>
                    </a:ext>
                  </a:extLst>
                </a:gridCol>
                <a:gridCol w="2887220">
                  <a:extLst>
                    <a:ext uri="{9D8B030D-6E8A-4147-A177-3AD203B41FA5}">
                      <a16:colId xmlns:a16="http://schemas.microsoft.com/office/drawing/2014/main" val="3234256371"/>
                    </a:ext>
                  </a:extLst>
                </a:gridCol>
                <a:gridCol w="2250105">
                  <a:extLst>
                    <a:ext uri="{9D8B030D-6E8A-4147-A177-3AD203B41FA5}">
                      <a16:colId xmlns:a16="http://schemas.microsoft.com/office/drawing/2014/main" val="4021537984"/>
                    </a:ext>
                  </a:extLst>
                </a:gridCol>
              </a:tblGrid>
              <a:tr h="0">
                <a:tc gridSpan="2">
                  <a:txBody>
                    <a:bodyPr/>
                    <a:lstStyle/>
                    <a:p>
                      <a:pPr algn="ctr" hangingPunct="0">
                        <a:lnSpc>
                          <a:spcPts val="1100"/>
                        </a:lnSpc>
                      </a:pPr>
                      <a:r>
                        <a:rPr kumimoji="1" lang="ja-JP" altLang="en-US" sz="1050" dirty="0">
                          <a:solidFill>
                            <a:schemeClr val="tx1"/>
                          </a:solidFill>
                          <a:latin typeface="Arial Rounded MT Bold" panose="020F0704030504030204" pitchFamily="34" charset="0"/>
                          <a:ea typeface="BIZ UDゴシック" panose="020B0400000000000000" pitchFamily="49" charset="-128"/>
                        </a:rPr>
                        <a:t>項　目</a:t>
                      </a:r>
                    </a:p>
                  </a:txBody>
                  <a:tcPr marL="89281" marR="89281" marT="44641" marB="446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hMerge="1">
                  <a:txBody>
                    <a:bodyPr/>
                    <a:lstStyle/>
                    <a:p>
                      <a:pPr algn="ctr">
                        <a:lnSpc>
                          <a:spcPts val="1000"/>
                        </a:lnSpc>
                      </a:pPr>
                      <a:r>
                        <a:rPr kumimoji="1" lang="ja-JP" altLang="en-US" sz="1000" dirty="0">
                          <a:solidFill>
                            <a:schemeClr val="tx1"/>
                          </a:solidFill>
                          <a:latin typeface="BIZ UDゴシック" panose="020B0400000000000000" pitchFamily="49" charset="-128"/>
                          <a:ea typeface="BIZ UDゴシック" panose="020B0400000000000000" pitchFamily="49" charset="-128"/>
                        </a:rPr>
                        <a:t>項 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hangingPunct="0">
                        <a:lnSpc>
                          <a:spcPts val="1100"/>
                        </a:lnSpc>
                      </a:pPr>
                      <a:r>
                        <a:rPr kumimoji="1" lang="ja-JP" altLang="en-US" sz="1050" dirty="0">
                          <a:solidFill>
                            <a:schemeClr val="tx1"/>
                          </a:solidFill>
                          <a:latin typeface="Arial Rounded MT Bold" panose="020F0704030504030204" pitchFamily="34" charset="0"/>
                          <a:ea typeface="BIZ UDゴシック" panose="020B0400000000000000" pitchFamily="49" charset="-128"/>
                        </a:rPr>
                        <a:t>仮算定における諸条件</a:t>
                      </a:r>
                    </a:p>
                  </a:txBody>
                  <a:tcPr marL="89281" marR="89281" marT="44641" marB="446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hangingPunct="0">
                        <a:lnSpc>
                          <a:spcPts val="1100"/>
                        </a:lnSpc>
                      </a:pPr>
                      <a:r>
                        <a:rPr kumimoji="1" lang="ja-JP" altLang="en-US" sz="1050" dirty="0">
                          <a:solidFill>
                            <a:schemeClr val="tx1"/>
                          </a:solidFill>
                          <a:latin typeface="Arial Rounded MT Bold" panose="020F0704030504030204" pitchFamily="34" charset="0"/>
                          <a:ea typeface="BIZ UDゴシック" panose="020B0400000000000000" pitchFamily="49" charset="-128"/>
                        </a:rPr>
                        <a:t>本算定における諸条件</a:t>
                      </a:r>
                    </a:p>
                  </a:txBody>
                  <a:tcPr marL="89281" marR="89281" marT="44641" marB="446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hangingPunct="0">
                        <a:lnSpc>
                          <a:spcPts val="1100"/>
                        </a:lnSpc>
                      </a:pPr>
                      <a:r>
                        <a:rPr kumimoji="1" lang="ja-JP" altLang="en-US" sz="1050" dirty="0">
                          <a:solidFill>
                            <a:schemeClr val="tx1"/>
                          </a:solidFill>
                          <a:latin typeface="Arial Rounded MT Bold" panose="020F0704030504030204" pitchFamily="34" charset="0"/>
                          <a:ea typeface="BIZ UDゴシック" panose="020B0400000000000000" pitchFamily="49" charset="-128"/>
                        </a:rPr>
                        <a:t>備　考</a:t>
                      </a:r>
                    </a:p>
                  </a:txBody>
                  <a:tcPr marL="89281" marR="89281" marT="44641" marB="446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extLst>
                  <a:ext uri="{0D108BD9-81ED-4DB2-BD59-A6C34878D82A}">
                    <a16:rowId xmlns:a16="http://schemas.microsoft.com/office/drawing/2014/main" val="951218265"/>
                  </a:ext>
                </a:extLst>
              </a:tr>
              <a:tr h="0">
                <a:tc>
                  <a:txBody>
                    <a:bodyPr/>
                    <a:lstStyle/>
                    <a:p>
                      <a:pPr algn="ctr">
                        <a:lnSpc>
                          <a:spcPts val="1100"/>
                        </a:lnSpc>
                      </a:pPr>
                      <a:r>
                        <a:rPr kumimoji="1" lang="ja-JP" altLang="en-US" sz="1000" b="1" dirty="0">
                          <a:solidFill>
                            <a:schemeClr val="tx1"/>
                          </a:solidFill>
                          <a:latin typeface="Arial Rounded MT Bold" panose="020F0704030504030204" pitchFamily="34" charset="0"/>
                          <a:ea typeface="BIZ UDゴシック" panose="020B0400000000000000" pitchFamily="49" charset="-128"/>
                        </a:rPr>
                        <a:t>１</a:t>
                      </a:r>
                    </a:p>
                  </a:txBody>
                  <a:tcPr marL="89281" marR="89281" marT="44641" marB="446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hangingPunct="0">
                        <a:lnSpc>
                          <a:spcPts val="1100"/>
                        </a:lnSpc>
                      </a:pPr>
                      <a:r>
                        <a:rPr kumimoji="1" lang="ja-JP" altLang="en-US" sz="1000" b="1" dirty="0">
                          <a:solidFill>
                            <a:schemeClr val="tx1"/>
                          </a:solidFill>
                          <a:latin typeface="Arial Rounded MT Bold" panose="020F0704030504030204" pitchFamily="34" charset="0"/>
                          <a:ea typeface="BIZ UDゴシック" panose="020B0400000000000000" pitchFamily="49" charset="-128"/>
                        </a:rPr>
                        <a:t>診療費推計</a:t>
                      </a:r>
                    </a:p>
                  </a:txBody>
                  <a:tcPr marL="89281" marR="89281" marT="44641" marB="446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hangingPunct="0">
                        <a:lnSpc>
                          <a:spcPts val="1100"/>
                        </a:lnSpc>
                      </a:pPr>
                      <a:r>
                        <a:rPr kumimoji="1" lang="ja-JP" altLang="en-US" sz="1000" dirty="0">
                          <a:solidFill>
                            <a:schemeClr val="tx1"/>
                          </a:solidFill>
                          <a:latin typeface="Arial Rounded MT Bold" panose="020F0704030504030204" pitchFamily="34" charset="0"/>
                          <a:ea typeface="BIZ UDゴシック" panose="020B0400000000000000" pitchFamily="49" charset="-128"/>
                        </a:rPr>
                        <a:t>・推計方法（２）</a:t>
                      </a:r>
                    </a:p>
                  </a:txBody>
                  <a:tcPr marL="89281" marR="89281" marT="44641" marB="446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hangingPunct="0">
                        <a:lnSpc>
                          <a:spcPts val="1100"/>
                        </a:lnSpc>
                      </a:pPr>
                      <a:r>
                        <a:rPr kumimoji="1" lang="ja-JP" altLang="en-US" sz="1000" b="0" dirty="0">
                          <a:solidFill>
                            <a:schemeClr val="tx1"/>
                          </a:solidFill>
                          <a:latin typeface="BIZ UDゴシック" panose="020B0400000000000000" pitchFamily="49" charset="-128"/>
                          <a:ea typeface="BIZ UDゴシック" panose="020B0400000000000000" pitchFamily="49" charset="-128"/>
                        </a:rPr>
                        <a:t>ー</a:t>
                      </a:r>
                    </a:p>
                  </a:txBody>
                  <a:tcPr marL="89281" marR="89281" marT="44641" marB="446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hangingPunct="0">
                        <a:lnSpc>
                          <a:spcPts val="1100"/>
                        </a:lnSpc>
                      </a:pPr>
                      <a:r>
                        <a:rPr kumimoji="1" lang="ja-JP" altLang="en-US" sz="1000" b="0" dirty="0">
                          <a:solidFill>
                            <a:schemeClr val="tx1"/>
                          </a:solidFill>
                          <a:latin typeface="BIZ UDゴシック" panose="020B0400000000000000" pitchFamily="49" charset="-128"/>
                          <a:ea typeface="BIZ UDゴシック" panose="020B0400000000000000" pitchFamily="49" charset="-128"/>
                        </a:rPr>
                        <a:t>ー</a:t>
                      </a:r>
                    </a:p>
                  </a:txBody>
                  <a:tcPr marL="89281" marR="89281" marT="44641" marB="446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30344218"/>
                  </a:ext>
                </a:extLst>
              </a:tr>
              <a:tr h="0">
                <a:tc>
                  <a:txBody>
                    <a:bodyPr/>
                    <a:lstStyle/>
                    <a:p>
                      <a:pPr algn="ctr">
                        <a:lnSpc>
                          <a:spcPts val="1100"/>
                        </a:lnSpc>
                      </a:pPr>
                      <a:r>
                        <a:rPr kumimoji="1" lang="ja-JP" altLang="en-US" sz="1000" b="1" dirty="0">
                          <a:solidFill>
                            <a:schemeClr val="tx1"/>
                          </a:solidFill>
                          <a:latin typeface="Arial Rounded MT Bold" panose="020F0704030504030204" pitchFamily="34" charset="0"/>
                          <a:ea typeface="BIZ UDゴシック" panose="020B0400000000000000" pitchFamily="49" charset="-128"/>
                        </a:rPr>
                        <a:t>２</a:t>
                      </a:r>
                    </a:p>
                  </a:txBody>
                  <a:tcPr marL="89281" marR="89281" marT="44641" marB="446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hangingPunct="0">
                        <a:lnSpc>
                          <a:spcPts val="1100"/>
                        </a:lnSpc>
                      </a:pPr>
                      <a:r>
                        <a:rPr kumimoji="1" lang="ja-JP" altLang="en-US" sz="1000" b="1" dirty="0">
                          <a:solidFill>
                            <a:schemeClr val="tx1"/>
                          </a:solidFill>
                          <a:latin typeface="Arial Rounded MT Bold" panose="020F0704030504030204" pitchFamily="34" charset="0"/>
                          <a:ea typeface="BIZ UDゴシック" panose="020B0400000000000000" pitchFamily="49" charset="-128"/>
                        </a:rPr>
                        <a:t>被保険者推計</a:t>
                      </a:r>
                    </a:p>
                  </a:txBody>
                  <a:tcPr marL="89281" marR="89281" marT="44641" marB="446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hangingPunct="0">
                        <a:lnSpc>
                          <a:spcPts val="1100"/>
                        </a:lnSpc>
                      </a:pPr>
                      <a:r>
                        <a:rPr kumimoji="1" lang="ja-JP" altLang="en-US" sz="1000" dirty="0">
                          <a:solidFill>
                            <a:schemeClr val="tx1"/>
                          </a:solidFill>
                          <a:latin typeface="Arial Rounded MT Bold" panose="020F0704030504030204" pitchFamily="34" charset="0"/>
                          <a:ea typeface="BIZ UDゴシック" panose="020B0400000000000000" pitchFamily="49" charset="-128"/>
                        </a:rPr>
                        <a:t>・コーホート要因法</a:t>
                      </a:r>
                    </a:p>
                  </a:txBody>
                  <a:tcPr marL="89281" marR="89281" marT="44641" marB="446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hangingPunct="0">
                        <a:lnSpc>
                          <a:spcPts val="1100"/>
                        </a:lnSpc>
                      </a:pPr>
                      <a:r>
                        <a:rPr kumimoji="1" lang="ja-JP" altLang="en-US" sz="1000" b="0">
                          <a:solidFill>
                            <a:schemeClr val="tx1"/>
                          </a:solidFill>
                          <a:latin typeface="BIZ UDゴシック" panose="020B0400000000000000" pitchFamily="49" charset="-128"/>
                          <a:ea typeface="BIZ UDゴシック" panose="020B0400000000000000" pitchFamily="49" charset="-128"/>
                        </a:rPr>
                        <a:t>ー</a:t>
                      </a:r>
                      <a:endParaRPr kumimoji="1" lang="ja-JP" altLang="en-US" sz="1000" b="0" dirty="0">
                        <a:solidFill>
                          <a:schemeClr val="tx1"/>
                        </a:solidFill>
                        <a:latin typeface="BIZ UDゴシック" panose="020B0400000000000000" pitchFamily="49" charset="-128"/>
                        <a:ea typeface="BIZ UDゴシック" panose="020B0400000000000000" pitchFamily="49" charset="-128"/>
                      </a:endParaRPr>
                    </a:p>
                  </a:txBody>
                  <a:tcPr marL="89281" marR="89281" marT="44641" marB="446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hangingPunct="0">
                        <a:lnSpc>
                          <a:spcPts val="1100"/>
                        </a:lnSpc>
                      </a:pPr>
                      <a:r>
                        <a:rPr kumimoji="1" lang="ja-JP" altLang="en-US" sz="1000" b="0" dirty="0">
                          <a:solidFill>
                            <a:schemeClr val="tx1"/>
                          </a:solidFill>
                          <a:latin typeface="BIZ UDゴシック" panose="020B0400000000000000" pitchFamily="49" charset="-128"/>
                          <a:ea typeface="BIZ UDゴシック" panose="020B0400000000000000" pitchFamily="49" charset="-128"/>
                        </a:rPr>
                        <a:t>ー</a:t>
                      </a:r>
                    </a:p>
                  </a:txBody>
                  <a:tcPr marL="89281" marR="89281" marT="44641" marB="446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88560774"/>
                  </a:ext>
                </a:extLst>
              </a:tr>
              <a:tr h="192776">
                <a:tc>
                  <a:txBody>
                    <a:bodyPr/>
                    <a:lstStyle/>
                    <a:p>
                      <a:pPr algn="ctr">
                        <a:lnSpc>
                          <a:spcPts val="1100"/>
                        </a:lnSpc>
                      </a:pPr>
                      <a:r>
                        <a:rPr kumimoji="1" lang="ja-JP" altLang="en-US" sz="1000" b="1" dirty="0">
                          <a:solidFill>
                            <a:schemeClr val="tx1"/>
                          </a:solidFill>
                          <a:latin typeface="Arial Rounded MT Bold" panose="020F0704030504030204" pitchFamily="34" charset="0"/>
                          <a:ea typeface="BIZ UDゴシック" panose="020B0400000000000000" pitchFamily="49" charset="-128"/>
                        </a:rPr>
                        <a:t>３</a:t>
                      </a:r>
                    </a:p>
                  </a:txBody>
                  <a:tcPr marL="89281" marR="89281" marT="44641" marB="446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hangingPunct="0">
                        <a:lnSpc>
                          <a:spcPts val="1100"/>
                        </a:lnSpc>
                      </a:pPr>
                      <a:r>
                        <a:rPr kumimoji="1" lang="ja-JP" altLang="en-US" sz="1000" b="1" dirty="0">
                          <a:solidFill>
                            <a:schemeClr val="tx1"/>
                          </a:solidFill>
                          <a:latin typeface="Arial Rounded MT Bold" panose="020F0704030504030204" pitchFamily="34" charset="0"/>
                          <a:ea typeface="BIZ UDゴシック" panose="020B0400000000000000" pitchFamily="49" charset="-128"/>
                        </a:rPr>
                        <a:t>標準収納率</a:t>
                      </a:r>
                    </a:p>
                  </a:txBody>
                  <a:tcPr marL="89281" marR="89281" marT="44641" marB="446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44000" indent="-457200" hangingPunct="0">
                        <a:lnSpc>
                          <a:spcPts val="1100"/>
                        </a:lnSpc>
                      </a:pPr>
                      <a:r>
                        <a:rPr kumimoji="1" lang="ja-JP" altLang="en-US" sz="1000" dirty="0">
                          <a:solidFill>
                            <a:schemeClr val="tx1"/>
                          </a:solidFill>
                          <a:latin typeface="Arial Rounded MT Bold" panose="020F0704030504030204" pitchFamily="34" charset="0"/>
                          <a:ea typeface="BIZ UDゴシック" panose="020B0400000000000000" pitchFamily="49" charset="-128"/>
                        </a:rPr>
                        <a:t>・規模別基準収納率：▲</a:t>
                      </a:r>
                      <a:r>
                        <a:rPr kumimoji="1" lang="en-US" altLang="ja-JP" sz="1000" dirty="0">
                          <a:solidFill>
                            <a:schemeClr val="tx1"/>
                          </a:solidFill>
                          <a:latin typeface="Arial Rounded MT Bold" panose="020F0704030504030204" pitchFamily="34" charset="0"/>
                          <a:ea typeface="BIZ UDゴシック" panose="020B0400000000000000" pitchFamily="49" charset="-128"/>
                        </a:rPr>
                        <a:t>1.0</a:t>
                      </a:r>
                      <a:r>
                        <a:rPr kumimoji="1" lang="ja-JP" altLang="en-US" sz="1000" dirty="0">
                          <a:solidFill>
                            <a:schemeClr val="tx1"/>
                          </a:solidFill>
                          <a:latin typeface="Arial Rounded MT Bold" panose="020F0704030504030204" pitchFamily="34" charset="0"/>
                          <a:ea typeface="BIZ UDゴシック" panose="020B0400000000000000" pitchFamily="49" charset="-128"/>
                        </a:rPr>
                        <a:t>％</a:t>
                      </a:r>
                      <a:endParaRPr kumimoji="1" lang="en-US" altLang="ja-JP" sz="1000" dirty="0">
                        <a:solidFill>
                          <a:schemeClr val="tx1"/>
                        </a:solidFill>
                        <a:latin typeface="Arial Rounded MT Bold" panose="020F0704030504030204" pitchFamily="34" charset="0"/>
                        <a:ea typeface="BIZ UDゴシック" panose="020B0400000000000000" pitchFamily="49" charset="-128"/>
                      </a:endParaRPr>
                    </a:p>
                    <a:p>
                      <a:pPr marL="144000" indent="-457200" hangingPunct="0">
                        <a:lnSpc>
                          <a:spcPts val="1100"/>
                        </a:lnSpc>
                      </a:pPr>
                      <a:r>
                        <a:rPr kumimoji="1" lang="ja-JP" altLang="en-US" sz="1000" dirty="0">
                          <a:solidFill>
                            <a:schemeClr val="tx1"/>
                          </a:solidFill>
                          <a:latin typeface="Arial Rounded MT Bold" panose="020F0704030504030204" pitchFamily="34" charset="0"/>
                          <a:ea typeface="BIZ UDゴシック" panose="020B0400000000000000" pitchFamily="49" charset="-128"/>
                        </a:rPr>
                        <a:t>・インセンティブ値：</a:t>
                      </a:r>
                      <a:r>
                        <a:rPr kumimoji="1" lang="en-US" altLang="ja-JP" sz="1000" dirty="0">
                          <a:solidFill>
                            <a:schemeClr val="tx1"/>
                          </a:solidFill>
                          <a:latin typeface="Arial Rounded MT Bold" panose="020F0704030504030204" pitchFamily="34" charset="0"/>
                          <a:ea typeface="BIZ UDゴシック" panose="020B0400000000000000" pitchFamily="49" charset="-128"/>
                        </a:rPr>
                        <a:t>1/2</a:t>
                      </a:r>
                    </a:p>
                    <a:p>
                      <a:pPr marL="144000" indent="-457200" hangingPunct="0">
                        <a:lnSpc>
                          <a:spcPts val="1100"/>
                        </a:lnSpc>
                      </a:pPr>
                      <a:r>
                        <a:rPr kumimoji="1" lang="ja-JP" altLang="en-US" sz="1000" dirty="0">
                          <a:solidFill>
                            <a:schemeClr val="tx1"/>
                          </a:solidFill>
                          <a:latin typeface="Arial Rounded MT Bold" panose="020F0704030504030204" pitchFamily="34" charset="0"/>
                          <a:ea typeface="BIZ UDゴシック" panose="020B0400000000000000" pitchFamily="49" charset="-128"/>
                        </a:rPr>
                        <a:t>・努力値　　　　　：＋</a:t>
                      </a:r>
                      <a:r>
                        <a:rPr kumimoji="1" lang="en-US" altLang="ja-JP" sz="1000" dirty="0">
                          <a:solidFill>
                            <a:schemeClr val="tx1"/>
                          </a:solidFill>
                          <a:latin typeface="Arial Rounded MT Bold" panose="020F0704030504030204" pitchFamily="34" charset="0"/>
                          <a:ea typeface="BIZ UDゴシック" panose="020B0400000000000000" pitchFamily="49" charset="-128"/>
                        </a:rPr>
                        <a:t>0.5</a:t>
                      </a:r>
                      <a:r>
                        <a:rPr kumimoji="1" lang="ja-JP" altLang="en-US" sz="1000" dirty="0">
                          <a:solidFill>
                            <a:schemeClr val="tx1"/>
                          </a:solidFill>
                          <a:latin typeface="Arial Rounded MT Bold" panose="020F0704030504030204" pitchFamily="34" charset="0"/>
                          <a:ea typeface="BIZ UDゴシック" panose="020B0400000000000000" pitchFamily="49" charset="-128"/>
                        </a:rPr>
                        <a:t>％</a:t>
                      </a:r>
                    </a:p>
                  </a:txBody>
                  <a:tcPr marL="89281" marR="89281" marT="44641" marB="446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44000" marR="0" lvl="0" indent="-457200" algn="ctr" defTabSz="892799" rtl="0" eaLnBrk="1" fontAlgn="auto" latinLnBrk="0" hangingPunct="0">
                        <a:lnSpc>
                          <a:spcPts val="1100"/>
                        </a:lnSpc>
                        <a:spcBef>
                          <a:spcPts val="0"/>
                        </a:spcBef>
                        <a:spcAft>
                          <a:spcPts val="0"/>
                        </a:spcAft>
                        <a:buClrTx/>
                        <a:buSzTx/>
                        <a:buFontTx/>
                        <a:buNone/>
                        <a:tabLst/>
                        <a:defRPr/>
                      </a:pPr>
                      <a:r>
                        <a:rPr kumimoji="1" lang="ja-JP" altLang="en-US" sz="1000" b="0" dirty="0">
                          <a:solidFill>
                            <a:schemeClr val="tx1"/>
                          </a:solidFill>
                          <a:latin typeface="BIZ UDゴシック" panose="020B0400000000000000" pitchFamily="49" charset="-128"/>
                          <a:ea typeface="BIZ UDゴシック" panose="020B0400000000000000" pitchFamily="49" charset="-128"/>
                        </a:rPr>
                        <a:t>ー</a:t>
                      </a:r>
                    </a:p>
                  </a:txBody>
                  <a:tcPr marL="89281" marR="89281" marT="44641" marB="446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hangingPunct="0">
                        <a:lnSpc>
                          <a:spcPts val="1100"/>
                        </a:lnSpc>
                      </a:pPr>
                      <a:r>
                        <a:rPr kumimoji="1" lang="ja-JP" altLang="en-US" sz="1000" b="0" dirty="0">
                          <a:solidFill>
                            <a:schemeClr val="tx1"/>
                          </a:solidFill>
                          <a:latin typeface="BIZ UDゴシック" panose="020B0400000000000000" pitchFamily="49" charset="-128"/>
                          <a:ea typeface="BIZ UDゴシック" panose="020B0400000000000000" pitchFamily="49" charset="-128"/>
                        </a:rPr>
                        <a:t>ー</a:t>
                      </a:r>
                    </a:p>
                  </a:txBody>
                  <a:tcPr marL="89281" marR="89281" marT="44641" marB="446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51757750"/>
                  </a:ext>
                </a:extLst>
              </a:tr>
              <a:tr h="132097">
                <a:tc>
                  <a:txBody>
                    <a:bodyPr/>
                    <a:lstStyle/>
                    <a:p>
                      <a:pPr algn="ctr">
                        <a:lnSpc>
                          <a:spcPts val="1100"/>
                        </a:lnSpc>
                      </a:pPr>
                      <a:r>
                        <a:rPr kumimoji="1" lang="ja-JP" altLang="en-US" sz="1000" b="1" dirty="0">
                          <a:solidFill>
                            <a:schemeClr val="tx1"/>
                          </a:solidFill>
                          <a:latin typeface="Arial Rounded MT Bold" panose="020F0704030504030204" pitchFamily="34" charset="0"/>
                          <a:ea typeface="BIZ UDゴシック" panose="020B0400000000000000" pitchFamily="49" charset="-128"/>
                        </a:rPr>
                        <a:t>４</a:t>
                      </a:r>
                    </a:p>
                  </a:txBody>
                  <a:tcPr marL="89281" marR="89281" marT="44641" marB="446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hangingPunct="0">
                        <a:lnSpc>
                          <a:spcPts val="1100"/>
                        </a:lnSpc>
                      </a:pPr>
                      <a:r>
                        <a:rPr kumimoji="1" lang="ja-JP" altLang="en-US" sz="1000" b="1" dirty="0">
                          <a:solidFill>
                            <a:schemeClr val="tx1"/>
                          </a:solidFill>
                          <a:latin typeface="Arial Rounded MT Bold" panose="020F0704030504030204" pitchFamily="34" charset="0"/>
                          <a:ea typeface="BIZ UDゴシック" panose="020B0400000000000000" pitchFamily="49" charset="-128"/>
                        </a:rPr>
                        <a:t>独自保健事業費の上限額</a:t>
                      </a:r>
                    </a:p>
                  </a:txBody>
                  <a:tcPr marL="89281" marR="89281" marT="44641" marB="446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hangingPunct="0">
                        <a:lnSpc>
                          <a:spcPts val="1100"/>
                        </a:lnSpc>
                      </a:pPr>
                      <a:r>
                        <a:rPr kumimoji="1" lang="ja-JP" altLang="en-US" sz="1000" dirty="0">
                          <a:solidFill>
                            <a:schemeClr val="tx1"/>
                          </a:solidFill>
                          <a:latin typeface="Arial Rounded MT Bold" panose="020F0704030504030204" pitchFamily="34" charset="0"/>
                          <a:ea typeface="BIZ UDゴシック" panose="020B0400000000000000" pitchFamily="49" charset="-128"/>
                        </a:rPr>
                        <a:t>・前年度保険料総額（医療分）</a:t>
                      </a:r>
                      <a:r>
                        <a:rPr kumimoji="1" lang="en-US" altLang="ja-JP" sz="1000" dirty="0">
                          <a:solidFill>
                            <a:schemeClr val="tx1"/>
                          </a:solidFill>
                          <a:latin typeface="Arial Rounded MT Bold" panose="020F0704030504030204" pitchFamily="34" charset="0"/>
                          <a:ea typeface="BIZ UDゴシック" panose="020B0400000000000000" pitchFamily="49" charset="-128"/>
                        </a:rPr>
                        <a:t>× 5.0</a:t>
                      </a:r>
                      <a:r>
                        <a:rPr kumimoji="1" lang="ja-JP" altLang="en-US" sz="1000" dirty="0">
                          <a:solidFill>
                            <a:schemeClr val="tx1"/>
                          </a:solidFill>
                          <a:latin typeface="Arial Rounded MT Bold" panose="020F0704030504030204" pitchFamily="34" charset="0"/>
                          <a:ea typeface="BIZ UDゴシック" panose="020B0400000000000000" pitchFamily="49" charset="-128"/>
                        </a:rPr>
                        <a:t>％</a:t>
                      </a:r>
                      <a:r>
                        <a:rPr kumimoji="1" lang="en-US" altLang="ja-JP" sz="800" dirty="0">
                          <a:solidFill>
                            <a:schemeClr val="tx1"/>
                          </a:solidFill>
                          <a:latin typeface="Arial Rounded MT Bold" panose="020F0704030504030204" pitchFamily="34" charset="0"/>
                          <a:ea typeface="BIZ UD明朝 Medium" panose="02020500000000000000" pitchFamily="17" charset="-128"/>
                        </a:rPr>
                        <a:t>※</a:t>
                      </a:r>
                      <a:endParaRPr kumimoji="1" lang="en-US" altLang="ja-JP" sz="1000" dirty="0">
                        <a:solidFill>
                          <a:schemeClr val="tx1"/>
                        </a:solidFill>
                        <a:latin typeface="Arial Rounded MT Bold" panose="020F0704030504030204" pitchFamily="34" charset="0"/>
                        <a:ea typeface="BIZ UDゴシック" panose="020B0400000000000000" pitchFamily="49" charset="-128"/>
                      </a:endParaRPr>
                    </a:p>
                    <a:p>
                      <a:pPr hangingPunct="0">
                        <a:lnSpc>
                          <a:spcPts val="1100"/>
                        </a:lnSpc>
                      </a:pPr>
                      <a:r>
                        <a:rPr kumimoji="1" lang="ja-JP" altLang="en-US" sz="800" dirty="0">
                          <a:solidFill>
                            <a:schemeClr val="tx1"/>
                          </a:solidFill>
                          <a:latin typeface="Arial Rounded MT Bold" panose="020F0704030504030204" pitchFamily="34" charset="0"/>
                          <a:ea typeface="BIZ UD明朝 Medium" panose="02020500000000000000" pitchFamily="17" charset="-128"/>
                        </a:rPr>
                        <a:t>　</a:t>
                      </a:r>
                      <a:r>
                        <a:rPr kumimoji="1" lang="en-US" altLang="ja-JP" sz="800" dirty="0">
                          <a:solidFill>
                            <a:schemeClr val="tx1"/>
                          </a:solidFill>
                          <a:latin typeface="Arial Rounded MT Bold" panose="020F0704030504030204" pitchFamily="34" charset="0"/>
                          <a:ea typeface="BIZ UD明朝 Medium" panose="02020500000000000000" pitchFamily="17" charset="-128"/>
                        </a:rPr>
                        <a:t>※</a:t>
                      </a:r>
                      <a:r>
                        <a:rPr kumimoji="1" lang="ja-JP" altLang="en-US" sz="800" dirty="0">
                          <a:solidFill>
                            <a:schemeClr val="tx1"/>
                          </a:solidFill>
                          <a:latin typeface="Arial Rounded MT Bold" panose="020F0704030504030204" pitchFamily="34" charset="0"/>
                          <a:ea typeface="BIZ UD明朝 Medium" panose="02020500000000000000" pitchFamily="17" charset="-128"/>
                        </a:rPr>
                        <a:t>被保険者数</a:t>
                      </a:r>
                      <a:r>
                        <a:rPr kumimoji="1" lang="en-US" altLang="ja-JP" sz="800" dirty="0">
                          <a:solidFill>
                            <a:schemeClr val="tx1"/>
                          </a:solidFill>
                          <a:latin typeface="Arial Rounded MT Bold" panose="020F0704030504030204" pitchFamily="34" charset="0"/>
                          <a:ea typeface="BIZ UD明朝 Medium" panose="02020500000000000000" pitchFamily="17" charset="-128"/>
                        </a:rPr>
                        <a:t>10</a:t>
                      </a:r>
                      <a:r>
                        <a:rPr kumimoji="1" lang="ja-JP" altLang="en-US" sz="800" dirty="0">
                          <a:solidFill>
                            <a:schemeClr val="tx1"/>
                          </a:solidFill>
                          <a:latin typeface="Arial Rounded MT Bold" panose="020F0704030504030204" pitchFamily="34" charset="0"/>
                          <a:ea typeface="BIZ UD明朝 Medium" panose="02020500000000000000" pitchFamily="17" charset="-128"/>
                        </a:rPr>
                        <a:t>万人以上の市は</a:t>
                      </a:r>
                      <a:r>
                        <a:rPr kumimoji="1" lang="en-US" altLang="ja-JP" sz="800" dirty="0">
                          <a:solidFill>
                            <a:schemeClr val="tx1"/>
                          </a:solidFill>
                          <a:latin typeface="Arial Rounded MT Bold" panose="020F0704030504030204" pitchFamily="34" charset="0"/>
                          <a:ea typeface="BIZ UD明朝 Medium" panose="02020500000000000000" pitchFamily="17" charset="-128"/>
                        </a:rPr>
                        <a:t>3.5</a:t>
                      </a:r>
                      <a:r>
                        <a:rPr kumimoji="1" lang="ja-JP" altLang="en-US" sz="800" dirty="0">
                          <a:solidFill>
                            <a:schemeClr val="tx1"/>
                          </a:solidFill>
                          <a:latin typeface="Arial Rounded MT Bold" panose="020F0704030504030204" pitchFamily="34" charset="0"/>
                          <a:ea typeface="BIZ UD明朝 Medium" panose="02020500000000000000" pitchFamily="17" charset="-128"/>
                        </a:rPr>
                        <a:t>％</a:t>
                      </a:r>
                    </a:p>
                  </a:txBody>
                  <a:tcPr marL="89281" marR="89281" marT="44641" marB="446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44000" marR="0" lvl="0" indent="-457200" algn="ctr" defTabSz="892799" rtl="0" eaLnBrk="1" fontAlgn="auto" latinLnBrk="0" hangingPunct="0">
                        <a:lnSpc>
                          <a:spcPts val="1100"/>
                        </a:lnSpc>
                        <a:spcBef>
                          <a:spcPts val="0"/>
                        </a:spcBef>
                        <a:spcAft>
                          <a:spcPts val="0"/>
                        </a:spcAft>
                        <a:buClrTx/>
                        <a:buSzTx/>
                        <a:buFontTx/>
                        <a:buNone/>
                        <a:tabLst/>
                        <a:defRPr/>
                      </a:pPr>
                      <a:r>
                        <a:rPr kumimoji="1" lang="ja-JP" altLang="en-US" sz="1000" b="0" dirty="0">
                          <a:solidFill>
                            <a:schemeClr val="tx1"/>
                          </a:solidFill>
                          <a:latin typeface="BIZ UDゴシック" panose="020B0400000000000000" pitchFamily="49" charset="-128"/>
                          <a:ea typeface="BIZ UDゴシック" panose="020B0400000000000000" pitchFamily="49" charset="-128"/>
                        </a:rPr>
                        <a:t>ー</a:t>
                      </a:r>
                    </a:p>
                  </a:txBody>
                  <a:tcPr marL="89281" marR="89281" marT="44641" marB="446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hangingPunct="0">
                        <a:lnSpc>
                          <a:spcPts val="1100"/>
                        </a:lnSpc>
                      </a:pPr>
                      <a:r>
                        <a:rPr kumimoji="1" lang="ja-JP" altLang="en-US" sz="1000" b="0" dirty="0">
                          <a:solidFill>
                            <a:schemeClr val="tx1"/>
                          </a:solidFill>
                          <a:latin typeface="BIZ UDゴシック" panose="020B0400000000000000" pitchFamily="49" charset="-128"/>
                          <a:ea typeface="BIZ UDゴシック" panose="020B0400000000000000" pitchFamily="49" charset="-128"/>
                        </a:rPr>
                        <a:t>ー</a:t>
                      </a:r>
                    </a:p>
                  </a:txBody>
                  <a:tcPr marL="89281" marR="89281" marT="44641" marB="446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3252806"/>
                  </a:ext>
                </a:extLst>
              </a:tr>
              <a:tr h="139803">
                <a:tc>
                  <a:txBody>
                    <a:bodyPr/>
                    <a:lstStyle/>
                    <a:p>
                      <a:pPr algn="ctr">
                        <a:lnSpc>
                          <a:spcPts val="1100"/>
                        </a:lnSpc>
                      </a:pPr>
                      <a:r>
                        <a:rPr kumimoji="1" lang="ja-JP" altLang="en-US" sz="1000" b="1" dirty="0">
                          <a:solidFill>
                            <a:schemeClr val="tx1"/>
                          </a:solidFill>
                          <a:latin typeface="Arial Rounded MT Bold" panose="020F0704030504030204" pitchFamily="34" charset="0"/>
                          <a:ea typeface="BIZ UDゴシック" panose="020B0400000000000000" pitchFamily="49" charset="-128"/>
                        </a:rPr>
                        <a:t>５</a:t>
                      </a:r>
                    </a:p>
                  </a:txBody>
                  <a:tcPr marL="89281" marR="89281" marT="44641" marB="446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hangingPunct="0">
                        <a:lnSpc>
                          <a:spcPts val="1100"/>
                        </a:lnSpc>
                      </a:pPr>
                      <a:r>
                        <a:rPr kumimoji="1" lang="ja-JP" altLang="en-US" sz="1000" b="1" dirty="0">
                          <a:solidFill>
                            <a:schemeClr val="tx1"/>
                          </a:solidFill>
                          <a:latin typeface="Arial Rounded MT Bold" panose="020F0704030504030204" pitchFamily="34" charset="0"/>
                          <a:ea typeface="BIZ UDゴシック" panose="020B0400000000000000" pitchFamily="49" charset="-128"/>
                        </a:rPr>
                        <a:t>特例基金（財政基盤強化分）</a:t>
                      </a:r>
                    </a:p>
                  </a:txBody>
                  <a:tcPr marL="89281" marR="89281" marT="44641" marB="446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hangingPunct="0">
                        <a:lnSpc>
                          <a:spcPts val="1100"/>
                        </a:lnSpc>
                      </a:pPr>
                      <a:r>
                        <a:rPr kumimoji="1" lang="ja-JP" altLang="en-US" sz="1000" dirty="0">
                          <a:solidFill>
                            <a:schemeClr val="tx1"/>
                          </a:solidFill>
                          <a:latin typeface="Arial Rounded MT Bold" panose="020F0704030504030204" pitchFamily="34" charset="0"/>
                          <a:ea typeface="BIZ UDゴシック" panose="020B0400000000000000" pitchFamily="49" charset="-128"/>
                        </a:rPr>
                        <a:t>・</a:t>
                      </a:r>
                      <a:r>
                        <a:rPr kumimoji="1" lang="en-US" altLang="ja-JP" sz="1000" dirty="0">
                          <a:solidFill>
                            <a:schemeClr val="tx1"/>
                          </a:solidFill>
                          <a:latin typeface="Arial Rounded MT Bold" panose="020F0704030504030204" pitchFamily="34" charset="0"/>
                          <a:ea typeface="BIZ UDゴシック" panose="020B0400000000000000" pitchFamily="49" charset="-128"/>
                        </a:rPr>
                        <a:t>5.98</a:t>
                      </a:r>
                      <a:r>
                        <a:rPr kumimoji="1" lang="ja-JP" altLang="en-US" sz="1000" dirty="0">
                          <a:solidFill>
                            <a:schemeClr val="tx1"/>
                          </a:solidFill>
                          <a:latin typeface="Arial Rounded MT Bold" panose="020F0704030504030204" pitchFamily="34" charset="0"/>
                          <a:ea typeface="BIZ UDゴシック" panose="020B0400000000000000" pitchFamily="49" charset="-128"/>
                        </a:rPr>
                        <a:t>億円</a:t>
                      </a:r>
                    </a:p>
                  </a:txBody>
                  <a:tcPr marL="89281" marR="89281" marT="44641" marB="446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892799" rtl="0" eaLnBrk="1" fontAlgn="auto" latinLnBrk="0" hangingPunct="0">
                        <a:lnSpc>
                          <a:spcPts val="1100"/>
                        </a:lnSpc>
                        <a:spcBef>
                          <a:spcPts val="0"/>
                        </a:spcBef>
                        <a:spcAft>
                          <a:spcPts val="0"/>
                        </a:spcAft>
                        <a:buClrTx/>
                        <a:buSzTx/>
                        <a:buFontTx/>
                        <a:buNone/>
                        <a:tabLst/>
                        <a:defRPr/>
                      </a:pPr>
                      <a:r>
                        <a:rPr kumimoji="1" lang="ja-JP" altLang="en-US" sz="1000" b="0" dirty="0">
                          <a:solidFill>
                            <a:schemeClr val="tx1"/>
                          </a:solidFill>
                          <a:latin typeface="BIZ UDゴシック" panose="020B0400000000000000" pitchFamily="49" charset="-128"/>
                          <a:ea typeface="BIZ UDゴシック" panose="020B0400000000000000" pitchFamily="49" charset="-128"/>
                        </a:rPr>
                        <a:t>ー</a:t>
                      </a:r>
                    </a:p>
                  </a:txBody>
                  <a:tcPr marL="89281" marR="89281" marT="44641" marB="446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hangingPunct="0">
                        <a:lnSpc>
                          <a:spcPts val="1100"/>
                        </a:lnSpc>
                      </a:pPr>
                      <a:r>
                        <a:rPr kumimoji="1" lang="ja-JP" altLang="en-US" sz="1000" dirty="0">
                          <a:solidFill>
                            <a:schemeClr val="tx1"/>
                          </a:solidFill>
                          <a:latin typeface="BIZ UDゴシック" panose="020B0400000000000000" pitchFamily="49" charset="-128"/>
                          <a:ea typeface="BIZ UDゴシック" panose="020B0400000000000000" pitchFamily="49" charset="-128"/>
                        </a:rPr>
                        <a:t>・保険料抑制</a:t>
                      </a:r>
                      <a:endParaRPr kumimoji="1" lang="en-US" altLang="ja-JP" sz="1000" dirty="0">
                        <a:solidFill>
                          <a:schemeClr val="tx1"/>
                        </a:solidFill>
                        <a:latin typeface="BIZ UDゴシック" panose="020B0400000000000000" pitchFamily="49" charset="-128"/>
                        <a:ea typeface="BIZ UDゴシック" panose="020B0400000000000000" pitchFamily="49" charset="-128"/>
                      </a:endParaRPr>
                    </a:p>
                  </a:txBody>
                  <a:tcPr marL="89281" marR="89281" marT="44641" marB="446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76605807"/>
                  </a:ext>
                </a:extLst>
              </a:tr>
              <a:tr h="0">
                <a:tc rowSpan="8">
                  <a:txBody>
                    <a:bodyPr/>
                    <a:lstStyle/>
                    <a:p>
                      <a:pPr algn="ctr">
                        <a:lnSpc>
                          <a:spcPts val="1100"/>
                        </a:lnSpc>
                      </a:pPr>
                      <a:r>
                        <a:rPr kumimoji="1" lang="ja-JP" altLang="en-US" sz="1000" b="1" dirty="0">
                          <a:solidFill>
                            <a:schemeClr val="tx1"/>
                          </a:solidFill>
                          <a:latin typeface="Arial Rounded MT Bold" panose="020F0704030504030204" pitchFamily="34" charset="0"/>
                          <a:ea typeface="BIZ UDゴシック" panose="020B0400000000000000" pitchFamily="49" charset="-128"/>
                        </a:rPr>
                        <a:t>６（財政調整事業）</a:t>
                      </a:r>
                    </a:p>
                  </a:txBody>
                  <a:tcPr marL="89281" marR="89281" marT="44641" marB="44641"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hangingPunct="0">
                        <a:lnSpc>
                          <a:spcPts val="1100"/>
                        </a:lnSpc>
                      </a:pPr>
                      <a:r>
                        <a:rPr kumimoji="1" lang="ja-JP" altLang="en-US" sz="1000" b="1" dirty="0">
                          <a:solidFill>
                            <a:schemeClr val="tx1"/>
                          </a:solidFill>
                          <a:latin typeface="Arial Rounded MT Bold" panose="020F0704030504030204" pitchFamily="34" charset="0"/>
                          <a:ea typeface="BIZ UDゴシック" panose="020B0400000000000000" pitchFamily="49" charset="-128"/>
                        </a:rPr>
                        <a:t>① 府国保特会の剰余金の活用</a:t>
                      </a:r>
                    </a:p>
                  </a:txBody>
                  <a:tcPr marL="89281" marR="89281" marT="44641" marB="446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hangingPunct="0">
                        <a:lnSpc>
                          <a:spcPts val="1100"/>
                        </a:lnSpc>
                      </a:pPr>
                      <a:r>
                        <a:rPr kumimoji="1" lang="ja-JP" altLang="en-US" sz="1000" dirty="0">
                          <a:solidFill>
                            <a:schemeClr val="tx1"/>
                          </a:solidFill>
                          <a:latin typeface="Arial Rounded MT Bold" panose="020F0704030504030204" pitchFamily="34" charset="0"/>
                          <a:ea typeface="BIZ UDゴシック" panose="020B0400000000000000" pitchFamily="49" charset="-128"/>
                        </a:rPr>
                        <a:t>・</a:t>
                      </a:r>
                      <a:r>
                        <a:rPr kumimoji="1" lang="en-US" altLang="ja-JP" sz="1000" dirty="0">
                          <a:solidFill>
                            <a:schemeClr val="tx1"/>
                          </a:solidFill>
                          <a:latin typeface="Arial Rounded MT Bold" panose="020F0704030504030204" pitchFamily="34" charset="0"/>
                          <a:ea typeface="BIZ UDゴシック" panose="020B0400000000000000" pitchFamily="49" charset="-128"/>
                        </a:rPr>
                        <a:t>66</a:t>
                      </a:r>
                      <a:r>
                        <a:rPr kumimoji="1" lang="ja-JP" altLang="en-US" sz="1000" dirty="0">
                          <a:solidFill>
                            <a:schemeClr val="tx1"/>
                          </a:solidFill>
                          <a:latin typeface="Arial Rounded MT Bold" panose="020F0704030504030204" pitchFamily="34" charset="0"/>
                          <a:ea typeface="BIZ UDゴシック" panose="020B0400000000000000" pitchFamily="49" charset="-128"/>
                        </a:rPr>
                        <a:t>億円</a:t>
                      </a:r>
                    </a:p>
                  </a:txBody>
                  <a:tcPr marL="89281" marR="89281" marT="44641" marB="446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marL="0" marR="0" lvl="0" indent="0" algn="ctr" defTabSz="892799" rtl="0" eaLnBrk="1" fontAlgn="auto" latinLnBrk="0" hangingPunct="0">
                        <a:lnSpc>
                          <a:spcPts val="1100"/>
                        </a:lnSpc>
                        <a:spcBef>
                          <a:spcPts val="0"/>
                        </a:spcBef>
                        <a:spcAft>
                          <a:spcPts val="0"/>
                        </a:spcAft>
                        <a:buClrTx/>
                        <a:buSzTx/>
                        <a:buFontTx/>
                        <a:buNone/>
                        <a:tabLst/>
                        <a:defRPr/>
                      </a:pPr>
                      <a:r>
                        <a:rPr kumimoji="1" lang="ja-JP" altLang="en-US" sz="1000" b="0" dirty="0">
                          <a:solidFill>
                            <a:schemeClr val="tx1"/>
                          </a:solidFill>
                          <a:latin typeface="BIZ UDゴシック" panose="020B0400000000000000" pitchFamily="49" charset="-128"/>
                          <a:ea typeface="BIZ UDゴシック" panose="020B0400000000000000" pitchFamily="49" charset="-128"/>
                        </a:rPr>
                        <a:t>ー</a:t>
                      </a:r>
                    </a:p>
                  </a:txBody>
                  <a:tcPr marL="89281" marR="89281" marT="44641" marB="446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l" hangingPunct="0">
                        <a:lnSpc>
                          <a:spcPts val="1100"/>
                        </a:lnSpc>
                      </a:pPr>
                      <a:r>
                        <a:rPr kumimoji="1" lang="ja-JP" altLang="en-US" sz="1000" dirty="0">
                          <a:solidFill>
                            <a:schemeClr val="tx1"/>
                          </a:solidFill>
                          <a:latin typeface="BIZ UDゴシック" panose="020B0400000000000000" pitchFamily="49" charset="-128"/>
                          <a:ea typeface="BIZ UDゴシック" panose="020B0400000000000000" pitchFamily="49" charset="-128"/>
                        </a:rPr>
                        <a:t>・保険料抑制</a:t>
                      </a:r>
                      <a:endParaRPr kumimoji="1" lang="en-US" altLang="ja-JP" sz="1000" dirty="0">
                        <a:solidFill>
                          <a:schemeClr val="tx1"/>
                        </a:solidFill>
                        <a:latin typeface="BIZ UDゴシック" panose="020B0400000000000000" pitchFamily="49" charset="-128"/>
                        <a:ea typeface="BIZ UDゴシック" panose="020B0400000000000000" pitchFamily="49" charset="-128"/>
                      </a:endParaRPr>
                    </a:p>
                  </a:txBody>
                  <a:tcPr marL="89281" marR="89281" marT="44641" marB="446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3787537928"/>
                  </a:ext>
                </a:extLst>
              </a:tr>
              <a:tr h="298723">
                <a:tc vMerge="1">
                  <a:txBody>
                    <a:bodyPr/>
                    <a:lstStyle/>
                    <a:p>
                      <a:pPr algn="ctr">
                        <a:lnSpc>
                          <a:spcPts val="1100"/>
                        </a:lnSpc>
                      </a:pPr>
                      <a:r>
                        <a:rPr kumimoji="1" lang="ja-JP" altLang="en-US" sz="1000" dirty="0">
                          <a:solidFill>
                            <a:schemeClr val="tx1"/>
                          </a:solidFill>
                          <a:latin typeface="BIZ UDゴシック" panose="020B0400000000000000" pitchFamily="49" charset="-128"/>
                          <a:ea typeface="BIZ UDゴシック" panose="020B0400000000000000" pitchFamily="49" charset="-128"/>
                        </a:rPr>
                        <a:t>７（財政調整事業）</a:t>
                      </a:r>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hangingPunct="0">
                        <a:lnSpc>
                          <a:spcPts val="1100"/>
                        </a:lnSpc>
                      </a:pPr>
                      <a:r>
                        <a:rPr kumimoji="1" lang="ja-JP" altLang="en-US" sz="1000" b="1" dirty="0">
                          <a:solidFill>
                            <a:schemeClr val="tx1"/>
                          </a:solidFill>
                          <a:latin typeface="Arial Rounded MT Bold" panose="020F0704030504030204" pitchFamily="34" charset="0"/>
                          <a:ea typeface="BIZ UDゴシック" panose="020B0400000000000000" pitchFamily="49" charset="-128"/>
                        </a:rPr>
                        <a:t>② 前期高齢者交付金の精算に備えた</a:t>
                      </a:r>
                      <a:endParaRPr kumimoji="1" lang="en-US" altLang="ja-JP" sz="1000" b="1" dirty="0">
                        <a:solidFill>
                          <a:schemeClr val="tx1"/>
                        </a:solidFill>
                        <a:latin typeface="Arial Rounded MT Bold" panose="020F0704030504030204" pitchFamily="34" charset="0"/>
                        <a:ea typeface="BIZ UDゴシック" panose="020B0400000000000000" pitchFamily="49" charset="-128"/>
                      </a:endParaRPr>
                    </a:p>
                    <a:p>
                      <a:pPr hangingPunct="0">
                        <a:lnSpc>
                          <a:spcPts val="1100"/>
                        </a:lnSpc>
                      </a:pPr>
                      <a:r>
                        <a:rPr kumimoji="1" lang="en-US" altLang="ja-JP" sz="1000" b="1" dirty="0">
                          <a:solidFill>
                            <a:schemeClr val="tx1"/>
                          </a:solidFill>
                          <a:latin typeface="Arial Rounded MT Bold" panose="020F0704030504030204" pitchFamily="34" charset="0"/>
                          <a:ea typeface="BIZ UDゴシック" panose="020B0400000000000000" pitchFamily="49" charset="-128"/>
                        </a:rPr>
                        <a:t>   </a:t>
                      </a:r>
                      <a:r>
                        <a:rPr kumimoji="1" lang="ja-JP" altLang="en-US" sz="1000" b="1" dirty="0">
                          <a:solidFill>
                            <a:schemeClr val="tx1"/>
                          </a:solidFill>
                          <a:latin typeface="Arial Rounded MT Bold" panose="020F0704030504030204" pitchFamily="34" charset="0"/>
                          <a:ea typeface="BIZ UDゴシック" panose="020B0400000000000000" pitchFamily="49" charset="-128"/>
                        </a:rPr>
                        <a:t>留保財源の活用</a:t>
                      </a:r>
                    </a:p>
                  </a:txBody>
                  <a:tcPr marL="89281" marR="89281" marT="44641" marB="446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hangingPunct="0">
                        <a:lnSpc>
                          <a:spcPts val="1100"/>
                        </a:lnSpc>
                      </a:pPr>
                      <a:r>
                        <a:rPr kumimoji="1" lang="ja-JP" altLang="en-US" sz="1000" dirty="0">
                          <a:solidFill>
                            <a:schemeClr val="tx1"/>
                          </a:solidFill>
                          <a:latin typeface="Arial Rounded MT Bold" panose="020F0704030504030204" pitchFamily="34" charset="0"/>
                          <a:ea typeface="BIZ UDゴシック" panose="020B0400000000000000" pitchFamily="49" charset="-128"/>
                        </a:rPr>
                        <a:t>・算出ルール</a:t>
                      </a:r>
                      <a:r>
                        <a:rPr kumimoji="1" lang="en-US" altLang="ja-JP" sz="600" dirty="0">
                          <a:solidFill>
                            <a:schemeClr val="tx1"/>
                          </a:solidFill>
                          <a:latin typeface="Arial Rounded MT Bold" panose="020F0704030504030204" pitchFamily="34" charset="0"/>
                          <a:ea typeface="BIZ UD明朝 Medium" panose="02020500000000000000" pitchFamily="17" charset="-128"/>
                        </a:rPr>
                        <a:t>※</a:t>
                      </a:r>
                      <a:r>
                        <a:rPr kumimoji="1" lang="ja-JP" altLang="en-US" sz="1000" dirty="0">
                          <a:solidFill>
                            <a:schemeClr val="tx1"/>
                          </a:solidFill>
                          <a:latin typeface="Arial Rounded MT Bold" panose="020F0704030504030204" pitchFamily="34" charset="0"/>
                          <a:ea typeface="BIZ UDゴシック" panose="020B0400000000000000" pitchFamily="49" charset="-128"/>
                        </a:rPr>
                        <a:t>に基づき運用</a:t>
                      </a:r>
                      <a:endParaRPr kumimoji="1" lang="en-US" altLang="ja-JP" sz="1000" dirty="0">
                        <a:solidFill>
                          <a:schemeClr val="tx1"/>
                        </a:solidFill>
                        <a:latin typeface="Arial Rounded MT Bold" panose="020F0704030504030204" pitchFamily="34" charset="0"/>
                        <a:ea typeface="BIZ UDゴシック" panose="020B0400000000000000" pitchFamily="49" charset="-128"/>
                      </a:endParaRPr>
                    </a:p>
                    <a:p>
                      <a:pPr marL="0" marR="0" lvl="0" indent="0" algn="l" defTabSz="914400" rtl="0" eaLnBrk="1" fontAlgn="auto" latinLnBrk="0" hangingPunct="0">
                        <a:lnSpc>
                          <a:spcPts val="1100"/>
                        </a:lnSpc>
                        <a:spcBef>
                          <a:spcPts val="0"/>
                        </a:spcBef>
                        <a:spcAft>
                          <a:spcPts val="0"/>
                        </a:spcAft>
                        <a:buClrTx/>
                        <a:buSzTx/>
                        <a:buFontTx/>
                        <a:buNone/>
                        <a:tabLst/>
                        <a:defRPr/>
                      </a:pPr>
                      <a:r>
                        <a:rPr kumimoji="1" lang="ja-JP" altLang="en-US" sz="800" dirty="0">
                          <a:solidFill>
                            <a:schemeClr val="tx1"/>
                          </a:solidFill>
                          <a:latin typeface="Arial Rounded MT Bold" panose="020F0704030504030204" pitchFamily="34" charset="0"/>
                          <a:ea typeface="BIZ UD明朝 Medium" panose="02020500000000000000" pitchFamily="17" charset="-128"/>
                        </a:rPr>
                        <a:t>　</a:t>
                      </a:r>
                      <a:r>
                        <a:rPr kumimoji="1" lang="en-US" altLang="ja-JP" sz="800" dirty="0">
                          <a:solidFill>
                            <a:schemeClr val="tx1"/>
                          </a:solidFill>
                          <a:latin typeface="Arial Rounded MT Bold" panose="020F0704030504030204" pitchFamily="34" charset="0"/>
                          <a:ea typeface="BIZ UD明朝 Medium" panose="02020500000000000000" pitchFamily="17" charset="-128"/>
                        </a:rPr>
                        <a:t>※</a:t>
                      </a:r>
                      <a:r>
                        <a:rPr kumimoji="1" lang="ja-JP" altLang="en-US" sz="800" dirty="0">
                          <a:solidFill>
                            <a:schemeClr val="tx1"/>
                          </a:solidFill>
                          <a:latin typeface="Arial Rounded MT Bold" panose="020F0704030504030204" pitchFamily="34" charset="0"/>
                          <a:ea typeface="BIZ UD明朝 Medium" panose="02020500000000000000" pitchFamily="17" charset="-128"/>
                        </a:rPr>
                        <a:t>第</a:t>
                      </a:r>
                      <a:r>
                        <a:rPr kumimoji="1" lang="en-US" altLang="ja-JP" sz="800" dirty="0">
                          <a:solidFill>
                            <a:schemeClr val="tx1"/>
                          </a:solidFill>
                          <a:latin typeface="Arial Rounded MT Bold" panose="020F0704030504030204" pitchFamily="34" charset="0"/>
                          <a:ea typeface="BIZ UD明朝 Medium" panose="02020500000000000000" pitchFamily="17" charset="-128"/>
                        </a:rPr>
                        <a:t>90</a:t>
                      </a:r>
                      <a:r>
                        <a:rPr kumimoji="1" lang="ja-JP" altLang="en-US" sz="800" dirty="0">
                          <a:solidFill>
                            <a:schemeClr val="tx1"/>
                          </a:solidFill>
                          <a:latin typeface="Arial Rounded MT Bold" panose="020F0704030504030204" pitchFamily="34" charset="0"/>
                          <a:ea typeface="BIZ UD明朝 Medium" panose="02020500000000000000" pitchFamily="17" charset="-128"/>
                        </a:rPr>
                        <a:t>回財政</a:t>
                      </a:r>
                      <a:r>
                        <a:rPr kumimoji="1" lang="en-US" altLang="ja-JP" sz="800" dirty="0">
                          <a:solidFill>
                            <a:schemeClr val="tx1"/>
                          </a:solidFill>
                          <a:latin typeface="Arial Rounded MT Bold" panose="020F0704030504030204" pitchFamily="34" charset="0"/>
                          <a:ea typeface="BIZ UD明朝 Medium" panose="02020500000000000000" pitchFamily="17" charset="-128"/>
                        </a:rPr>
                        <a:t>WG</a:t>
                      </a:r>
                      <a:r>
                        <a:rPr kumimoji="1" lang="ja-JP" altLang="en-US" sz="800" dirty="0">
                          <a:solidFill>
                            <a:schemeClr val="tx1"/>
                          </a:solidFill>
                          <a:latin typeface="Arial Rounded MT Bold" panose="020F0704030504030204" pitchFamily="34" charset="0"/>
                          <a:ea typeface="BIZ UD明朝 Medium" panose="02020500000000000000" pitchFamily="17" charset="-128"/>
                        </a:rPr>
                        <a:t>（令和５年度）で算出ルールを</a:t>
                      </a:r>
                      <a:endParaRPr kumimoji="1" lang="en-US" altLang="ja-JP" sz="800" dirty="0">
                        <a:solidFill>
                          <a:schemeClr val="tx1"/>
                        </a:solidFill>
                        <a:latin typeface="Arial Rounded MT Bold" panose="020F0704030504030204" pitchFamily="34" charset="0"/>
                        <a:ea typeface="BIZ UD明朝 Medium" panose="02020500000000000000" pitchFamily="17" charset="-128"/>
                      </a:endParaRPr>
                    </a:p>
                    <a:p>
                      <a:pPr marL="0" marR="0" lvl="0" indent="0" algn="l" defTabSz="914400" rtl="0" eaLnBrk="1" fontAlgn="auto" latinLnBrk="0" hangingPunct="0">
                        <a:lnSpc>
                          <a:spcPts val="1100"/>
                        </a:lnSpc>
                        <a:spcBef>
                          <a:spcPts val="0"/>
                        </a:spcBef>
                        <a:spcAft>
                          <a:spcPts val="0"/>
                        </a:spcAft>
                        <a:buClrTx/>
                        <a:buSzTx/>
                        <a:buFontTx/>
                        <a:buNone/>
                        <a:tabLst/>
                        <a:defRPr/>
                      </a:pPr>
                      <a:r>
                        <a:rPr kumimoji="1" lang="ja-JP" altLang="en-US" sz="800" dirty="0">
                          <a:solidFill>
                            <a:schemeClr val="tx1"/>
                          </a:solidFill>
                          <a:latin typeface="Arial Rounded MT Bold" panose="020F0704030504030204" pitchFamily="34" charset="0"/>
                          <a:ea typeface="BIZ UD明朝 Medium" panose="02020500000000000000" pitchFamily="17" charset="-128"/>
                        </a:rPr>
                        <a:t>　　一部見直し</a:t>
                      </a:r>
                    </a:p>
                  </a:txBody>
                  <a:tcPr marL="89281" marR="89281" marT="44641" marB="446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marL="0" marR="0" lvl="0" indent="0" algn="ctr" defTabSz="914400" rtl="0" eaLnBrk="1" fontAlgn="auto" latinLnBrk="0" hangingPunct="0">
                        <a:lnSpc>
                          <a:spcPts val="1100"/>
                        </a:lnSpc>
                        <a:spcBef>
                          <a:spcPts val="0"/>
                        </a:spcBef>
                        <a:spcAft>
                          <a:spcPts val="0"/>
                        </a:spcAft>
                        <a:buClrTx/>
                        <a:buSzTx/>
                        <a:buFontTx/>
                        <a:buNone/>
                        <a:tabLst/>
                        <a:defRPr/>
                      </a:pPr>
                      <a:r>
                        <a:rPr kumimoji="1" lang="ja-JP" altLang="en-US" sz="1000" b="0" dirty="0">
                          <a:solidFill>
                            <a:schemeClr val="tx1"/>
                          </a:solidFill>
                          <a:latin typeface="BIZ UDゴシック" panose="020B0400000000000000" pitchFamily="49" charset="-128"/>
                          <a:ea typeface="BIZ UDゴシック" panose="020B0400000000000000" pitchFamily="49" charset="-128"/>
                        </a:rPr>
                        <a:t>ー</a:t>
                      </a:r>
                    </a:p>
                  </a:txBody>
                  <a:tcPr marL="89281" marR="89281" marT="44641" marB="446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hangingPunct="0">
                        <a:lnSpc>
                          <a:spcPts val="1100"/>
                        </a:lnSpc>
                      </a:pPr>
                      <a:r>
                        <a:rPr kumimoji="1" lang="ja-JP" altLang="en-US" sz="1000" b="0" dirty="0">
                          <a:solidFill>
                            <a:schemeClr val="tx1"/>
                          </a:solidFill>
                          <a:latin typeface="BIZ UDゴシック" panose="020B0400000000000000" pitchFamily="49" charset="-128"/>
                          <a:ea typeface="BIZ UDゴシック" panose="020B0400000000000000" pitchFamily="49" charset="-128"/>
                        </a:rPr>
                        <a:t>ー</a:t>
                      </a:r>
                    </a:p>
                  </a:txBody>
                  <a:tcPr marL="89281" marR="89281" marT="44641" marB="446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787029425"/>
                  </a:ext>
                </a:extLst>
              </a:tr>
              <a:tr h="139803">
                <a:tc vMerge="1">
                  <a:txBody>
                    <a:bodyPr/>
                    <a:lstStyle/>
                    <a:p>
                      <a:pPr algn="ctr"/>
                      <a:endParaRPr kumimoji="1" lang="en-US" altLang="ja-JP" sz="900" dirty="0">
                        <a:solidFill>
                          <a:schemeClr val="tx1"/>
                        </a:solidFill>
                        <a:latin typeface="BIZ UDゴシック" panose="020B0400000000000000" pitchFamily="49" charset="-128"/>
                        <a:ea typeface="BIZ UDゴシック" panose="020B0400000000000000"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hangingPunct="0">
                        <a:lnSpc>
                          <a:spcPts val="1100"/>
                        </a:lnSpc>
                      </a:pPr>
                      <a:r>
                        <a:rPr kumimoji="1" lang="ja-JP" altLang="en-US" sz="1000" b="1" dirty="0">
                          <a:solidFill>
                            <a:schemeClr val="tx1"/>
                          </a:solidFill>
                          <a:latin typeface="Arial Rounded MT Bold" panose="020F0704030504030204" pitchFamily="34" charset="0"/>
                          <a:ea typeface="BIZ UDゴシック" panose="020B0400000000000000" pitchFamily="49" charset="-128"/>
                        </a:rPr>
                        <a:t>③ 保険者努力支援制度交付金</a:t>
                      </a:r>
                      <a:endParaRPr kumimoji="1" lang="en-US" altLang="ja-JP" sz="1000" b="1" dirty="0">
                        <a:solidFill>
                          <a:schemeClr val="tx1"/>
                        </a:solidFill>
                        <a:latin typeface="Arial Rounded MT Bold" panose="020F0704030504030204" pitchFamily="34" charset="0"/>
                        <a:ea typeface="BIZ UDゴシック" panose="020B0400000000000000" pitchFamily="49" charset="-128"/>
                      </a:endParaRPr>
                    </a:p>
                    <a:p>
                      <a:pPr hangingPunct="0">
                        <a:lnSpc>
                          <a:spcPts val="1100"/>
                        </a:lnSpc>
                      </a:pPr>
                      <a:r>
                        <a:rPr kumimoji="1" lang="en-US" altLang="ja-JP" sz="1000" b="1" dirty="0">
                          <a:solidFill>
                            <a:schemeClr val="tx1"/>
                          </a:solidFill>
                          <a:latin typeface="Arial Rounded MT Bold" panose="020F0704030504030204" pitchFamily="34" charset="0"/>
                          <a:ea typeface="BIZ UDゴシック" panose="020B0400000000000000" pitchFamily="49" charset="-128"/>
                        </a:rPr>
                        <a:t>  </a:t>
                      </a:r>
                      <a:r>
                        <a:rPr kumimoji="1" lang="ja-JP" altLang="en-US" sz="1000" b="1" dirty="0">
                          <a:solidFill>
                            <a:schemeClr val="tx1"/>
                          </a:solidFill>
                          <a:latin typeface="Arial Rounded MT Bold" panose="020F0704030504030204" pitchFamily="34" charset="0"/>
                          <a:ea typeface="BIZ UDゴシック" panose="020B0400000000000000" pitchFamily="49" charset="-128"/>
                        </a:rPr>
                        <a:t>（都道府県分）</a:t>
                      </a:r>
                    </a:p>
                  </a:txBody>
                  <a:tcPr marL="89281" marR="89281" marT="44641" marB="446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hangingPunct="0">
                        <a:lnSpc>
                          <a:spcPts val="1100"/>
                        </a:lnSpc>
                      </a:pPr>
                      <a:r>
                        <a:rPr kumimoji="1" lang="ja-JP" altLang="en-US" sz="1000" dirty="0">
                          <a:solidFill>
                            <a:schemeClr val="tx1"/>
                          </a:solidFill>
                          <a:latin typeface="Arial Rounded MT Bold" panose="020F0704030504030204" pitchFamily="34" charset="0"/>
                          <a:ea typeface="BIZ UDゴシック" panose="020B0400000000000000" pitchFamily="49" charset="-128"/>
                        </a:rPr>
                        <a:t>・全額を保険料抑制に活用</a:t>
                      </a:r>
                    </a:p>
                  </a:txBody>
                  <a:tcPr marL="89281" marR="89281" marT="44641" marB="446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marL="0" marR="0" lvl="0" indent="0" algn="ctr" defTabSz="892799" rtl="0" eaLnBrk="1" fontAlgn="auto" latinLnBrk="0" hangingPunct="0">
                        <a:lnSpc>
                          <a:spcPts val="1100"/>
                        </a:lnSpc>
                        <a:spcBef>
                          <a:spcPts val="0"/>
                        </a:spcBef>
                        <a:spcAft>
                          <a:spcPts val="0"/>
                        </a:spcAft>
                        <a:buClrTx/>
                        <a:buSzTx/>
                        <a:buFontTx/>
                        <a:buNone/>
                        <a:tabLst/>
                        <a:defRPr/>
                      </a:pPr>
                      <a:r>
                        <a:rPr kumimoji="1" lang="ja-JP" altLang="en-US" sz="1000" b="0" dirty="0">
                          <a:solidFill>
                            <a:schemeClr val="tx1"/>
                          </a:solidFill>
                          <a:latin typeface="BIZ UDゴシック" panose="020B0400000000000000" pitchFamily="49" charset="-128"/>
                          <a:ea typeface="BIZ UDゴシック" panose="020B0400000000000000" pitchFamily="49" charset="-128"/>
                        </a:rPr>
                        <a:t>ー</a:t>
                      </a:r>
                    </a:p>
                  </a:txBody>
                  <a:tcPr marL="89281" marR="89281" marT="44641" marB="446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l" hangingPunct="0">
                        <a:lnSpc>
                          <a:spcPts val="1100"/>
                        </a:lnSpc>
                      </a:pPr>
                      <a:r>
                        <a:rPr kumimoji="1" lang="ja-JP" altLang="en-US" sz="1000" dirty="0">
                          <a:solidFill>
                            <a:schemeClr val="tx1"/>
                          </a:solidFill>
                          <a:latin typeface="BIZ UDゴシック" panose="020B0400000000000000" pitchFamily="49" charset="-128"/>
                          <a:ea typeface="BIZ UDゴシック" panose="020B0400000000000000" pitchFamily="49" charset="-128"/>
                        </a:rPr>
                        <a:t>・保険料抑制</a:t>
                      </a:r>
                      <a:endParaRPr kumimoji="1" lang="en-US" altLang="ja-JP" sz="1000" dirty="0">
                        <a:solidFill>
                          <a:schemeClr val="tx1"/>
                        </a:solidFill>
                        <a:latin typeface="BIZ UDゴシック" panose="020B0400000000000000" pitchFamily="49" charset="-128"/>
                        <a:ea typeface="BIZ UDゴシック" panose="020B0400000000000000" pitchFamily="49" charset="-128"/>
                      </a:endParaRPr>
                    </a:p>
                  </a:txBody>
                  <a:tcPr marL="89281" marR="89281" marT="44641" marB="446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3351381803"/>
                  </a:ext>
                </a:extLst>
              </a:tr>
              <a:tr h="192776">
                <a:tc vMerge="1">
                  <a:txBody>
                    <a:bodyPr/>
                    <a:lstStyle/>
                    <a:p>
                      <a:pPr algn="ctr"/>
                      <a:endParaRPr kumimoji="1" lang="ja-JP" altLang="en-US" sz="900" dirty="0">
                        <a:solidFill>
                          <a:schemeClr val="tx1"/>
                        </a:solidFill>
                        <a:latin typeface="BIZ UDゴシック" panose="020B0400000000000000" pitchFamily="49" charset="-128"/>
                        <a:ea typeface="BIZ UDゴシック" panose="020B0400000000000000"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hangingPunct="0">
                        <a:lnSpc>
                          <a:spcPts val="1100"/>
                        </a:lnSpc>
                      </a:pPr>
                      <a:r>
                        <a:rPr kumimoji="1" lang="ja-JP" altLang="en-US" sz="1000" b="1" dirty="0">
                          <a:solidFill>
                            <a:schemeClr val="tx1"/>
                          </a:solidFill>
                          <a:latin typeface="Arial Rounded MT Bold" panose="020F0704030504030204" pitchFamily="34" charset="0"/>
                          <a:ea typeface="BIZ UDゴシック" panose="020B0400000000000000" pitchFamily="49" charset="-128"/>
                        </a:rPr>
                        <a:t>④ 府２号繰入金（府１号振替分）</a:t>
                      </a:r>
                    </a:p>
                  </a:txBody>
                  <a:tcPr marL="89281" marR="89281" marT="44641" marB="446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l" hangingPunct="0">
                        <a:lnSpc>
                          <a:spcPts val="1100"/>
                        </a:lnSpc>
                      </a:pPr>
                      <a:r>
                        <a:rPr kumimoji="1" lang="ja-JP" altLang="en-US" sz="1000" dirty="0">
                          <a:solidFill>
                            <a:schemeClr val="tx1"/>
                          </a:solidFill>
                          <a:latin typeface="Arial Rounded MT Bold" panose="020F0704030504030204" pitchFamily="34" charset="0"/>
                          <a:ea typeface="BIZ UDゴシック" panose="020B0400000000000000" pitchFamily="49" charset="-128"/>
                        </a:rPr>
                        <a:t>・保健事業の効果的取組に係る財源を除き、</a:t>
                      </a:r>
                      <a:endParaRPr kumimoji="1" lang="en-US" altLang="ja-JP" sz="1000" dirty="0">
                        <a:solidFill>
                          <a:schemeClr val="tx1"/>
                        </a:solidFill>
                        <a:latin typeface="Arial Rounded MT Bold" panose="020F0704030504030204" pitchFamily="34" charset="0"/>
                        <a:ea typeface="BIZ UDゴシック" panose="020B0400000000000000" pitchFamily="49" charset="-128"/>
                      </a:endParaRPr>
                    </a:p>
                    <a:p>
                      <a:pPr algn="l" hangingPunct="0">
                        <a:lnSpc>
                          <a:spcPts val="1100"/>
                        </a:lnSpc>
                      </a:pPr>
                      <a:r>
                        <a:rPr kumimoji="1" lang="ja-JP" altLang="en-US" sz="1000" dirty="0">
                          <a:solidFill>
                            <a:schemeClr val="tx1"/>
                          </a:solidFill>
                          <a:latin typeface="Arial Rounded MT Bold" panose="020F0704030504030204" pitchFamily="34" charset="0"/>
                          <a:ea typeface="BIZ UDゴシック" panose="020B0400000000000000" pitchFamily="49" charset="-128"/>
                        </a:rPr>
                        <a:t>　保険料抑制に活用</a:t>
                      </a:r>
                      <a:endParaRPr kumimoji="1" lang="en-US" altLang="ja-JP" sz="1000" dirty="0">
                        <a:solidFill>
                          <a:schemeClr val="tx1"/>
                        </a:solidFill>
                        <a:latin typeface="Arial Rounded MT Bold" panose="020F0704030504030204" pitchFamily="34" charset="0"/>
                        <a:ea typeface="BIZ UDゴシック" panose="020B0400000000000000" pitchFamily="49" charset="-128"/>
                      </a:endParaRPr>
                    </a:p>
                    <a:p>
                      <a:pPr algn="l" hangingPunct="0">
                        <a:lnSpc>
                          <a:spcPts val="1100"/>
                        </a:lnSpc>
                      </a:pPr>
                      <a:r>
                        <a:rPr kumimoji="1" lang="ja-JP" altLang="en-US" sz="800" dirty="0">
                          <a:solidFill>
                            <a:schemeClr val="tx1"/>
                          </a:solidFill>
                          <a:latin typeface="Arial Rounded MT Bold" panose="020F0704030504030204" pitchFamily="34" charset="0"/>
                          <a:ea typeface="BIZ UD明朝 Medium" panose="02020500000000000000" pitchFamily="17" charset="-128"/>
                        </a:rPr>
                        <a:t>　</a:t>
                      </a:r>
                      <a:r>
                        <a:rPr kumimoji="1" lang="en-US" altLang="ja-JP" sz="800" dirty="0">
                          <a:solidFill>
                            <a:schemeClr val="tx1"/>
                          </a:solidFill>
                          <a:latin typeface="Arial Rounded MT Bold" panose="020F0704030504030204" pitchFamily="34" charset="0"/>
                          <a:ea typeface="BIZ UD明朝 Medium" panose="02020500000000000000" pitchFamily="17" charset="-128"/>
                        </a:rPr>
                        <a:t>※</a:t>
                      </a:r>
                      <a:r>
                        <a:rPr kumimoji="1" lang="ja-JP" altLang="en-US" sz="800" dirty="0">
                          <a:solidFill>
                            <a:schemeClr val="tx1"/>
                          </a:solidFill>
                          <a:latin typeface="Arial Rounded MT Bold" panose="020F0704030504030204" pitchFamily="34" charset="0"/>
                          <a:ea typeface="BIZ UD明朝 Medium" panose="02020500000000000000" pitchFamily="17" charset="-128"/>
                        </a:rPr>
                        <a:t>令和７年度は採択事業なしのため、</a:t>
                      </a:r>
                      <a:endParaRPr kumimoji="1" lang="en-US" altLang="ja-JP" sz="800" dirty="0">
                        <a:solidFill>
                          <a:schemeClr val="tx1"/>
                        </a:solidFill>
                        <a:latin typeface="Arial Rounded MT Bold" panose="020F0704030504030204" pitchFamily="34" charset="0"/>
                        <a:ea typeface="BIZ UD明朝 Medium" panose="02020500000000000000" pitchFamily="17" charset="-128"/>
                      </a:endParaRPr>
                    </a:p>
                    <a:p>
                      <a:pPr algn="l" hangingPunct="0">
                        <a:lnSpc>
                          <a:spcPts val="1100"/>
                        </a:lnSpc>
                      </a:pPr>
                      <a:r>
                        <a:rPr kumimoji="1" lang="ja-JP" altLang="en-US" sz="800" dirty="0">
                          <a:solidFill>
                            <a:schemeClr val="tx1"/>
                          </a:solidFill>
                          <a:latin typeface="Arial Rounded MT Bold" panose="020F0704030504030204" pitchFamily="34" charset="0"/>
                          <a:ea typeface="BIZ UD明朝 Medium" panose="02020500000000000000" pitchFamily="17" charset="-128"/>
                        </a:rPr>
                        <a:t>　　全額保険料抑制に活用</a:t>
                      </a:r>
                    </a:p>
                  </a:txBody>
                  <a:tcPr marL="89281" marR="89281" marT="44641" marB="446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marL="0" marR="0" lvl="0" indent="0" algn="ctr" defTabSz="892799" rtl="0" eaLnBrk="1" fontAlgn="auto" latinLnBrk="0" hangingPunct="0">
                        <a:lnSpc>
                          <a:spcPts val="1100"/>
                        </a:lnSpc>
                        <a:spcBef>
                          <a:spcPts val="0"/>
                        </a:spcBef>
                        <a:spcAft>
                          <a:spcPts val="0"/>
                        </a:spcAft>
                        <a:buClrTx/>
                        <a:buSzTx/>
                        <a:buFontTx/>
                        <a:buNone/>
                        <a:tabLst/>
                        <a:defRPr/>
                      </a:pPr>
                      <a:r>
                        <a:rPr kumimoji="1" lang="ja-JP" altLang="en-US" sz="1000" b="0">
                          <a:solidFill>
                            <a:schemeClr val="tx1"/>
                          </a:solidFill>
                          <a:latin typeface="BIZ UDゴシック" panose="020B0400000000000000" pitchFamily="49" charset="-128"/>
                          <a:ea typeface="BIZ UDゴシック" panose="020B0400000000000000" pitchFamily="49" charset="-128"/>
                        </a:rPr>
                        <a:t>ー</a:t>
                      </a:r>
                      <a:endParaRPr kumimoji="1" lang="ja-JP" altLang="en-US" sz="1000" b="0" dirty="0">
                        <a:solidFill>
                          <a:schemeClr val="tx1"/>
                        </a:solidFill>
                        <a:latin typeface="BIZ UDゴシック" panose="020B0400000000000000" pitchFamily="49" charset="-128"/>
                        <a:ea typeface="BIZ UDゴシック" panose="020B0400000000000000" pitchFamily="49" charset="-128"/>
                      </a:endParaRPr>
                    </a:p>
                  </a:txBody>
                  <a:tcPr marL="89281" marR="89281" marT="44641" marB="446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l" hangingPunct="0">
                        <a:lnSpc>
                          <a:spcPts val="1100"/>
                        </a:lnSpc>
                      </a:pPr>
                      <a:r>
                        <a:rPr kumimoji="1" lang="ja-JP" altLang="en-US" sz="1000" dirty="0">
                          <a:solidFill>
                            <a:schemeClr val="tx1"/>
                          </a:solidFill>
                          <a:latin typeface="BIZ UDゴシック" panose="020B0400000000000000" pitchFamily="49" charset="-128"/>
                          <a:ea typeface="BIZ UDゴシック" panose="020B0400000000000000" pitchFamily="49" charset="-128"/>
                        </a:rPr>
                        <a:t>・保険料抑制</a:t>
                      </a:r>
                      <a:endParaRPr kumimoji="1" lang="en-US" altLang="ja-JP" sz="1000" dirty="0">
                        <a:solidFill>
                          <a:schemeClr val="tx1"/>
                        </a:solidFill>
                        <a:latin typeface="BIZ UDゴシック" panose="020B0400000000000000" pitchFamily="49" charset="-128"/>
                        <a:ea typeface="BIZ UDゴシック" panose="020B0400000000000000" pitchFamily="49" charset="-128"/>
                      </a:endParaRPr>
                    </a:p>
                  </a:txBody>
                  <a:tcPr marL="89281" marR="89281" marT="44641" marB="446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2564184135"/>
                  </a:ext>
                </a:extLst>
              </a:tr>
              <a:tr h="192776">
                <a:tc vMerge="1">
                  <a:txBody>
                    <a:bodyPr/>
                    <a:lstStyle/>
                    <a:p>
                      <a:pPr algn="ctr"/>
                      <a:endParaRPr kumimoji="1" lang="ja-JP" altLang="en-US" sz="900" dirty="0">
                        <a:solidFill>
                          <a:schemeClr val="tx1"/>
                        </a:solidFill>
                        <a:latin typeface="BIZ UDゴシック" panose="020B0400000000000000" pitchFamily="49" charset="-128"/>
                        <a:ea typeface="BIZ UDゴシック" panose="020B0400000000000000"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hangingPunct="0">
                        <a:lnSpc>
                          <a:spcPts val="1100"/>
                        </a:lnSpc>
                      </a:pPr>
                      <a:r>
                        <a:rPr kumimoji="1" lang="ja-JP" altLang="en-US" sz="1000" b="1" dirty="0">
                          <a:solidFill>
                            <a:schemeClr val="tx1"/>
                          </a:solidFill>
                          <a:latin typeface="Arial Rounded MT Bold" panose="020F0704030504030204" pitchFamily="34" charset="0"/>
                          <a:ea typeface="BIZ UDゴシック" panose="020B0400000000000000" pitchFamily="49" charset="-128"/>
                        </a:rPr>
                        <a:t>⑤ 保険者努力支援制度交付金</a:t>
                      </a:r>
                      <a:endParaRPr kumimoji="1" lang="en-US" altLang="ja-JP" sz="1000" b="1" dirty="0">
                        <a:solidFill>
                          <a:schemeClr val="tx1"/>
                        </a:solidFill>
                        <a:latin typeface="Arial Rounded MT Bold" panose="020F0704030504030204" pitchFamily="34" charset="0"/>
                        <a:ea typeface="BIZ UDゴシック" panose="020B0400000000000000" pitchFamily="49" charset="-128"/>
                      </a:endParaRPr>
                    </a:p>
                    <a:p>
                      <a:pPr hangingPunct="0">
                        <a:lnSpc>
                          <a:spcPts val="1100"/>
                        </a:lnSpc>
                      </a:pPr>
                      <a:r>
                        <a:rPr kumimoji="1" lang="en-US" altLang="ja-JP" sz="1000" b="1" dirty="0">
                          <a:solidFill>
                            <a:schemeClr val="tx1"/>
                          </a:solidFill>
                          <a:latin typeface="Arial Rounded MT Bold" panose="020F0704030504030204" pitchFamily="34" charset="0"/>
                          <a:ea typeface="BIZ UDゴシック" panose="020B0400000000000000" pitchFamily="49" charset="-128"/>
                        </a:rPr>
                        <a:t>  </a:t>
                      </a:r>
                      <a:r>
                        <a:rPr kumimoji="1" lang="ja-JP" altLang="en-US" sz="1000" b="1" dirty="0">
                          <a:solidFill>
                            <a:schemeClr val="tx1"/>
                          </a:solidFill>
                          <a:latin typeface="Arial Rounded MT Bold" panose="020F0704030504030204" pitchFamily="34" charset="0"/>
                          <a:ea typeface="BIZ UDゴシック" panose="020B0400000000000000" pitchFamily="49" charset="-128"/>
                        </a:rPr>
                        <a:t>（事業費連動分）</a:t>
                      </a:r>
                    </a:p>
                  </a:txBody>
                  <a:tcPr marL="89281" marR="89281" marT="44641" marB="446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hangingPunct="0">
                        <a:lnSpc>
                          <a:spcPts val="1100"/>
                        </a:lnSpc>
                      </a:pPr>
                      <a:r>
                        <a:rPr kumimoji="1" lang="ja-JP" altLang="en-US" sz="1000" dirty="0">
                          <a:solidFill>
                            <a:schemeClr val="tx1"/>
                          </a:solidFill>
                          <a:latin typeface="Arial Rounded MT Bold" panose="020F0704030504030204" pitchFamily="34" charset="0"/>
                          <a:ea typeface="BIZ UDゴシック" panose="020B0400000000000000" pitchFamily="49" charset="-128"/>
                        </a:rPr>
                        <a:t>・当年度の算定には計上せず、翌年度に剰余金</a:t>
                      </a:r>
                      <a:endParaRPr kumimoji="1" lang="en-US" altLang="ja-JP" sz="1000" dirty="0">
                        <a:solidFill>
                          <a:schemeClr val="tx1"/>
                        </a:solidFill>
                        <a:latin typeface="Arial Rounded MT Bold" panose="020F0704030504030204" pitchFamily="34" charset="0"/>
                        <a:ea typeface="BIZ UDゴシック" panose="020B0400000000000000" pitchFamily="49" charset="-128"/>
                      </a:endParaRPr>
                    </a:p>
                    <a:p>
                      <a:pPr hangingPunct="0">
                        <a:lnSpc>
                          <a:spcPts val="1100"/>
                        </a:lnSpc>
                      </a:pPr>
                      <a:r>
                        <a:rPr kumimoji="1" lang="ja-JP" altLang="en-US" sz="1000" dirty="0">
                          <a:solidFill>
                            <a:schemeClr val="tx1"/>
                          </a:solidFill>
                          <a:latin typeface="Arial Rounded MT Bold" panose="020F0704030504030204" pitchFamily="34" charset="0"/>
                          <a:ea typeface="BIZ UDゴシック" panose="020B0400000000000000" pitchFamily="49" charset="-128"/>
                        </a:rPr>
                        <a:t>　が生じた場合は剰余金の活用検討の中で具体</a:t>
                      </a:r>
                      <a:endParaRPr kumimoji="1" lang="en-US" altLang="ja-JP" sz="1000" dirty="0">
                        <a:solidFill>
                          <a:schemeClr val="tx1"/>
                        </a:solidFill>
                        <a:latin typeface="Arial Rounded MT Bold" panose="020F0704030504030204" pitchFamily="34" charset="0"/>
                        <a:ea typeface="BIZ UDゴシック" panose="020B0400000000000000" pitchFamily="49" charset="-128"/>
                      </a:endParaRPr>
                    </a:p>
                    <a:p>
                      <a:pPr hangingPunct="0">
                        <a:lnSpc>
                          <a:spcPts val="1100"/>
                        </a:lnSpc>
                      </a:pPr>
                      <a:r>
                        <a:rPr kumimoji="1" lang="ja-JP" altLang="en-US" sz="1000" dirty="0">
                          <a:solidFill>
                            <a:schemeClr val="tx1"/>
                          </a:solidFill>
                          <a:latin typeface="Arial Rounded MT Bold" panose="020F0704030504030204" pitchFamily="34" charset="0"/>
                          <a:ea typeface="BIZ UDゴシック" panose="020B0400000000000000" pitchFamily="49" charset="-128"/>
                        </a:rPr>
                        <a:t>　的な活用策を検討</a:t>
                      </a:r>
                      <a:endParaRPr kumimoji="1" lang="en-US" altLang="ja-JP" sz="1000" dirty="0">
                        <a:solidFill>
                          <a:schemeClr val="tx1"/>
                        </a:solidFill>
                        <a:latin typeface="Arial Rounded MT Bold" panose="020F0704030504030204" pitchFamily="34" charset="0"/>
                        <a:ea typeface="BIZ UDゴシック" panose="020B0400000000000000" pitchFamily="49" charset="-128"/>
                      </a:endParaRPr>
                    </a:p>
                  </a:txBody>
                  <a:tcPr marL="89281" marR="89281" marT="44641" marB="446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marL="0" marR="0" lvl="0" indent="0" algn="ctr" defTabSz="892799" rtl="0" eaLnBrk="1" fontAlgn="auto" latinLnBrk="0" hangingPunct="0">
                        <a:lnSpc>
                          <a:spcPts val="1100"/>
                        </a:lnSpc>
                        <a:spcBef>
                          <a:spcPts val="0"/>
                        </a:spcBef>
                        <a:spcAft>
                          <a:spcPts val="0"/>
                        </a:spcAft>
                        <a:buClrTx/>
                        <a:buSzTx/>
                        <a:buFontTx/>
                        <a:buNone/>
                        <a:tabLst/>
                        <a:defRPr/>
                      </a:pPr>
                      <a:r>
                        <a:rPr kumimoji="1" lang="ja-JP" altLang="en-US" sz="1000" b="0" dirty="0">
                          <a:solidFill>
                            <a:schemeClr val="tx1"/>
                          </a:solidFill>
                          <a:latin typeface="BIZ UDゴシック" panose="020B0400000000000000" pitchFamily="49" charset="-128"/>
                          <a:ea typeface="BIZ UDゴシック" panose="020B0400000000000000" pitchFamily="49" charset="-128"/>
                        </a:rPr>
                        <a:t>ー</a:t>
                      </a:r>
                    </a:p>
                  </a:txBody>
                  <a:tcPr marL="89281" marR="89281" marT="44641" marB="446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hangingPunct="0">
                        <a:lnSpc>
                          <a:spcPts val="1100"/>
                        </a:lnSpc>
                      </a:pPr>
                      <a:r>
                        <a:rPr kumimoji="1" lang="ja-JP" altLang="en-US" sz="1000" b="0" dirty="0">
                          <a:solidFill>
                            <a:schemeClr val="tx1"/>
                          </a:solidFill>
                          <a:latin typeface="BIZ UDゴシック" panose="020B0400000000000000" pitchFamily="49" charset="-128"/>
                          <a:ea typeface="BIZ UDゴシック" panose="020B0400000000000000" pitchFamily="49" charset="-128"/>
                        </a:rPr>
                        <a:t>ー</a:t>
                      </a:r>
                    </a:p>
                  </a:txBody>
                  <a:tcPr marL="89281" marR="89281" marT="44641" marB="446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268901680"/>
                  </a:ext>
                </a:extLst>
              </a:tr>
              <a:tr h="139803">
                <a:tc vMerge="1">
                  <a:txBody>
                    <a:bodyPr/>
                    <a:lstStyle/>
                    <a:p>
                      <a:pPr algn="ctr"/>
                      <a:endParaRPr kumimoji="1" lang="ja-JP" altLang="en-US" sz="900" dirty="0">
                        <a:solidFill>
                          <a:schemeClr val="tx1"/>
                        </a:solidFill>
                        <a:latin typeface="BIZ UDゴシック" panose="020B0400000000000000" pitchFamily="49" charset="-128"/>
                        <a:ea typeface="BIZ UDゴシック" panose="020B0400000000000000"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hangingPunct="0">
                        <a:lnSpc>
                          <a:spcPts val="1100"/>
                        </a:lnSpc>
                      </a:pPr>
                      <a:r>
                        <a:rPr kumimoji="1" lang="ja-JP" altLang="en-US" sz="1000" b="1" dirty="0">
                          <a:solidFill>
                            <a:schemeClr val="tx1"/>
                          </a:solidFill>
                          <a:latin typeface="Arial Rounded MT Bold" panose="020F0704030504030204" pitchFamily="34" charset="0"/>
                          <a:ea typeface="BIZ UDゴシック" panose="020B0400000000000000" pitchFamily="49" charset="-128"/>
                        </a:rPr>
                        <a:t>⑥ 過年度の保険料収納見込み</a:t>
                      </a:r>
                    </a:p>
                  </a:txBody>
                  <a:tcPr marL="89281" marR="89281" marT="44641" marB="446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hangingPunct="0">
                        <a:lnSpc>
                          <a:spcPts val="1100"/>
                        </a:lnSpc>
                      </a:pPr>
                      <a:r>
                        <a:rPr kumimoji="1" lang="ja-JP" altLang="en-US" sz="1000" dirty="0">
                          <a:solidFill>
                            <a:schemeClr val="tx1"/>
                          </a:solidFill>
                          <a:latin typeface="Arial Rounded MT Bold" panose="020F0704030504030204" pitchFamily="34" charset="0"/>
                          <a:ea typeface="BIZ UDゴシック" panose="020B0400000000000000" pitchFamily="49" charset="-128"/>
                        </a:rPr>
                        <a:t>・一定割合：令和５年度過年度分収納額</a:t>
                      </a:r>
                      <a:r>
                        <a:rPr kumimoji="1" lang="en-US" altLang="ja-JP" sz="1000" dirty="0">
                          <a:solidFill>
                            <a:schemeClr val="tx1"/>
                          </a:solidFill>
                          <a:latin typeface="Arial Rounded MT Bold" panose="020F0704030504030204" pitchFamily="34" charset="0"/>
                          <a:ea typeface="BIZ UDゴシック" panose="020B0400000000000000" pitchFamily="49" charset="-128"/>
                        </a:rPr>
                        <a:t>×80</a:t>
                      </a:r>
                      <a:r>
                        <a:rPr kumimoji="1" lang="ja-JP" altLang="en-US" sz="1000" dirty="0">
                          <a:solidFill>
                            <a:schemeClr val="tx1"/>
                          </a:solidFill>
                          <a:latin typeface="Arial Rounded MT Bold" panose="020F0704030504030204" pitchFamily="34" charset="0"/>
                          <a:ea typeface="BIZ UDゴシック" panose="020B0400000000000000" pitchFamily="49" charset="-128"/>
                        </a:rPr>
                        <a:t>％</a:t>
                      </a:r>
                      <a:endParaRPr kumimoji="1" lang="en-US" altLang="ja-JP" sz="1000" dirty="0">
                        <a:solidFill>
                          <a:schemeClr val="tx1"/>
                        </a:solidFill>
                        <a:latin typeface="Arial Rounded MT Bold" panose="020F0704030504030204" pitchFamily="34" charset="0"/>
                        <a:ea typeface="BIZ UDゴシック" panose="020B0400000000000000" pitchFamily="49" charset="-128"/>
                      </a:endParaRPr>
                    </a:p>
                    <a:p>
                      <a:pPr hangingPunct="0">
                        <a:lnSpc>
                          <a:spcPts val="1100"/>
                        </a:lnSpc>
                      </a:pPr>
                      <a:r>
                        <a:rPr kumimoji="1" lang="ja-JP" altLang="en-US" sz="1000" dirty="0">
                          <a:solidFill>
                            <a:schemeClr val="tx1"/>
                          </a:solidFill>
                          <a:latin typeface="Arial Rounded MT Bold" panose="020F0704030504030204" pitchFamily="34" charset="0"/>
                          <a:ea typeface="BIZ UDゴシック" panose="020B0400000000000000" pitchFamily="49" charset="-128"/>
                        </a:rPr>
                        <a:t>・上限　　：令和５年度過年度分調定額</a:t>
                      </a:r>
                      <a:r>
                        <a:rPr kumimoji="1" lang="en-US" altLang="ja-JP" sz="1000" dirty="0">
                          <a:solidFill>
                            <a:schemeClr val="tx1"/>
                          </a:solidFill>
                          <a:latin typeface="Arial Rounded MT Bold" panose="020F0704030504030204" pitchFamily="34" charset="0"/>
                          <a:ea typeface="BIZ UDゴシック" panose="020B0400000000000000" pitchFamily="49" charset="-128"/>
                        </a:rPr>
                        <a:t>×30</a:t>
                      </a:r>
                      <a:r>
                        <a:rPr kumimoji="1" lang="ja-JP" altLang="en-US" sz="1000" dirty="0">
                          <a:solidFill>
                            <a:schemeClr val="tx1"/>
                          </a:solidFill>
                          <a:latin typeface="Arial Rounded MT Bold" panose="020F0704030504030204" pitchFamily="34" charset="0"/>
                          <a:ea typeface="BIZ UDゴシック" panose="020B0400000000000000" pitchFamily="49" charset="-128"/>
                        </a:rPr>
                        <a:t>％</a:t>
                      </a:r>
                    </a:p>
                  </a:txBody>
                  <a:tcPr marL="89281" marR="89281" marT="44641" marB="446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hangingPunct="0">
                        <a:lnSpc>
                          <a:spcPts val="1100"/>
                        </a:lnSpc>
                      </a:pPr>
                      <a:r>
                        <a:rPr kumimoji="1" lang="ja-JP" altLang="en-US" sz="1000" dirty="0">
                          <a:solidFill>
                            <a:schemeClr val="tx1"/>
                          </a:solidFill>
                          <a:latin typeface="Arial Rounded MT Bold" panose="020F0704030504030204" pitchFamily="34" charset="0"/>
                          <a:ea typeface="BIZ UDゴシック" panose="020B0400000000000000" pitchFamily="49" charset="-128"/>
                        </a:rPr>
                        <a:t>・一定割合：令和５年度過年度分収納額</a:t>
                      </a:r>
                      <a:r>
                        <a:rPr kumimoji="1" lang="en-US" altLang="ja-JP" sz="1000" dirty="0">
                          <a:solidFill>
                            <a:schemeClr val="tx1"/>
                          </a:solidFill>
                          <a:latin typeface="Arial Rounded MT Bold" panose="020F0704030504030204" pitchFamily="34" charset="0"/>
                          <a:ea typeface="BIZ UDゴシック" panose="020B0400000000000000" pitchFamily="49" charset="-128"/>
                        </a:rPr>
                        <a:t>×</a:t>
                      </a:r>
                      <a:r>
                        <a:rPr kumimoji="1" lang="en-US" altLang="ja-JP" sz="1000" b="1" u="sng" dirty="0">
                          <a:solidFill>
                            <a:srgbClr val="FF0000"/>
                          </a:solidFill>
                          <a:latin typeface="Arial Rounded MT Bold" panose="020F0704030504030204" pitchFamily="34" charset="0"/>
                          <a:ea typeface="BIZ UDゴシック" panose="020B0400000000000000" pitchFamily="49" charset="-128"/>
                        </a:rPr>
                        <a:t>60</a:t>
                      </a:r>
                      <a:r>
                        <a:rPr kumimoji="1" lang="ja-JP" altLang="en-US" sz="1000" dirty="0">
                          <a:solidFill>
                            <a:schemeClr val="tx1"/>
                          </a:solidFill>
                          <a:latin typeface="Arial Rounded MT Bold" panose="020F0704030504030204" pitchFamily="34" charset="0"/>
                          <a:ea typeface="BIZ UDゴシック" panose="020B0400000000000000" pitchFamily="49" charset="-128"/>
                        </a:rPr>
                        <a:t>％</a:t>
                      </a:r>
                      <a:endParaRPr kumimoji="1" lang="en-US" altLang="ja-JP" sz="1000" dirty="0">
                        <a:solidFill>
                          <a:schemeClr val="tx1"/>
                        </a:solidFill>
                        <a:latin typeface="Arial Rounded MT Bold" panose="020F0704030504030204" pitchFamily="34" charset="0"/>
                        <a:ea typeface="BIZ UDゴシック" panose="020B0400000000000000" pitchFamily="49" charset="-128"/>
                      </a:endParaRPr>
                    </a:p>
                    <a:p>
                      <a:pPr algn="ctr" hangingPunct="0">
                        <a:lnSpc>
                          <a:spcPts val="1100"/>
                        </a:lnSpc>
                      </a:pPr>
                      <a:r>
                        <a:rPr kumimoji="1" lang="ja-JP" altLang="en-US" sz="1000" dirty="0">
                          <a:solidFill>
                            <a:schemeClr val="tx1"/>
                          </a:solidFill>
                          <a:latin typeface="Arial Rounded MT Bold" panose="020F0704030504030204" pitchFamily="34" charset="0"/>
                          <a:ea typeface="BIZ UDゴシック" panose="020B0400000000000000" pitchFamily="49" charset="-128"/>
                        </a:rPr>
                        <a:t>・上限　　：令和５年度過年度分調定額</a:t>
                      </a:r>
                      <a:r>
                        <a:rPr kumimoji="1" lang="en-US" altLang="ja-JP" sz="1000" dirty="0">
                          <a:solidFill>
                            <a:schemeClr val="tx1"/>
                          </a:solidFill>
                          <a:latin typeface="Arial Rounded MT Bold" panose="020F0704030504030204" pitchFamily="34" charset="0"/>
                          <a:ea typeface="BIZ UDゴシック" panose="020B0400000000000000" pitchFamily="49" charset="-128"/>
                        </a:rPr>
                        <a:t>×30</a:t>
                      </a:r>
                      <a:r>
                        <a:rPr kumimoji="1" lang="ja-JP" altLang="en-US" sz="1000" dirty="0">
                          <a:solidFill>
                            <a:schemeClr val="tx1"/>
                          </a:solidFill>
                          <a:latin typeface="Arial Rounded MT Bold" panose="020F0704030504030204" pitchFamily="34" charset="0"/>
                          <a:ea typeface="BIZ UDゴシック" panose="020B0400000000000000" pitchFamily="49" charset="-128"/>
                        </a:rPr>
                        <a:t>％</a:t>
                      </a:r>
                    </a:p>
                  </a:txBody>
                  <a:tcPr marL="89281" marR="89281" marT="44641" marB="446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l" hangingPunct="0">
                        <a:lnSpc>
                          <a:spcPts val="1100"/>
                        </a:lnSpc>
                      </a:pPr>
                      <a:r>
                        <a:rPr kumimoji="1" lang="ja-JP" altLang="en-US" sz="1000" dirty="0">
                          <a:solidFill>
                            <a:schemeClr val="tx1"/>
                          </a:solidFill>
                          <a:latin typeface="BIZ UDゴシック" panose="020B0400000000000000" pitchFamily="49" charset="-128"/>
                          <a:ea typeface="BIZ UDゴシック" panose="020B0400000000000000" pitchFamily="49" charset="-128"/>
                        </a:rPr>
                        <a:t>・保険料抑制及び市町村国保特会</a:t>
                      </a:r>
                      <a:endParaRPr kumimoji="1" lang="en-US" altLang="ja-JP" sz="1000" dirty="0">
                        <a:solidFill>
                          <a:schemeClr val="tx1"/>
                        </a:solidFill>
                        <a:latin typeface="BIZ UDゴシック" panose="020B0400000000000000" pitchFamily="49" charset="-128"/>
                        <a:ea typeface="BIZ UDゴシック" panose="020B0400000000000000" pitchFamily="49" charset="-128"/>
                      </a:endParaRPr>
                    </a:p>
                    <a:p>
                      <a:pPr algn="l" hangingPunct="0">
                        <a:lnSpc>
                          <a:spcPts val="1100"/>
                        </a:lnSpc>
                      </a:pPr>
                      <a:r>
                        <a:rPr kumimoji="1" lang="ja-JP" altLang="en-US" sz="1000" dirty="0">
                          <a:solidFill>
                            <a:schemeClr val="tx1"/>
                          </a:solidFill>
                          <a:latin typeface="BIZ UDゴシック" panose="020B0400000000000000" pitchFamily="49" charset="-128"/>
                          <a:ea typeface="BIZ UDゴシック" panose="020B0400000000000000" pitchFamily="49" charset="-128"/>
                        </a:rPr>
                        <a:t>　における赤字傾向への配慮</a:t>
                      </a:r>
                    </a:p>
                  </a:txBody>
                  <a:tcPr marL="89281" marR="89281" marT="44641" marB="446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2215634165"/>
                  </a:ext>
                </a:extLst>
              </a:tr>
              <a:tr h="245750">
                <a:tc vMerge="1">
                  <a:txBody>
                    <a:bodyPr/>
                    <a:lstStyle/>
                    <a:p>
                      <a:endParaRPr kumimoji="1" lang="ja-JP" altLang="en-US"/>
                    </a:p>
                  </a:txBody>
                  <a:tcPr/>
                </a:tc>
                <a:tc>
                  <a:txBody>
                    <a:bodyPr/>
                    <a:lstStyle/>
                    <a:p>
                      <a:pPr hangingPunct="0">
                        <a:lnSpc>
                          <a:spcPts val="1100"/>
                        </a:lnSpc>
                      </a:pPr>
                      <a:r>
                        <a:rPr kumimoji="1" lang="ja-JP" altLang="en-US" sz="1000" b="1" dirty="0">
                          <a:solidFill>
                            <a:schemeClr val="tx1"/>
                          </a:solidFill>
                          <a:latin typeface="Arial Rounded MT Bold" panose="020F0704030504030204" pitchFamily="34" charset="0"/>
                          <a:ea typeface="BIZ UDゴシック" panose="020B0400000000000000" pitchFamily="49" charset="-128"/>
                        </a:rPr>
                        <a:t>⑦ 事業費納付金を通じた保険料抑制</a:t>
                      </a:r>
                    </a:p>
                  </a:txBody>
                  <a:tcPr marL="89281" marR="89281" marT="44641" marB="446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hangingPunct="0">
                        <a:lnSpc>
                          <a:spcPts val="1100"/>
                        </a:lnSpc>
                      </a:pPr>
                      <a:r>
                        <a:rPr kumimoji="1" lang="ja-JP" altLang="en-US" sz="1000" dirty="0">
                          <a:solidFill>
                            <a:schemeClr val="tx1"/>
                          </a:solidFill>
                          <a:latin typeface="Arial Rounded MT Bold" panose="020F0704030504030204" pitchFamily="34" charset="0"/>
                          <a:ea typeface="BIZ UDゴシック" panose="020B0400000000000000" pitchFamily="49" charset="-128"/>
                        </a:rPr>
                        <a:t>・</a:t>
                      </a:r>
                      <a:r>
                        <a:rPr kumimoji="1" lang="en-US" altLang="ja-JP" sz="1000" dirty="0">
                          <a:solidFill>
                            <a:schemeClr val="tx1"/>
                          </a:solidFill>
                          <a:latin typeface="Arial Rounded MT Bold" panose="020F0704030504030204" pitchFamily="34" charset="0"/>
                          <a:ea typeface="BIZ UDゴシック" panose="020B0400000000000000" pitchFamily="49" charset="-128"/>
                        </a:rPr>
                        <a:t>680</a:t>
                      </a:r>
                      <a:r>
                        <a:rPr kumimoji="1" lang="ja-JP" altLang="en-US" sz="1000" dirty="0">
                          <a:solidFill>
                            <a:schemeClr val="tx1"/>
                          </a:solidFill>
                          <a:latin typeface="Arial Rounded MT Bold" panose="020F0704030504030204" pitchFamily="34" charset="0"/>
                          <a:ea typeface="BIZ UDゴシック" panose="020B0400000000000000" pitchFamily="49" charset="-128"/>
                        </a:rPr>
                        <a:t>円</a:t>
                      </a:r>
                      <a:r>
                        <a:rPr kumimoji="1" lang="en-US" altLang="ja-JP" sz="1000" dirty="0">
                          <a:solidFill>
                            <a:schemeClr val="tx1"/>
                          </a:solidFill>
                          <a:latin typeface="Arial Rounded MT Bold" panose="020F0704030504030204" pitchFamily="34" charset="0"/>
                          <a:ea typeface="BIZ UDゴシック" panose="020B0400000000000000" pitchFamily="49" charset="-128"/>
                        </a:rPr>
                        <a:t>/</a:t>
                      </a:r>
                      <a:r>
                        <a:rPr kumimoji="1" lang="ja-JP" altLang="en-US" sz="1000" dirty="0">
                          <a:solidFill>
                            <a:schemeClr val="tx1"/>
                          </a:solidFill>
                          <a:latin typeface="Arial Rounded MT Bold" panose="020F0704030504030204" pitchFamily="34" charset="0"/>
                          <a:ea typeface="BIZ UDゴシック" panose="020B0400000000000000" pitchFamily="49" charset="-128"/>
                        </a:rPr>
                        <a:t>人</a:t>
                      </a:r>
                      <a:endParaRPr kumimoji="1" lang="en-US" altLang="ja-JP" sz="1000" dirty="0">
                        <a:solidFill>
                          <a:schemeClr val="tx1"/>
                        </a:solidFill>
                        <a:latin typeface="Arial Rounded MT Bold" panose="020F0704030504030204" pitchFamily="34" charset="0"/>
                        <a:ea typeface="BIZ UDゴシック" panose="020B0400000000000000" pitchFamily="49" charset="-128"/>
                      </a:endParaRPr>
                    </a:p>
                  </a:txBody>
                  <a:tcPr marL="89281" marR="89281" marT="44641" marB="446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marL="0" marR="0" lvl="0" indent="0" algn="ctr" defTabSz="892799" rtl="0" eaLnBrk="1" fontAlgn="auto" latinLnBrk="0" hangingPunct="0">
                        <a:lnSpc>
                          <a:spcPts val="1100"/>
                        </a:lnSpc>
                        <a:spcBef>
                          <a:spcPts val="0"/>
                        </a:spcBef>
                        <a:spcAft>
                          <a:spcPts val="0"/>
                        </a:spcAft>
                        <a:buClrTx/>
                        <a:buSzTx/>
                        <a:buFontTx/>
                        <a:buNone/>
                        <a:tabLst/>
                        <a:defRPr/>
                      </a:pPr>
                      <a:r>
                        <a:rPr kumimoji="1" lang="ja-JP" altLang="en-US" sz="1000" dirty="0">
                          <a:solidFill>
                            <a:schemeClr val="tx1"/>
                          </a:solidFill>
                          <a:latin typeface="BIZ UDゴシック" panose="020B0400000000000000" pitchFamily="49" charset="-128"/>
                          <a:ea typeface="BIZ UDゴシック" panose="020B0400000000000000" pitchFamily="49" charset="-128"/>
                        </a:rPr>
                        <a:t>ー</a:t>
                      </a:r>
                    </a:p>
                  </a:txBody>
                  <a:tcPr marL="89281" marR="89281" marT="44641" marB="446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l" hangingPunct="0">
                        <a:lnSpc>
                          <a:spcPts val="1100"/>
                        </a:lnSpc>
                      </a:pPr>
                      <a:r>
                        <a:rPr kumimoji="1" lang="ja-JP" altLang="en-US" sz="1000" dirty="0">
                          <a:solidFill>
                            <a:schemeClr val="tx1"/>
                          </a:solidFill>
                          <a:latin typeface="BIZ UDゴシック" panose="020B0400000000000000" pitchFamily="49" charset="-128"/>
                          <a:ea typeface="BIZ UDゴシック" panose="020B0400000000000000" pitchFamily="49" charset="-128"/>
                        </a:rPr>
                        <a:t>・保険料抑制</a:t>
                      </a:r>
                      <a:endParaRPr kumimoji="1" lang="en-US" altLang="ja-JP" sz="1000" dirty="0">
                        <a:solidFill>
                          <a:schemeClr val="tx1"/>
                        </a:solidFill>
                        <a:latin typeface="BIZ UDゴシック" panose="020B0400000000000000" pitchFamily="49" charset="-128"/>
                        <a:ea typeface="BIZ UDゴシック" panose="020B0400000000000000" pitchFamily="49" charset="-128"/>
                      </a:endParaRPr>
                    </a:p>
                  </a:txBody>
                  <a:tcPr marL="89281" marR="89281" marT="44641" marB="446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3671070470"/>
                  </a:ext>
                </a:extLst>
              </a:tr>
              <a:tr h="245750">
                <a:tc vMerge="1">
                  <a:txBody>
                    <a:bodyPr/>
                    <a:lstStyle/>
                    <a:p>
                      <a:pPr algn="ctr"/>
                      <a:endParaRPr kumimoji="1" lang="ja-JP" altLang="en-US" sz="900" dirty="0">
                        <a:solidFill>
                          <a:schemeClr val="tx1"/>
                        </a:solidFill>
                        <a:latin typeface="BIZ UDゴシック" panose="020B0400000000000000" pitchFamily="49" charset="-128"/>
                        <a:ea typeface="BIZ UDゴシック" panose="020B0400000000000000"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hangingPunct="0">
                        <a:lnSpc>
                          <a:spcPts val="1100"/>
                        </a:lnSpc>
                      </a:pPr>
                      <a:r>
                        <a:rPr kumimoji="1" lang="ja-JP" altLang="en-US" sz="1000" b="1" dirty="0">
                          <a:solidFill>
                            <a:schemeClr val="tx1"/>
                          </a:solidFill>
                          <a:latin typeface="Arial Rounded MT Bold" panose="020F0704030504030204" pitchFamily="34" charset="0"/>
                          <a:ea typeface="BIZ UDゴシック" panose="020B0400000000000000" pitchFamily="49" charset="-128"/>
                        </a:rPr>
                        <a:t>⑧ 保険者努力支援制度交付金</a:t>
                      </a:r>
                      <a:endParaRPr kumimoji="1" lang="en-US" altLang="ja-JP" sz="1000" b="1" dirty="0">
                        <a:solidFill>
                          <a:schemeClr val="tx1"/>
                        </a:solidFill>
                        <a:latin typeface="Arial Rounded MT Bold" panose="020F0704030504030204" pitchFamily="34" charset="0"/>
                        <a:ea typeface="BIZ UDゴシック" panose="020B0400000000000000" pitchFamily="49" charset="-128"/>
                      </a:endParaRPr>
                    </a:p>
                    <a:p>
                      <a:pPr hangingPunct="0">
                        <a:lnSpc>
                          <a:spcPts val="1100"/>
                        </a:lnSpc>
                      </a:pPr>
                      <a:r>
                        <a:rPr kumimoji="1" lang="en-US" altLang="ja-JP" sz="1000" b="1" dirty="0">
                          <a:solidFill>
                            <a:schemeClr val="tx1"/>
                          </a:solidFill>
                          <a:latin typeface="Arial Rounded MT Bold" panose="020F0704030504030204" pitchFamily="34" charset="0"/>
                          <a:ea typeface="BIZ UDゴシック" panose="020B0400000000000000" pitchFamily="49" charset="-128"/>
                        </a:rPr>
                        <a:t>  </a:t>
                      </a:r>
                      <a:r>
                        <a:rPr kumimoji="1" lang="ja-JP" altLang="en-US" sz="1000" b="1" dirty="0">
                          <a:solidFill>
                            <a:schemeClr val="tx1"/>
                          </a:solidFill>
                          <a:latin typeface="Arial Rounded MT Bold" panose="020F0704030504030204" pitchFamily="34" charset="0"/>
                          <a:ea typeface="BIZ UDゴシック" panose="020B0400000000000000" pitchFamily="49" charset="-128"/>
                        </a:rPr>
                        <a:t>（市町村分）</a:t>
                      </a:r>
                    </a:p>
                  </a:txBody>
                  <a:tcPr marL="89281" marR="89281" marT="44641" marB="446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hangingPunct="0">
                        <a:lnSpc>
                          <a:spcPts val="1100"/>
                        </a:lnSpc>
                      </a:pPr>
                      <a:r>
                        <a:rPr kumimoji="1" lang="ja-JP" altLang="en-US" sz="1000" dirty="0">
                          <a:solidFill>
                            <a:schemeClr val="tx1"/>
                          </a:solidFill>
                          <a:latin typeface="Arial Rounded MT Bold" panose="020F0704030504030204" pitchFamily="34" charset="0"/>
                          <a:ea typeface="BIZ UDゴシック" panose="020B0400000000000000" pitchFamily="49" charset="-128"/>
                        </a:rPr>
                        <a:t>・一定割合：０％</a:t>
                      </a:r>
                      <a:endParaRPr kumimoji="1" lang="en-US" altLang="ja-JP" sz="1000" dirty="0">
                        <a:solidFill>
                          <a:schemeClr val="tx1"/>
                        </a:solidFill>
                        <a:latin typeface="Arial Rounded MT Bold" panose="020F0704030504030204" pitchFamily="34" charset="0"/>
                        <a:ea typeface="BIZ UDゴシック" panose="020B0400000000000000" pitchFamily="49" charset="-128"/>
                      </a:endParaRPr>
                    </a:p>
                  </a:txBody>
                  <a:tcPr marL="89281" marR="89281" marT="44641" marB="446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892799" rtl="0" eaLnBrk="1" fontAlgn="auto" latinLnBrk="0" hangingPunct="0">
                        <a:lnSpc>
                          <a:spcPts val="1100"/>
                        </a:lnSpc>
                        <a:spcBef>
                          <a:spcPts val="0"/>
                        </a:spcBef>
                        <a:spcAft>
                          <a:spcPts val="0"/>
                        </a:spcAft>
                        <a:buClrTx/>
                        <a:buSzTx/>
                        <a:buFontTx/>
                        <a:buNone/>
                        <a:tabLst/>
                        <a:defRPr/>
                      </a:pPr>
                      <a:r>
                        <a:rPr kumimoji="1" lang="ja-JP" altLang="en-US" sz="1000" dirty="0">
                          <a:solidFill>
                            <a:schemeClr val="tx1"/>
                          </a:solidFill>
                          <a:latin typeface="BIZ UDゴシック" panose="020B0400000000000000" pitchFamily="49" charset="-128"/>
                          <a:ea typeface="BIZ UDゴシック" panose="020B0400000000000000" pitchFamily="49" charset="-128"/>
                        </a:rPr>
                        <a:t>ー</a:t>
                      </a:r>
                    </a:p>
                  </a:txBody>
                  <a:tcPr marL="89281" marR="89281" marT="44641" marB="446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hangingPunct="0">
                        <a:lnSpc>
                          <a:spcPts val="1100"/>
                        </a:lnSpc>
                      </a:pPr>
                      <a:r>
                        <a:rPr kumimoji="1" lang="ja-JP" altLang="en-US" sz="1000" dirty="0">
                          <a:solidFill>
                            <a:schemeClr val="tx1"/>
                          </a:solidFill>
                          <a:latin typeface="BIZ UDゴシック" panose="020B0400000000000000" pitchFamily="49" charset="-128"/>
                          <a:ea typeface="BIZ UDゴシック" panose="020B0400000000000000" pitchFamily="49" charset="-128"/>
                        </a:rPr>
                        <a:t>・市町村国保特会における赤字傾向</a:t>
                      </a:r>
                      <a:endParaRPr kumimoji="1" lang="en-US" altLang="ja-JP" sz="1000" dirty="0">
                        <a:solidFill>
                          <a:schemeClr val="tx1"/>
                        </a:solidFill>
                        <a:latin typeface="BIZ UDゴシック" panose="020B0400000000000000" pitchFamily="49" charset="-128"/>
                        <a:ea typeface="BIZ UDゴシック" panose="020B0400000000000000" pitchFamily="49" charset="-128"/>
                      </a:endParaRPr>
                    </a:p>
                    <a:p>
                      <a:pPr algn="l" hangingPunct="0">
                        <a:lnSpc>
                          <a:spcPts val="1100"/>
                        </a:lnSpc>
                      </a:pPr>
                      <a:r>
                        <a:rPr kumimoji="1" lang="ja-JP" altLang="en-US" sz="1000" dirty="0">
                          <a:solidFill>
                            <a:schemeClr val="tx1"/>
                          </a:solidFill>
                          <a:latin typeface="BIZ UDゴシック" panose="020B0400000000000000" pitchFamily="49" charset="-128"/>
                          <a:ea typeface="BIZ UDゴシック" panose="020B0400000000000000" pitchFamily="49" charset="-128"/>
                        </a:rPr>
                        <a:t>　への配慮</a:t>
                      </a:r>
                    </a:p>
                  </a:txBody>
                  <a:tcPr marL="89281" marR="89281" marT="44641" marB="446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7077867"/>
                  </a:ext>
                </a:extLst>
              </a:tr>
            </a:tbl>
          </a:graphicData>
        </a:graphic>
      </p:graphicFrame>
      <p:sp>
        <p:nvSpPr>
          <p:cNvPr id="5" name="テキスト ボックス 4">
            <a:extLst>
              <a:ext uri="{FF2B5EF4-FFF2-40B4-BE49-F238E27FC236}">
                <a16:creationId xmlns:a16="http://schemas.microsoft.com/office/drawing/2014/main" id="{57824846-623B-47C2-BA35-81CA8D80C09E}"/>
              </a:ext>
            </a:extLst>
          </p:cNvPr>
          <p:cNvSpPr txBox="1"/>
          <p:nvPr/>
        </p:nvSpPr>
        <p:spPr>
          <a:xfrm>
            <a:off x="71564" y="976619"/>
            <a:ext cx="10548681" cy="430887"/>
          </a:xfrm>
          <a:prstGeom prst="rect">
            <a:avLst/>
          </a:prstGeom>
          <a:solidFill>
            <a:srgbClr val="FFFFCC"/>
          </a:solidFill>
          <a:ln w="28575">
            <a:solidFill>
              <a:srgbClr val="FFC000"/>
            </a:solidFill>
            <a:prstDash val="sysDash"/>
          </a:ln>
        </p:spPr>
        <p:txBody>
          <a:bodyPr wrap="square" rtlCol="0" anchor="ctr">
            <a:spAutoFit/>
          </a:bodyPr>
          <a:lstStyle/>
          <a:p>
            <a:pPr defTabSz="1018261"/>
            <a:r>
              <a:rPr kumimoji="1" lang="ja-JP" altLang="en-US" sz="1100" dirty="0">
                <a:solidFill>
                  <a:prstClr val="black"/>
                </a:solidFill>
                <a:latin typeface="BIZ UDゴシック" panose="020B0400000000000000" pitchFamily="49" charset="-128"/>
                <a:ea typeface="BIZ UDゴシック" panose="020B0400000000000000" pitchFamily="49" charset="-128"/>
              </a:rPr>
              <a:t>○　令和７年度事業費納付金算定における諸条件については、財政運営検討ＷＧでの合意のもと、保険料抑制と市町村国保特会における赤字傾向への配慮という両方</a:t>
            </a:r>
            <a:endParaRPr kumimoji="1" lang="en-US" altLang="ja-JP" sz="1100" dirty="0">
              <a:solidFill>
                <a:prstClr val="black"/>
              </a:solidFill>
              <a:latin typeface="BIZ UDゴシック" panose="020B0400000000000000" pitchFamily="49" charset="-128"/>
              <a:ea typeface="BIZ UDゴシック" panose="020B0400000000000000" pitchFamily="49" charset="-128"/>
            </a:endParaRPr>
          </a:p>
          <a:p>
            <a:pPr defTabSz="1018261"/>
            <a:r>
              <a:rPr kumimoji="1" lang="ja-JP" altLang="en-US" sz="1100" dirty="0">
                <a:solidFill>
                  <a:prstClr val="black"/>
                </a:solidFill>
                <a:latin typeface="BIZ UDゴシック" panose="020B0400000000000000" pitchFamily="49" charset="-128"/>
                <a:ea typeface="BIZ UDゴシック" panose="020B0400000000000000" pitchFamily="49" charset="-128"/>
              </a:rPr>
              <a:t>　　の観点を踏まえて以下のとおり設定し、本算定を行う。</a:t>
            </a:r>
            <a:endParaRPr kumimoji="1" lang="en-US" altLang="ja-JP" sz="1100" dirty="0">
              <a:solidFill>
                <a:prstClr val="black"/>
              </a:solidFill>
              <a:latin typeface="BIZ UDゴシック" panose="020B0400000000000000" pitchFamily="49" charset="-128"/>
              <a:ea typeface="BIZ UDゴシック" panose="020B0400000000000000" pitchFamily="49" charset="-128"/>
            </a:endParaRPr>
          </a:p>
        </p:txBody>
      </p:sp>
      <p:sp>
        <p:nvSpPr>
          <p:cNvPr id="6" name="テキスト ボックス 5">
            <a:extLst>
              <a:ext uri="{FF2B5EF4-FFF2-40B4-BE49-F238E27FC236}">
                <a16:creationId xmlns:a16="http://schemas.microsoft.com/office/drawing/2014/main" id="{8778166C-AD72-4E23-9BB9-B2D77DC19B51}"/>
              </a:ext>
            </a:extLst>
          </p:cNvPr>
          <p:cNvSpPr txBox="1"/>
          <p:nvPr/>
        </p:nvSpPr>
        <p:spPr>
          <a:xfrm>
            <a:off x="-1" y="543539"/>
            <a:ext cx="10691814" cy="272703"/>
          </a:xfrm>
          <a:prstGeom prst="rect">
            <a:avLst/>
          </a:prstGeom>
          <a:noFill/>
          <a:ln>
            <a:noFill/>
          </a:ln>
        </p:spPr>
        <p:txBody>
          <a:bodyPr wrap="square" rtlCol="0">
            <a:spAutoFit/>
          </a:bodyPr>
          <a:lstStyle/>
          <a:p>
            <a:pPr defTabSz="1018261"/>
            <a:r>
              <a:rPr kumimoji="1" lang="ja-JP" altLang="en-US" sz="1172" b="1" dirty="0">
                <a:solidFill>
                  <a:prstClr val="black"/>
                </a:solidFill>
                <a:latin typeface="BIZ UDゴシック" panose="020B0400000000000000" pitchFamily="49" charset="-128"/>
                <a:ea typeface="BIZ UDゴシック" panose="020B0400000000000000" pitchFamily="49" charset="-128"/>
              </a:rPr>
              <a:t>■令和７年度事業費納付金算定（本算定）における諸条件について</a:t>
            </a:r>
            <a:endParaRPr kumimoji="1" lang="en-US" altLang="ja-JP" sz="1172" b="1" dirty="0">
              <a:solidFill>
                <a:prstClr val="black"/>
              </a:solidFill>
              <a:latin typeface="BIZ UDゴシック" panose="020B0400000000000000" pitchFamily="49" charset="-128"/>
              <a:ea typeface="BIZ UDゴシック" panose="020B0400000000000000" pitchFamily="49" charset="-128"/>
            </a:endParaRPr>
          </a:p>
        </p:txBody>
      </p:sp>
      <p:sp>
        <p:nvSpPr>
          <p:cNvPr id="9" name="テキスト ボックス 8">
            <a:extLst>
              <a:ext uri="{FF2B5EF4-FFF2-40B4-BE49-F238E27FC236}">
                <a16:creationId xmlns:a16="http://schemas.microsoft.com/office/drawing/2014/main" id="{6D61BB12-E116-480B-A7C7-FD7B5CEB38FC}"/>
              </a:ext>
            </a:extLst>
          </p:cNvPr>
          <p:cNvSpPr txBox="1"/>
          <p:nvPr/>
        </p:nvSpPr>
        <p:spPr>
          <a:xfrm>
            <a:off x="0" y="1567884"/>
            <a:ext cx="10691814" cy="276999"/>
          </a:xfrm>
          <a:prstGeom prst="rect">
            <a:avLst/>
          </a:prstGeom>
          <a:noFill/>
          <a:ln>
            <a:noFill/>
          </a:ln>
        </p:spPr>
        <p:txBody>
          <a:bodyPr wrap="square" rtlCol="0">
            <a:spAutoFit/>
          </a:bodyPr>
          <a:lstStyle/>
          <a:p>
            <a:r>
              <a:rPr kumimoji="1" lang="en-US" altLang="ja-JP" sz="1200" b="1" dirty="0">
                <a:solidFill>
                  <a:prstClr val="black"/>
                </a:solidFill>
                <a:latin typeface="BIZ UDゴシック" panose="020B0400000000000000" pitchFamily="49" charset="-128"/>
                <a:ea typeface="BIZ UDゴシック" panose="020B0400000000000000" pitchFamily="49" charset="-128"/>
              </a:rPr>
              <a:t>【</a:t>
            </a:r>
            <a:r>
              <a:rPr kumimoji="1" lang="ja-JP" altLang="en-US" sz="1200" b="1" dirty="0">
                <a:solidFill>
                  <a:prstClr val="black"/>
                </a:solidFill>
                <a:latin typeface="BIZ UDゴシック" panose="020B0400000000000000" pitchFamily="49" charset="-128"/>
                <a:ea typeface="BIZ UDゴシック" panose="020B0400000000000000" pitchFamily="49" charset="-128"/>
              </a:rPr>
              <a:t>諸条件</a:t>
            </a:r>
            <a:r>
              <a:rPr kumimoji="1" lang="en-US" altLang="ja-JP" sz="1200" b="1" dirty="0">
                <a:solidFill>
                  <a:prstClr val="black"/>
                </a:solidFill>
                <a:latin typeface="BIZ UDゴシック" panose="020B0400000000000000" pitchFamily="49" charset="-128"/>
                <a:ea typeface="BIZ UDゴシック" panose="020B0400000000000000" pitchFamily="49" charset="-128"/>
              </a:rPr>
              <a:t>】</a:t>
            </a:r>
            <a:r>
              <a:rPr kumimoji="1" lang="ja-JP" altLang="en-US" sz="1200" b="1" dirty="0">
                <a:solidFill>
                  <a:prstClr val="black"/>
                </a:solidFill>
                <a:latin typeface="BIZ UDゴシック" panose="020B0400000000000000" pitchFamily="49" charset="-128"/>
                <a:ea typeface="BIZ UDゴシック" panose="020B0400000000000000" pitchFamily="49" charset="-128"/>
              </a:rPr>
              <a:t>　</a:t>
            </a:r>
            <a:r>
              <a:rPr kumimoji="1" lang="en-US" altLang="ja-JP" sz="1000" b="1" dirty="0">
                <a:solidFill>
                  <a:prstClr val="black"/>
                </a:solidFill>
                <a:latin typeface="BIZ UD明朝 Medium" panose="02020500000000000000" pitchFamily="17" charset="-128"/>
                <a:ea typeface="BIZ UD明朝 Medium" panose="02020500000000000000" pitchFamily="17" charset="-128"/>
              </a:rPr>
              <a:t>※</a:t>
            </a:r>
            <a:r>
              <a:rPr kumimoji="1" lang="ja-JP" altLang="en-US" sz="1000" b="1" dirty="0">
                <a:solidFill>
                  <a:prstClr val="black"/>
                </a:solidFill>
                <a:latin typeface="BIZ UD明朝 Medium" panose="02020500000000000000" pitchFamily="17" charset="-128"/>
                <a:ea typeface="BIZ UD明朝 Medium" panose="02020500000000000000" pitchFamily="17" charset="-128"/>
              </a:rPr>
              <a:t>仮算定から本算定にかけて変更しない条件については「－」と記載。</a:t>
            </a:r>
            <a:endParaRPr lang="en-US" altLang="ja-JP" sz="1200" b="1" dirty="0">
              <a:latin typeface="BIZ UD明朝 Medium" panose="02020500000000000000" pitchFamily="17" charset="-128"/>
              <a:ea typeface="BIZ UD明朝 Medium" panose="02020500000000000000" pitchFamily="17" charset="-128"/>
            </a:endParaRPr>
          </a:p>
        </p:txBody>
      </p:sp>
    </p:spTree>
    <p:extLst>
      <p:ext uri="{BB962C8B-B14F-4D97-AF65-F5344CB8AC3E}">
        <p14:creationId xmlns:p14="http://schemas.microsoft.com/office/powerpoint/2010/main" val="88481754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851</TotalTime>
  <Words>544</Words>
  <Application>Microsoft Office PowerPoint</Application>
  <PresentationFormat>ユーザー設定</PresentationFormat>
  <Paragraphs>89</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BIZ UDゴシック</vt:lpstr>
      <vt:lpstr>BIZ UD明朝 Medium</vt:lpstr>
      <vt:lpstr>游ゴシック</vt:lpstr>
      <vt:lpstr>Arial</vt:lpstr>
      <vt:lpstr>Arial Rounded MT Bold</vt:lpstr>
      <vt:lpstr>Calibri</vt:lpstr>
      <vt:lpstr>Office ​​テーマ</vt:lpstr>
      <vt:lpstr>令和７年度事業費納付金算定（本算定）における諸条件</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令和７年度事業費納付金算定（本算定）における諸条件の検討</dc:title>
  <dc:creator>籠島　隆</dc:creator>
  <cp:lastModifiedBy>籠島　隆</cp:lastModifiedBy>
  <cp:revision>78</cp:revision>
  <cp:lastPrinted>2024-11-22T01:55:14Z</cp:lastPrinted>
  <dcterms:created xsi:type="dcterms:W3CDTF">2024-11-20T08:44:22Z</dcterms:created>
  <dcterms:modified xsi:type="dcterms:W3CDTF">2024-12-09T00:42:06Z</dcterms:modified>
</cp:coreProperties>
</file>