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0" r:id="rId2"/>
    <p:sldId id="264" r:id="rId3"/>
    <p:sldId id="262"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97" autoAdjust="0"/>
    <p:restoredTop sz="93514" autoAdjust="0"/>
  </p:normalViewPr>
  <p:slideViewPr>
    <p:cSldViewPr>
      <p:cViewPr varScale="1">
        <p:scale>
          <a:sx n="81" d="100"/>
          <a:sy n="81" d="100"/>
        </p:scale>
        <p:origin x="1234"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2B6E85F-79FB-4631-9183-2CD1A5F445A3}" type="datetimeFigureOut">
              <a:rPr kumimoji="1" lang="ja-JP" altLang="en-US" smtClean="0"/>
              <a:t>2024/12/10</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51C6647-B049-4368-B944-3CA6764AF839}" type="slidenum">
              <a:rPr kumimoji="1" lang="ja-JP" altLang="en-US" smtClean="0"/>
              <a:t>‹#›</a:t>
            </a:fld>
            <a:endParaRPr kumimoji="1" lang="ja-JP" altLang="en-US" dirty="0"/>
          </a:p>
        </p:txBody>
      </p:sp>
    </p:spTree>
    <p:extLst>
      <p:ext uri="{BB962C8B-B14F-4D97-AF65-F5344CB8AC3E}">
        <p14:creationId xmlns:p14="http://schemas.microsoft.com/office/powerpoint/2010/main" val="13039615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1</a:t>
            </a:fld>
            <a:endParaRPr kumimoji="1" lang="ja-JP" altLang="en-US" dirty="0"/>
          </a:p>
        </p:txBody>
      </p:sp>
    </p:spTree>
    <p:extLst>
      <p:ext uri="{BB962C8B-B14F-4D97-AF65-F5344CB8AC3E}">
        <p14:creationId xmlns:p14="http://schemas.microsoft.com/office/powerpoint/2010/main" val="3840680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2</a:t>
            </a:fld>
            <a:endParaRPr kumimoji="1" lang="ja-JP" altLang="en-US" dirty="0"/>
          </a:p>
        </p:txBody>
      </p:sp>
    </p:spTree>
    <p:extLst>
      <p:ext uri="{BB962C8B-B14F-4D97-AF65-F5344CB8AC3E}">
        <p14:creationId xmlns:p14="http://schemas.microsoft.com/office/powerpoint/2010/main" val="2933257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3</a:t>
            </a:fld>
            <a:endParaRPr kumimoji="1" lang="ja-JP" altLang="en-US" dirty="0"/>
          </a:p>
        </p:txBody>
      </p:sp>
    </p:spTree>
    <p:extLst>
      <p:ext uri="{BB962C8B-B14F-4D97-AF65-F5344CB8AC3E}">
        <p14:creationId xmlns:p14="http://schemas.microsoft.com/office/powerpoint/2010/main" val="1551100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35B7AEF-BF6E-41CB-A4C3-9A2C0EAE6834}" type="datetime1">
              <a:rPr kumimoji="1" lang="ja-JP" altLang="en-US" smtClean="0"/>
              <a:t>2024/12/10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E267BC-D239-42E3-9C0A-A60D55FEF461}" type="datetime1">
              <a:rPr kumimoji="1" lang="ja-JP" altLang="en-US" smtClean="0"/>
              <a:t>2024/12/10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0A71C43-24E3-4901-B0BE-0456B2AEB3C2}" type="datetime1">
              <a:rPr kumimoji="1" lang="ja-JP" altLang="en-US" smtClean="0"/>
              <a:t>2024/12/10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5EFEE60-1BE6-43E0-BC15-2C31293C1D81}" type="datetime1">
              <a:rPr kumimoji="1" lang="ja-JP" altLang="en-US" smtClean="0"/>
              <a:t>2024/12/10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1DDA7F3-9042-4819-8405-4AA9BD5D07BB}" type="datetime1">
              <a:rPr kumimoji="1" lang="ja-JP" altLang="en-US" smtClean="0"/>
              <a:t>2024/12/10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489F496-C01A-4144-8255-4D78DF88E1F2}" type="datetime1">
              <a:rPr kumimoji="1" lang="ja-JP" altLang="en-US" smtClean="0"/>
              <a:t>2024/12/10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6032B90-134D-429D-A582-4E1C0B74A9A8}" type="datetime1">
              <a:rPr kumimoji="1" lang="ja-JP" altLang="en-US" smtClean="0"/>
              <a:t>2024/12/10</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0D27761-E6DE-4A5F-AC6B-79F01F27372F}" type="datetime1">
              <a:rPr kumimoji="1" lang="ja-JP" altLang="en-US" smtClean="0"/>
              <a:t>2024/12/10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4953943-C3E4-43DA-964F-4CD3D1BB4E17}" type="datetime1">
              <a:rPr kumimoji="1" lang="ja-JP" altLang="en-US" smtClean="0"/>
              <a:t>2024/12/10</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366D45D-7620-4B75-BED3-D0859E348740}" type="datetime1">
              <a:rPr kumimoji="1" lang="ja-JP" altLang="en-US" smtClean="0"/>
              <a:t>2024/12/10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D96DAF-8012-4E97-A0F0-E6E09AB0C817}" type="datetime1">
              <a:rPr kumimoji="1" lang="ja-JP" altLang="en-US" smtClean="0"/>
              <a:t>2024/12/10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1AC9D1-BEE6-4550-98A0-9CCFA029336A}" type="datetime1">
              <a:rPr kumimoji="1" lang="ja-JP" altLang="en-US" smtClean="0"/>
              <a:t>2024/12/10</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44489"/>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令和６年度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104476339"/>
              </p:ext>
            </p:extLst>
          </p:nvPr>
        </p:nvGraphicFramePr>
        <p:xfrm>
          <a:off x="35496" y="607261"/>
          <a:ext cx="9000000" cy="6134107"/>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3024978">
                  <a:extLst>
                    <a:ext uri="{9D8B030D-6E8A-4147-A177-3AD203B41FA5}">
                      <a16:colId xmlns:a16="http://schemas.microsoft.com/office/drawing/2014/main" val="4110931989"/>
                    </a:ext>
                  </a:extLst>
                </a:gridCol>
                <a:gridCol w="2375022">
                  <a:extLst>
                    <a:ext uri="{9D8B030D-6E8A-4147-A177-3AD203B41FA5}">
                      <a16:colId xmlns:a16="http://schemas.microsoft.com/office/drawing/2014/main" val="877537854"/>
                    </a:ext>
                  </a:extLst>
                </a:gridCol>
                <a:gridCol w="2880000">
                  <a:extLst>
                    <a:ext uri="{9D8B030D-6E8A-4147-A177-3AD203B41FA5}">
                      <a16:colId xmlns:a16="http://schemas.microsoft.com/office/drawing/2014/main" val="444786263"/>
                    </a:ext>
                  </a:extLst>
                </a:gridCol>
              </a:tblGrid>
              <a:tr h="409632">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これまでの検討結果</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10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（５</a:t>
                      </a:r>
                      <a:r>
                        <a:rPr kumimoji="1" lang="en-US" altLang="ja-JP" sz="1000">
                          <a:solidFill>
                            <a:schemeClr val="tx1"/>
                          </a:solidFill>
                          <a:latin typeface="HGPｺﾞｼｯｸE" panose="020B0900000000000000" pitchFamily="50" charset="-128"/>
                          <a:ea typeface="HGPｺﾞｼｯｸE" panose="020B0900000000000000" pitchFamily="50" charset="-128"/>
                        </a:rPr>
                        <a:t>/27</a:t>
                      </a:r>
                      <a:r>
                        <a:rPr kumimoji="1" lang="ja-JP" altLang="en-US" sz="1000">
                          <a:solidFill>
                            <a:schemeClr val="tx1"/>
                          </a:solidFill>
                          <a:latin typeface="HGPｺﾞｼｯｸE" panose="020B0900000000000000" pitchFamily="50" charset="-128"/>
                          <a:ea typeface="HGPｺﾞｼｯｸE" panose="020B0900000000000000" pitchFamily="50" charset="-128"/>
                        </a:rPr>
                        <a:t>広域化</a:t>
                      </a:r>
                      <a:r>
                        <a:rPr kumimoji="1" lang="ja-JP" altLang="en-US" sz="1000" dirty="0">
                          <a:solidFill>
                            <a:schemeClr val="tx1"/>
                          </a:solidFill>
                          <a:latin typeface="HGPｺﾞｼｯｸE" panose="020B0900000000000000" pitchFamily="50" charset="-128"/>
                          <a:ea typeface="HGPｺﾞｼｯｸE" panose="020B0900000000000000" pitchFamily="50" charset="-128"/>
                        </a:rPr>
                        <a:t>調整会議にて決定）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これまでの検討状況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5004395">
                <a:tc>
                  <a:txBody>
                    <a:bodyPr/>
                    <a:lstStyle/>
                    <a:p>
                      <a:r>
                        <a:rPr kumimoji="1" lang="ja-JP" altLang="en-US" sz="950" dirty="0">
                          <a:solidFill>
                            <a:schemeClr val="tx1"/>
                          </a:solidFill>
                          <a:latin typeface="HGPｺﾞｼｯｸE" panose="020B0900000000000000" pitchFamily="50" charset="-128"/>
                          <a:ea typeface="HGPｺﾞｼｯｸE" panose="020B0900000000000000" pitchFamily="50" charset="-128"/>
                        </a:rPr>
                        <a:t>保険料率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72000" marR="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① 過年度の保険料収納見込み</a:t>
                      </a:r>
                      <a:endParaRPr kumimoji="1" lang="en-US" altLang="ja-JP" sz="950" strike="sngStrike"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strike="noStrike"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市町村間の納付額の水準の偏り等を是正する観点から、「令和４年度の過年度収納額に一定割合を乗じた額」とした上で、</a:t>
                      </a: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収納対策に力を入れている市町村においては過年度調定額が縮小していることを踏まえ、公平性を担保するため、過年度分の調定額の</a:t>
                      </a:r>
                      <a:r>
                        <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30</a:t>
                      </a: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％を上限として設定</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72000" marR="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引き続き、保険料抑制財源として活用</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③　保険者努力支援制度（市町村分）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当該年度の各市町村の交付額の一定割合を保険料抑制財源として活用することとし、令和６年度の一定割合は</a:t>
                      </a:r>
                      <a:r>
                        <a:rPr kumimoji="1" lang="en-US" altLang="ja-JP" sz="950" dirty="0">
                          <a:solidFill>
                            <a:schemeClr val="tx1"/>
                          </a:solidFill>
                          <a:latin typeface="HGPｺﾞｼｯｸM" panose="020B0600000000000000" pitchFamily="50" charset="-128"/>
                          <a:ea typeface="HGPｺﾞｼｯｸM" panose="020B0600000000000000" pitchFamily="50" charset="-128"/>
                        </a:rPr>
                        <a:t>50</a:t>
                      </a:r>
                      <a:r>
                        <a:rPr kumimoji="1" lang="ja-JP" altLang="en-US" sz="950" dirty="0">
                          <a:solidFill>
                            <a:schemeClr val="tx1"/>
                          </a:solidFill>
                          <a:latin typeface="HGPｺﾞｼｯｸM" panose="020B0600000000000000" pitchFamily="50" charset="-128"/>
                          <a:ea typeface="HGPｺﾞｼｯｸM" panose="020B0600000000000000" pitchFamily="50" charset="-128"/>
                        </a:rPr>
                        <a:t>％に設定</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④　府２号繰入金</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全額府１号繰入金に振り替え、保険料抑制財源財源として活用</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lvl="0" indent="-45720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a:solidFill>
                            <a:schemeClr val="tx1"/>
                          </a:solidFill>
                          <a:latin typeface="HGPｺﾞｼｯｸM" panose="020B0600000000000000" pitchFamily="50" charset="-128"/>
                          <a:ea typeface="HGPｺﾞｼｯｸM" panose="020B0600000000000000" pitchFamily="50" charset="-128"/>
                        </a:rPr>
                        <a:t>被保険者数の推計方法</a:t>
                      </a:r>
                      <a:endParaRPr kumimoji="1" lang="en-US" altLang="ja-JP" sz="950" b="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団塊世代の後期高齢者医療制度への移行を反映するため、令和４年度算定から採用した</a:t>
                      </a:r>
                      <a:r>
                        <a:rPr kumimoji="1" lang="en-US" altLang="ja-JP" sz="950" dirty="0">
                          <a:solidFill>
                            <a:schemeClr val="tx1"/>
                          </a:solidFill>
                          <a:latin typeface="HGPｺﾞｼｯｸM" panose="020B0600000000000000" pitchFamily="50" charset="-128"/>
                          <a:ea typeface="HGPｺﾞｼｯｸM" panose="020B0600000000000000" pitchFamily="50" charset="-128"/>
                        </a:rPr>
                        <a:t>75</a:t>
                      </a:r>
                      <a:r>
                        <a:rPr kumimoji="1" lang="ja-JP" altLang="en-US" sz="950" dirty="0">
                          <a:solidFill>
                            <a:schemeClr val="tx1"/>
                          </a:solidFill>
                          <a:latin typeface="HGPｺﾞｼｯｸM" panose="020B0600000000000000" pitchFamily="50" charset="-128"/>
                          <a:ea typeface="HGPｺﾞｼｯｸM" panose="020B0600000000000000" pitchFamily="50" charset="-128"/>
                        </a:rPr>
                        <a:t>歳の誕生月で減算するコーホート要因法（「自然増減」（出生と死亡）及び「純移動」（資格取得・喪失）という、 二つの「変動要因」の将来値を仮定し、それに基づいた被保険者数の推計を行う方法）を</a:t>
                      </a: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令和６年度</a:t>
                      </a:r>
                      <a:r>
                        <a:rPr kumimoji="1" lang="ja-JP" altLang="en-US" sz="950" dirty="0">
                          <a:solidFill>
                            <a:schemeClr val="tx1"/>
                          </a:solidFill>
                          <a:latin typeface="HGPｺﾞｼｯｸM" panose="020B0600000000000000" pitchFamily="50" charset="-128"/>
                          <a:ea typeface="HGPｺﾞｼｯｸM" panose="020B0600000000000000" pitchFamily="50" charset="-128"/>
                        </a:rPr>
                        <a:t>も採用　</a:t>
                      </a:r>
                      <a:r>
                        <a:rPr kumimoji="1" lang="en-US" altLang="ja-JP" sz="950" dirty="0">
                          <a:solidFill>
                            <a:schemeClr val="tx1"/>
                          </a:solidFill>
                          <a:latin typeface="HGPｺﾞｼｯｸM" panose="020B0600000000000000" pitchFamily="50" charset="-128"/>
                          <a:ea typeface="HGPｺﾞｼｯｸM" panose="020B0600000000000000" pitchFamily="50" charset="-128"/>
                        </a:rPr>
                        <a:t>※</a:t>
                      </a:r>
                    </a:p>
                    <a:p>
                      <a:pPr marL="72000" marR="0" indent="-45720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コーホート要因法の基準日について、令和６年度については、令和６年</a:t>
                      </a:r>
                      <a:r>
                        <a:rPr kumimoji="1" lang="en-US" altLang="ja-JP" sz="950" dirty="0">
                          <a:solidFill>
                            <a:schemeClr val="tx1"/>
                          </a:solidFill>
                          <a:latin typeface="HGPｺﾞｼｯｸM" panose="020B0600000000000000" pitchFamily="50" charset="-128"/>
                          <a:ea typeface="HGPｺﾞｼｯｸM" panose="020B0600000000000000" pitchFamily="50" charset="-128"/>
                        </a:rPr>
                        <a:t>10</a:t>
                      </a:r>
                      <a:r>
                        <a:rPr kumimoji="1" lang="ja-JP" altLang="en-US" sz="950" dirty="0">
                          <a:solidFill>
                            <a:schemeClr val="tx1"/>
                          </a:solidFill>
                          <a:latin typeface="HGPｺﾞｼｯｸM" panose="020B0600000000000000" pitchFamily="50" charset="-128"/>
                          <a:ea typeface="HGPｺﾞｼｯｸM" panose="020B0600000000000000" pitchFamily="50" charset="-128"/>
                        </a:rPr>
                        <a:t>月以降の社会保険の適用拡大の影響を勘案し、本算定の基準日を仮算定と同じ令和５年９月に設定。</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①　過年度の保険料収納見込み（一般分）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③　保険者努力支援制度（市町村分）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④　府２号繰入金</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72000" marR="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①　過年度の保険料収納見込み</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strike="sngStrike"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strike="sngStrike"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strike="sngStrike"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strike="sngStrike"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strike="sngStrike"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仮算定結果を受けて、市町村国保特会の赤字傾向への配慮の観点を踏まえ、本算定では以下の対応とする。</a:t>
                      </a:r>
                      <a:endParaRPr kumimoji="1" lang="en-US" altLang="ja-JP" sz="95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72000" marR="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72000" marR="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72000" marR="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72000" marR="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引き続き、保険料抑制財源として活用</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③　保険者努力支援制度（市町村分）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市町村国保特会の赤字傾向への配慮の観点を踏</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まえ、令和７年度の一定割合は</a:t>
                      </a:r>
                      <a:r>
                        <a:rPr kumimoji="1" lang="en-US" altLang="ja-JP" sz="950" u="sng" dirty="0">
                          <a:solidFill>
                            <a:schemeClr val="tx1"/>
                          </a:solidFill>
                          <a:latin typeface="HGPｺﾞｼｯｸM" panose="020B0600000000000000" pitchFamily="50" charset="-128"/>
                          <a:ea typeface="HGPｺﾞｼｯｸM" panose="020B0600000000000000" pitchFamily="50" charset="-128"/>
                        </a:rPr>
                        <a:t>0</a:t>
                      </a:r>
                      <a:r>
                        <a:rPr kumimoji="1" lang="ja-JP" altLang="en-US" sz="950" u="sng" dirty="0">
                          <a:solidFill>
                            <a:schemeClr val="tx1"/>
                          </a:solidFill>
                          <a:latin typeface="HGPｺﾞｼｯｸM" panose="020B0600000000000000" pitchFamily="50" charset="-128"/>
                          <a:ea typeface="HGPｺﾞｼｯｸM" panose="020B0600000000000000" pitchFamily="50" charset="-128"/>
                        </a:rPr>
                        <a:t>％</a:t>
                      </a:r>
                      <a:r>
                        <a:rPr kumimoji="1" lang="ja-JP" altLang="en-US" sz="950" dirty="0">
                          <a:solidFill>
                            <a:schemeClr val="tx1"/>
                          </a:solidFill>
                          <a:latin typeface="HGPｺﾞｼｯｸM" panose="020B0600000000000000" pitchFamily="50" charset="-128"/>
                          <a:ea typeface="HGPｺﾞｼｯｸM" panose="020B0600000000000000" pitchFamily="50" charset="-128"/>
                        </a:rPr>
                        <a:t>に設定</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④　府２号繰入金</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保健事業の効果的取組（</a:t>
                      </a:r>
                      <a:r>
                        <a:rPr kumimoji="1" lang="en-US" altLang="ja-JP" sz="950" dirty="0">
                          <a:solidFill>
                            <a:schemeClr val="tx1"/>
                          </a:solidFill>
                          <a:latin typeface="HGPｺﾞｼｯｸM" panose="020B0600000000000000" pitchFamily="50" charset="-128"/>
                          <a:ea typeface="HGPｺﾞｼｯｸM" panose="020B0600000000000000" pitchFamily="50" charset="-128"/>
                        </a:rPr>
                        <a:t>※</a:t>
                      </a:r>
                      <a:r>
                        <a:rPr kumimoji="1" lang="ja-JP" altLang="en-US" sz="950" dirty="0">
                          <a:solidFill>
                            <a:schemeClr val="tx1"/>
                          </a:solidFill>
                          <a:latin typeface="HGPｺﾞｼｯｸM" panose="020B0600000000000000" pitchFamily="50" charset="-128"/>
                          <a:ea typeface="HGPｺﾞｼｯｸM" panose="020B0600000000000000" pitchFamily="50" charset="-128"/>
                        </a:rPr>
                        <a:t>）に係る財源を除き、</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全額府１号繰入金に振り替え、保険料抑制財源と</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して活用</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r>
                        <a:rPr kumimoji="1" lang="en-US" altLang="ja-JP" sz="950" dirty="0">
                          <a:solidFill>
                            <a:schemeClr val="tx1"/>
                          </a:solidFill>
                          <a:latin typeface="HGPｺﾞｼｯｸM" panose="020B0600000000000000" pitchFamily="50" charset="-128"/>
                          <a:ea typeface="HGPｺﾞｼｯｸM" panose="020B0600000000000000" pitchFamily="50" charset="-128"/>
                        </a:rPr>
                        <a:t>※</a:t>
                      </a:r>
                      <a:r>
                        <a:rPr kumimoji="1" lang="ja-JP" altLang="en-US" sz="950" dirty="0">
                          <a:solidFill>
                            <a:schemeClr val="tx1"/>
                          </a:solidFill>
                          <a:latin typeface="HGPｺﾞｼｯｸM" panose="020B0600000000000000" pitchFamily="50" charset="-128"/>
                          <a:ea typeface="HGPｺﾞｼｯｸM" panose="020B0600000000000000" pitchFamily="50" charset="-128"/>
                        </a:rPr>
                        <a:t>令和７年度は採択事業なし</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lvl="0" indent="-45720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a:solidFill>
                            <a:schemeClr val="tx1"/>
                          </a:solidFill>
                          <a:latin typeface="HGPｺﾞｼｯｸM" panose="020B0600000000000000" pitchFamily="50" charset="-128"/>
                          <a:ea typeface="HGPｺﾞｼｯｸM" panose="020B0600000000000000" pitchFamily="50" charset="-128"/>
                        </a:rPr>
                        <a:t>被保険者数の推計方法</a:t>
                      </a:r>
                      <a:endParaRPr kumimoji="1" lang="en-US" altLang="ja-JP" sz="950" b="0" dirty="0">
                        <a:solidFill>
                          <a:schemeClr val="tx1"/>
                        </a:solidFill>
                        <a:latin typeface="HGPｺﾞｼｯｸM" panose="020B0600000000000000" pitchFamily="50" charset="-128"/>
                        <a:ea typeface="HGPｺﾞｼｯｸM" panose="020B0600000000000000" pitchFamily="50" charset="-128"/>
                      </a:endParaRPr>
                    </a:p>
                    <a:p>
                      <a:pPr marL="72000" marR="0" indent="-45720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４年度算定から採用しているコーホート要因法（「自然増減」（出生と死亡）及び「純移動」（資格取得・喪失）という、二つの「変動要因」の将来値を仮定し、それに基づいた被保険者数の推計を行うことで、被保険者の動勢を適切に反映可能な推計方法）を</a:t>
                      </a: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令和７年度</a:t>
                      </a:r>
                      <a:r>
                        <a:rPr kumimoji="1" lang="ja-JP" altLang="en-US" sz="950" dirty="0">
                          <a:solidFill>
                            <a:schemeClr val="tx1"/>
                          </a:solidFill>
                          <a:latin typeface="HGPｺﾞｼｯｸM" panose="020B0600000000000000" pitchFamily="50" charset="-128"/>
                          <a:ea typeface="HGPｺﾞｼｯｸM" panose="020B0600000000000000" pitchFamily="50" charset="-128"/>
                        </a:rPr>
                        <a:t>も採用</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720080">
                <a:tc>
                  <a:txBody>
                    <a:bodyPr/>
                    <a:lstStyle/>
                    <a:p>
                      <a:pPr algn="l"/>
                      <a:r>
                        <a:rPr kumimoji="1" lang="ja-JP" altLang="en-US" sz="950" dirty="0">
                          <a:solidFill>
                            <a:schemeClr val="tx1"/>
                          </a:solidFill>
                          <a:latin typeface="HGPｺﾞｼｯｸE" panose="020B0900000000000000" pitchFamily="50" charset="-128"/>
                          <a:ea typeface="HGPｺﾞｼｯｸE" panose="020B0900000000000000" pitchFamily="50" charset="-128"/>
                        </a:rPr>
                        <a:t>保険料減免・軽減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子どもに係る均等割減額措置に係る対象年齢及び軽減額の拡充について国へ要望</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子どもに係る均等割額減額措置について、対象年齢及び軽減額の拡充の動向をみながら必要に応じ国へ要望（継続）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子どもに係る均等割減額措置に係る対象年齢及び軽減額の拡充について国へ要望</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0981838"/>
                  </a:ext>
                </a:extLst>
              </a:tr>
            </a:tbl>
          </a:graphicData>
        </a:graphic>
      </p:graphicFrame>
      <p:sp>
        <p:nvSpPr>
          <p:cNvPr id="5" name="正方形/長方形 4"/>
          <p:cNvSpPr/>
          <p:nvPr/>
        </p:nvSpPr>
        <p:spPr>
          <a:xfrm>
            <a:off x="7812360" y="151775"/>
            <a:ext cx="1206425" cy="285750"/>
          </a:xfrm>
          <a:prstGeom prst="rect">
            <a:avLst/>
          </a:prstGeom>
          <a:solidFill>
            <a:sysClr val="window" lastClr="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a:solidFill>
                  <a:schemeClr val="tx1"/>
                </a:solidFill>
              </a:rPr>
              <a:t>資料４－１</a:t>
            </a:r>
            <a:endParaRPr lang="en-US" altLang="ja-JP" sz="1600" b="1" dirty="0">
              <a:solidFill>
                <a:schemeClr val="tx1"/>
              </a:solidFill>
            </a:endParaRPr>
          </a:p>
        </p:txBody>
      </p:sp>
      <p:sp>
        <p:nvSpPr>
          <p:cNvPr id="3" name="テキスト ボックス 2">
            <a:extLst>
              <a:ext uri="{FF2B5EF4-FFF2-40B4-BE49-F238E27FC236}">
                <a16:creationId xmlns:a16="http://schemas.microsoft.com/office/drawing/2014/main" id="{A59913C1-3177-44DC-84D5-329456E0CC26}"/>
              </a:ext>
            </a:extLst>
          </p:cNvPr>
          <p:cNvSpPr txBox="1"/>
          <p:nvPr/>
        </p:nvSpPr>
        <p:spPr>
          <a:xfrm>
            <a:off x="8209066" y="620688"/>
            <a:ext cx="900000" cy="369332"/>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graphicFrame>
        <p:nvGraphicFramePr>
          <p:cNvPr id="12" name="表 11">
            <a:extLst>
              <a:ext uri="{FF2B5EF4-FFF2-40B4-BE49-F238E27FC236}">
                <a16:creationId xmlns:a16="http://schemas.microsoft.com/office/drawing/2014/main" id="{2EAF6EE4-B8DC-40C2-B1C0-B8A18F52F06B}"/>
              </a:ext>
            </a:extLst>
          </p:cNvPr>
          <p:cNvGraphicFramePr>
            <a:graphicFrameLocks noGrp="1"/>
          </p:cNvGraphicFramePr>
          <p:nvPr>
            <p:extLst>
              <p:ext uri="{D42A27DB-BD31-4B8C-83A1-F6EECF244321}">
                <p14:modId xmlns:p14="http://schemas.microsoft.com/office/powerpoint/2010/main" val="3650490104"/>
              </p:ext>
            </p:extLst>
          </p:nvPr>
        </p:nvGraphicFramePr>
        <p:xfrm>
          <a:off x="6300192" y="1484784"/>
          <a:ext cx="2628000" cy="540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540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仮算定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950" b="0" baseline="0" dirty="0">
                          <a:solidFill>
                            <a:schemeClr val="tx1"/>
                          </a:solidFill>
                          <a:latin typeface="HGPｺﾞｼｯｸM" panose="020B0600000000000000" pitchFamily="50" charset="-128"/>
                          <a:ea typeface="HGPｺﾞｼｯｸM" panose="020B0600000000000000" pitchFamily="50" charset="-128"/>
                        </a:rPr>
                        <a:t>令和５年度の過年度収納額の</a:t>
                      </a:r>
                      <a:r>
                        <a:rPr kumimoji="1" lang="en-US" altLang="ja-JP" sz="950" b="0" baseline="0" dirty="0">
                          <a:solidFill>
                            <a:schemeClr val="tx1"/>
                          </a:solidFill>
                          <a:latin typeface="HGPｺﾞｼｯｸM" panose="020B0600000000000000" pitchFamily="50" charset="-128"/>
                          <a:ea typeface="HGPｺﾞｼｯｸM" panose="020B0600000000000000" pitchFamily="50" charset="-128"/>
                        </a:rPr>
                        <a:t>80</a:t>
                      </a:r>
                      <a:r>
                        <a:rPr kumimoji="1" lang="ja-JP" altLang="en-US" sz="950" b="0" baseline="0" dirty="0">
                          <a:solidFill>
                            <a:schemeClr val="tx1"/>
                          </a:solidFill>
                          <a:latin typeface="HGPｺﾞｼｯｸM" panose="020B0600000000000000" pitchFamily="50" charset="-128"/>
                          <a:ea typeface="HGPｺﾞｼｯｸM" panose="020B0600000000000000" pitchFamily="50" charset="-128"/>
                        </a:rPr>
                        <a:t>％を乗じた額とし、令和５年度の過年度分調定額の</a:t>
                      </a:r>
                      <a:r>
                        <a:rPr kumimoji="1" lang="en-US" altLang="ja-JP" sz="950" b="0" baseline="0" dirty="0">
                          <a:solidFill>
                            <a:schemeClr val="tx1"/>
                          </a:solidFill>
                          <a:latin typeface="HGPｺﾞｼｯｸM" panose="020B0600000000000000" pitchFamily="50" charset="-128"/>
                          <a:ea typeface="HGPｺﾞｼｯｸM" panose="020B0600000000000000" pitchFamily="50" charset="-128"/>
                        </a:rPr>
                        <a:t>30</a:t>
                      </a:r>
                      <a:r>
                        <a:rPr kumimoji="1" lang="ja-JP" altLang="en-US" sz="950" b="0" baseline="0" dirty="0">
                          <a:solidFill>
                            <a:schemeClr val="tx1"/>
                          </a:solidFill>
                          <a:latin typeface="HGPｺﾞｼｯｸM" panose="020B0600000000000000" pitchFamily="50" charset="-128"/>
                          <a:ea typeface="HGPｺﾞｼｯｸM" panose="020B0600000000000000" pitchFamily="50" charset="-128"/>
                        </a:rPr>
                        <a:t>％を上限として設定。</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13" name="表 12">
            <a:extLst>
              <a:ext uri="{FF2B5EF4-FFF2-40B4-BE49-F238E27FC236}">
                <a16:creationId xmlns:a16="http://schemas.microsoft.com/office/drawing/2014/main" id="{C4B3C88D-94F5-4F6D-A24B-44065CE5DB76}"/>
              </a:ext>
            </a:extLst>
          </p:cNvPr>
          <p:cNvGraphicFramePr>
            <a:graphicFrameLocks noGrp="1"/>
          </p:cNvGraphicFramePr>
          <p:nvPr>
            <p:extLst>
              <p:ext uri="{D42A27DB-BD31-4B8C-83A1-F6EECF244321}">
                <p14:modId xmlns:p14="http://schemas.microsoft.com/office/powerpoint/2010/main" val="1250339447"/>
              </p:ext>
            </p:extLst>
          </p:nvPr>
        </p:nvGraphicFramePr>
        <p:xfrm>
          <a:off x="6300192" y="2585498"/>
          <a:ext cx="2628000" cy="540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540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本算定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令和５年度の過年度収納額の</a:t>
                      </a:r>
                      <a:r>
                        <a:rPr kumimoji="1" lang="en-US" altLang="ja-JP" sz="950" b="0" u="sng" dirty="0">
                          <a:solidFill>
                            <a:schemeClr val="tx1"/>
                          </a:solidFill>
                          <a:latin typeface="HGPｺﾞｼｯｸM" panose="020B0600000000000000" pitchFamily="50" charset="-128"/>
                          <a:ea typeface="HGPｺﾞｼｯｸM" panose="020B0600000000000000" pitchFamily="50" charset="-128"/>
                        </a:rPr>
                        <a:t>60</a:t>
                      </a:r>
                      <a:r>
                        <a:rPr kumimoji="1" lang="ja-JP" altLang="en-US" sz="950" b="0" u="sng" dirty="0">
                          <a:solidFill>
                            <a:schemeClr val="tx1"/>
                          </a:solidFill>
                          <a:latin typeface="HGPｺﾞｼｯｸM" panose="020B0600000000000000" pitchFamily="50" charset="-128"/>
                          <a:ea typeface="HGPｺﾞｼｯｸM" panose="020B0600000000000000" pitchFamily="50" charset="-128"/>
                        </a:rPr>
                        <a:t>％</a:t>
                      </a: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を乗じた額とし、令和５年度の過年度分調定額の</a:t>
                      </a:r>
                      <a:r>
                        <a:rPr kumimoji="1" lang="en-US" altLang="ja-JP" sz="950" b="0" u="none" dirty="0">
                          <a:solidFill>
                            <a:schemeClr val="tx1"/>
                          </a:solidFill>
                          <a:latin typeface="HGPｺﾞｼｯｸM" panose="020B0600000000000000" pitchFamily="50" charset="-128"/>
                          <a:ea typeface="HGPｺﾞｼｯｸM" panose="020B0600000000000000" pitchFamily="50" charset="-128"/>
                        </a:rPr>
                        <a:t>30</a:t>
                      </a: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％を上限として設定。</a:t>
                      </a: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spTree>
    <p:extLst>
      <p:ext uri="{BB962C8B-B14F-4D97-AF65-F5344CB8AC3E}">
        <p14:creationId xmlns:p14="http://schemas.microsoft.com/office/powerpoint/2010/main" val="190543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1565394759"/>
              </p:ext>
            </p:extLst>
          </p:nvPr>
        </p:nvGraphicFramePr>
        <p:xfrm>
          <a:off x="50355" y="423048"/>
          <a:ext cx="9000000" cy="3438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2880000">
                  <a:extLst>
                    <a:ext uri="{9D8B030D-6E8A-4147-A177-3AD203B41FA5}">
                      <a16:colId xmlns:a16="http://schemas.microsoft.com/office/drawing/2014/main" val="4110931989"/>
                    </a:ext>
                  </a:extLst>
                </a:gridCol>
                <a:gridCol w="2520000">
                  <a:extLst>
                    <a:ext uri="{9D8B030D-6E8A-4147-A177-3AD203B41FA5}">
                      <a16:colId xmlns:a16="http://schemas.microsoft.com/office/drawing/2014/main" val="877537854"/>
                    </a:ext>
                  </a:extLst>
                </a:gridCol>
                <a:gridCol w="2880000">
                  <a:extLst>
                    <a:ext uri="{9D8B030D-6E8A-4147-A177-3AD203B41FA5}">
                      <a16:colId xmlns:a16="http://schemas.microsoft.com/office/drawing/2014/main" val="1540405671"/>
                    </a:ext>
                  </a:extLst>
                </a:gridCol>
              </a:tblGrid>
              <a:tr h="450000">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これまでの検討結果</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10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（５</a:t>
                      </a:r>
                      <a:r>
                        <a:rPr kumimoji="1" lang="en-US" altLang="ja-JP" sz="1000" dirty="0">
                          <a:solidFill>
                            <a:schemeClr val="tx1"/>
                          </a:solidFill>
                          <a:latin typeface="HGPｺﾞｼｯｸE" panose="020B0900000000000000" pitchFamily="50" charset="-128"/>
                          <a:ea typeface="HGPｺﾞｼｯｸE" panose="020B0900000000000000" pitchFamily="50" charset="-128"/>
                        </a:rPr>
                        <a:t>/21</a:t>
                      </a:r>
                      <a:r>
                        <a:rPr kumimoji="1" lang="ja-JP" altLang="en-US" sz="1000" dirty="0">
                          <a:solidFill>
                            <a:schemeClr val="tx1"/>
                          </a:solidFill>
                          <a:latin typeface="HGPｺﾞｼｯｸE" panose="020B0900000000000000" pitchFamily="50" charset="-128"/>
                          <a:ea typeface="HGPｺﾞｼｯｸE" panose="020B0900000000000000" pitchFamily="50" charset="-128"/>
                        </a:rPr>
                        <a:t>広域化調整会議にて決定）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これまでの検討状況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2988000">
                <a:tc>
                  <a:txBody>
                    <a:bodyPr/>
                    <a:lstStyle/>
                    <a:p>
                      <a:r>
                        <a:rPr kumimoji="1" lang="ja-JP" altLang="en-US" sz="950" dirty="0">
                          <a:solidFill>
                            <a:schemeClr val="tx1"/>
                          </a:solidFill>
                          <a:latin typeface="HGPｺﾞｼｯｸE" panose="020B0900000000000000" pitchFamily="50" charset="-128"/>
                          <a:ea typeface="HGPｺﾞｼｯｸE" panose="020B0900000000000000" pitchFamily="50" charset="-128"/>
                        </a:rPr>
                        <a:t>標準</a:t>
                      </a:r>
                      <a:endParaRPr kumimoji="1" lang="en-US" altLang="ja-JP" sz="950" dirty="0">
                        <a:solidFill>
                          <a:schemeClr val="tx1"/>
                        </a:solidFill>
                        <a:latin typeface="HGPｺﾞｼｯｸE" panose="020B0900000000000000" pitchFamily="50" charset="-128"/>
                        <a:ea typeface="HGPｺﾞｼｯｸE" panose="020B0900000000000000" pitchFamily="50" charset="-128"/>
                      </a:endParaRPr>
                    </a:p>
                    <a:p>
                      <a:r>
                        <a:rPr kumimoji="1" lang="ja-JP" altLang="en-US" sz="950" dirty="0">
                          <a:solidFill>
                            <a:schemeClr val="tx1"/>
                          </a:solidFill>
                          <a:latin typeface="HGPｺﾞｼｯｸE" panose="020B0900000000000000" pitchFamily="50" charset="-128"/>
                          <a:ea typeface="HGPｺﾞｼｯｸE" panose="020B0900000000000000" pitchFamily="50" charset="-128"/>
                        </a:rPr>
                        <a:t>収納率</a:t>
                      </a:r>
                      <a:endParaRPr kumimoji="1" lang="en-US" altLang="ja-JP" sz="95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72000" marR="0" lvl="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令和４年度を含む直近３年間の収納率実績の最高値と令和４年度の収納率の平均値を算定の基準とし、条件を以下のとおり設定。</a:t>
                      </a:r>
                    </a:p>
                    <a:p>
                      <a:pPr marL="72000" marR="0" lvl="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72000" marR="0" lvl="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規模別基準収納率</a:t>
                      </a:r>
                    </a:p>
                    <a:p>
                      <a:pPr marL="72000" marR="0" lvl="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規模別平均収納率▲１％</a:t>
                      </a:r>
                    </a:p>
                    <a:p>
                      <a:pPr marL="72000" marR="0" lvl="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インセンティブ</a:t>
                      </a:r>
                    </a:p>
                    <a:p>
                      <a:pPr marL="72000" marR="0" lvl="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規模別基準収納率を上回っている値の</a:t>
                      </a:r>
                      <a:r>
                        <a:rPr kumimoji="1" lang="en-US" altLang="ja-JP" sz="950" dirty="0">
                          <a:solidFill>
                            <a:schemeClr val="tx1"/>
                          </a:solidFill>
                          <a:latin typeface="HGPｺﾞｼｯｸM" panose="020B0600000000000000" pitchFamily="50" charset="-128"/>
                          <a:ea typeface="HGPｺﾞｼｯｸM" panose="020B0600000000000000" pitchFamily="50" charset="-128"/>
                        </a:rPr>
                        <a:t>1/2</a:t>
                      </a:r>
                    </a:p>
                    <a:p>
                      <a:pPr marL="72000" marR="0" lvl="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努力分</a:t>
                      </a:r>
                    </a:p>
                    <a:p>
                      <a:pPr marL="72000" marR="0" lvl="0" indent="-45720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実収納率＋</a:t>
                      </a:r>
                      <a:r>
                        <a:rPr kumimoji="1" lang="en-US" altLang="ja-JP" sz="950" dirty="0">
                          <a:solidFill>
                            <a:schemeClr val="tx1"/>
                          </a:solidFill>
                          <a:latin typeface="HGPｺﾞｼｯｸM" panose="020B0600000000000000" pitchFamily="50" charset="-128"/>
                          <a:ea typeface="HGPｺﾞｼｯｸM" panose="020B0600000000000000" pitchFamily="50" charset="-128"/>
                        </a:rPr>
                        <a:t>0.5</a:t>
                      </a:r>
                      <a:r>
                        <a:rPr kumimoji="1" lang="ja-JP" altLang="en-US" sz="950" dirty="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令和５年度決算状況を踏まえた検証</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720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令和５年度を含む直近３年間の収納率実績の最</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高値と令和５年度の収納率の平均値を算定の基準</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とし、条件を以下のとおり設定。</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72000" indent="-457200"/>
                      <a:r>
                        <a:rPr kumimoji="1" lang="ja-JP" altLang="en-US" sz="950" b="0" dirty="0">
                          <a:solidFill>
                            <a:schemeClr val="tx1"/>
                          </a:solidFill>
                          <a:latin typeface="HGSｺﾞｼｯｸM" panose="020B0600000000000000" pitchFamily="50" charset="-128"/>
                          <a:ea typeface="HGSｺﾞｼｯｸM" panose="020B0600000000000000" pitchFamily="50" charset="-128"/>
                        </a:rPr>
                        <a:t>◉ 規模別基準収納率</a:t>
                      </a:r>
                    </a:p>
                    <a:p>
                      <a:pPr marL="72000" indent="-457200"/>
                      <a:r>
                        <a:rPr kumimoji="1" lang="ja-JP" altLang="en-US" sz="950" b="0" dirty="0">
                          <a:solidFill>
                            <a:schemeClr val="tx1"/>
                          </a:solidFill>
                          <a:latin typeface="HGSｺﾞｼｯｸM" panose="020B0600000000000000" pitchFamily="50" charset="-128"/>
                          <a:ea typeface="HGSｺﾞｼｯｸM" panose="020B0600000000000000" pitchFamily="50" charset="-128"/>
                        </a:rPr>
                        <a:t>　規模別平均収納率▲１％</a:t>
                      </a:r>
                    </a:p>
                    <a:p>
                      <a:pPr marL="72000" indent="-457200"/>
                      <a:r>
                        <a:rPr kumimoji="1" lang="ja-JP" altLang="en-US" sz="950" b="0" dirty="0">
                          <a:solidFill>
                            <a:schemeClr val="tx1"/>
                          </a:solidFill>
                          <a:latin typeface="HGSｺﾞｼｯｸM" panose="020B0600000000000000" pitchFamily="50" charset="-128"/>
                          <a:ea typeface="HGSｺﾞｼｯｸM" panose="020B0600000000000000" pitchFamily="50" charset="-128"/>
                        </a:rPr>
                        <a:t>◉ インセンティブ</a:t>
                      </a:r>
                    </a:p>
                    <a:p>
                      <a:pPr marL="72000" indent="-457200"/>
                      <a:r>
                        <a:rPr kumimoji="1" lang="ja-JP" altLang="en-US" sz="950" b="0" dirty="0">
                          <a:solidFill>
                            <a:schemeClr val="tx1"/>
                          </a:solidFill>
                          <a:latin typeface="HGSｺﾞｼｯｸM" panose="020B0600000000000000" pitchFamily="50" charset="-128"/>
                          <a:ea typeface="HGSｺﾞｼｯｸM" panose="020B0600000000000000" pitchFamily="50" charset="-128"/>
                        </a:rPr>
                        <a:t>　規模別基準収納率を上回っている値の</a:t>
                      </a:r>
                      <a:r>
                        <a:rPr kumimoji="1" lang="en-US" altLang="ja-JP" sz="950" b="0" dirty="0">
                          <a:solidFill>
                            <a:schemeClr val="tx1"/>
                          </a:solidFill>
                          <a:latin typeface="HGSｺﾞｼｯｸM" panose="020B0600000000000000" pitchFamily="50" charset="-128"/>
                          <a:ea typeface="HGSｺﾞｼｯｸM" panose="020B0600000000000000" pitchFamily="50" charset="-128"/>
                        </a:rPr>
                        <a:t>1/2</a:t>
                      </a:r>
                    </a:p>
                    <a:p>
                      <a:pPr marL="72000" indent="-457200"/>
                      <a:r>
                        <a:rPr kumimoji="1" lang="ja-JP" altLang="en-US" sz="950" b="0" dirty="0">
                          <a:solidFill>
                            <a:schemeClr val="tx1"/>
                          </a:solidFill>
                          <a:latin typeface="HGSｺﾞｼｯｸM" panose="020B0600000000000000" pitchFamily="50" charset="-128"/>
                          <a:ea typeface="HGSｺﾞｼｯｸM" panose="020B0600000000000000" pitchFamily="50" charset="-128"/>
                        </a:rPr>
                        <a:t>◉ 努力分</a:t>
                      </a:r>
                    </a:p>
                    <a:p>
                      <a:pPr marL="72000" indent="-457200"/>
                      <a:r>
                        <a:rPr kumimoji="1" lang="ja-JP" altLang="en-US" sz="950" b="0" dirty="0">
                          <a:solidFill>
                            <a:schemeClr val="tx1"/>
                          </a:solidFill>
                          <a:latin typeface="HGSｺﾞｼｯｸM" panose="020B0600000000000000" pitchFamily="50" charset="-128"/>
                          <a:ea typeface="HGSｺﾞｼｯｸM" panose="020B0600000000000000" pitchFamily="50" charset="-128"/>
                        </a:rPr>
                        <a:t>　実収納率＋</a:t>
                      </a:r>
                      <a:r>
                        <a:rPr kumimoji="1" lang="en-US" altLang="ja-JP" sz="950" b="0" dirty="0">
                          <a:solidFill>
                            <a:schemeClr val="tx1"/>
                          </a:solidFill>
                          <a:latin typeface="HGSｺﾞｼｯｸM" panose="020B0600000000000000" pitchFamily="50" charset="-128"/>
                          <a:ea typeface="HGSｺﾞｼｯｸM" panose="020B0600000000000000" pitchFamily="50" charset="-128"/>
                        </a:rPr>
                        <a:t>0.5</a:t>
                      </a:r>
                      <a:r>
                        <a:rPr kumimoji="1" lang="ja-JP" altLang="en-US" sz="950" b="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27884415"/>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101878341"/>
              </p:ext>
            </p:extLst>
          </p:nvPr>
        </p:nvGraphicFramePr>
        <p:xfrm>
          <a:off x="53839" y="3861048"/>
          <a:ext cx="9000000" cy="2610009"/>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3442292603"/>
                    </a:ext>
                  </a:extLst>
                </a:gridCol>
                <a:gridCol w="2880000">
                  <a:extLst>
                    <a:ext uri="{9D8B030D-6E8A-4147-A177-3AD203B41FA5}">
                      <a16:colId xmlns:a16="http://schemas.microsoft.com/office/drawing/2014/main" val="2298063748"/>
                    </a:ext>
                  </a:extLst>
                </a:gridCol>
                <a:gridCol w="2520000">
                  <a:extLst>
                    <a:ext uri="{9D8B030D-6E8A-4147-A177-3AD203B41FA5}">
                      <a16:colId xmlns:a16="http://schemas.microsoft.com/office/drawing/2014/main" val="1031571040"/>
                    </a:ext>
                  </a:extLst>
                </a:gridCol>
                <a:gridCol w="2880000">
                  <a:extLst>
                    <a:ext uri="{9D8B030D-6E8A-4147-A177-3AD203B41FA5}">
                      <a16:colId xmlns:a16="http://schemas.microsoft.com/office/drawing/2014/main" val="2681179151"/>
                    </a:ext>
                  </a:extLst>
                </a:gridCol>
              </a:tblGrid>
              <a:tr h="2610009">
                <a:tc>
                  <a:txBody>
                    <a:bodyPr/>
                    <a:lstStyle/>
                    <a:p>
                      <a:r>
                        <a:rPr kumimoji="1" lang="ja-JP" altLang="en-US" sz="950" dirty="0">
                          <a:solidFill>
                            <a:schemeClr val="tx1"/>
                          </a:solidFill>
                          <a:latin typeface="HGPｺﾞｼｯｸE" panose="020B0900000000000000" pitchFamily="50" charset="-128"/>
                          <a:ea typeface="HGPｺﾞｼｯｸE" panose="020B0900000000000000" pitchFamily="50" charset="-128"/>
                        </a:rPr>
                        <a:t>保健事業</a:t>
                      </a:r>
                      <a:endParaRPr kumimoji="1" lang="en-US" altLang="ja-JP" sz="950" dirty="0">
                        <a:solidFill>
                          <a:schemeClr val="tx1"/>
                        </a:solidFill>
                        <a:latin typeface="HGPｺﾞｼｯｸE" panose="020B0900000000000000" pitchFamily="50" charset="-128"/>
                        <a:ea typeface="HGPｺﾞｼｯｸE" panose="020B0900000000000000" pitchFamily="50" charset="-128"/>
                      </a:endParaRPr>
                    </a:p>
                    <a:p>
                      <a:r>
                        <a:rPr kumimoji="1" lang="ja-JP" altLang="en-US" sz="950" dirty="0">
                          <a:solidFill>
                            <a:schemeClr val="tx1"/>
                          </a:solidFill>
                          <a:latin typeface="HGPｺﾞｼｯｸE" panose="020B0900000000000000" pitchFamily="50" charset="-128"/>
                          <a:ea typeface="HGPｺﾞｼｯｸE" panose="020B0900000000000000" pitchFamily="50" charset="-128"/>
                        </a:rPr>
                        <a:t>（算定条件に関する事項のみ</a:t>
                      </a:r>
                      <a:endParaRPr kumimoji="1" lang="en-US" altLang="ja-JP" sz="950" dirty="0">
                        <a:solidFill>
                          <a:schemeClr val="tx1"/>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標準保険料率で賄う対象経費の取扱いについて、以下のとおり設定。</a:t>
                      </a: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府保険料総額 （医療分）の</a:t>
                      </a:r>
                      <a:r>
                        <a:rPr kumimoji="1" lang="en-US" altLang="ja-JP" sz="950" u="none" dirty="0">
                          <a:solidFill>
                            <a:schemeClr val="tx1"/>
                          </a:solidFill>
                          <a:latin typeface="HGPｺﾞｼｯｸM" panose="020B0600000000000000" pitchFamily="50" charset="-128"/>
                          <a:ea typeface="HGPｺﾞｼｯｸM" panose="020B0600000000000000" pitchFamily="50" charset="-128"/>
                        </a:rPr>
                        <a:t>3.5</a:t>
                      </a:r>
                      <a:r>
                        <a:rPr kumimoji="1" lang="ja-JP" altLang="en-US" sz="950" u="none" dirty="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950" u="none" dirty="0">
                          <a:solidFill>
                            <a:schemeClr val="tx1"/>
                          </a:solidFill>
                          <a:latin typeface="HGPｺﾞｼｯｸM" panose="020B0600000000000000" pitchFamily="50" charset="-128"/>
                          <a:ea typeface="HGPｺﾞｼｯｸM" panose="020B0600000000000000" pitchFamily="50" charset="-128"/>
                        </a:rPr>
                        <a:t>10</a:t>
                      </a:r>
                      <a:r>
                        <a:rPr kumimoji="1" lang="ja-JP" altLang="en-US" sz="950" u="none" dirty="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950" u="none" dirty="0">
                          <a:solidFill>
                            <a:schemeClr val="tx1"/>
                          </a:solidFill>
                          <a:latin typeface="HGPｺﾞｼｯｸM" panose="020B0600000000000000" pitchFamily="50" charset="-128"/>
                          <a:ea typeface="HGPｺﾞｼｯｸM" panose="020B0600000000000000" pitchFamily="50" charset="-128"/>
                        </a:rPr>
                        <a:t>5.0</a:t>
                      </a:r>
                      <a:r>
                        <a:rPr kumimoji="1" lang="ja-JP" altLang="en-US" sz="950" u="none" dirty="0">
                          <a:solidFill>
                            <a:schemeClr val="tx1"/>
                          </a:solidFill>
                          <a:latin typeface="HGPｺﾞｼｯｸM" panose="020B0600000000000000" pitchFamily="50" charset="-128"/>
                          <a:ea typeface="HGPｺﾞｼｯｸM" panose="020B0600000000000000" pitchFamily="50" charset="-128"/>
                        </a:rPr>
                        <a:t>％ （その他の保険者）を保健事業分の上限と して、事業費納付金の対象となる保健事業費（共通分）を除く部分を独自事業分とする。</a:t>
                      </a: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対象経費の基準額は、前年度保険料総額（医療分）の一定割合と、納付金算定時の報告額のいずれか低い額とする。本算定時には、仮算定時からの増額変更は行わない。</a:t>
                      </a: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保健事業における財源の在り方について、引き続き検討。</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事業運営検討</a:t>
                      </a:r>
                      <a:r>
                        <a:rPr kumimoji="1" lang="en-US" altLang="ja-JP" sz="950" dirty="0">
                          <a:solidFill>
                            <a:schemeClr val="tx1"/>
                          </a:solidFill>
                          <a:latin typeface="HGPｺﾞｼｯｸM" panose="020B0600000000000000" pitchFamily="50" charset="-128"/>
                          <a:ea typeface="HGPｺﾞｼｯｸM" panose="020B0600000000000000" pitchFamily="50" charset="-128"/>
                        </a:rPr>
                        <a:t>WG</a:t>
                      </a:r>
                      <a:r>
                        <a:rPr kumimoji="1" lang="ja-JP" altLang="en-US" sz="950" dirty="0">
                          <a:solidFill>
                            <a:schemeClr val="tx1"/>
                          </a:solidFill>
                          <a:latin typeface="HGPｺﾞｼｯｸM" panose="020B0600000000000000" pitchFamily="50" charset="-128"/>
                          <a:ea typeface="HGPｺﾞｼｯｸM" panose="020B0600000000000000" pitchFamily="50" charset="-128"/>
                        </a:rPr>
                        <a:t>における「保険料完全統一後の保健事業の在り方について」の検討状況を踏まえ、独自事業分を含む保健事業における財源の在り方について検討（継続）</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標準保険料率で賄う対象経費の取扱いについて、</a:t>
                      </a: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950" u="none" dirty="0">
                          <a:solidFill>
                            <a:schemeClr val="tx1"/>
                          </a:solidFill>
                          <a:latin typeface="HGPｺﾞｼｯｸM" panose="020B0600000000000000" pitchFamily="50" charset="-128"/>
                          <a:ea typeface="HGPｺﾞｼｯｸM" panose="020B0600000000000000" pitchFamily="50" charset="-128"/>
                        </a:rPr>
                        <a:t>   </a:t>
                      </a:r>
                      <a:r>
                        <a:rPr kumimoji="1" lang="ja-JP" altLang="en-US" sz="950" u="none" dirty="0">
                          <a:solidFill>
                            <a:schemeClr val="tx1"/>
                          </a:solidFill>
                          <a:latin typeface="HGPｺﾞｼｯｸM" panose="020B0600000000000000" pitchFamily="50" charset="-128"/>
                          <a:ea typeface="HGPｺﾞｼｯｸM" panose="020B0600000000000000" pitchFamily="50" charset="-128"/>
                        </a:rPr>
                        <a:t>以下のとおり設定。</a:t>
                      </a: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u="none" baseline="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b="0" u="none" baseline="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u="none" baseline="0" dirty="0">
                          <a:solidFill>
                            <a:schemeClr val="tx1"/>
                          </a:solidFill>
                          <a:latin typeface="HGPｺﾞｼｯｸM" panose="020B0600000000000000" pitchFamily="50" charset="-128"/>
                          <a:ea typeface="HGPｺﾞｼｯｸM" panose="020B0600000000000000" pitchFamily="50" charset="-128"/>
                        </a:rPr>
                        <a:t>① </a:t>
                      </a:r>
                      <a:r>
                        <a:rPr kumimoji="1" lang="ja-JP" altLang="en-US" sz="950" b="0" dirty="0">
                          <a:solidFill>
                            <a:schemeClr val="tx1"/>
                          </a:solidFill>
                          <a:latin typeface="HGSｺﾞｼｯｸM" panose="020B0600000000000000" pitchFamily="50" charset="-128"/>
                          <a:ea typeface="HGSｺﾞｼｯｸM" panose="020B0600000000000000" pitchFamily="50" charset="-128"/>
                        </a:rPr>
                        <a:t>事業費納付金対象年度の前年度保険料総額（医</a:t>
                      </a:r>
                      <a:endParaRPr kumimoji="1" lang="en-US" altLang="ja-JP" sz="950" b="0" dirty="0">
                        <a:solidFill>
                          <a:schemeClr val="tx1"/>
                        </a:solidFill>
                        <a:latin typeface="HGSｺﾞｼｯｸM" panose="020B0600000000000000" pitchFamily="50" charset="-128"/>
                        <a:ea typeface="HGS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dirty="0">
                          <a:solidFill>
                            <a:schemeClr val="tx1"/>
                          </a:solidFill>
                          <a:latin typeface="HGSｺﾞｼｯｸM" panose="020B0600000000000000" pitchFamily="50" charset="-128"/>
                          <a:ea typeface="HGSｺﾞｼｯｸM" panose="020B0600000000000000" pitchFamily="50" charset="-128"/>
                        </a:rPr>
                        <a:t>　 療分）の一定割合として定める上限額は</a:t>
                      </a:r>
                      <a:r>
                        <a:rPr kumimoji="1" lang="en-US" altLang="ja-JP" sz="950" b="0" dirty="0">
                          <a:solidFill>
                            <a:schemeClr val="tx1"/>
                          </a:solidFill>
                          <a:latin typeface="HGSｺﾞｼｯｸM" panose="020B0600000000000000" pitchFamily="50" charset="-128"/>
                          <a:ea typeface="HGSｺﾞｼｯｸM" panose="020B0600000000000000" pitchFamily="50" charset="-128"/>
                        </a:rPr>
                        <a:t>『</a:t>
                      </a:r>
                      <a:r>
                        <a:rPr kumimoji="1" lang="ja-JP" altLang="en-US" sz="950" b="0" dirty="0">
                          <a:solidFill>
                            <a:schemeClr val="tx1"/>
                          </a:solidFill>
                          <a:latin typeface="HGSｺﾞｼｯｸM" panose="020B0600000000000000" pitchFamily="50" charset="-128"/>
                          <a:ea typeface="HGSｺﾞｼｯｸM" panose="020B0600000000000000" pitchFamily="50" charset="-128"/>
                        </a:rPr>
                        <a:t>前年</a:t>
                      </a:r>
                      <a:endParaRPr kumimoji="1" lang="en-US" altLang="ja-JP" sz="950" b="0" dirty="0">
                        <a:solidFill>
                          <a:schemeClr val="tx1"/>
                        </a:solidFill>
                        <a:latin typeface="HGSｺﾞｼｯｸM" panose="020B0600000000000000" pitchFamily="50" charset="-128"/>
                        <a:ea typeface="HGS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dirty="0">
                          <a:solidFill>
                            <a:schemeClr val="tx1"/>
                          </a:solidFill>
                          <a:latin typeface="HGSｺﾞｼｯｸM" panose="020B0600000000000000" pitchFamily="50" charset="-128"/>
                          <a:ea typeface="HGSｺﾞｼｯｸM" panose="020B0600000000000000" pitchFamily="50" charset="-128"/>
                        </a:rPr>
                        <a:t>　 度保険料総額 医療分の</a:t>
                      </a:r>
                      <a:r>
                        <a:rPr kumimoji="1" lang="en-US" altLang="ja-JP" sz="950" b="0" dirty="0">
                          <a:solidFill>
                            <a:schemeClr val="tx1"/>
                          </a:solidFill>
                          <a:latin typeface="HGSｺﾞｼｯｸM" panose="020B0600000000000000" pitchFamily="50" charset="-128"/>
                          <a:ea typeface="HGSｺﾞｼｯｸM" panose="020B0600000000000000" pitchFamily="50" charset="-128"/>
                        </a:rPr>
                        <a:t>5.0%</a:t>
                      </a:r>
                      <a:r>
                        <a:rPr kumimoji="1" lang="ja-JP" altLang="en-US" sz="950" b="0" dirty="0">
                          <a:solidFill>
                            <a:schemeClr val="tx1"/>
                          </a:solidFill>
                          <a:latin typeface="HGSｺﾞｼｯｸM" panose="020B0600000000000000" pitchFamily="50" charset="-128"/>
                          <a:ea typeface="HGSｺﾞｼｯｸM" panose="020B0600000000000000" pitchFamily="50" charset="-128"/>
                        </a:rPr>
                        <a:t>、被保険者数</a:t>
                      </a:r>
                      <a:r>
                        <a:rPr kumimoji="1" lang="en-US" altLang="ja-JP" sz="950" b="0" dirty="0">
                          <a:solidFill>
                            <a:schemeClr val="tx1"/>
                          </a:solidFill>
                          <a:latin typeface="HGSｺﾞｼｯｸM" panose="020B0600000000000000" pitchFamily="50" charset="-128"/>
                          <a:ea typeface="HGSｺﾞｼｯｸM" panose="020B0600000000000000" pitchFamily="50" charset="-128"/>
                        </a:rPr>
                        <a:t>10</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dirty="0">
                          <a:solidFill>
                            <a:schemeClr val="tx1"/>
                          </a:solidFill>
                          <a:latin typeface="HGSｺﾞｼｯｸM" panose="020B0600000000000000" pitchFamily="50" charset="-128"/>
                          <a:ea typeface="HGSｺﾞｼｯｸM" panose="020B0600000000000000" pitchFamily="50" charset="-128"/>
                        </a:rPr>
                        <a:t>　 万人以上の市については</a:t>
                      </a:r>
                      <a:r>
                        <a:rPr kumimoji="1" lang="en-US" altLang="ja-JP" sz="950" b="0" dirty="0">
                          <a:solidFill>
                            <a:schemeClr val="tx1"/>
                          </a:solidFill>
                          <a:latin typeface="HGSｺﾞｼｯｸM" panose="020B0600000000000000" pitchFamily="50" charset="-128"/>
                          <a:ea typeface="HGSｺﾞｼｯｸM" panose="020B0600000000000000" pitchFamily="50" charset="-128"/>
                        </a:rPr>
                        <a:t>3.5%』</a:t>
                      </a:r>
                      <a:r>
                        <a:rPr kumimoji="1" lang="ja-JP" altLang="en-US" sz="950" b="0" dirty="0">
                          <a:solidFill>
                            <a:schemeClr val="tx1"/>
                          </a:solidFill>
                          <a:latin typeface="HGSｺﾞｼｯｸM" panose="020B0600000000000000" pitchFamily="50" charset="-128"/>
                          <a:ea typeface="HGSｺﾞｼｯｸM" panose="020B0600000000000000" pitchFamily="50" charset="-128"/>
                        </a:rPr>
                        <a:t>とする。</a:t>
                      </a:r>
                      <a:endParaRPr kumimoji="1" lang="en-US" altLang="ja-JP" sz="950" b="0" dirty="0">
                        <a:solidFill>
                          <a:schemeClr val="tx1"/>
                        </a:solidFill>
                        <a:latin typeface="HGSｺﾞｼｯｸM" panose="020B0600000000000000" pitchFamily="50" charset="-128"/>
                        <a:ea typeface="HGS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u="none" baseline="0" dirty="0">
                          <a:solidFill>
                            <a:schemeClr val="tx1"/>
                          </a:solidFill>
                          <a:latin typeface="HGPｺﾞｼｯｸM" panose="020B0600000000000000" pitchFamily="50" charset="-128"/>
                          <a:ea typeface="HGPｺﾞｼｯｸM" panose="020B0600000000000000" pitchFamily="50" charset="-128"/>
                        </a:rPr>
                        <a:t>② 事業運営検討</a:t>
                      </a:r>
                      <a:r>
                        <a:rPr kumimoji="1" lang="en-US" altLang="ja-JP" sz="950" b="0" u="none" baseline="0" dirty="0">
                          <a:solidFill>
                            <a:schemeClr val="tx1"/>
                          </a:solidFill>
                          <a:latin typeface="HGPｺﾞｼｯｸM" panose="020B0600000000000000" pitchFamily="50" charset="-128"/>
                          <a:ea typeface="HGPｺﾞｼｯｸM" panose="020B0600000000000000" pitchFamily="50" charset="-128"/>
                        </a:rPr>
                        <a:t>WG</a:t>
                      </a:r>
                      <a:r>
                        <a:rPr kumimoji="1" lang="ja-JP" altLang="en-US" sz="950" b="0" u="none" baseline="0" dirty="0">
                          <a:solidFill>
                            <a:schemeClr val="tx1"/>
                          </a:solidFill>
                          <a:latin typeface="HGPｺﾞｼｯｸM" panose="020B0600000000000000" pitchFamily="50" charset="-128"/>
                          <a:ea typeface="HGPｺﾞｼｯｸM" panose="020B0600000000000000" pitchFamily="50" charset="-128"/>
                        </a:rPr>
                        <a:t>で採択された保健事業（独自事</a:t>
                      </a:r>
                      <a:endParaRPr kumimoji="1" lang="en-US" altLang="ja-JP" sz="950" b="0" u="none" baseline="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u="none" baseline="0" dirty="0">
                          <a:solidFill>
                            <a:schemeClr val="tx1"/>
                          </a:solidFill>
                          <a:latin typeface="HGPｺﾞｼｯｸM" panose="020B0600000000000000" pitchFamily="50" charset="-128"/>
                          <a:ea typeface="HGPｺﾞｼｯｸM" panose="020B0600000000000000" pitchFamily="50" charset="-128"/>
                        </a:rPr>
                        <a:t>　　業分）に係る市町村基礎ファイル提出（仮算定）時</a:t>
                      </a:r>
                      <a:endParaRPr kumimoji="1" lang="en-US" altLang="ja-JP" sz="950" b="0" u="none" baseline="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u="none" baseline="0" dirty="0">
                          <a:solidFill>
                            <a:schemeClr val="tx1"/>
                          </a:solidFill>
                          <a:latin typeface="HGPｺﾞｼｯｸM" panose="020B0600000000000000" pitchFamily="50" charset="-128"/>
                          <a:ea typeface="HGPｺﾞｼｯｸM" panose="020B0600000000000000" pitchFamily="50" charset="-128"/>
                        </a:rPr>
                        <a:t>　　の報告額と①の上限額のいずれか低い額が「基準</a:t>
                      </a:r>
                      <a:endParaRPr kumimoji="1" lang="en-US" altLang="ja-JP" sz="950" b="0" u="none" baseline="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u="none" baseline="0" dirty="0">
                          <a:solidFill>
                            <a:schemeClr val="tx1"/>
                          </a:solidFill>
                          <a:latin typeface="HGPｺﾞｼｯｸM" panose="020B0600000000000000" pitchFamily="50" charset="-128"/>
                          <a:ea typeface="HGPｺﾞｼｯｸM" panose="020B0600000000000000" pitchFamily="50" charset="-128"/>
                        </a:rPr>
                        <a:t>　　額」となり、当該「基準額」が普通交付金「ワ独自事</a:t>
                      </a:r>
                      <a:endParaRPr kumimoji="1" lang="en-US" altLang="ja-JP" sz="950" b="0" u="none" baseline="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u="none" baseline="0" dirty="0">
                          <a:solidFill>
                            <a:schemeClr val="tx1"/>
                          </a:solidFill>
                          <a:latin typeface="HGPｺﾞｼｯｸM" panose="020B0600000000000000" pitchFamily="50" charset="-128"/>
                          <a:ea typeface="HGPｺﾞｼｯｸM" panose="020B0600000000000000" pitchFamily="50" charset="-128"/>
                        </a:rPr>
                        <a:t>　　業分」の交付（申請）上限額となり、本算定時には、</a:t>
                      </a:r>
                      <a:endParaRPr kumimoji="1" lang="en-US" altLang="ja-JP" sz="950" b="0" u="none" baseline="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u="none" baseline="0" dirty="0">
                          <a:solidFill>
                            <a:schemeClr val="tx1"/>
                          </a:solidFill>
                          <a:latin typeface="HGPｺﾞｼｯｸM" panose="020B0600000000000000" pitchFamily="50" charset="-128"/>
                          <a:ea typeface="HGPｺﾞｼｯｸM" panose="020B0600000000000000" pitchFamily="50" charset="-128"/>
                        </a:rPr>
                        <a:t>　　仮算定時からの増額変更は行わない。</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u="none" baseline="0" dirty="0">
                          <a:solidFill>
                            <a:schemeClr val="tx1"/>
                          </a:solidFill>
                          <a:latin typeface="HGPｺﾞｼｯｸM" panose="020B0600000000000000" pitchFamily="50" charset="-128"/>
                          <a:ea typeface="HGPｺﾞｼｯｸM" panose="020B0600000000000000" pitchFamily="50" charset="-128"/>
                        </a:rPr>
                        <a:t>③ 令和７年度以降の普通交付金の取扱としては、事</a:t>
                      </a:r>
                      <a:endParaRPr kumimoji="1" lang="en-US" altLang="ja-JP" sz="950" b="0" u="none" baseline="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u="none" baseline="0" dirty="0">
                          <a:solidFill>
                            <a:schemeClr val="tx1"/>
                          </a:solidFill>
                          <a:latin typeface="HGPｺﾞｼｯｸM" panose="020B0600000000000000" pitchFamily="50" charset="-128"/>
                          <a:ea typeface="HGPｺﾞｼｯｸM" panose="020B0600000000000000" pitchFamily="50" charset="-128"/>
                        </a:rPr>
                        <a:t>　　業運営検討</a:t>
                      </a:r>
                      <a:r>
                        <a:rPr kumimoji="1" lang="en-US" altLang="ja-JP" sz="950" b="0" u="none" baseline="0" dirty="0">
                          <a:solidFill>
                            <a:schemeClr val="tx1"/>
                          </a:solidFill>
                          <a:latin typeface="HGPｺﾞｼｯｸM" panose="020B0600000000000000" pitchFamily="50" charset="-128"/>
                          <a:ea typeface="HGPｺﾞｼｯｸM" panose="020B0600000000000000" pitchFamily="50" charset="-128"/>
                        </a:rPr>
                        <a:t>WG</a:t>
                      </a:r>
                      <a:r>
                        <a:rPr kumimoji="1" lang="ja-JP" altLang="en-US" sz="950" b="0" u="none" baseline="0" dirty="0">
                          <a:solidFill>
                            <a:schemeClr val="tx1"/>
                          </a:solidFill>
                          <a:latin typeface="HGPｺﾞｼｯｸM" panose="020B0600000000000000" pitchFamily="50" charset="-128"/>
                          <a:ea typeface="HGPｺﾞｼｯｸM" panose="020B0600000000000000" pitchFamily="50" charset="-128"/>
                        </a:rPr>
                        <a:t>で採択された保健事業（独自事業</a:t>
                      </a:r>
                      <a:endParaRPr kumimoji="1" lang="en-US" altLang="ja-JP" sz="950" b="0" u="none" baseline="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u="none" baseline="0" dirty="0">
                          <a:solidFill>
                            <a:schemeClr val="tx1"/>
                          </a:solidFill>
                          <a:latin typeface="HGPｺﾞｼｯｸM" panose="020B0600000000000000" pitchFamily="50" charset="-128"/>
                          <a:ea typeface="HGPｺﾞｼｯｸM" panose="020B0600000000000000" pitchFamily="50" charset="-128"/>
                        </a:rPr>
                        <a:t>　　分）のみが交付対象となる。</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74996905"/>
                  </a:ext>
                </a:extLst>
              </a:tr>
            </a:tbl>
          </a:graphicData>
        </a:graphic>
      </p:graphicFrame>
      <p:sp>
        <p:nvSpPr>
          <p:cNvPr id="15" name="タイトル 1">
            <a:extLst>
              <a:ext uri="{FF2B5EF4-FFF2-40B4-BE49-F238E27FC236}">
                <a16:creationId xmlns:a16="http://schemas.microsoft.com/office/drawing/2014/main" id="{8C3A4BEE-A790-41C1-8549-C67EB6AAF206}"/>
              </a:ext>
            </a:extLst>
          </p:cNvPr>
          <p:cNvSpPr>
            <a:spLocks noGrp="1"/>
          </p:cNvSpPr>
          <p:nvPr>
            <p:ph type="ctrTitle"/>
          </p:nvPr>
        </p:nvSpPr>
        <p:spPr>
          <a:xfrm>
            <a:off x="42335" y="-51433"/>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令和６年度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20" name="テキスト ボックス 19">
            <a:extLst>
              <a:ext uri="{FF2B5EF4-FFF2-40B4-BE49-F238E27FC236}">
                <a16:creationId xmlns:a16="http://schemas.microsoft.com/office/drawing/2014/main" id="{653CAEED-CD66-4CE4-B286-8ECF9D593813}"/>
              </a:ext>
            </a:extLst>
          </p:cNvPr>
          <p:cNvSpPr txBox="1"/>
          <p:nvPr/>
        </p:nvSpPr>
        <p:spPr>
          <a:xfrm>
            <a:off x="8209066" y="434488"/>
            <a:ext cx="900000" cy="369332"/>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spTree>
    <p:extLst>
      <p:ext uri="{BB962C8B-B14F-4D97-AF65-F5344CB8AC3E}">
        <p14:creationId xmlns:p14="http://schemas.microsoft.com/office/powerpoint/2010/main" val="804938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3580208548"/>
              </p:ext>
            </p:extLst>
          </p:nvPr>
        </p:nvGraphicFramePr>
        <p:xfrm>
          <a:off x="52760" y="409972"/>
          <a:ext cx="9000000" cy="4603204"/>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2880000">
                  <a:extLst>
                    <a:ext uri="{9D8B030D-6E8A-4147-A177-3AD203B41FA5}">
                      <a16:colId xmlns:a16="http://schemas.microsoft.com/office/drawing/2014/main" val="4110931989"/>
                    </a:ext>
                  </a:extLst>
                </a:gridCol>
                <a:gridCol w="2520000">
                  <a:extLst>
                    <a:ext uri="{9D8B030D-6E8A-4147-A177-3AD203B41FA5}">
                      <a16:colId xmlns:a16="http://schemas.microsoft.com/office/drawing/2014/main" val="877537854"/>
                    </a:ext>
                  </a:extLst>
                </a:gridCol>
                <a:gridCol w="2880000">
                  <a:extLst>
                    <a:ext uri="{9D8B030D-6E8A-4147-A177-3AD203B41FA5}">
                      <a16:colId xmlns:a16="http://schemas.microsoft.com/office/drawing/2014/main" val="3043964973"/>
                    </a:ext>
                  </a:extLst>
                </a:gridCol>
              </a:tblGrid>
              <a:tr h="480241">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a:solidFill>
                            <a:schemeClr val="tx1"/>
                          </a:solidFill>
                          <a:latin typeface="HGPｺﾞｼｯｸE" panose="020B0900000000000000" pitchFamily="50" charset="-128"/>
                          <a:ea typeface="HGPｺﾞｼｯｸE" panose="020B0900000000000000" pitchFamily="50" charset="-128"/>
                        </a:rPr>
                        <a:t>これまでの検討結果</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10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（５</a:t>
                      </a:r>
                      <a:r>
                        <a:rPr kumimoji="1" lang="en-US" altLang="ja-JP" sz="1000" dirty="0">
                          <a:solidFill>
                            <a:schemeClr val="tx1"/>
                          </a:solidFill>
                          <a:latin typeface="HGPｺﾞｼｯｸE" panose="020B0900000000000000" pitchFamily="50" charset="-128"/>
                          <a:ea typeface="HGPｺﾞｼｯｸE" panose="020B0900000000000000" pitchFamily="50" charset="-128"/>
                        </a:rPr>
                        <a:t>/21</a:t>
                      </a:r>
                      <a:r>
                        <a:rPr kumimoji="1" lang="ja-JP" altLang="en-US" sz="1000" dirty="0">
                          <a:solidFill>
                            <a:schemeClr val="tx1"/>
                          </a:solidFill>
                          <a:latin typeface="HGPｺﾞｼｯｸE" panose="020B0900000000000000" pitchFamily="50" charset="-128"/>
                          <a:ea typeface="HGPｺﾞｼｯｸE" panose="020B0900000000000000" pitchFamily="50" charset="-128"/>
                        </a:rPr>
                        <a:t>広域化調整会議にて決定）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PｺﾞｼｯｸE" panose="020B0900000000000000" pitchFamily="50" charset="-128"/>
                          <a:ea typeface="HGPｺﾞｼｯｸE" panose="020B0900000000000000" pitchFamily="50" charset="-128"/>
                        </a:rPr>
                        <a:t>これまでの検討状況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4122963">
                <a:tc>
                  <a:txBody>
                    <a:bodyPr/>
                    <a:lstStyle/>
                    <a:p>
                      <a:r>
                        <a:rPr kumimoji="1" lang="ja-JP" altLang="en-US" sz="950" dirty="0">
                          <a:solidFill>
                            <a:schemeClr val="tx1"/>
                          </a:solidFill>
                          <a:latin typeface="HGPｺﾞｼｯｸE" panose="020B0900000000000000" pitchFamily="50" charset="-128"/>
                          <a:ea typeface="HGPｺﾞｼｯｸE" panose="020B0900000000000000" pitchFamily="50" charset="-128"/>
                        </a:rPr>
                        <a:t>財政安定化基金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a:t>
                      </a:r>
                      <a:r>
                        <a:rPr kumimoji="1" lang="ja-JP" altLang="en-US" sz="950" dirty="0">
                          <a:solidFill>
                            <a:schemeClr val="tx1"/>
                          </a:solidFill>
                          <a:latin typeface="HGPｺﾞｼｯｸM" panose="020B0600000000000000" pitchFamily="50" charset="-128"/>
                          <a:ea typeface="HGPｺﾞｼｯｸM" panose="020B0600000000000000" pitchFamily="50" charset="-128"/>
                        </a:rPr>
                        <a:t>前期高齢者交付金精算額の平準化</a:t>
                      </a:r>
                      <a:r>
                        <a:rPr kumimoji="1" lang="en-US" altLang="ja-JP" sz="950" dirty="0">
                          <a:solidFill>
                            <a:schemeClr val="tx1"/>
                          </a:solidFill>
                          <a:latin typeface="HGPｺﾞｼｯｸM" panose="020B0600000000000000" pitchFamily="50" charset="-128"/>
                          <a:ea typeface="HGPｺﾞｼｯｸM" panose="020B0600000000000000" pitchFamily="50" charset="-128"/>
                        </a:rPr>
                        <a:t>】</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r>
                        <a:rPr kumimoji="1" lang="en-US" altLang="ja-JP" sz="950" dirty="0">
                          <a:solidFill>
                            <a:schemeClr val="tx1"/>
                          </a:solidFill>
                          <a:latin typeface="HGPｺﾞｼｯｸM" panose="020B0600000000000000" pitchFamily="50" charset="-128"/>
                          <a:ea typeface="HGPｺﾞｼｯｸM" panose="020B0600000000000000" pitchFamily="50" charset="-128"/>
                        </a:rPr>
                        <a:t>A</a:t>
                      </a:r>
                      <a:r>
                        <a:rPr kumimoji="1" lang="ja-JP" altLang="en-US" sz="950" dirty="0">
                          <a:solidFill>
                            <a:schemeClr val="tx1"/>
                          </a:solidFill>
                          <a:latin typeface="HGPｺﾞｼｯｸM" panose="020B0600000000000000" pitchFamily="50" charset="-128"/>
                          <a:ea typeface="HGPｺﾞｼｯｸM" panose="020B0600000000000000" pitchFamily="50" charset="-128"/>
                        </a:rPr>
                        <a:t>）・・・「当該年度の前期高齢者交付金に加減算</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される２年前の１人あたり精算額」</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r>
                        <a:rPr kumimoji="1" lang="en-US" altLang="ja-JP" sz="950" dirty="0">
                          <a:solidFill>
                            <a:schemeClr val="tx1"/>
                          </a:solidFill>
                          <a:latin typeface="HGPｺﾞｼｯｸM" panose="020B0600000000000000" pitchFamily="50" charset="-128"/>
                          <a:ea typeface="HGPｺﾞｼｯｸM" panose="020B0600000000000000" pitchFamily="50" charset="-128"/>
                        </a:rPr>
                        <a:t>B</a:t>
                      </a:r>
                      <a:r>
                        <a:rPr kumimoji="1" lang="ja-JP" altLang="en-US" sz="950" dirty="0">
                          <a:solidFill>
                            <a:schemeClr val="tx1"/>
                          </a:solidFill>
                          <a:latin typeface="HGPｺﾞｼｯｸM" panose="020B0600000000000000" pitchFamily="50" charset="-128"/>
                          <a:ea typeface="HGPｺﾞｼｯｸM" panose="020B0600000000000000" pitchFamily="50" charset="-128"/>
                        </a:rPr>
                        <a:t>）・・・「直近３カ年平均の１人あたり精算額」</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保険料の平準化等を図る観点から、（</a:t>
                      </a:r>
                      <a:r>
                        <a:rPr kumimoji="1" lang="en-US" altLang="ja-JP" sz="950" dirty="0">
                          <a:solidFill>
                            <a:schemeClr val="tx1"/>
                          </a:solidFill>
                          <a:latin typeface="HGPｺﾞｼｯｸM" panose="020B0600000000000000" pitchFamily="50" charset="-128"/>
                          <a:ea typeface="HGPｺﾞｼｯｸM" panose="020B0600000000000000" pitchFamily="50" charset="-128"/>
                        </a:rPr>
                        <a:t>A</a:t>
                      </a:r>
                      <a:r>
                        <a:rPr kumimoji="1" lang="ja-JP" altLang="en-US" sz="950" dirty="0">
                          <a:solidFill>
                            <a:schemeClr val="tx1"/>
                          </a:solidFill>
                          <a:latin typeface="HGPｺﾞｼｯｸM" panose="020B0600000000000000" pitchFamily="50" charset="-128"/>
                          <a:ea typeface="HGPｺﾞｼｯｸM" panose="020B0600000000000000" pitchFamily="50" charset="-128"/>
                        </a:rPr>
                        <a:t>）と（</a:t>
                      </a:r>
                      <a:r>
                        <a:rPr kumimoji="1" lang="en-US" altLang="ja-JP" sz="950" dirty="0">
                          <a:solidFill>
                            <a:schemeClr val="tx1"/>
                          </a:solidFill>
                          <a:latin typeface="HGPｺﾞｼｯｸM" panose="020B0600000000000000" pitchFamily="50" charset="-128"/>
                          <a:ea typeface="HGPｺﾞｼｯｸM" panose="020B0600000000000000" pitchFamily="50" charset="-128"/>
                        </a:rPr>
                        <a:t>B</a:t>
                      </a:r>
                      <a:r>
                        <a:rPr kumimoji="1" lang="ja-JP" altLang="en-US" sz="950" dirty="0">
                          <a:solidFill>
                            <a:schemeClr val="tx1"/>
                          </a:solidFill>
                          <a:latin typeface="HGPｺﾞｼｯｸM" panose="020B0600000000000000" pitchFamily="50" charset="-128"/>
                          <a:ea typeface="HGPｺﾞｼｯｸM" panose="020B0600000000000000" pitchFamily="50" charset="-128"/>
                        </a:rPr>
                        <a:t>）を比較し、（</a:t>
                      </a:r>
                      <a:r>
                        <a:rPr kumimoji="1" lang="en-US" altLang="ja-JP" sz="950" dirty="0">
                          <a:solidFill>
                            <a:schemeClr val="tx1"/>
                          </a:solidFill>
                          <a:latin typeface="HGPｺﾞｼｯｸM" panose="020B0600000000000000" pitchFamily="50" charset="-128"/>
                          <a:ea typeface="HGPｺﾞｼｯｸM" panose="020B0600000000000000" pitchFamily="50" charset="-128"/>
                        </a:rPr>
                        <a:t>A</a:t>
                      </a:r>
                      <a:r>
                        <a:rPr kumimoji="1" lang="ja-JP" altLang="en-US" sz="950" dirty="0">
                          <a:solidFill>
                            <a:schemeClr val="tx1"/>
                          </a:solidFill>
                          <a:latin typeface="HGPｺﾞｼｯｸM" panose="020B0600000000000000" pitchFamily="50" charset="-128"/>
                          <a:ea typeface="HGPｺﾞｼｯｸM" panose="020B0600000000000000" pitchFamily="50" charset="-128"/>
                        </a:rPr>
                        <a:t>）が（</a:t>
                      </a:r>
                      <a:r>
                        <a:rPr kumimoji="1" lang="en-US" altLang="ja-JP" sz="950" dirty="0">
                          <a:solidFill>
                            <a:schemeClr val="tx1"/>
                          </a:solidFill>
                          <a:latin typeface="HGPｺﾞｼｯｸM" panose="020B0600000000000000" pitchFamily="50" charset="-128"/>
                          <a:ea typeface="HGPｺﾞｼｯｸM" panose="020B0600000000000000" pitchFamily="50" charset="-128"/>
                        </a:rPr>
                        <a:t>B</a:t>
                      </a:r>
                      <a:r>
                        <a:rPr kumimoji="1" lang="ja-JP" altLang="en-US" sz="950" dirty="0">
                          <a:solidFill>
                            <a:schemeClr val="tx1"/>
                          </a:solidFill>
                          <a:latin typeface="HGPｺﾞｼｯｸM" panose="020B0600000000000000" pitchFamily="50" charset="-128"/>
                          <a:ea typeface="HGPｺﾞｼｯｸM" panose="020B0600000000000000" pitchFamily="50" charset="-128"/>
                        </a:rPr>
                        <a:t>）よりも低い場合は、その差額に２年前の被保険者数を乗じた額を後年度に生じる精算に備えて留保する。（</a:t>
                      </a:r>
                      <a:r>
                        <a:rPr kumimoji="1" lang="en-US" altLang="ja-JP" sz="950" dirty="0">
                          <a:solidFill>
                            <a:schemeClr val="tx1"/>
                          </a:solidFill>
                          <a:latin typeface="HGPｺﾞｼｯｸM" panose="020B0600000000000000" pitchFamily="50" charset="-128"/>
                          <a:ea typeface="HGPｺﾞｼｯｸM" panose="020B0600000000000000" pitchFamily="50" charset="-128"/>
                        </a:rPr>
                        <a:t>A</a:t>
                      </a:r>
                      <a:r>
                        <a:rPr kumimoji="1" lang="ja-JP" altLang="en-US" sz="950" dirty="0">
                          <a:solidFill>
                            <a:schemeClr val="tx1"/>
                          </a:solidFill>
                          <a:latin typeface="HGPｺﾞｼｯｸM" panose="020B0600000000000000" pitchFamily="50" charset="-128"/>
                          <a:ea typeface="HGPｺﾞｼｯｸM" panose="020B0600000000000000" pitchFamily="50" charset="-128"/>
                        </a:rPr>
                        <a:t>）が（</a:t>
                      </a:r>
                      <a:r>
                        <a:rPr kumimoji="1" lang="en-US" altLang="ja-JP" sz="950" dirty="0">
                          <a:solidFill>
                            <a:schemeClr val="tx1"/>
                          </a:solidFill>
                          <a:latin typeface="HGPｺﾞｼｯｸM" panose="020B0600000000000000" pitchFamily="50" charset="-128"/>
                          <a:ea typeface="HGPｺﾞｼｯｸM" panose="020B0600000000000000" pitchFamily="50" charset="-128"/>
                        </a:rPr>
                        <a:t>B</a:t>
                      </a:r>
                      <a:r>
                        <a:rPr kumimoji="1" lang="ja-JP" altLang="en-US" sz="950" dirty="0">
                          <a:solidFill>
                            <a:schemeClr val="tx1"/>
                          </a:solidFill>
                          <a:latin typeface="HGPｺﾞｼｯｸM" panose="020B0600000000000000" pitchFamily="50" charset="-128"/>
                          <a:ea typeface="HGPｺﾞｼｯｸM" panose="020B0600000000000000" pitchFamily="50" charset="-128"/>
                        </a:rPr>
                        <a:t>）よりも高くなる場合は、上記留保財源の範囲内において、当該財源を活用し、３ヵ年平均となる水準まで（</a:t>
                      </a:r>
                      <a:r>
                        <a:rPr kumimoji="1" lang="en-US" altLang="ja-JP" sz="950" dirty="0">
                          <a:solidFill>
                            <a:schemeClr val="tx1"/>
                          </a:solidFill>
                          <a:latin typeface="HGPｺﾞｼｯｸM" panose="020B0600000000000000" pitchFamily="50" charset="-128"/>
                          <a:ea typeface="HGPｺﾞｼｯｸM" panose="020B0600000000000000" pitchFamily="50" charset="-128"/>
                        </a:rPr>
                        <a:t>A</a:t>
                      </a:r>
                      <a:r>
                        <a:rPr kumimoji="1" lang="ja-JP" altLang="en-US" sz="950" dirty="0">
                          <a:solidFill>
                            <a:schemeClr val="tx1"/>
                          </a:solidFill>
                          <a:latin typeface="HGPｺﾞｼｯｸM" panose="020B0600000000000000" pitchFamily="50" charset="-128"/>
                          <a:ea typeface="HGPｺﾞｼｯｸM" panose="020B0600000000000000" pitchFamily="50" charset="-128"/>
                        </a:rPr>
                        <a:t>）を抑制することにより、前期高齢者交付金の精算に伴う年度間の影響を緩和し、精算額の平準化を図る。　</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仮算定結果を受けて、保険料完全統一初年度である令和６年度の府統一保険料率を抑制するために、本算定では、以下のとおりすることとする。</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保険料の平準化等を図る観点から、</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財政調整事業の具体的な取組について、</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府及び市町村国保特会の財政状況や</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事業費納付金の算定状況等を踏まえ、</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引き続き検討</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en-US" altLang="ja-JP" sz="950" dirty="0">
                          <a:solidFill>
                            <a:schemeClr val="tx1"/>
                          </a:solidFill>
                          <a:latin typeface="HGPｺﾞｼｯｸM" panose="020B0600000000000000" pitchFamily="50" charset="-128"/>
                          <a:ea typeface="HGPｺﾞｼｯｸM" panose="020B0600000000000000" pitchFamily="50" charset="-128"/>
                        </a:rPr>
                        <a:t>【</a:t>
                      </a:r>
                      <a:r>
                        <a:rPr lang="ja-JP" altLang="en-US" sz="950" dirty="0">
                          <a:solidFill>
                            <a:schemeClr val="tx1"/>
                          </a:solidFill>
                          <a:latin typeface="HGPｺﾞｼｯｸM" panose="020B0600000000000000" pitchFamily="50" charset="-128"/>
                          <a:ea typeface="HGPｺﾞｼｯｸM" panose="020B0600000000000000" pitchFamily="50" charset="-128"/>
                        </a:rPr>
                        <a:t>前期高齢者交付金精算額の平準化</a:t>
                      </a:r>
                      <a:r>
                        <a:rPr lang="en-US" altLang="ja-JP" sz="950" dirty="0">
                          <a:solidFill>
                            <a:schemeClr val="tx1"/>
                          </a:solidFill>
                          <a:latin typeface="HGPｺﾞｼｯｸM" panose="020B0600000000000000" pitchFamily="50" charset="-128"/>
                          <a:ea typeface="HGPｺﾞｼｯｸM" panose="020B0600000000000000" pitchFamily="50" charset="-128"/>
                        </a:rPr>
                        <a:t>】</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精算額に係る年度間の変動幅が大きいため、留保額等の比較に用いる精算額の平均値を算出する対象期間を長くすることで、安定的な平均値により近づけることができると考えられることから、令和５年度の財政運営検討</a:t>
                      </a:r>
                      <a:r>
                        <a:rPr lang="en-US" altLang="ja-JP" sz="950" dirty="0">
                          <a:solidFill>
                            <a:schemeClr val="tx1"/>
                          </a:solidFill>
                          <a:latin typeface="HGPｺﾞｼｯｸM" panose="020B0600000000000000" pitchFamily="50" charset="-128"/>
                          <a:ea typeface="HGPｺﾞｼｯｸM" panose="020B0600000000000000" pitchFamily="50" charset="-128"/>
                        </a:rPr>
                        <a:t>W</a:t>
                      </a:r>
                      <a:r>
                        <a:rPr lang="ja-JP" altLang="en-US" sz="950" dirty="0">
                          <a:solidFill>
                            <a:schemeClr val="tx1"/>
                          </a:solidFill>
                          <a:latin typeface="HGPｺﾞｼｯｸM" panose="020B0600000000000000" pitchFamily="50" charset="-128"/>
                          <a:ea typeface="HGPｺﾞｼｯｸM" panose="020B0600000000000000" pitchFamily="50" charset="-128"/>
                        </a:rPr>
                        <a:t>・</a:t>
                      </a:r>
                      <a:r>
                        <a:rPr lang="en-US" altLang="ja-JP" sz="950" dirty="0">
                          <a:solidFill>
                            <a:schemeClr val="tx1"/>
                          </a:solidFill>
                          <a:latin typeface="HGPｺﾞｼｯｸM" panose="020B0600000000000000" pitchFamily="50" charset="-128"/>
                          <a:ea typeface="HGPｺﾞｼｯｸM" panose="020B0600000000000000" pitchFamily="50" charset="-128"/>
                        </a:rPr>
                        <a:t>G</a:t>
                      </a:r>
                      <a:r>
                        <a:rPr lang="ja-JP" altLang="en-US" sz="950" dirty="0">
                          <a:solidFill>
                            <a:schemeClr val="tx1"/>
                          </a:solidFill>
                          <a:latin typeface="HGPｺﾞｼｯｸM" panose="020B0600000000000000" pitchFamily="50" charset="-128"/>
                          <a:ea typeface="HGPｺﾞｼｯｸM" panose="020B0600000000000000" pitchFamily="50" charset="-128"/>
                        </a:rPr>
                        <a:t>において、令和７年度より、（</a:t>
                      </a:r>
                      <a:r>
                        <a:rPr lang="en-US" altLang="ja-JP" sz="95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を「直近３か年平均の１人あたり精算額」から、広域化後（平成</a:t>
                      </a:r>
                      <a:r>
                        <a:rPr lang="en-US" altLang="ja-JP" sz="950" dirty="0">
                          <a:solidFill>
                            <a:schemeClr val="tx1"/>
                          </a:solidFill>
                          <a:latin typeface="HGPｺﾞｼｯｸM" panose="020B0600000000000000" pitchFamily="50" charset="-128"/>
                          <a:ea typeface="HGPｺﾞｼｯｸM" panose="020B0600000000000000" pitchFamily="50" charset="-128"/>
                        </a:rPr>
                        <a:t>30</a:t>
                      </a:r>
                      <a:r>
                        <a:rPr lang="ja-JP" altLang="en-US" sz="950" dirty="0">
                          <a:solidFill>
                            <a:schemeClr val="tx1"/>
                          </a:solidFill>
                          <a:latin typeface="HGPｺﾞｼｯｸM" panose="020B0600000000000000" pitchFamily="50" charset="-128"/>
                          <a:ea typeface="HGPｺﾞｼｯｸM" panose="020B0600000000000000" pitchFamily="50" charset="-128"/>
                        </a:rPr>
                        <a:t>年度～）の精算規模が反映される「令和２年度以降の平均１人あたり精算額」に変更。</a:t>
                      </a:r>
                      <a:endParaRPr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）・・・「当該年度の前期高齢者交付金に加減算</a:t>
                      </a:r>
                      <a:endParaRPr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される２年前の１人あたり精算額」</a:t>
                      </a:r>
                      <a:endParaRPr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a:t>
                      </a:r>
                      <a:r>
                        <a:rPr lang="ja-JP" altLang="en-US" sz="950" u="sng" dirty="0">
                          <a:solidFill>
                            <a:schemeClr val="tx1"/>
                          </a:solidFill>
                          <a:latin typeface="HGPｺﾞｼｯｸM" panose="020B0600000000000000" pitchFamily="50" charset="-128"/>
                          <a:ea typeface="HGPｺﾞｼｯｸM" panose="020B0600000000000000" pitchFamily="50" charset="-128"/>
                        </a:rPr>
                        <a:t>「令和２年度以降の平均１人あたり精算額」</a:t>
                      </a:r>
                      <a:endParaRPr lang="en-US" altLang="ja-JP" sz="950" u="sng"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保険料の平準化等を図る観点から、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）と（</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）を比較し、（</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）が（</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）よりも低い場合は、その差額に２年前の被保険者数を乗じた額を後年度に生じる精算に備えて留保する。</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）が（</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）よりも高くなる場合は、上記留保財源の範囲内において、当該財源を活用し、（</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 の水準まで（</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）を抑制することにより、前期高齢者交付金の精算に伴う年度間の影響を緩和し、精算額の平準化を図る。</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r>
                        <a:rPr kumimoji="1" lang="en-US" altLang="ja-JP" sz="950" dirty="0">
                          <a:solidFill>
                            <a:schemeClr val="tx1"/>
                          </a:solidFill>
                          <a:latin typeface="HGPｺﾞｼｯｸM" panose="020B0600000000000000" pitchFamily="50" charset="-128"/>
                          <a:ea typeface="HGPｺﾞｼｯｸM" panose="020B0600000000000000" pitchFamily="50" charset="-128"/>
                        </a:rPr>
                        <a:t>A</a:t>
                      </a:r>
                      <a:r>
                        <a:rPr kumimoji="1" lang="ja-JP" altLang="en-US" sz="950" dirty="0">
                          <a:solidFill>
                            <a:schemeClr val="tx1"/>
                          </a:solidFill>
                          <a:latin typeface="HGPｺﾞｼｯｸM" panose="020B0600000000000000" pitchFamily="50" charset="-128"/>
                          <a:ea typeface="HGPｺﾞｼｯｸM" panose="020B0600000000000000" pitchFamily="50" charset="-128"/>
                        </a:rPr>
                        <a:t>）が（</a:t>
                      </a:r>
                      <a:r>
                        <a:rPr kumimoji="1" lang="en-US" altLang="ja-JP" sz="950" dirty="0">
                          <a:solidFill>
                            <a:schemeClr val="tx1"/>
                          </a:solidFill>
                          <a:latin typeface="HGPｺﾞｼｯｸM" panose="020B0600000000000000" pitchFamily="50" charset="-128"/>
                          <a:ea typeface="HGPｺﾞｼｯｸM" panose="020B0600000000000000" pitchFamily="50" charset="-128"/>
                        </a:rPr>
                        <a:t>B)</a:t>
                      </a:r>
                      <a:r>
                        <a:rPr kumimoji="1" lang="ja-JP" altLang="en-US" sz="950" dirty="0">
                          <a:solidFill>
                            <a:schemeClr val="tx1"/>
                          </a:solidFill>
                          <a:latin typeface="HGPｺﾞｼｯｸM" panose="020B0600000000000000" pitchFamily="50" charset="-128"/>
                          <a:ea typeface="HGPｺﾞｼｯｸM" panose="020B0600000000000000" pitchFamily="50" charset="-128"/>
                        </a:rPr>
                        <a:t>よりも低かったため、その差額に２年前の被保険者数を乗じた額を留保額として仮算定を実施。</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9" name="タイトル 1">
            <a:extLst>
              <a:ext uri="{FF2B5EF4-FFF2-40B4-BE49-F238E27FC236}">
                <a16:creationId xmlns:a16="http://schemas.microsoft.com/office/drawing/2014/main" id="{FB51F314-FFFF-4611-9484-63057BEBD3B6}"/>
              </a:ext>
            </a:extLst>
          </p:cNvPr>
          <p:cNvSpPr>
            <a:spLocks noGrp="1"/>
          </p:cNvSpPr>
          <p:nvPr>
            <p:ph type="ctrTitle"/>
          </p:nvPr>
        </p:nvSpPr>
        <p:spPr>
          <a:xfrm>
            <a:off x="42335" y="-51433"/>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令和６年度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8" name="テキスト ボックス 7">
            <a:extLst>
              <a:ext uri="{FF2B5EF4-FFF2-40B4-BE49-F238E27FC236}">
                <a16:creationId xmlns:a16="http://schemas.microsoft.com/office/drawing/2014/main" id="{43BC8F2B-8DC3-4582-82B6-CF88D16370E4}"/>
              </a:ext>
            </a:extLst>
          </p:cNvPr>
          <p:cNvSpPr txBox="1"/>
          <p:nvPr/>
        </p:nvSpPr>
        <p:spPr>
          <a:xfrm>
            <a:off x="8209066" y="394154"/>
            <a:ext cx="900000" cy="450000"/>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graphicFrame>
        <p:nvGraphicFramePr>
          <p:cNvPr id="12" name="表 11">
            <a:extLst>
              <a:ext uri="{FF2B5EF4-FFF2-40B4-BE49-F238E27FC236}">
                <a16:creationId xmlns:a16="http://schemas.microsoft.com/office/drawing/2014/main" id="{79195180-56FF-45F0-9CE9-6C0CAE7DF2E4}"/>
              </a:ext>
            </a:extLst>
          </p:cNvPr>
          <p:cNvGraphicFramePr>
            <a:graphicFrameLocks noGrp="1"/>
          </p:cNvGraphicFramePr>
          <p:nvPr>
            <p:extLst>
              <p:ext uri="{D42A27DB-BD31-4B8C-83A1-F6EECF244321}">
                <p14:modId xmlns:p14="http://schemas.microsoft.com/office/powerpoint/2010/main" val="4206505691"/>
              </p:ext>
            </p:extLst>
          </p:nvPr>
        </p:nvGraphicFramePr>
        <p:xfrm>
          <a:off x="899592" y="2964362"/>
          <a:ext cx="2628000" cy="540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540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仮算定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950" b="0" dirty="0">
                          <a:solidFill>
                            <a:schemeClr val="tx1"/>
                          </a:solidFill>
                          <a:latin typeface="HGPｺﾞｼｯｸM" panose="020B0600000000000000" pitchFamily="50" charset="-128"/>
                          <a:ea typeface="HGPｺﾞｼｯｸM" panose="020B0600000000000000" pitchFamily="50" charset="-128"/>
                        </a:rPr>
                        <a:t>（</a:t>
                      </a:r>
                      <a:r>
                        <a:rPr kumimoji="1" lang="en-US" altLang="ja-JP" sz="950" b="0" dirty="0">
                          <a:solidFill>
                            <a:schemeClr val="tx1"/>
                          </a:solidFill>
                          <a:latin typeface="HGPｺﾞｼｯｸM" panose="020B0600000000000000" pitchFamily="50" charset="-128"/>
                          <a:ea typeface="HGPｺﾞｼｯｸM" panose="020B0600000000000000" pitchFamily="50" charset="-128"/>
                        </a:rPr>
                        <a:t>A)</a:t>
                      </a:r>
                      <a:r>
                        <a:rPr kumimoji="1" lang="ja-JP" altLang="en-US" sz="950" b="0" dirty="0">
                          <a:solidFill>
                            <a:schemeClr val="tx1"/>
                          </a:solidFill>
                          <a:latin typeface="HGPｺﾞｼｯｸM" panose="020B0600000000000000" pitchFamily="50" charset="-128"/>
                          <a:ea typeface="HGPｺﾞｼｯｸM" panose="020B0600000000000000" pitchFamily="50" charset="-128"/>
                        </a:rPr>
                        <a:t>が（</a:t>
                      </a:r>
                      <a:r>
                        <a:rPr kumimoji="1" lang="en-US" altLang="ja-JP" sz="950" b="0" dirty="0">
                          <a:solidFill>
                            <a:schemeClr val="tx1"/>
                          </a:solidFill>
                          <a:latin typeface="HGPｺﾞｼｯｸM" panose="020B0600000000000000" pitchFamily="50" charset="-128"/>
                          <a:ea typeface="HGPｺﾞｼｯｸM" panose="020B0600000000000000" pitchFamily="50" charset="-128"/>
                        </a:rPr>
                        <a:t>B)</a:t>
                      </a:r>
                      <a:r>
                        <a:rPr kumimoji="1" lang="ja-JP" altLang="en-US" sz="950" b="0" dirty="0">
                          <a:solidFill>
                            <a:schemeClr val="tx1"/>
                          </a:solidFill>
                          <a:latin typeface="HGPｺﾞｼｯｸM" panose="020B0600000000000000" pitchFamily="50" charset="-128"/>
                          <a:ea typeface="HGPｺﾞｼｯｸM" panose="020B0600000000000000" pitchFamily="50" charset="-128"/>
                        </a:rPr>
                        <a:t>よりも低かったため、その差額に２年前の被保険者数を乗じた額を留保額とした。</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14" name="表 13">
            <a:extLst>
              <a:ext uri="{FF2B5EF4-FFF2-40B4-BE49-F238E27FC236}">
                <a16:creationId xmlns:a16="http://schemas.microsoft.com/office/drawing/2014/main" id="{B25ED44F-E418-4882-AECB-F1C7FFCC8408}"/>
              </a:ext>
            </a:extLst>
          </p:cNvPr>
          <p:cNvGraphicFramePr>
            <a:graphicFrameLocks noGrp="1"/>
          </p:cNvGraphicFramePr>
          <p:nvPr>
            <p:extLst>
              <p:ext uri="{D42A27DB-BD31-4B8C-83A1-F6EECF244321}">
                <p14:modId xmlns:p14="http://schemas.microsoft.com/office/powerpoint/2010/main" val="4012456632"/>
              </p:ext>
            </p:extLst>
          </p:nvPr>
        </p:nvGraphicFramePr>
        <p:xfrm>
          <a:off x="899592" y="4113136"/>
          <a:ext cx="2628000" cy="540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540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本算定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仮算定で留保するとした額の</a:t>
                      </a:r>
                      <a:r>
                        <a:rPr kumimoji="1" lang="en-US" altLang="ja-JP" sz="950" b="0" u="none" dirty="0">
                          <a:solidFill>
                            <a:schemeClr val="tx1"/>
                          </a:solidFill>
                          <a:latin typeface="HGPｺﾞｼｯｸM" panose="020B0600000000000000" pitchFamily="50" charset="-128"/>
                          <a:ea typeface="HGPｺﾞｼｯｸM" panose="020B0600000000000000" pitchFamily="50" charset="-128"/>
                        </a:rPr>
                        <a:t>1/2</a:t>
                      </a: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を留保額に、</a:t>
                      </a:r>
                      <a:r>
                        <a:rPr kumimoji="1" lang="en-US" altLang="ja-JP" sz="950" b="0" u="none" dirty="0">
                          <a:solidFill>
                            <a:schemeClr val="tx1"/>
                          </a:solidFill>
                          <a:latin typeface="HGPｺﾞｼｯｸM" panose="020B0600000000000000" pitchFamily="50" charset="-128"/>
                          <a:ea typeface="HGPｺﾞｼｯｸM" panose="020B0600000000000000" pitchFamily="50" charset="-128"/>
                        </a:rPr>
                        <a:t>1/2</a:t>
                      </a: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を令和６年度保険料額の抑制財源とした。</a:t>
                      </a:r>
                      <a:endParaRPr kumimoji="1" lang="en-US" altLang="ja-JP" sz="950" b="0" u="none" dirty="0">
                        <a:solidFill>
                          <a:schemeClr val="tx1"/>
                        </a:solidFill>
                        <a:latin typeface="HGPｺﾞｼｯｸM" panose="020B0600000000000000" pitchFamily="50" charset="-128"/>
                        <a:ea typeface="HGPｺﾞｼｯｸM" panose="020B0600000000000000" pitchFamily="50" charset="-128"/>
                      </a:endParaRP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spTree>
    <p:extLst>
      <p:ext uri="{BB962C8B-B14F-4D97-AF65-F5344CB8AC3E}">
        <p14:creationId xmlns:p14="http://schemas.microsoft.com/office/powerpoint/2010/main" val="13114005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5128</TotalTime>
  <Words>2062</Words>
  <Application>Microsoft Office PowerPoint</Application>
  <PresentationFormat>画面に合わせる (4:3)</PresentationFormat>
  <Paragraphs>174</Paragraphs>
  <Slides>3</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HGPｺﾞｼｯｸE</vt:lpstr>
      <vt:lpstr>HGPｺﾞｼｯｸM</vt:lpstr>
      <vt:lpstr>HGSｺﾞｼｯｸM</vt:lpstr>
      <vt:lpstr>HGS創英角ｺﾞｼｯｸUB</vt:lpstr>
      <vt:lpstr>游ゴシック</vt:lpstr>
      <vt:lpstr>Arial</vt:lpstr>
      <vt:lpstr>Calibri</vt:lpstr>
      <vt:lpstr>Wingdings</vt:lpstr>
      <vt:lpstr>Office ​​テーマ</vt:lpstr>
      <vt:lpstr>令和６年度　財政運営検討Ｗ・Ｇの検討事項（中間報告）</vt:lpstr>
      <vt:lpstr>令和６年度　財政運営検討Ｗ・Ｇの検討事項（中間報告）</vt:lpstr>
      <vt:lpstr>令和６年度　財政運営検討Ｗ・Ｇの検討事項（中間報告）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令和６年度　財政運営検討Ｗ・Ｇの検討事項（中間報告）</dc:title>
  <dc:creator>HOSTNAME</dc:creator>
  <cp:lastModifiedBy>国保　健康推進室国民健康保険課</cp:lastModifiedBy>
  <cp:revision>442</cp:revision>
  <cp:lastPrinted>2023-12-07T01:51:37Z</cp:lastPrinted>
  <dcterms:created xsi:type="dcterms:W3CDTF">2016-01-05T01:34:32Z</dcterms:created>
  <dcterms:modified xsi:type="dcterms:W3CDTF">2024-12-10T10:03:42Z</dcterms:modified>
</cp:coreProperties>
</file>