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
  </p:notesMasterIdLst>
  <p:handoutMasterIdLst>
    <p:handoutMasterId r:id="rId4"/>
  </p:handoutMasterIdLst>
  <p:sldIdLst>
    <p:sldId id="305" r:id="rId2"/>
  </p:sldIdLst>
  <p:sldSz cx="9144000" cy="6858000" type="screen4x3"/>
  <p:notesSz cx="6646863" cy="97774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C09D532C-9800-4A09-8FF1-41428CB3C960}">
          <p14:sldIdLst/>
        </p14:section>
        <p14:section name="タイトルなしのセクション" id="{604A73A7-73B0-49AB-ADDB-7704D69B2147}">
          <p14:sldIdLst>
            <p14:sldId id="305"/>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79" userDrawn="1">
          <p15:clr>
            <a:srgbClr val="A4A3A4"/>
          </p15:clr>
        </p15:guide>
        <p15:guide id="2" pos="209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浦　健二" initials="浦　健二" lastIdx="3" clrIdx="0">
    <p:extLst>
      <p:ext uri="{19B8F6BF-5375-455C-9EA6-DF929625EA0E}">
        <p15:presenceInfo xmlns:p15="http://schemas.microsoft.com/office/powerpoint/2012/main" userId="S::UraK@lan.pref.osaka.jp::35f9244d-2312-4152-8dba-eb49adf4d698" providerId="AD"/>
      </p:ext>
    </p:extLst>
  </p:cmAuthor>
  <p:cmAuthor id="2" name="根来　拓也" initials="根来　拓也" lastIdx="1" clrIdx="1">
    <p:extLst>
      <p:ext uri="{19B8F6BF-5375-455C-9EA6-DF929625EA0E}">
        <p15:presenceInfo xmlns:p15="http://schemas.microsoft.com/office/powerpoint/2012/main" userId="S::NegoroT@lan.pref.osaka.jp::caad8eaf-050a-4936-8ac2-1e6b1cdfb17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FF99"/>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034E78-7F5D-4C2E-B375-FC64B27BC917}" styleName="スタイル (濃色)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4" d="100"/>
          <a:sy n="94" d="100"/>
        </p:scale>
        <p:origin x="1138" y="91"/>
      </p:cViewPr>
      <p:guideLst>
        <p:guide orient="horz" pos="2160"/>
        <p:guide pos="2880"/>
      </p:guideLst>
    </p:cSldViewPr>
  </p:slideViewPr>
  <p:notesTextViewPr>
    <p:cViewPr>
      <p:scale>
        <a:sx n="1" d="1"/>
        <a:sy n="1" d="1"/>
      </p:scale>
      <p:origin x="0" y="0"/>
    </p:cViewPr>
  </p:notesTextViewPr>
  <p:notesViewPr>
    <p:cSldViewPr>
      <p:cViewPr varScale="1">
        <p:scale>
          <a:sx n="49" d="100"/>
          <a:sy n="49" d="100"/>
        </p:scale>
        <p:origin x="-2964" y="-102"/>
      </p:cViewPr>
      <p:guideLst>
        <p:guide orient="horz" pos="3079"/>
        <p:guide pos="209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7" y="0"/>
            <a:ext cx="2880101" cy="488793"/>
          </a:xfrm>
          <a:prstGeom prst="rect">
            <a:avLst/>
          </a:prstGeom>
        </p:spPr>
        <p:txBody>
          <a:bodyPr vert="horz" lIns="89625" tIns="44816" rIns="89625" bIns="44816"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765220" y="0"/>
            <a:ext cx="2880101" cy="488793"/>
          </a:xfrm>
          <a:prstGeom prst="rect">
            <a:avLst/>
          </a:prstGeom>
        </p:spPr>
        <p:txBody>
          <a:bodyPr vert="horz" lIns="89625" tIns="44816" rIns="89625" bIns="44816" rtlCol="0"/>
          <a:lstStyle>
            <a:lvl1pPr algn="r">
              <a:defRPr sz="1200"/>
            </a:lvl1pPr>
          </a:lstStyle>
          <a:p>
            <a:fld id="{7DAF4AE6-CAB6-453C-A8A1-BAB70DB220F0}" type="datetimeFigureOut">
              <a:rPr kumimoji="1" lang="ja-JP" altLang="en-US" smtClean="0"/>
              <a:t>2024/12/17</a:t>
            </a:fld>
            <a:endParaRPr kumimoji="1" lang="ja-JP" altLang="en-US"/>
          </a:p>
        </p:txBody>
      </p:sp>
      <p:sp>
        <p:nvSpPr>
          <p:cNvPr id="4" name="フッター プレースホルダー 3"/>
          <p:cNvSpPr>
            <a:spLocks noGrp="1"/>
          </p:cNvSpPr>
          <p:nvPr>
            <p:ph type="ftr" sz="quarter" idx="2"/>
          </p:nvPr>
        </p:nvSpPr>
        <p:spPr>
          <a:xfrm>
            <a:off x="7" y="9287059"/>
            <a:ext cx="2880101" cy="488792"/>
          </a:xfrm>
          <a:prstGeom prst="rect">
            <a:avLst/>
          </a:prstGeom>
        </p:spPr>
        <p:txBody>
          <a:bodyPr vert="horz" lIns="89625" tIns="44816" rIns="89625" bIns="44816"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765220" y="9287059"/>
            <a:ext cx="2880101" cy="488792"/>
          </a:xfrm>
          <a:prstGeom prst="rect">
            <a:avLst/>
          </a:prstGeom>
        </p:spPr>
        <p:txBody>
          <a:bodyPr vert="horz" lIns="89625" tIns="44816" rIns="89625" bIns="44816" rtlCol="0" anchor="b"/>
          <a:lstStyle>
            <a:lvl1pPr algn="r">
              <a:defRPr sz="1200"/>
            </a:lvl1pPr>
          </a:lstStyle>
          <a:p>
            <a:fld id="{1D063EA8-B75E-426B-AC96-E23657645027}" type="slidenum">
              <a:rPr kumimoji="1" lang="ja-JP" altLang="en-US" smtClean="0"/>
              <a:t>‹#›</a:t>
            </a:fld>
            <a:endParaRPr kumimoji="1" lang="ja-JP" altLang="en-US"/>
          </a:p>
        </p:txBody>
      </p:sp>
    </p:spTree>
    <p:extLst>
      <p:ext uri="{BB962C8B-B14F-4D97-AF65-F5344CB8AC3E}">
        <p14:creationId xmlns:p14="http://schemas.microsoft.com/office/powerpoint/2010/main" val="79224127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7"/>
            <a:ext cx="2880308" cy="488871"/>
          </a:xfrm>
          <a:prstGeom prst="rect">
            <a:avLst/>
          </a:prstGeom>
        </p:spPr>
        <p:txBody>
          <a:bodyPr vert="horz" lIns="89625" tIns="44816" rIns="89625" bIns="448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765025" y="7"/>
            <a:ext cx="2880308" cy="488871"/>
          </a:xfrm>
          <a:prstGeom prst="rect">
            <a:avLst/>
          </a:prstGeom>
        </p:spPr>
        <p:txBody>
          <a:bodyPr vert="horz" lIns="89625" tIns="44816" rIns="89625" bIns="44816" rtlCol="0"/>
          <a:lstStyle>
            <a:lvl1pPr algn="r">
              <a:defRPr sz="1200"/>
            </a:lvl1pPr>
          </a:lstStyle>
          <a:p>
            <a:fld id="{74D20167-DAF4-49D4-BD3E-EFFE4028B923}" type="datetimeFigureOut">
              <a:rPr kumimoji="1" lang="ja-JP" altLang="en-US" smtClean="0"/>
              <a:t>2024/12/17</a:t>
            </a:fld>
            <a:endParaRPr kumimoji="1" lang="ja-JP" altLang="en-US"/>
          </a:p>
        </p:txBody>
      </p:sp>
      <p:sp>
        <p:nvSpPr>
          <p:cNvPr id="4" name="スライド イメージ プレースホルダー 3"/>
          <p:cNvSpPr>
            <a:spLocks noGrp="1" noRot="1" noChangeAspect="1"/>
          </p:cNvSpPr>
          <p:nvPr>
            <p:ph type="sldImg" idx="2"/>
          </p:nvPr>
        </p:nvSpPr>
        <p:spPr>
          <a:xfrm>
            <a:off x="881063" y="733425"/>
            <a:ext cx="4884737" cy="3665538"/>
          </a:xfrm>
          <a:prstGeom prst="rect">
            <a:avLst/>
          </a:prstGeom>
          <a:noFill/>
          <a:ln w="12700">
            <a:solidFill>
              <a:prstClr val="black"/>
            </a:solidFill>
          </a:ln>
        </p:spPr>
        <p:txBody>
          <a:bodyPr vert="horz" lIns="89625" tIns="44816" rIns="89625" bIns="44816" rtlCol="0" anchor="ctr"/>
          <a:lstStyle/>
          <a:p>
            <a:endParaRPr lang="ja-JP" altLang="en-US"/>
          </a:p>
        </p:txBody>
      </p:sp>
      <p:sp>
        <p:nvSpPr>
          <p:cNvPr id="5" name="ノート プレースホルダー 4"/>
          <p:cNvSpPr>
            <a:spLocks noGrp="1"/>
          </p:cNvSpPr>
          <p:nvPr>
            <p:ph type="body" sz="quarter" idx="3"/>
          </p:nvPr>
        </p:nvSpPr>
        <p:spPr>
          <a:xfrm>
            <a:off x="664687" y="4644271"/>
            <a:ext cx="5317490" cy="4399836"/>
          </a:xfrm>
          <a:prstGeom prst="rect">
            <a:avLst/>
          </a:prstGeom>
        </p:spPr>
        <p:txBody>
          <a:bodyPr vert="horz" lIns="89625" tIns="44816" rIns="89625" bIns="4481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286853"/>
            <a:ext cx="2880308" cy="488871"/>
          </a:xfrm>
          <a:prstGeom prst="rect">
            <a:avLst/>
          </a:prstGeom>
        </p:spPr>
        <p:txBody>
          <a:bodyPr vert="horz" lIns="89625" tIns="44816" rIns="89625" bIns="448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765025" y="9286853"/>
            <a:ext cx="2880308" cy="488871"/>
          </a:xfrm>
          <a:prstGeom prst="rect">
            <a:avLst/>
          </a:prstGeom>
        </p:spPr>
        <p:txBody>
          <a:bodyPr vert="horz" lIns="89625" tIns="44816" rIns="89625" bIns="44816" rtlCol="0" anchor="b"/>
          <a:lstStyle>
            <a:lvl1pPr algn="r">
              <a:defRPr sz="1200"/>
            </a:lvl1pPr>
          </a:lstStyle>
          <a:p>
            <a:fld id="{E1C3A760-C582-4B5A-926D-7020B726389C}" type="slidenum">
              <a:rPr kumimoji="1" lang="ja-JP" altLang="en-US" smtClean="0"/>
              <a:t>‹#›</a:t>
            </a:fld>
            <a:endParaRPr kumimoji="1" lang="ja-JP" altLang="en-US"/>
          </a:p>
        </p:txBody>
      </p:sp>
    </p:spTree>
    <p:extLst>
      <p:ext uri="{BB962C8B-B14F-4D97-AF65-F5344CB8AC3E}">
        <p14:creationId xmlns:p14="http://schemas.microsoft.com/office/powerpoint/2010/main" val="420518979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81063" y="733425"/>
            <a:ext cx="4884737" cy="3665538"/>
          </a:xfrm>
        </p:spPr>
      </p:sp>
      <p:sp>
        <p:nvSpPr>
          <p:cNvPr id="3" name="ノート プレースホルダー 2"/>
          <p:cNvSpPr>
            <a:spLocks noGrp="1"/>
          </p:cNvSpPr>
          <p:nvPr>
            <p:ph type="body" idx="1"/>
          </p:nvPr>
        </p:nvSpPr>
        <p:spPr/>
        <p:txBody>
          <a:bodyPr/>
          <a:lstStyle/>
          <a:p>
            <a:endParaRPr kumimoji="1" lang="en-US" altLang="ja-JP" strike="dblStrike" baseline="0" dirty="0"/>
          </a:p>
        </p:txBody>
      </p:sp>
      <p:sp>
        <p:nvSpPr>
          <p:cNvPr id="5" name="スライド番号プレースホルダー 4"/>
          <p:cNvSpPr>
            <a:spLocks noGrp="1"/>
          </p:cNvSpPr>
          <p:nvPr>
            <p:ph type="sldNum" sz="quarter" idx="10"/>
          </p:nvPr>
        </p:nvSpPr>
        <p:spPr/>
        <p:txBody>
          <a:bodyPr/>
          <a:lstStyle/>
          <a:p>
            <a:fld id="{E1C3A760-C582-4B5A-926D-7020B726389C}" type="slidenum">
              <a:rPr kumimoji="1" lang="ja-JP" altLang="en-US" smtClean="0"/>
              <a:t>1</a:t>
            </a:fld>
            <a:endParaRPr kumimoji="1" lang="ja-JP" altLang="en-US"/>
          </a:p>
        </p:txBody>
      </p:sp>
    </p:spTree>
    <p:extLst>
      <p:ext uri="{BB962C8B-B14F-4D97-AF65-F5344CB8AC3E}">
        <p14:creationId xmlns:p14="http://schemas.microsoft.com/office/powerpoint/2010/main" val="8648852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7"/>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11D37E63-66D9-4CF1-A788-12A5FB3952C5}" type="datetime1">
              <a:rPr kumimoji="1" lang="ja-JP" altLang="en-US" smtClean="0"/>
              <a:t>2024/12/17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10523027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D7F62B1-38B3-4775-A83F-9534E67B1E40}" type="datetime1">
              <a:rPr kumimoji="1" lang="ja-JP" altLang="en-US" smtClean="0"/>
              <a:t>2024/12/17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32969739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0"/>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40"/>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FA7569B-6115-4317-9E67-C0E30627999E}" type="datetime1">
              <a:rPr kumimoji="1" lang="ja-JP" altLang="en-US" smtClean="0"/>
              <a:t>2024/12/17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2992636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8E7BC70B-68B6-4C74-9CFD-57919B873A7C}" type="datetime1">
              <a:rPr kumimoji="1" lang="ja-JP" altLang="en-US" smtClean="0"/>
              <a:t>2024/12/17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
        <p:nvSpPr>
          <p:cNvPr id="10" name="タイトル 9"/>
          <p:cNvSpPr>
            <a:spLocks noGrp="1"/>
          </p:cNvSpPr>
          <p:nvPr>
            <p:ph type="title"/>
          </p:nvPr>
        </p:nvSpPr>
        <p:spPr/>
        <p:txBody>
          <a:bodyPr/>
          <a:lstStyle/>
          <a:p>
            <a:r>
              <a:rPr kumimoji="1" lang="ja-JP" altLang="en-US"/>
              <a:t>マスター タイトルの書式設定</a:t>
            </a:r>
          </a:p>
        </p:txBody>
      </p:sp>
    </p:spTree>
    <p:extLst>
      <p:ext uri="{BB962C8B-B14F-4D97-AF65-F5344CB8AC3E}">
        <p14:creationId xmlns:p14="http://schemas.microsoft.com/office/powerpoint/2010/main" val="41900220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5"/>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57FA7A6-B95E-4D2A-B818-D0B1C6DCCABC}" type="datetime1">
              <a:rPr kumimoji="1" lang="ja-JP" altLang="en-US" smtClean="0"/>
              <a:t>2024/12/17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632868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12160FBD-C493-40BD-B847-379256FC2EA1}" type="datetime1">
              <a:rPr kumimoji="1" lang="ja-JP" altLang="en-US" smtClean="0"/>
              <a:t>2024/12/17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9923405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2"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2"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6B484337-0FB0-46FB-A142-CB8704F3D593}" type="datetime1">
              <a:rPr kumimoji="1" lang="ja-JP" altLang="en-US" smtClean="0"/>
              <a:t>2024/12/17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23119075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1C290A0-633A-43D5-9416-581214494273}" type="datetime1">
              <a:rPr kumimoji="1" lang="ja-JP" altLang="en-US" smtClean="0"/>
              <a:t>2024/12/17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12113123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6F0D5D4-1954-4382-975F-64B6AB03318A}" type="datetime1">
              <a:rPr kumimoji="1" lang="ja-JP" altLang="en-US" smtClean="0"/>
              <a:t>2024/12/17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29624476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2"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1" y="27305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B79639A-45F3-476C-A382-3B181C8DBF1C}" type="datetime1">
              <a:rPr kumimoji="1" lang="ja-JP" altLang="en-US" smtClean="0"/>
              <a:t>2024/12/17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11922576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1"/>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272CD75-87DE-4F61-840F-1EEDEBEA5942}" type="datetime1">
              <a:rPr kumimoji="1" lang="ja-JP" altLang="en-US" smtClean="0"/>
              <a:t>2024/12/17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4196034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0E8A36-75FB-45B5-8222-E632B41A8E8B}" type="datetime1">
              <a:rPr kumimoji="1" lang="ja-JP" altLang="en-US" smtClean="0"/>
              <a:t>2024/12/17</a:t>
            </a:fld>
            <a:endParaRPr kumimoji="1" lang="ja-JP" altLang="en-US"/>
          </a:p>
        </p:txBody>
      </p:sp>
      <p:sp>
        <p:nvSpPr>
          <p:cNvPr id="5" name="フッター プレースホルダー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23751416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正方形/長方形 32">
            <a:extLst>
              <a:ext uri="{FF2B5EF4-FFF2-40B4-BE49-F238E27FC236}">
                <a16:creationId xmlns:a16="http://schemas.microsoft.com/office/drawing/2014/main" id="{67C2312E-0A4F-4293-843C-8D06EF3E373E}"/>
              </a:ext>
            </a:extLst>
          </p:cNvPr>
          <p:cNvSpPr/>
          <p:nvPr/>
        </p:nvSpPr>
        <p:spPr>
          <a:xfrm>
            <a:off x="121125" y="4249202"/>
            <a:ext cx="8935454" cy="2276142"/>
          </a:xfrm>
          <a:prstGeom prst="rect">
            <a:avLst/>
          </a:prstGeom>
          <a:solidFill>
            <a:srgbClr val="FFCCFF"/>
          </a:solidFill>
          <a:ln w="19050"/>
        </p:spPr>
        <p:style>
          <a:lnRef idx="2">
            <a:schemeClr val="dk1"/>
          </a:lnRef>
          <a:fillRef idx="1">
            <a:schemeClr val="lt1"/>
          </a:fillRef>
          <a:effectRef idx="0">
            <a:schemeClr val="dk1"/>
          </a:effectRef>
          <a:fontRef idx="minor">
            <a:schemeClr val="dk1"/>
          </a:fontRef>
        </p:style>
        <p:txBody>
          <a:bodyPr rtlCol="0" anchor="t"/>
          <a:lstStyle/>
          <a:p>
            <a:pPr algn="l"/>
            <a:endParaRPr lang="en-US" altLang="zh-TW" sz="1400" b="0" i="0" u="none" strike="noStrike" baseline="0" dirty="0">
              <a:latin typeface="BIZ UDPゴシック" panose="020B0400000000000000" pitchFamily="50" charset="-128"/>
              <a:ea typeface="BIZ UDPゴシック" panose="020B0400000000000000" pitchFamily="50" charset="-128"/>
            </a:endParaRPr>
          </a:p>
        </p:txBody>
      </p:sp>
      <p:sp>
        <p:nvSpPr>
          <p:cNvPr id="31" name="正方形/長方形 30">
            <a:extLst>
              <a:ext uri="{FF2B5EF4-FFF2-40B4-BE49-F238E27FC236}">
                <a16:creationId xmlns:a16="http://schemas.microsoft.com/office/drawing/2014/main" id="{87A4EDFB-938B-4883-A324-FCB8349333A5}"/>
              </a:ext>
            </a:extLst>
          </p:cNvPr>
          <p:cNvSpPr/>
          <p:nvPr/>
        </p:nvSpPr>
        <p:spPr>
          <a:xfrm>
            <a:off x="104273" y="2423989"/>
            <a:ext cx="8935454" cy="1735192"/>
          </a:xfrm>
          <a:prstGeom prst="rect">
            <a:avLst/>
          </a:prstGeom>
          <a:solidFill>
            <a:srgbClr val="FFFF99"/>
          </a:solidFill>
          <a:ln w="19050"/>
        </p:spPr>
        <p:style>
          <a:lnRef idx="2">
            <a:schemeClr val="dk1"/>
          </a:lnRef>
          <a:fillRef idx="1">
            <a:schemeClr val="lt1"/>
          </a:fillRef>
          <a:effectRef idx="0">
            <a:schemeClr val="dk1"/>
          </a:effectRef>
          <a:fontRef idx="minor">
            <a:schemeClr val="dk1"/>
          </a:fontRef>
        </p:style>
        <p:txBody>
          <a:bodyPr rtlCol="0" anchor="t"/>
          <a:lstStyle/>
          <a:p>
            <a:pPr algn="l"/>
            <a:endParaRPr lang="en-US" altLang="zh-TW" sz="1400" b="0" i="0" u="none" strike="noStrike" baseline="0" dirty="0">
              <a:latin typeface="BIZ UDPゴシック" panose="020B0400000000000000" pitchFamily="50" charset="-128"/>
              <a:ea typeface="BIZ UDPゴシック" panose="020B0400000000000000" pitchFamily="50" charset="-128"/>
            </a:endParaRPr>
          </a:p>
        </p:txBody>
      </p:sp>
      <p:sp>
        <p:nvSpPr>
          <p:cNvPr id="6" name="タイトル 1">
            <a:extLst>
              <a:ext uri="{FF2B5EF4-FFF2-40B4-BE49-F238E27FC236}">
                <a16:creationId xmlns:a16="http://schemas.microsoft.com/office/drawing/2014/main" id="{3152B32B-A88C-4538-A3B6-012248D9B742}"/>
              </a:ext>
            </a:extLst>
          </p:cNvPr>
          <p:cNvSpPr txBox="1">
            <a:spLocks/>
          </p:cNvSpPr>
          <p:nvPr/>
        </p:nvSpPr>
        <p:spPr>
          <a:xfrm>
            <a:off x="-26510" y="-10590"/>
            <a:ext cx="9170510" cy="612000"/>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611313" algn="l"/>
            <a:r>
              <a:rPr lang="ja-JP" altLang="en-US" sz="1800" dirty="0">
                <a:latin typeface="Meiryo UI" panose="020B0604030504040204" pitchFamily="50" charset="-128"/>
                <a:ea typeface="Meiryo UI" panose="020B0604030504040204" pitchFamily="50" charset="-128"/>
                <a:cs typeface="Meiryo UI" panose="020B0604030504040204" pitchFamily="50" charset="-128"/>
              </a:rPr>
              <a:t>令和６年度</a:t>
            </a:r>
            <a:r>
              <a:rPr lang="en-US" altLang="ja-JP" sz="1800" dirty="0">
                <a:latin typeface="Meiryo UI" panose="020B0604030504040204" pitchFamily="50" charset="-128"/>
                <a:ea typeface="Meiryo UI" panose="020B0604030504040204" pitchFamily="50" charset="-128"/>
                <a:cs typeface="Meiryo UI" panose="020B0604030504040204" pitchFamily="50" charset="-128"/>
              </a:rPr>
              <a:t>PDCA</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サイクルに基づく進捗管理表</a:t>
            </a:r>
            <a:endParaRPr lang="en-US" altLang="ja-JP" sz="1800" dirty="0">
              <a:latin typeface="Meiryo UI" panose="020B0604030504040204" pitchFamily="50" charset="-128"/>
              <a:ea typeface="Meiryo UI" panose="020B0604030504040204" pitchFamily="50" charset="-128"/>
              <a:cs typeface="Meiryo UI" panose="020B0604030504040204" pitchFamily="50" charset="-128"/>
            </a:endParaRPr>
          </a:p>
          <a:p>
            <a:pPr marL="1611313" algn="l"/>
            <a:r>
              <a:rPr lang="en-US" altLang="ja-JP" sz="1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府全体の中間評価</a:t>
            </a:r>
            <a:r>
              <a:rPr lang="en-US" altLang="ja-JP" sz="1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報告（案）の概要</a:t>
            </a:r>
          </a:p>
        </p:txBody>
      </p:sp>
      <p:sp>
        <p:nvSpPr>
          <p:cNvPr id="19" name="テキスト ボックス 5">
            <a:extLst>
              <a:ext uri="{FF2B5EF4-FFF2-40B4-BE49-F238E27FC236}">
                <a16:creationId xmlns:a16="http://schemas.microsoft.com/office/drawing/2014/main" id="{44E20CBB-6915-47B7-AE47-1D2375BF97A7}"/>
              </a:ext>
            </a:extLst>
          </p:cNvPr>
          <p:cNvSpPr txBox="1">
            <a:spLocks/>
          </p:cNvSpPr>
          <p:nvPr/>
        </p:nvSpPr>
        <p:spPr>
          <a:xfrm>
            <a:off x="7524327" y="74392"/>
            <a:ext cx="1548223" cy="376411"/>
          </a:xfrm>
          <a:prstGeom prst="rect">
            <a:avLst/>
          </a:prstGeom>
          <a:solidFill>
            <a:schemeClr val="bg1"/>
          </a:solidFill>
          <a:ln w="25400">
            <a:solidFill>
              <a:schemeClr val="tx1"/>
            </a:solidFill>
          </a:ln>
        </p:spPr>
        <p:txBody>
          <a:bodyPr wrap="square" lIns="72000" tIns="36000" rIns="72000" bIns="36000" rtlCol="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資料３－</a:t>
            </a:r>
            <a:r>
              <a:rPr lang="ja-JP" altLang="en-US" sz="1200" b="1" dirty="0">
                <a:latin typeface="HGSｺﾞｼｯｸE" panose="020B0900000000000000" pitchFamily="50" charset="-128"/>
                <a:ea typeface="HGSｺﾞｼｯｸE" panose="020B0900000000000000" pitchFamily="50" charset="-128"/>
              </a:rPr>
              <a:t>２</a:t>
            </a:r>
            <a:r>
              <a:rPr kumimoji="1" lang="ja-JP" altLang="en-US" sz="1200" b="1"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　</a:t>
            </a:r>
            <a:endParaRPr kumimoji="1" lang="ja-JP" altLang="en-US" sz="800" b="1"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endParaRPr>
          </a:p>
        </p:txBody>
      </p:sp>
      <p:sp>
        <p:nvSpPr>
          <p:cNvPr id="22" name="正方形/長方形 21">
            <a:extLst>
              <a:ext uri="{FF2B5EF4-FFF2-40B4-BE49-F238E27FC236}">
                <a16:creationId xmlns:a16="http://schemas.microsoft.com/office/drawing/2014/main" id="{38C1C6FB-5B70-42F8-A97B-5597048F6B1B}"/>
              </a:ext>
            </a:extLst>
          </p:cNvPr>
          <p:cNvSpPr/>
          <p:nvPr/>
        </p:nvSpPr>
        <p:spPr>
          <a:xfrm>
            <a:off x="111448" y="692696"/>
            <a:ext cx="8935454" cy="1643209"/>
          </a:xfrm>
          <a:prstGeom prst="rect">
            <a:avLst/>
          </a:prstGeom>
          <a:noFill/>
          <a:ln w="19050"/>
        </p:spPr>
        <p:style>
          <a:lnRef idx="2">
            <a:schemeClr val="dk1"/>
          </a:lnRef>
          <a:fillRef idx="1">
            <a:schemeClr val="lt1"/>
          </a:fillRef>
          <a:effectRef idx="0">
            <a:schemeClr val="dk1"/>
          </a:effectRef>
          <a:fontRef idx="minor">
            <a:schemeClr val="dk1"/>
          </a:fontRef>
        </p:style>
        <p:txBody>
          <a:bodyPr rtlCol="0" anchor="t"/>
          <a:lstStyle/>
          <a:p>
            <a:pPr algn="l"/>
            <a:endParaRPr lang="en-US" altLang="zh-TW" sz="1400" b="0" i="0" u="none" strike="noStrike" baseline="0" dirty="0">
              <a:latin typeface="BIZ UDPゴシック" panose="020B0400000000000000" pitchFamily="50" charset="-128"/>
              <a:ea typeface="BIZ UDPゴシック" panose="020B0400000000000000" pitchFamily="50" charset="-128"/>
            </a:endParaRPr>
          </a:p>
        </p:txBody>
      </p:sp>
      <p:sp>
        <p:nvSpPr>
          <p:cNvPr id="24" name="正方形/長方形 23">
            <a:extLst>
              <a:ext uri="{FF2B5EF4-FFF2-40B4-BE49-F238E27FC236}">
                <a16:creationId xmlns:a16="http://schemas.microsoft.com/office/drawing/2014/main" id="{58E9F6DA-FA6D-442C-8470-C212FEF1CD07}"/>
              </a:ext>
            </a:extLst>
          </p:cNvPr>
          <p:cNvSpPr/>
          <p:nvPr/>
        </p:nvSpPr>
        <p:spPr>
          <a:xfrm>
            <a:off x="204632" y="692696"/>
            <a:ext cx="8708225" cy="800417"/>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800"/>
              </a:lnSpc>
            </a:pPr>
            <a:r>
              <a:rPr kumimoji="1" lang="en-US" altLang="ja-JP" sz="1200" dirty="0">
                <a:solidFill>
                  <a:schemeClr val="tx1"/>
                </a:solidFill>
                <a:latin typeface="BIZ UDPゴシック" panose="020B0400000000000000" pitchFamily="50" charset="-128"/>
                <a:ea typeface="BIZ UDPゴシック" panose="020B0400000000000000" pitchFamily="50" charset="-128"/>
              </a:rPr>
              <a:t>【</a:t>
            </a:r>
            <a:r>
              <a:rPr lang="ja-JP" altLang="en-US" sz="1200" dirty="0">
                <a:solidFill>
                  <a:schemeClr val="tx1"/>
                </a:solidFill>
                <a:latin typeface="BIZ UDPゴシック" panose="020B0400000000000000" pitchFamily="50" charset="-128"/>
                <a:ea typeface="BIZ UDPゴシック" panose="020B0400000000000000" pitchFamily="50" charset="-128"/>
              </a:rPr>
              <a:t>中間評価</a:t>
            </a:r>
            <a:r>
              <a:rPr kumimoji="1" lang="en-US" altLang="ja-JP" sz="1200" dirty="0">
                <a:solidFill>
                  <a:schemeClr val="tx1"/>
                </a:solidFill>
                <a:latin typeface="BIZ UDPゴシック" panose="020B0400000000000000" pitchFamily="50" charset="-128"/>
                <a:ea typeface="BIZ UDPゴシック" panose="020B0400000000000000" pitchFamily="50" charset="-128"/>
              </a:rPr>
              <a:t>】</a:t>
            </a:r>
            <a:endParaRPr kumimoji="1" lang="ja-JP" altLang="en-US" sz="1200" dirty="0">
              <a:solidFill>
                <a:schemeClr val="tx1"/>
              </a:solidFill>
              <a:latin typeface="BIZ UDPゴシック" panose="020B0400000000000000" pitchFamily="50" charset="-128"/>
              <a:ea typeface="BIZ UDPゴシック" panose="020B0400000000000000" pitchFamily="50" charset="-128"/>
            </a:endParaRPr>
          </a:p>
          <a:p>
            <a:pPr>
              <a:lnSpc>
                <a:spcPts val="1800"/>
              </a:lnSpc>
            </a:pP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a:lnSpc>
                <a:spcPts val="1800"/>
              </a:lnSpc>
            </a:pP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a:lnSpc>
                <a:spcPts val="1800"/>
              </a:lnSpc>
            </a:pP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a:lnSpc>
                <a:spcPts val="1800"/>
              </a:lnSpc>
            </a:pP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a:lnSpc>
                <a:spcPts val="1800"/>
              </a:lnSpc>
            </a:pP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a:lnSpc>
                <a:spcPts val="1800"/>
              </a:lnSpc>
            </a:pPr>
            <a:r>
              <a:rPr kumimoji="1" lang="ja-JP" altLang="en-US" sz="1200" dirty="0">
                <a:solidFill>
                  <a:schemeClr val="tx1"/>
                </a:solidFill>
                <a:latin typeface="BIZ UDPゴシック" panose="020B0400000000000000" pitchFamily="50" charset="-128"/>
                <a:ea typeface="BIZ UDPゴシック" panose="020B0400000000000000" pitchFamily="50" charset="-128"/>
              </a:rPr>
              <a:t>　　　　　　　　　</a:t>
            </a:r>
            <a:r>
              <a:rPr kumimoji="1" lang="en-US" altLang="ja-JP" sz="1200" dirty="0">
                <a:solidFill>
                  <a:schemeClr val="tx1"/>
                </a:solidFill>
                <a:latin typeface="BIZ UDPゴシック" panose="020B0400000000000000" pitchFamily="50" charset="-128"/>
                <a:ea typeface="BIZ UDPゴシック" panose="020B0400000000000000" pitchFamily="50" charset="-128"/>
              </a:rPr>
              <a:t>※13</a:t>
            </a:r>
            <a:r>
              <a:rPr kumimoji="1" lang="ja-JP" altLang="en-US" sz="1200" dirty="0">
                <a:solidFill>
                  <a:schemeClr val="tx1"/>
                </a:solidFill>
                <a:latin typeface="BIZ UDPゴシック" panose="020B0400000000000000" pitchFamily="50" charset="-128"/>
                <a:ea typeface="BIZ UDPゴシック" panose="020B0400000000000000" pitchFamily="50" charset="-128"/>
              </a:rPr>
              <a:t>項番のうち、「期末評価において評価を実施する」項番８を除く、</a:t>
            </a:r>
            <a:r>
              <a:rPr kumimoji="1" lang="en-US" altLang="ja-JP" sz="1200" dirty="0">
                <a:solidFill>
                  <a:schemeClr val="tx1"/>
                </a:solidFill>
                <a:latin typeface="BIZ UDPゴシック" panose="020B0400000000000000" pitchFamily="50" charset="-128"/>
                <a:ea typeface="BIZ UDPゴシック" panose="020B0400000000000000" pitchFamily="50" charset="-128"/>
              </a:rPr>
              <a:t>12</a:t>
            </a:r>
            <a:r>
              <a:rPr kumimoji="1" lang="ja-JP" altLang="en-US" sz="1200" dirty="0">
                <a:solidFill>
                  <a:schemeClr val="tx1"/>
                </a:solidFill>
                <a:latin typeface="BIZ UDPゴシック" panose="020B0400000000000000" pitchFamily="50" charset="-128"/>
                <a:ea typeface="BIZ UDPゴシック" panose="020B0400000000000000" pitchFamily="50" charset="-128"/>
              </a:rPr>
              <a:t>の項番の目標計画</a:t>
            </a:r>
            <a:r>
              <a:rPr kumimoji="1" lang="en-US" altLang="ja-JP" sz="1200" dirty="0">
                <a:solidFill>
                  <a:schemeClr val="tx1"/>
                </a:solidFill>
                <a:latin typeface="BIZ UDPゴシック" panose="020B0400000000000000" pitchFamily="50" charset="-128"/>
                <a:ea typeface="BIZ UDPゴシック" panose="020B0400000000000000" pitchFamily="50" charset="-128"/>
              </a:rPr>
              <a:t>39</a:t>
            </a:r>
            <a:r>
              <a:rPr kumimoji="1" lang="ja-JP" altLang="en-US" sz="1200" dirty="0">
                <a:solidFill>
                  <a:schemeClr val="tx1"/>
                </a:solidFill>
                <a:latin typeface="BIZ UDPゴシック" panose="020B0400000000000000" pitchFamily="50" charset="-128"/>
                <a:ea typeface="BIZ UDPゴシック" panose="020B0400000000000000" pitchFamily="50" charset="-128"/>
              </a:rPr>
              <a:t>項目を評価</a:t>
            </a:r>
          </a:p>
          <a:p>
            <a:pPr>
              <a:lnSpc>
                <a:spcPts val="1800"/>
              </a:lnSpc>
            </a:pP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p:txBody>
      </p:sp>
      <p:sp>
        <p:nvSpPr>
          <p:cNvPr id="26" name="正方形/長方形 25">
            <a:extLst>
              <a:ext uri="{FF2B5EF4-FFF2-40B4-BE49-F238E27FC236}">
                <a16:creationId xmlns:a16="http://schemas.microsoft.com/office/drawing/2014/main" id="{A0F74143-25F9-438A-A1D5-BFBC4501CD00}"/>
              </a:ext>
            </a:extLst>
          </p:cNvPr>
          <p:cNvSpPr/>
          <p:nvPr/>
        </p:nvSpPr>
        <p:spPr>
          <a:xfrm>
            <a:off x="225062" y="2420888"/>
            <a:ext cx="8708225" cy="800417"/>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3136900">
              <a:lnSpc>
                <a:spcPts val="1900"/>
              </a:lnSpc>
            </a:pPr>
            <a:r>
              <a:rPr kumimoji="1" lang="ja-JP" altLang="en-US" sz="1150" dirty="0">
                <a:solidFill>
                  <a:schemeClr val="tx1"/>
                </a:solidFill>
                <a:latin typeface="BIZ UDPゴシック" panose="020B0400000000000000" pitchFamily="50" charset="-128"/>
                <a:ea typeface="BIZ UDPゴシック" panose="020B0400000000000000" pitchFamily="50" charset="-128"/>
              </a:rPr>
              <a:t>達成率６５％以下を記載</a:t>
            </a:r>
          </a:p>
          <a:p>
            <a:pPr>
              <a:lnSpc>
                <a:spcPts val="1900"/>
              </a:lnSpc>
            </a:pPr>
            <a:r>
              <a:rPr kumimoji="1" lang="ja-JP" altLang="en-US" sz="1150" dirty="0">
                <a:solidFill>
                  <a:schemeClr val="tx1"/>
                </a:solidFill>
                <a:latin typeface="BIZ UDPゴシック" panose="020B0400000000000000" pitchFamily="50" charset="-128"/>
                <a:ea typeface="BIZ UDPゴシック" panose="020B0400000000000000" pitchFamily="50" charset="-128"/>
              </a:rPr>
              <a:t>　</a:t>
            </a:r>
            <a:r>
              <a:rPr kumimoji="1" lang="ja-JP" altLang="en-US" sz="1150" b="1" dirty="0">
                <a:solidFill>
                  <a:srgbClr val="0000FF"/>
                </a:solidFill>
                <a:latin typeface="BIZ UDPゴシック" panose="020B0400000000000000" pitchFamily="50" charset="-128"/>
                <a:ea typeface="BIZ UDPゴシック" panose="020B0400000000000000" pitchFamily="50" charset="-128"/>
              </a:rPr>
              <a:t>項番</a:t>
            </a:r>
            <a:r>
              <a:rPr kumimoji="1" lang="en-US" altLang="ja-JP" sz="1150" b="1" dirty="0">
                <a:solidFill>
                  <a:srgbClr val="0000FF"/>
                </a:solidFill>
                <a:latin typeface="BIZ UDPゴシック" panose="020B0400000000000000" pitchFamily="50" charset="-128"/>
                <a:ea typeface="BIZ UDPゴシック" panose="020B0400000000000000" pitchFamily="50" charset="-128"/>
              </a:rPr>
              <a:t>2-2-1</a:t>
            </a:r>
            <a:r>
              <a:rPr kumimoji="1" lang="ja-JP" altLang="en-US" sz="1150" b="1" dirty="0">
                <a:solidFill>
                  <a:srgbClr val="0000FF"/>
                </a:solidFill>
                <a:latin typeface="BIZ UDPゴシック" panose="020B0400000000000000" pitchFamily="50" charset="-128"/>
                <a:ea typeface="BIZ UDPゴシック" panose="020B0400000000000000" pitchFamily="50" charset="-128"/>
              </a:rPr>
              <a:t>　「第三者行為の早期の把握のための関係機関との連携体制の構築」 </a:t>
            </a:r>
            <a:r>
              <a:rPr kumimoji="1" lang="ja-JP" altLang="en-US" sz="1150" dirty="0">
                <a:solidFill>
                  <a:schemeClr val="tx1"/>
                </a:solidFill>
                <a:latin typeface="BIZ UDPゴシック" panose="020B0400000000000000" pitchFamily="50" charset="-128"/>
                <a:ea typeface="BIZ UDPゴシック" panose="020B0400000000000000" pitchFamily="50" charset="-128"/>
              </a:rPr>
              <a:t>⇒ 達成率は</a:t>
            </a:r>
            <a:r>
              <a:rPr kumimoji="1" lang="ja-JP" altLang="en-US" sz="1150" dirty="0">
                <a:solidFill>
                  <a:schemeClr val="tx1"/>
                </a:solidFill>
                <a:highlight>
                  <a:srgbClr val="00FF00"/>
                </a:highlight>
                <a:latin typeface="BIZ UDPゴシック" panose="020B0400000000000000" pitchFamily="50" charset="-128"/>
                <a:ea typeface="BIZ UDPゴシック" panose="020B0400000000000000" pitchFamily="50" charset="-128"/>
              </a:rPr>
              <a:t>約</a:t>
            </a:r>
            <a:r>
              <a:rPr kumimoji="1" lang="en-US" altLang="ja-JP" sz="1150" dirty="0">
                <a:solidFill>
                  <a:schemeClr val="tx1"/>
                </a:solidFill>
                <a:highlight>
                  <a:srgbClr val="00FF00"/>
                </a:highlight>
                <a:latin typeface="BIZ UDPゴシック" panose="020B0400000000000000" pitchFamily="50" charset="-128"/>
                <a:ea typeface="BIZ UDPゴシック" panose="020B0400000000000000" pitchFamily="50" charset="-128"/>
              </a:rPr>
              <a:t>56</a:t>
            </a:r>
            <a:r>
              <a:rPr kumimoji="1" lang="ja-JP" altLang="en-US" sz="1150" dirty="0">
                <a:solidFill>
                  <a:schemeClr val="tx1"/>
                </a:solidFill>
                <a:highlight>
                  <a:srgbClr val="00FF00"/>
                </a:highlight>
                <a:latin typeface="BIZ UDPゴシック" panose="020B0400000000000000" pitchFamily="50" charset="-128"/>
                <a:ea typeface="BIZ UDPゴシック" panose="020B0400000000000000" pitchFamily="50" charset="-128"/>
              </a:rPr>
              <a:t>％（未達成</a:t>
            </a:r>
            <a:r>
              <a:rPr kumimoji="1" lang="en-US" altLang="ja-JP" sz="1150" dirty="0">
                <a:solidFill>
                  <a:schemeClr val="tx1"/>
                </a:solidFill>
                <a:highlight>
                  <a:srgbClr val="00FF00"/>
                </a:highlight>
                <a:latin typeface="BIZ UDPゴシック" panose="020B0400000000000000" pitchFamily="50" charset="-128"/>
                <a:ea typeface="BIZ UDPゴシック" panose="020B0400000000000000" pitchFamily="50" charset="-128"/>
              </a:rPr>
              <a:t>19</a:t>
            </a:r>
            <a:r>
              <a:rPr kumimoji="1" lang="ja-JP" altLang="en-US" sz="1150" dirty="0">
                <a:solidFill>
                  <a:schemeClr val="tx1"/>
                </a:solidFill>
                <a:highlight>
                  <a:srgbClr val="00FF00"/>
                </a:highlight>
                <a:latin typeface="BIZ UDPゴシック" panose="020B0400000000000000" pitchFamily="50" charset="-128"/>
                <a:ea typeface="BIZ UDPゴシック" panose="020B0400000000000000" pitchFamily="50" charset="-128"/>
              </a:rPr>
              <a:t>市町村）</a:t>
            </a:r>
            <a:endParaRPr kumimoji="1" lang="en-US" altLang="ja-JP" sz="1150" dirty="0">
              <a:solidFill>
                <a:schemeClr val="tx1"/>
              </a:solidFill>
              <a:highlight>
                <a:srgbClr val="00FF00"/>
              </a:highlight>
              <a:latin typeface="BIZ UDPゴシック" panose="020B0400000000000000" pitchFamily="50" charset="-128"/>
              <a:ea typeface="BIZ UDPゴシック" panose="020B0400000000000000" pitchFamily="50" charset="-128"/>
            </a:endParaRPr>
          </a:p>
          <a:p>
            <a:pPr marL="268288">
              <a:lnSpc>
                <a:spcPts val="1900"/>
              </a:lnSpc>
            </a:pPr>
            <a:r>
              <a:rPr kumimoji="1" lang="ja-JP" altLang="en-US" sz="1000" dirty="0">
                <a:solidFill>
                  <a:schemeClr val="tx1"/>
                </a:solidFill>
                <a:latin typeface="BIZ UDPゴシック" panose="020B0400000000000000" pitchFamily="50" charset="-128"/>
                <a:ea typeface="BIZ UDPゴシック" panose="020B0400000000000000" pitchFamily="50" charset="-128"/>
              </a:rPr>
              <a:t>多くの市町村が、求償事務を大阪府国民健康保険団体連合会に委託で対応しており、早期把握につながるような連携体制は確保できていない 。</a:t>
            </a:r>
          </a:p>
          <a:p>
            <a:pPr marL="268288" indent="-268288">
              <a:lnSpc>
                <a:spcPts val="1900"/>
              </a:lnSpc>
            </a:pPr>
            <a:r>
              <a:rPr lang="ja-JP" altLang="en-US" sz="1150" dirty="0">
                <a:solidFill>
                  <a:schemeClr val="tx1"/>
                </a:solidFill>
                <a:latin typeface="BIZ UDPゴシック" panose="020B0400000000000000" pitchFamily="50" charset="-128"/>
                <a:ea typeface="BIZ UDPゴシック" panose="020B0400000000000000" pitchFamily="50" charset="-128"/>
              </a:rPr>
              <a:t>　</a:t>
            </a:r>
            <a:r>
              <a:rPr lang="ja-JP" altLang="en-US" sz="1150" b="1" dirty="0">
                <a:solidFill>
                  <a:srgbClr val="0000FF"/>
                </a:solidFill>
                <a:latin typeface="BIZ UDPゴシック" panose="020B0400000000000000" pitchFamily="50" charset="-128"/>
                <a:ea typeface="BIZ UDPゴシック" panose="020B0400000000000000" pitchFamily="50" charset="-128"/>
              </a:rPr>
              <a:t>項番</a:t>
            </a:r>
            <a:r>
              <a:rPr lang="en-US" altLang="ja-JP" sz="1150" b="1" dirty="0">
                <a:solidFill>
                  <a:srgbClr val="0000FF"/>
                </a:solidFill>
                <a:latin typeface="BIZ UDPゴシック" panose="020B0400000000000000" pitchFamily="50" charset="-128"/>
                <a:ea typeface="BIZ UDPゴシック" panose="020B0400000000000000" pitchFamily="50" charset="-128"/>
              </a:rPr>
              <a:t>3-2</a:t>
            </a:r>
            <a:r>
              <a:rPr lang="ja-JP" altLang="en-US" sz="1150" b="1" dirty="0">
                <a:solidFill>
                  <a:srgbClr val="0000FF"/>
                </a:solidFill>
                <a:latin typeface="BIZ UDPゴシック" panose="020B0400000000000000" pitchFamily="50" charset="-128"/>
                <a:ea typeface="BIZ UDPゴシック" panose="020B0400000000000000" pitchFamily="50" charset="-128"/>
              </a:rPr>
              <a:t>　「過誤調整における保険者間調整の円滑化に資する取組」</a:t>
            </a:r>
            <a:r>
              <a:rPr kumimoji="1" lang="ja-JP" altLang="en-US" sz="1150" b="1" dirty="0">
                <a:solidFill>
                  <a:schemeClr val="tx1"/>
                </a:solidFill>
                <a:latin typeface="BIZ UDPゴシック" panose="020B0400000000000000" pitchFamily="50" charset="-128"/>
                <a:ea typeface="BIZ UDPゴシック" panose="020B0400000000000000" pitchFamily="50" charset="-128"/>
              </a:rPr>
              <a:t> </a:t>
            </a:r>
            <a:r>
              <a:rPr kumimoji="1" lang="ja-JP" altLang="en-US" sz="1150" dirty="0">
                <a:solidFill>
                  <a:schemeClr val="tx1"/>
                </a:solidFill>
                <a:latin typeface="BIZ UDPゴシック" panose="020B0400000000000000" pitchFamily="50" charset="-128"/>
                <a:ea typeface="BIZ UDPゴシック" panose="020B0400000000000000" pitchFamily="50" charset="-128"/>
              </a:rPr>
              <a:t>⇒ </a:t>
            </a:r>
            <a:r>
              <a:rPr lang="ja-JP" altLang="en-US" sz="1150" dirty="0">
                <a:solidFill>
                  <a:schemeClr val="tx1"/>
                </a:solidFill>
                <a:latin typeface="BIZ UDPゴシック" panose="020B0400000000000000" pitchFamily="50" charset="-128"/>
                <a:ea typeface="BIZ UDPゴシック" panose="020B0400000000000000" pitchFamily="50" charset="-128"/>
              </a:rPr>
              <a:t>達成率は</a:t>
            </a:r>
            <a:r>
              <a:rPr lang="ja-JP" altLang="en-US" sz="1150" dirty="0">
                <a:solidFill>
                  <a:schemeClr val="tx1"/>
                </a:solidFill>
                <a:highlight>
                  <a:srgbClr val="00FF00"/>
                </a:highlight>
                <a:latin typeface="BIZ UDPゴシック" panose="020B0400000000000000" pitchFamily="50" charset="-128"/>
                <a:ea typeface="BIZ UDPゴシック" panose="020B0400000000000000" pitchFamily="50" charset="-128"/>
              </a:rPr>
              <a:t>約</a:t>
            </a:r>
            <a:r>
              <a:rPr lang="en-US" altLang="ja-JP" sz="1150" dirty="0">
                <a:solidFill>
                  <a:schemeClr val="tx1"/>
                </a:solidFill>
                <a:highlight>
                  <a:srgbClr val="00FF00"/>
                </a:highlight>
                <a:latin typeface="BIZ UDPゴシック" panose="020B0400000000000000" pitchFamily="50" charset="-128"/>
                <a:ea typeface="BIZ UDPゴシック" panose="020B0400000000000000" pitchFamily="50" charset="-128"/>
              </a:rPr>
              <a:t>65</a:t>
            </a:r>
            <a:r>
              <a:rPr lang="ja-JP" altLang="en-US" sz="1150" dirty="0">
                <a:solidFill>
                  <a:schemeClr val="tx1"/>
                </a:solidFill>
                <a:highlight>
                  <a:srgbClr val="00FF00"/>
                </a:highlight>
                <a:latin typeface="BIZ UDPゴシック" panose="020B0400000000000000" pitchFamily="50" charset="-128"/>
                <a:ea typeface="BIZ UDPゴシック" panose="020B0400000000000000" pitchFamily="50" charset="-128"/>
              </a:rPr>
              <a:t>％（未達成</a:t>
            </a:r>
            <a:r>
              <a:rPr lang="en-US" altLang="ja-JP" sz="1150" dirty="0">
                <a:solidFill>
                  <a:schemeClr val="tx1"/>
                </a:solidFill>
                <a:highlight>
                  <a:srgbClr val="00FF00"/>
                </a:highlight>
                <a:latin typeface="BIZ UDPゴシック" panose="020B0400000000000000" pitchFamily="50" charset="-128"/>
                <a:ea typeface="BIZ UDPゴシック" panose="020B0400000000000000" pitchFamily="50" charset="-128"/>
              </a:rPr>
              <a:t>15</a:t>
            </a:r>
            <a:r>
              <a:rPr lang="ja-JP" altLang="en-US" sz="1150" dirty="0">
                <a:solidFill>
                  <a:schemeClr val="tx1"/>
                </a:solidFill>
                <a:highlight>
                  <a:srgbClr val="00FF00"/>
                </a:highlight>
                <a:latin typeface="BIZ UDPゴシック" panose="020B0400000000000000" pitchFamily="50" charset="-128"/>
                <a:ea typeface="BIZ UDPゴシック" panose="020B0400000000000000" pitchFamily="50" charset="-128"/>
              </a:rPr>
              <a:t>市町村）</a:t>
            </a:r>
            <a:endParaRPr lang="en-US" altLang="ja-JP" sz="1150" dirty="0">
              <a:solidFill>
                <a:schemeClr val="tx1"/>
              </a:solidFill>
              <a:highlight>
                <a:srgbClr val="00FF00"/>
              </a:highlight>
              <a:latin typeface="BIZ UDPゴシック" panose="020B0400000000000000" pitchFamily="50" charset="-128"/>
              <a:ea typeface="BIZ UDPゴシック" panose="020B0400000000000000" pitchFamily="50" charset="-128"/>
            </a:endParaRPr>
          </a:p>
          <a:p>
            <a:pPr marL="268288">
              <a:lnSpc>
                <a:spcPts val="1900"/>
              </a:lnSpc>
            </a:pPr>
            <a:r>
              <a:rPr lang="ja-JP" altLang="en-US" sz="1000" dirty="0">
                <a:solidFill>
                  <a:schemeClr val="tx1"/>
                </a:solidFill>
                <a:latin typeface="BIZ UDPゴシック" panose="020B0400000000000000" pitchFamily="50" charset="-128"/>
                <a:ea typeface="BIZ UDPゴシック" panose="020B0400000000000000" pitchFamily="50" charset="-128"/>
              </a:rPr>
              <a:t>保険者間調整は実施しているが、他の保険者に対する制度周知が未実施や、被保険者から事前に同意書を得ることができていない市町村があった。</a:t>
            </a:r>
          </a:p>
          <a:p>
            <a:pPr marL="92075">
              <a:lnSpc>
                <a:spcPts val="1900"/>
              </a:lnSpc>
            </a:pPr>
            <a:r>
              <a:rPr lang="ja-JP" altLang="en-US" sz="1150" b="1" dirty="0">
                <a:solidFill>
                  <a:srgbClr val="0000FF"/>
                </a:solidFill>
                <a:latin typeface="BIZ UDPゴシック" panose="020B0400000000000000" pitchFamily="50" charset="-128"/>
                <a:ea typeface="BIZ UDPゴシック" panose="020B0400000000000000" pitchFamily="50" charset="-128"/>
              </a:rPr>
              <a:t>項番</a:t>
            </a:r>
            <a:r>
              <a:rPr lang="en-US" altLang="ja-JP" sz="1150" b="1" dirty="0">
                <a:solidFill>
                  <a:srgbClr val="0000FF"/>
                </a:solidFill>
                <a:latin typeface="BIZ UDPゴシック" panose="020B0400000000000000" pitchFamily="50" charset="-128"/>
                <a:ea typeface="BIZ UDPゴシック" panose="020B0400000000000000" pitchFamily="50" charset="-128"/>
              </a:rPr>
              <a:t>11-1</a:t>
            </a:r>
            <a:r>
              <a:rPr lang="ja-JP" altLang="en-US" sz="1150" b="1" dirty="0">
                <a:solidFill>
                  <a:srgbClr val="0000FF"/>
                </a:solidFill>
                <a:latin typeface="BIZ UDPゴシック" panose="020B0400000000000000" pitchFamily="50" charset="-128"/>
                <a:ea typeface="BIZ UDPゴシック" panose="020B0400000000000000" pitchFamily="50" charset="-128"/>
              </a:rPr>
              <a:t>　「国保未適用者等の的確な把握」</a:t>
            </a:r>
            <a:r>
              <a:rPr kumimoji="1" lang="ja-JP" altLang="en-US" sz="1150" b="1" dirty="0">
                <a:solidFill>
                  <a:srgbClr val="0000FF"/>
                </a:solidFill>
                <a:latin typeface="BIZ UDPゴシック" panose="020B0400000000000000" pitchFamily="50" charset="-128"/>
                <a:ea typeface="BIZ UDPゴシック" panose="020B0400000000000000" pitchFamily="50" charset="-128"/>
              </a:rPr>
              <a:t> </a:t>
            </a:r>
            <a:r>
              <a:rPr kumimoji="1" lang="ja-JP" altLang="en-US" sz="1150" dirty="0">
                <a:solidFill>
                  <a:schemeClr val="tx1"/>
                </a:solidFill>
                <a:latin typeface="BIZ UDPゴシック" panose="020B0400000000000000" pitchFamily="50" charset="-128"/>
                <a:ea typeface="BIZ UDPゴシック" panose="020B0400000000000000" pitchFamily="50" charset="-128"/>
              </a:rPr>
              <a:t>⇒ </a:t>
            </a:r>
            <a:r>
              <a:rPr lang="ja-JP" altLang="en-US" sz="1150" dirty="0">
                <a:solidFill>
                  <a:schemeClr val="tx1"/>
                </a:solidFill>
                <a:latin typeface="BIZ UDPゴシック" panose="020B0400000000000000" pitchFamily="50" charset="-128"/>
                <a:ea typeface="BIZ UDPゴシック" panose="020B0400000000000000" pitchFamily="50" charset="-128"/>
              </a:rPr>
              <a:t>達成率は</a:t>
            </a:r>
            <a:r>
              <a:rPr lang="ja-JP" altLang="en-US" sz="1150" dirty="0">
                <a:solidFill>
                  <a:schemeClr val="tx1"/>
                </a:solidFill>
                <a:highlight>
                  <a:srgbClr val="00FF00"/>
                </a:highlight>
                <a:latin typeface="BIZ UDPゴシック" panose="020B0400000000000000" pitchFamily="50" charset="-128"/>
                <a:ea typeface="BIZ UDPゴシック" panose="020B0400000000000000" pitchFamily="50" charset="-128"/>
              </a:rPr>
              <a:t>約</a:t>
            </a:r>
            <a:r>
              <a:rPr lang="en-US" altLang="ja-JP" sz="1150" dirty="0">
                <a:solidFill>
                  <a:schemeClr val="tx1"/>
                </a:solidFill>
                <a:highlight>
                  <a:srgbClr val="00FF00"/>
                </a:highlight>
                <a:latin typeface="BIZ UDPゴシック" panose="020B0400000000000000" pitchFamily="50" charset="-128"/>
                <a:ea typeface="BIZ UDPゴシック" panose="020B0400000000000000" pitchFamily="50" charset="-128"/>
              </a:rPr>
              <a:t>58</a:t>
            </a:r>
            <a:r>
              <a:rPr lang="ja-JP" altLang="en-US" sz="1150" dirty="0">
                <a:solidFill>
                  <a:schemeClr val="tx1"/>
                </a:solidFill>
                <a:highlight>
                  <a:srgbClr val="00FF00"/>
                </a:highlight>
                <a:latin typeface="BIZ UDPゴシック" panose="020B0400000000000000" pitchFamily="50" charset="-128"/>
                <a:ea typeface="BIZ UDPゴシック" panose="020B0400000000000000" pitchFamily="50" charset="-128"/>
              </a:rPr>
              <a:t>％（未達成</a:t>
            </a:r>
            <a:r>
              <a:rPr lang="en-US" altLang="ja-JP" sz="1150" dirty="0">
                <a:solidFill>
                  <a:schemeClr val="tx1"/>
                </a:solidFill>
                <a:highlight>
                  <a:srgbClr val="00FF00"/>
                </a:highlight>
                <a:latin typeface="BIZ UDPゴシック" panose="020B0400000000000000" pitchFamily="50" charset="-128"/>
                <a:ea typeface="BIZ UDPゴシック" panose="020B0400000000000000" pitchFamily="50" charset="-128"/>
              </a:rPr>
              <a:t>18</a:t>
            </a:r>
            <a:r>
              <a:rPr lang="ja-JP" altLang="en-US" sz="1150" dirty="0">
                <a:solidFill>
                  <a:schemeClr val="tx1"/>
                </a:solidFill>
                <a:highlight>
                  <a:srgbClr val="00FF00"/>
                </a:highlight>
                <a:latin typeface="BIZ UDPゴシック" panose="020B0400000000000000" pitchFamily="50" charset="-128"/>
                <a:ea typeface="BIZ UDPゴシック" panose="020B0400000000000000" pitchFamily="50" charset="-128"/>
              </a:rPr>
              <a:t>市町村）</a:t>
            </a:r>
            <a:endParaRPr lang="en-US" altLang="ja-JP" sz="1150" dirty="0">
              <a:solidFill>
                <a:schemeClr val="tx1"/>
              </a:solidFill>
              <a:highlight>
                <a:srgbClr val="00FF00"/>
              </a:highlight>
              <a:latin typeface="BIZ UDPゴシック" panose="020B0400000000000000" pitchFamily="50" charset="-128"/>
              <a:ea typeface="BIZ UDPゴシック" panose="020B0400000000000000" pitchFamily="50" charset="-128"/>
            </a:endParaRPr>
          </a:p>
          <a:p>
            <a:pPr marL="268288">
              <a:lnSpc>
                <a:spcPts val="1900"/>
              </a:lnSpc>
            </a:pPr>
            <a:r>
              <a:rPr lang="ja-JP" altLang="en-US" sz="1000" dirty="0">
                <a:solidFill>
                  <a:schemeClr val="tx1"/>
                </a:solidFill>
                <a:latin typeface="BIZ UDPゴシック" panose="020B0400000000000000" pitchFamily="50" charset="-128"/>
                <a:ea typeface="BIZ UDPゴシック" panose="020B0400000000000000" pitchFamily="50" charset="-128"/>
              </a:rPr>
              <a:t>納付相談時等に社保適用の確認は行われているが、多くの市町村で、来訪者以外への的確な状況把握が未実施であった。</a:t>
            </a:r>
          </a:p>
        </p:txBody>
      </p:sp>
      <p:sp>
        <p:nvSpPr>
          <p:cNvPr id="30" name="正方形/長方形 29">
            <a:extLst>
              <a:ext uri="{FF2B5EF4-FFF2-40B4-BE49-F238E27FC236}">
                <a16:creationId xmlns:a16="http://schemas.microsoft.com/office/drawing/2014/main" id="{1892D6B1-6A60-4FB5-B884-F21BE58B076D}"/>
              </a:ext>
            </a:extLst>
          </p:cNvPr>
          <p:cNvSpPr/>
          <p:nvPr/>
        </p:nvSpPr>
        <p:spPr>
          <a:xfrm>
            <a:off x="314650" y="4249202"/>
            <a:ext cx="8708225" cy="800417"/>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900"/>
              </a:lnSpc>
            </a:pPr>
            <a:r>
              <a:rPr kumimoji="1" lang="ja-JP" altLang="en-US" sz="1150" dirty="0">
                <a:solidFill>
                  <a:schemeClr val="tx1"/>
                </a:solidFill>
                <a:latin typeface="BIZ UDPゴシック" panose="020B0400000000000000" pitchFamily="50" charset="-128"/>
                <a:ea typeface="BIZ UDPゴシック" panose="020B0400000000000000" pitchFamily="50" charset="-128"/>
              </a:rPr>
              <a:t>　</a:t>
            </a:r>
          </a:p>
          <a:p>
            <a:pPr>
              <a:lnSpc>
                <a:spcPts val="1900"/>
              </a:lnSpc>
            </a:pPr>
            <a:r>
              <a:rPr lang="ja-JP" altLang="en-US" sz="1150" b="1" dirty="0">
                <a:solidFill>
                  <a:schemeClr val="tx1"/>
                </a:solidFill>
                <a:latin typeface="BIZ UDPゴシック" panose="020B0400000000000000" pitchFamily="50" charset="-128"/>
                <a:ea typeface="BIZ UDPゴシック" panose="020B0400000000000000" pitchFamily="50" charset="-128"/>
              </a:rPr>
              <a:t>　</a:t>
            </a:r>
            <a:r>
              <a:rPr kumimoji="1" lang="ja-JP" altLang="en-US" sz="1150" b="1" dirty="0">
                <a:solidFill>
                  <a:srgbClr val="0000FF"/>
                </a:solidFill>
                <a:latin typeface="BIZ UDPゴシック" panose="020B0400000000000000" pitchFamily="50" charset="-128"/>
                <a:ea typeface="BIZ UDPゴシック" panose="020B0400000000000000" pitchFamily="50" charset="-128"/>
              </a:rPr>
              <a:t>項番</a:t>
            </a:r>
            <a:r>
              <a:rPr kumimoji="1" lang="en-US" altLang="ja-JP" sz="1150" b="1" dirty="0">
                <a:solidFill>
                  <a:srgbClr val="0000FF"/>
                </a:solidFill>
                <a:latin typeface="BIZ UDPゴシック" panose="020B0400000000000000" pitchFamily="50" charset="-128"/>
                <a:ea typeface="BIZ UDPゴシック" panose="020B0400000000000000" pitchFamily="50" charset="-128"/>
              </a:rPr>
              <a:t>1-1-2</a:t>
            </a:r>
            <a:r>
              <a:rPr lang="ja-JP" altLang="en-US" sz="1150" b="1" dirty="0">
                <a:solidFill>
                  <a:srgbClr val="0000FF"/>
                </a:solidFill>
                <a:latin typeface="BIZ UDPゴシック" panose="020B0400000000000000" pitchFamily="50" charset="-128"/>
                <a:ea typeface="BIZ UDPゴシック" panose="020B0400000000000000" pitchFamily="50" charset="-128"/>
              </a:rPr>
              <a:t>　</a:t>
            </a:r>
            <a:r>
              <a:rPr kumimoji="1" lang="ja-JP" altLang="en-US" sz="1150" b="1" dirty="0">
                <a:solidFill>
                  <a:srgbClr val="0000FF"/>
                </a:solidFill>
                <a:latin typeface="BIZ UDPゴシック" panose="020B0400000000000000" pitchFamily="50" charset="-128"/>
                <a:ea typeface="BIZ UDPゴシック" panose="020B0400000000000000" pitchFamily="50" charset="-128"/>
              </a:rPr>
              <a:t>「標準収納率を達成」 </a:t>
            </a:r>
            <a:r>
              <a:rPr kumimoji="1" lang="ja-JP" altLang="en-US" sz="1150" dirty="0">
                <a:solidFill>
                  <a:schemeClr val="tx1"/>
                </a:solidFill>
                <a:latin typeface="BIZ UDPゴシック" panose="020B0400000000000000" pitchFamily="50" charset="-128"/>
                <a:ea typeface="BIZ UDPゴシック" panose="020B0400000000000000" pitchFamily="50" charset="-128"/>
              </a:rPr>
              <a:t> ⇒ 達成率は</a:t>
            </a:r>
            <a:r>
              <a:rPr kumimoji="1" lang="ja-JP" altLang="en-US" sz="1150" dirty="0">
                <a:solidFill>
                  <a:schemeClr val="tx1"/>
                </a:solidFill>
                <a:highlight>
                  <a:srgbClr val="00FF00"/>
                </a:highlight>
                <a:latin typeface="BIZ UDPゴシック" panose="020B0400000000000000" pitchFamily="50" charset="-128"/>
                <a:ea typeface="BIZ UDPゴシック" panose="020B0400000000000000" pitchFamily="50" charset="-128"/>
              </a:rPr>
              <a:t>約</a:t>
            </a:r>
            <a:r>
              <a:rPr kumimoji="1" lang="en-US" altLang="ja-JP" sz="1150" dirty="0">
                <a:solidFill>
                  <a:schemeClr val="tx1"/>
                </a:solidFill>
                <a:highlight>
                  <a:srgbClr val="00FF00"/>
                </a:highlight>
                <a:latin typeface="BIZ UDPゴシック" panose="020B0400000000000000" pitchFamily="50" charset="-128"/>
                <a:ea typeface="BIZ UDPゴシック" panose="020B0400000000000000" pitchFamily="50" charset="-128"/>
              </a:rPr>
              <a:t>44</a:t>
            </a:r>
            <a:r>
              <a:rPr kumimoji="1" lang="ja-JP" altLang="en-US" sz="1150" dirty="0">
                <a:solidFill>
                  <a:schemeClr val="tx1"/>
                </a:solidFill>
                <a:highlight>
                  <a:srgbClr val="00FF00"/>
                </a:highlight>
                <a:latin typeface="BIZ UDPゴシック" panose="020B0400000000000000" pitchFamily="50" charset="-128"/>
                <a:ea typeface="BIZ UDPゴシック" panose="020B0400000000000000" pitchFamily="50" charset="-128"/>
              </a:rPr>
              <a:t>％（未達成</a:t>
            </a:r>
            <a:r>
              <a:rPr kumimoji="1" lang="en-US" altLang="ja-JP" sz="1150" dirty="0">
                <a:solidFill>
                  <a:schemeClr val="tx1"/>
                </a:solidFill>
                <a:highlight>
                  <a:srgbClr val="00FF00"/>
                </a:highlight>
                <a:latin typeface="BIZ UDPゴシック" panose="020B0400000000000000" pitchFamily="50" charset="-128"/>
                <a:ea typeface="BIZ UDPゴシック" panose="020B0400000000000000" pitchFamily="50" charset="-128"/>
              </a:rPr>
              <a:t>24</a:t>
            </a:r>
            <a:r>
              <a:rPr kumimoji="1" lang="ja-JP" altLang="en-US" sz="1150" dirty="0">
                <a:solidFill>
                  <a:schemeClr val="tx1"/>
                </a:solidFill>
                <a:highlight>
                  <a:srgbClr val="00FF00"/>
                </a:highlight>
                <a:latin typeface="BIZ UDPゴシック" panose="020B0400000000000000" pitchFamily="50" charset="-128"/>
                <a:ea typeface="BIZ UDPゴシック" panose="020B0400000000000000" pitchFamily="50" charset="-128"/>
              </a:rPr>
              <a:t>市町村）</a:t>
            </a:r>
            <a:endParaRPr kumimoji="1" lang="en-US" altLang="ja-JP" sz="1150" dirty="0">
              <a:solidFill>
                <a:schemeClr val="tx1"/>
              </a:solidFill>
              <a:highlight>
                <a:srgbClr val="00FF00"/>
              </a:highlight>
              <a:latin typeface="BIZ UDPゴシック" panose="020B0400000000000000" pitchFamily="50" charset="-128"/>
              <a:ea typeface="BIZ UDPゴシック" panose="020B0400000000000000" pitchFamily="50" charset="-128"/>
            </a:endParaRPr>
          </a:p>
          <a:p>
            <a:pPr marL="268288">
              <a:lnSpc>
                <a:spcPts val="1900"/>
              </a:lnSpc>
            </a:pPr>
            <a:r>
              <a:rPr kumimoji="1" lang="ja-JP" altLang="en-US" sz="1000" dirty="0">
                <a:solidFill>
                  <a:schemeClr val="tx1"/>
                </a:solidFill>
                <a:latin typeface="BIZ UDPゴシック" panose="020B0400000000000000" pitchFamily="50" charset="-128"/>
                <a:ea typeface="BIZ UDPゴシック" panose="020B0400000000000000" pitchFamily="50" charset="-128"/>
              </a:rPr>
              <a:t>全市町村で、様々な取組みが行われているが、標準収納率の達成が困難な市町村が過半数を超えており、引続きの対策が必要。</a:t>
            </a:r>
          </a:p>
          <a:p>
            <a:pPr marL="268288" indent="-268288">
              <a:lnSpc>
                <a:spcPts val="1900"/>
              </a:lnSpc>
            </a:pPr>
            <a:r>
              <a:rPr lang="ja-JP" altLang="en-US" sz="1150" dirty="0">
                <a:solidFill>
                  <a:schemeClr val="tx1"/>
                </a:solidFill>
                <a:latin typeface="BIZ UDPゴシック" panose="020B0400000000000000" pitchFamily="50" charset="-128"/>
                <a:ea typeface="BIZ UDPゴシック" panose="020B0400000000000000" pitchFamily="50" charset="-128"/>
              </a:rPr>
              <a:t>　</a:t>
            </a:r>
            <a:r>
              <a:rPr lang="ja-JP" altLang="en-US" sz="1150" b="1" dirty="0">
                <a:solidFill>
                  <a:srgbClr val="0000FF"/>
                </a:solidFill>
                <a:latin typeface="BIZ UDPゴシック" panose="020B0400000000000000" pitchFamily="50" charset="-128"/>
                <a:ea typeface="BIZ UDPゴシック" panose="020B0400000000000000" pitchFamily="50" charset="-128"/>
              </a:rPr>
              <a:t>項番</a:t>
            </a:r>
            <a:r>
              <a:rPr lang="en-US" altLang="ja-JP" sz="1150" b="1" dirty="0">
                <a:solidFill>
                  <a:srgbClr val="0000FF"/>
                </a:solidFill>
                <a:latin typeface="BIZ UDPゴシック" panose="020B0400000000000000" pitchFamily="50" charset="-128"/>
                <a:ea typeface="BIZ UDPゴシック" panose="020B0400000000000000" pitchFamily="50" charset="-128"/>
              </a:rPr>
              <a:t>9-3</a:t>
            </a:r>
            <a:r>
              <a:rPr lang="ja-JP" altLang="en-US" sz="1150" b="1" dirty="0">
                <a:solidFill>
                  <a:srgbClr val="0000FF"/>
                </a:solidFill>
                <a:latin typeface="BIZ UDPゴシック" panose="020B0400000000000000" pitchFamily="50" charset="-128"/>
                <a:ea typeface="BIZ UDPゴシック" panose="020B0400000000000000" pitchFamily="50" charset="-128"/>
              </a:rPr>
              <a:t>　「保険者努力支援交付金の事業費連動分事業の実施　事業②ｈ） 」</a:t>
            </a:r>
            <a:r>
              <a:rPr kumimoji="1" lang="ja-JP" altLang="en-US" sz="1150" dirty="0">
                <a:solidFill>
                  <a:schemeClr val="tx1"/>
                </a:solidFill>
                <a:latin typeface="BIZ UDPゴシック" panose="020B0400000000000000" pitchFamily="50" charset="-128"/>
                <a:ea typeface="BIZ UDPゴシック" panose="020B0400000000000000" pitchFamily="50" charset="-128"/>
              </a:rPr>
              <a:t>⇒ </a:t>
            </a:r>
            <a:r>
              <a:rPr lang="ja-JP" altLang="en-US" sz="1150" dirty="0">
                <a:solidFill>
                  <a:schemeClr val="tx1"/>
                </a:solidFill>
                <a:latin typeface="BIZ UDPゴシック" panose="020B0400000000000000" pitchFamily="50" charset="-128"/>
                <a:ea typeface="BIZ UDPゴシック" panose="020B0400000000000000" pitchFamily="50" charset="-128"/>
              </a:rPr>
              <a:t>達成率は</a:t>
            </a:r>
            <a:r>
              <a:rPr lang="ja-JP" altLang="en-US" sz="1150" dirty="0">
                <a:solidFill>
                  <a:schemeClr val="tx1"/>
                </a:solidFill>
                <a:highlight>
                  <a:srgbClr val="00FF00"/>
                </a:highlight>
                <a:latin typeface="BIZ UDPゴシック" panose="020B0400000000000000" pitchFamily="50" charset="-128"/>
                <a:ea typeface="BIZ UDPゴシック" panose="020B0400000000000000" pitchFamily="50" charset="-128"/>
              </a:rPr>
              <a:t>約</a:t>
            </a:r>
            <a:r>
              <a:rPr lang="en-US" altLang="ja-JP" sz="1150" dirty="0">
                <a:solidFill>
                  <a:schemeClr val="tx1"/>
                </a:solidFill>
                <a:highlight>
                  <a:srgbClr val="00FF00"/>
                </a:highlight>
                <a:latin typeface="BIZ UDPゴシック" panose="020B0400000000000000" pitchFamily="50" charset="-128"/>
                <a:ea typeface="BIZ UDPゴシック" panose="020B0400000000000000" pitchFamily="50" charset="-128"/>
              </a:rPr>
              <a:t>35</a:t>
            </a:r>
            <a:r>
              <a:rPr lang="ja-JP" altLang="en-US" sz="1150" dirty="0">
                <a:solidFill>
                  <a:schemeClr val="tx1"/>
                </a:solidFill>
                <a:highlight>
                  <a:srgbClr val="00FF00"/>
                </a:highlight>
                <a:latin typeface="BIZ UDPゴシック" panose="020B0400000000000000" pitchFamily="50" charset="-128"/>
                <a:ea typeface="BIZ UDPゴシック" panose="020B0400000000000000" pitchFamily="50" charset="-128"/>
              </a:rPr>
              <a:t>％（未達成</a:t>
            </a:r>
            <a:r>
              <a:rPr lang="en-US" altLang="ja-JP" sz="1150" dirty="0">
                <a:solidFill>
                  <a:schemeClr val="tx1"/>
                </a:solidFill>
                <a:highlight>
                  <a:srgbClr val="00FF00"/>
                </a:highlight>
                <a:latin typeface="BIZ UDPゴシック" panose="020B0400000000000000" pitchFamily="50" charset="-128"/>
                <a:ea typeface="BIZ UDPゴシック" panose="020B0400000000000000" pitchFamily="50" charset="-128"/>
              </a:rPr>
              <a:t>28</a:t>
            </a:r>
            <a:r>
              <a:rPr lang="ja-JP" altLang="en-US" sz="1150" dirty="0">
                <a:solidFill>
                  <a:schemeClr val="tx1"/>
                </a:solidFill>
                <a:highlight>
                  <a:srgbClr val="00FF00"/>
                </a:highlight>
                <a:latin typeface="BIZ UDPゴシック" panose="020B0400000000000000" pitchFamily="50" charset="-128"/>
                <a:ea typeface="BIZ UDPゴシック" panose="020B0400000000000000" pitchFamily="50" charset="-128"/>
              </a:rPr>
              <a:t>市町村）</a:t>
            </a:r>
            <a:endParaRPr lang="en-US" altLang="ja-JP" sz="1150" dirty="0">
              <a:solidFill>
                <a:schemeClr val="tx1"/>
              </a:solidFill>
              <a:highlight>
                <a:srgbClr val="00FF00"/>
              </a:highlight>
              <a:latin typeface="BIZ UDPゴシック" panose="020B0400000000000000" pitchFamily="50" charset="-128"/>
              <a:ea typeface="BIZ UDPゴシック" panose="020B0400000000000000" pitchFamily="50" charset="-128"/>
            </a:endParaRPr>
          </a:p>
          <a:p>
            <a:pPr marL="268288">
              <a:lnSpc>
                <a:spcPts val="1900"/>
              </a:lnSpc>
            </a:pPr>
            <a:r>
              <a:rPr lang="ja-JP" altLang="en-US" sz="1000" dirty="0">
                <a:solidFill>
                  <a:schemeClr val="tx1"/>
                </a:solidFill>
                <a:latin typeface="BIZ UDPゴシック" panose="020B0400000000000000" pitchFamily="50" charset="-128"/>
                <a:ea typeface="BIZ UDPゴシック" panose="020B0400000000000000" pitchFamily="50" charset="-128"/>
              </a:rPr>
              <a:t>多くの市町村で、健診事業は実施しているが、保健指導が未実施であったり、実施している場合でも特定健診に準じた内容の健診及び特定保健指導に準じた保健指導を行っていない。</a:t>
            </a:r>
            <a:r>
              <a:rPr lang="en-US" altLang="ja-JP" sz="1000" dirty="0">
                <a:solidFill>
                  <a:schemeClr val="tx1"/>
                </a:solidFill>
                <a:latin typeface="BIZ UDPゴシック" panose="020B0400000000000000" pitchFamily="50" charset="-128"/>
                <a:ea typeface="BIZ UDPゴシック" panose="020B0400000000000000" pitchFamily="50" charset="-128"/>
              </a:rPr>
              <a:t>※</a:t>
            </a:r>
            <a:r>
              <a:rPr lang="ja-JP" altLang="en-US" sz="1000" dirty="0">
                <a:solidFill>
                  <a:schemeClr val="tx1"/>
                </a:solidFill>
                <a:latin typeface="BIZ UDPゴシック" panose="020B0400000000000000" pitchFamily="50" charset="-128"/>
                <a:ea typeface="BIZ UDPゴシック" panose="020B0400000000000000" pitchFamily="50" charset="-128"/>
              </a:rPr>
              <a:t>事業実施において、国の財源措置につながるよう国が定めた要件に合致した内容への見直しなどが必要。</a:t>
            </a:r>
          </a:p>
          <a:p>
            <a:pPr marL="92075">
              <a:lnSpc>
                <a:spcPts val="1900"/>
              </a:lnSpc>
            </a:pPr>
            <a:r>
              <a:rPr lang="ja-JP" altLang="en-US" sz="1150" b="1" dirty="0">
                <a:solidFill>
                  <a:srgbClr val="0000FF"/>
                </a:solidFill>
                <a:latin typeface="BIZ UDPゴシック" panose="020B0400000000000000" pitchFamily="50" charset="-128"/>
                <a:ea typeface="BIZ UDPゴシック" panose="020B0400000000000000" pitchFamily="50" charset="-128"/>
              </a:rPr>
              <a:t>項番</a:t>
            </a:r>
            <a:r>
              <a:rPr lang="en-US" altLang="ja-JP" sz="1150" b="1" dirty="0">
                <a:solidFill>
                  <a:srgbClr val="0000FF"/>
                </a:solidFill>
                <a:latin typeface="BIZ UDPゴシック" panose="020B0400000000000000" pitchFamily="50" charset="-128"/>
                <a:ea typeface="BIZ UDPゴシック" panose="020B0400000000000000" pitchFamily="50" charset="-128"/>
              </a:rPr>
              <a:t>11-3</a:t>
            </a:r>
            <a:r>
              <a:rPr lang="ja-JP" altLang="en-US" sz="1150" b="1" dirty="0">
                <a:solidFill>
                  <a:srgbClr val="0000FF"/>
                </a:solidFill>
                <a:latin typeface="BIZ UDPゴシック" panose="020B0400000000000000" pitchFamily="50" charset="-128"/>
                <a:ea typeface="BIZ UDPゴシック" panose="020B0400000000000000" pitchFamily="50" charset="-128"/>
              </a:rPr>
              <a:t>　「適用の適正化月間の実施」</a:t>
            </a:r>
            <a:r>
              <a:rPr kumimoji="1" lang="ja-JP" altLang="en-US" sz="1150" dirty="0">
                <a:solidFill>
                  <a:schemeClr val="tx1"/>
                </a:solidFill>
                <a:latin typeface="BIZ UDPゴシック" panose="020B0400000000000000" pitchFamily="50" charset="-128"/>
                <a:ea typeface="BIZ UDPゴシック" panose="020B0400000000000000" pitchFamily="50" charset="-128"/>
              </a:rPr>
              <a:t>⇒ </a:t>
            </a:r>
            <a:r>
              <a:rPr lang="ja-JP" altLang="en-US" sz="1150" dirty="0">
                <a:solidFill>
                  <a:schemeClr val="tx1"/>
                </a:solidFill>
                <a:latin typeface="BIZ UDPゴシック" panose="020B0400000000000000" pitchFamily="50" charset="-128"/>
                <a:ea typeface="BIZ UDPゴシック" panose="020B0400000000000000" pitchFamily="50" charset="-128"/>
              </a:rPr>
              <a:t>達成率は</a:t>
            </a:r>
            <a:r>
              <a:rPr lang="ja-JP" altLang="en-US" sz="1150" dirty="0">
                <a:solidFill>
                  <a:schemeClr val="tx1"/>
                </a:solidFill>
                <a:highlight>
                  <a:srgbClr val="00FF00"/>
                </a:highlight>
                <a:latin typeface="BIZ UDPゴシック" panose="020B0400000000000000" pitchFamily="50" charset="-128"/>
                <a:ea typeface="BIZ UDPゴシック" panose="020B0400000000000000" pitchFamily="50" charset="-128"/>
              </a:rPr>
              <a:t>約</a:t>
            </a:r>
            <a:r>
              <a:rPr lang="en-US" altLang="ja-JP" sz="1150" dirty="0">
                <a:solidFill>
                  <a:schemeClr val="tx1"/>
                </a:solidFill>
                <a:highlight>
                  <a:srgbClr val="00FF00"/>
                </a:highlight>
                <a:latin typeface="BIZ UDPゴシック" panose="020B0400000000000000" pitchFamily="50" charset="-128"/>
                <a:ea typeface="BIZ UDPゴシック" panose="020B0400000000000000" pitchFamily="50" charset="-128"/>
              </a:rPr>
              <a:t>49</a:t>
            </a:r>
            <a:r>
              <a:rPr lang="ja-JP" altLang="en-US" sz="1150" dirty="0">
                <a:solidFill>
                  <a:schemeClr val="tx1"/>
                </a:solidFill>
                <a:highlight>
                  <a:srgbClr val="00FF00"/>
                </a:highlight>
                <a:latin typeface="BIZ UDPゴシック" panose="020B0400000000000000" pitchFamily="50" charset="-128"/>
                <a:ea typeface="BIZ UDPゴシック" panose="020B0400000000000000" pitchFamily="50" charset="-128"/>
              </a:rPr>
              <a:t>％（未達成</a:t>
            </a:r>
            <a:r>
              <a:rPr lang="en-US" altLang="ja-JP" sz="1150" dirty="0">
                <a:solidFill>
                  <a:schemeClr val="tx1"/>
                </a:solidFill>
                <a:highlight>
                  <a:srgbClr val="00FF00"/>
                </a:highlight>
                <a:latin typeface="BIZ UDPゴシック" panose="020B0400000000000000" pitchFamily="50" charset="-128"/>
                <a:ea typeface="BIZ UDPゴシック" panose="020B0400000000000000" pitchFamily="50" charset="-128"/>
              </a:rPr>
              <a:t>22</a:t>
            </a:r>
            <a:r>
              <a:rPr lang="ja-JP" altLang="en-US" sz="1150" dirty="0">
                <a:solidFill>
                  <a:schemeClr val="tx1"/>
                </a:solidFill>
                <a:highlight>
                  <a:srgbClr val="00FF00"/>
                </a:highlight>
                <a:latin typeface="BIZ UDPゴシック" panose="020B0400000000000000" pitchFamily="50" charset="-128"/>
                <a:ea typeface="BIZ UDPゴシック" panose="020B0400000000000000" pitchFamily="50" charset="-128"/>
              </a:rPr>
              <a:t>市町村）</a:t>
            </a:r>
            <a:endParaRPr lang="en-US" altLang="ja-JP" sz="1150" dirty="0">
              <a:solidFill>
                <a:schemeClr val="tx1"/>
              </a:solidFill>
              <a:highlight>
                <a:srgbClr val="00FF00"/>
              </a:highlight>
              <a:latin typeface="BIZ UDPゴシック" panose="020B0400000000000000" pitchFamily="50" charset="-128"/>
              <a:ea typeface="BIZ UDPゴシック" panose="020B0400000000000000" pitchFamily="50" charset="-128"/>
            </a:endParaRPr>
          </a:p>
          <a:p>
            <a:pPr marL="268288">
              <a:lnSpc>
                <a:spcPts val="1900"/>
              </a:lnSpc>
            </a:pPr>
            <a:r>
              <a:rPr lang="ja-JP" altLang="en-US" sz="1000" dirty="0">
                <a:solidFill>
                  <a:schemeClr val="tx1"/>
                </a:solidFill>
                <a:latin typeface="BIZ UDPゴシック" panose="020B0400000000000000" pitchFamily="50" charset="-128"/>
                <a:ea typeface="BIZ UDPゴシック" panose="020B0400000000000000" pitchFamily="50" charset="-128"/>
              </a:rPr>
              <a:t>全市町村において様々な取組みが行われており、特定の月や期間に集中的な取組みを実施している市町村もあるが、適正月間の規定が行われていない。</a:t>
            </a:r>
            <a:r>
              <a:rPr lang="en-US" altLang="ja-JP" sz="1000" dirty="0">
                <a:solidFill>
                  <a:schemeClr val="tx1"/>
                </a:solidFill>
                <a:latin typeface="BIZ UDPゴシック" panose="020B0400000000000000" pitchFamily="50" charset="-128"/>
                <a:ea typeface="BIZ UDPゴシック" panose="020B0400000000000000" pitchFamily="50" charset="-128"/>
              </a:rPr>
              <a:t>※</a:t>
            </a:r>
            <a:r>
              <a:rPr lang="ja-JP" altLang="en-US" sz="1000" dirty="0">
                <a:solidFill>
                  <a:schemeClr val="tx1"/>
                </a:solidFill>
                <a:latin typeface="BIZ UDPゴシック" panose="020B0400000000000000" pitchFamily="50" charset="-128"/>
                <a:ea typeface="BIZ UDPゴシック" panose="020B0400000000000000" pitchFamily="50" charset="-128"/>
              </a:rPr>
              <a:t>資格管理の徹底を図る</a:t>
            </a:r>
            <a:r>
              <a:rPr lang="ja-JP" altLang="en-US" sz="1000">
                <a:solidFill>
                  <a:schemeClr val="tx1"/>
                </a:solidFill>
                <a:latin typeface="BIZ UDPゴシック" panose="020B0400000000000000" pitchFamily="50" charset="-128"/>
                <a:ea typeface="BIZ UDPゴシック" panose="020B0400000000000000" pitchFamily="50" charset="-128"/>
              </a:rPr>
              <a:t>ため、全市町村共通</a:t>
            </a:r>
            <a:r>
              <a:rPr lang="ja-JP" altLang="en-US" sz="1000" dirty="0">
                <a:solidFill>
                  <a:schemeClr val="tx1"/>
                </a:solidFill>
                <a:latin typeface="BIZ UDPゴシック" panose="020B0400000000000000" pitchFamily="50" charset="-128"/>
                <a:ea typeface="BIZ UDPゴシック" panose="020B0400000000000000" pitchFamily="50" charset="-128"/>
              </a:rPr>
              <a:t>した強化月間（例えば１０月）として設定し、取組んでいくか検討が必要。</a:t>
            </a:r>
          </a:p>
        </p:txBody>
      </p:sp>
      <p:sp>
        <p:nvSpPr>
          <p:cNvPr id="3" name="四角形: 角を丸くする 2">
            <a:extLst>
              <a:ext uri="{FF2B5EF4-FFF2-40B4-BE49-F238E27FC236}">
                <a16:creationId xmlns:a16="http://schemas.microsoft.com/office/drawing/2014/main" id="{5C7328A1-1B98-47FC-ACD4-B88AACA3A647}"/>
              </a:ext>
            </a:extLst>
          </p:cNvPr>
          <p:cNvSpPr/>
          <p:nvPr/>
        </p:nvSpPr>
        <p:spPr>
          <a:xfrm>
            <a:off x="239954" y="2488731"/>
            <a:ext cx="3143232" cy="216024"/>
          </a:xfrm>
          <a:prstGeom prst="roundRect">
            <a:avLst/>
          </a:prstGeom>
          <a:solidFill>
            <a:srgbClr val="0000FF"/>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50" b="1" dirty="0"/>
              <a:t>【</a:t>
            </a:r>
            <a:r>
              <a:rPr kumimoji="1" lang="ja-JP" altLang="en-US" sz="1150" b="1" dirty="0"/>
              <a:t>主な▲の分析（主な要因等を整理して記載）</a:t>
            </a:r>
            <a:r>
              <a:rPr kumimoji="1" lang="en-US" altLang="ja-JP" sz="1150" b="1" dirty="0"/>
              <a:t>】</a:t>
            </a:r>
            <a:r>
              <a:rPr kumimoji="1" lang="ja-JP" altLang="en-US" sz="1150" b="1" dirty="0"/>
              <a:t>　</a:t>
            </a:r>
          </a:p>
        </p:txBody>
      </p:sp>
      <p:sp>
        <p:nvSpPr>
          <p:cNvPr id="34" name="四角形: 角を丸くする 33">
            <a:extLst>
              <a:ext uri="{FF2B5EF4-FFF2-40B4-BE49-F238E27FC236}">
                <a16:creationId xmlns:a16="http://schemas.microsoft.com/office/drawing/2014/main" id="{1CAEE1DA-F260-48A7-9F83-20C44EF503A2}"/>
              </a:ext>
            </a:extLst>
          </p:cNvPr>
          <p:cNvSpPr/>
          <p:nvPr/>
        </p:nvSpPr>
        <p:spPr>
          <a:xfrm>
            <a:off x="280946" y="4306182"/>
            <a:ext cx="3143232" cy="216024"/>
          </a:xfrm>
          <a:prstGeom prst="roundRect">
            <a:avLst/>
          </a:prstGeom>
          <a:solidFill>
            <a:srgbClr val="0000FF"/>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50" b="1" dirty="0"/>
              <a:t>【×</a:t>
            </a:r>
            <a:r>
              <a:rPr kumimoji="1" lang="ja-JP" altLang="en-US" sz="1150" b="1" dirty="0"/>
              <a:t>の分析（主な要因等を整理して記載） </a:t>
            </a:r>
            <a:r>
              <a:rPr kumimoji="1" lang="en-US" altLang="ja-JP" sz="1150" b="1" dirty="0"/>
              <a:t>】</a:t>
            </a:r>
            <a:r>
              <a:rPr kumimoji="1" lang="ja-JP" altLang="en-US" sz="1150" b="1" dirty="0"/>
              <a:t>　</a:t>
            </a:r>
          </a:p>
        </p:txBody>
      </p:sp>
      <p:graphicFrame>
        <p:nvGraphicFramePr>
          <p:cNvPr id="2" name="表 3">
            <a:extLst>
              <a:ext uri="{FF2B5EF4-FFF2-40B4-BE49-F238E27FC236}">
                <a16:creationId xmlns:a16="http://schemas.microsoft.com/office/drawing/2014/main" id="{6F0DF1B8-7158-4CD3-BEE6-34ACAEE67356}"/>
              </a:ext>
            </a:extLst>
          </p:cNvPr>
          <p:cNvGraphicFramePr>
            <a:graphicFrameLocks noGrp="1"/>
          </p:cNvGraphicFramePr>
          <p:nvPr>
            <p:extLst>
              <p:ext uri="{D42A27DB-BD31-4B8C-83A1-F6EECF244321}">
                <p14:modId xmlns:p14="http://schemas.microsoft.com/office/powerpoint/2010/main" val="1370700691"/>
              </p:ext>
            </p:extLst>
          </p:nvPr>
        </p:nvGraphicFramePr>
        <p:xfrm>
          <a:off x="1173604" y="764704"/>
          <a:ext cx="6990316" cy="1257300"/>
        </p:xfrm>
        <a:graphic>
          <a:graphicData uri="http://schemas.openxmlformats.org/drawingml/2006/table">
            <a:tbl>
              <a:tblPr firstRow="1" bandRow="1">
                <a:tableStyleId>{5C22544A-7EE6-4342-B048-85BDC9FD1C3A}</a:tableStyleId>
              </a:tblPr>
              <a:tblGrid>
                <a:gridCol w="2375263">
                  <a:extLst>
                    <a:ext uri="{9D8B030D-6E8A-4147-A177-3AD203B41FA5}">
                      <a16:colId xmlns:a16="http://schemas.microsoft.com/office/drawing/2014/main" val="3947692144"/>
                    </a:ext>
                  </a:extLst>
                </a:gridCol>
                <a:gridCol w="4615053">
                  <a:extLst>
                    <a:ext uri="{9D8B030D-6E8A-4147-A177-3AD203B41FA5}">
                      <a16:colId xmlns:a16="http://schemas.microsoft.com/office/drawing/2014/main" val="3030990140"/>
                    </a:ext>
                  </a:extLst>
                </a:gridCol>
              </a:tblGrid>
              <a:tr h="215781">
                <a:tc>
                  <a:txBody>
                    <a:bodyPr/>
                    <a:lstStyle/>
                    <a:p>
                      <a:pPr algn="ctr"/>
                      <a:r>
                        <a:rPr kumimoji="1" lang="en-US" altLang="ja-JP" sz="1050" dirty="0">
                          <a:latin typeface="BIZ UDPゴシック" panose="020B0400000000000000" pitchFamily="50" charset="-128"/>
                          <a:ea typeface="BIZ UDPゴシック" panose="020B0400000000000000" pitchFamily="50" charset="-128"/>
                        </a:rPr>
                        <a:t>43</a:t>
                      </a:r>
                      <a:r>
                        <a:rPr kumimoji="1" lang="ja-JP" altLang="en-US" sz="1050" dirty="0">
                          <a:latin typeface="BIZ UDPゴシック" panose="020B0400000000000000" pitchFamily="50" charset="-128"/>
                          <a:ea typeface="BIZ UDPゴシック" panose="020B0400000000000000" pitchFamily="50" charset="-128"/>
                        </a:rPr>
                        <a:t>市町村の目標達成率　</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達成項目数（割合）</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70464657"/>
                  </a:ext>
                </a:extLst>
              </a:tr>
              <a:tr h="215781">
                <a:tc>
                  <a:txBody>
                    <a:bodyPr/>
                    <a:lstStyle/>
                    <a:p>
                      <a:pPr algn="ctr"/>
                      <a:r>
                        <a:rPr kumimoji="1" lang="ja-JP" altLang="en-US" sz="1050" dirty="0">
                          <a:latin typeface="BIZ UDPゴシック" panose="020B0400000000000000" pitchFamily="50" charset="-128"/>
                          <a:ea typeface="BIZ UDPゴシック" panose="020B0400000000000000" pitchFamily="50" charset="-128"/>
                        </a:rPr>
                        <a:t>１００</a:t>
                      </a:r>
                      <a:r>
                        <a:rPr kumimoji="1" lang="en-US" altLang="ja-JP" sz="1050" dirty="0">
                          <a:latin typeface="BIZ UDPゴシック" panose="020B0400000000000000" pitchFamily="50" charset="-128"/>
                          <a:ea typeface="BIZ UDPゴシック" panose="020B0400000000000000" pitchFamily="50" charset="-128"/>
                        </a:rPr>
                        <a:t>%</a:t>
                      </a:r>
                      <a:r>
                        <a:rPr kumimoji="1" lang="ja-JP" altLang="en-US" sz="1050" dirty="0">
                          <a:latin typeface="BIZ UDPゴシック" panose="020B0400000000000000" pitchFamily="50" charset="-128"/>
                          <a:ea typeface="BIZ UDPゴシック" panose="020B0400000000000000" pitchFamily="50" charset="-128"/>
                        </a:rPr>
                        <a:t>　　　「◎」</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BIZ UDPゴシック" panose="020B0400000000000000" pitchFamily="50" charset="-128"/>
                          <a:ea typeface="BIZ UDPゴシック" panose="020B0400000000000000" pitchFamily="50" charset="-128"/>
                        </a:rPr>
                        <a:t>17</a:t>
                      </a:r>
                      <a:r>
                        <a:rPr kumimoji="1" lang="ja-JP" altLang="en-US" sz="1050" dirty="0">
                          <a:solidFill>
                            <a:schemeClr val="tx1"/>
                          </a:solidFill>
                          <a:latin typeface="BIZ UDPゴシック" panose="020B0400000000000000" pitchFamily="50" charset="-128"/>
                          <a:ea typeface="BIZ UDPゴシック" panose="020B0400000000000000" pitchFamily="50" charset="-128"/>
                        </a:rPr>
                        <a:t>項目  （</a:t>
                      </a:r>
                      <a:r>
                        <a:rPr kumimoji="1" lang="en-US" altLang="ja-JP" sz="1050" dirty="0">
                          <a:solidFill>
                            <a:schemeClr val="tx1"/>
                          </a:solidFill>
                          <a:latin typeface="BIZ UDPゴシック" panose="020B0400000000000000" pitchFamily="50" charset="-128"/>
                          <a:ea typeface="BIZ UDPゴシック" panose="020B0400000000000000" pitchFamily="50" charset="-128"/>
                        </a:rPr>
                        <a:t>44%</a:t>
                      </a:r>
                      <a:r>
                        <a:rPr kumimoji="1" lang="ja-JP" altLang="en-US" sz="1050" dirty="0">
                          <a:solidFill>
                            <a:schemeClr val="tx1"/>
                          </a:solidFill>
                          <a:latin typeface="BIZ UDPゴシック" panose="020B0400000000000000" pitchFamily="50" charset="-128"/>
                          <a:ea typeface="BIZ UDPゴシック" panose="020B0400000000000000" pitchFamily="50" charset="-128"/>
                        </a:rPr>
                        <a:t>）</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00002125"/>
                  </a:ext>
                </a:extLst>
              </a:tr>
              <a:tr h="215781">
                <a:tc>
                  <a:txBody>
                    <a:bodyPr/>
                    <a:lstStyle/>
                    <a:p>
                      <a:pPr algn="ctr"/>
                      <a:r>
                        <a:rPr kumimoji="1" lang="en-US" altLang="ja-JP" sz="1050" dirty="0">
                          <a:latin typeface="BIZ UDPゴシック" panose="020B0400000000000000" pitchFamily="50" charset="-128"/>
                          <a:ea typeface="BIZ UDPゴシック" panose="020B0400000000000000" pitchFamily="50" charset="-128"/>
                        </a:rPr>
                        <a:t>75%</a:t>
                      </a:r>
                      <a:r>
                        <a:rPr kumimoji="1" lang="ja-JP" altLang="en-US" sz="1050" dirty="0">
                          <a:latin typeface="BIZ UDPゴシック" panose="020B0400000000000000" pitchFamily="50" charset="-128"/>
                          <a:ea typeface="BIZ UDPゴシック" panose="020B0400000000000000" pitchFamily="50" charset="-128"/>
                        </a:rPr>
                        <a:t>以上　「○」</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en-US" altLang="ja-JP" sz="1050" dirty="0">
                          <a:solidFill>
                            <a:schemeClr val="tx1"/>
                          </a:solidFill>
                          <a:latin typeface="BIZ UDPゴシック" panose="020B0400000000000000" pitchFamily="50" charset="-128"/>
                          <a:ea typeface="BIZ UDPゴシック" panose="020B0400000000000000" pitchFamily="50" charset="-128"/>
                        </a:rPr>
                        <a:t>14</a:t>
                      </a:r>
                      <a:r>
                        <a:rPr kumimoji="1" lang="ja-JP" altLang="en-US" sz="1050" dirty="0">
                          <a:solidFill>
                            <a:schemeClr val="tx1"/>
                          </a:solidFill>
                          <a:latin typeface="BIZ UDPゴシック" panose="020B0400000000000000" pitchFamily="50" charset="-128"/>
                          <a:ea typeface="BIZ UDPゴシック" panose="020B0400000000000000" pitchFamily="50" charset="-128"/>
                        </a:rPr>
                        <a:t>項目　（</a:t>
                      </a:r>
                      <a:r>
                        <a:rPr kumimoji="1" lang="en-US" altLang="ja-JP" sz="1050" dirty="0">
                          <a:solidFill>
                            <a:schemeClr val="tx1"/>
                          </a:solidFill>
                          <a:latin typeface="BIZ UDPゴシック" panose="020B0400000000000000" pitchFamily="50" charset="-128"/>
                          <a:ea typeface="BIZ UDPゴシック" panose="020B0400000000000000" pitchFamily="50" charset="-128"/>
                        </a:rPr>
                        <a:t>36%</a:t>
                      </a:r>
                      <a:r>
                        <a:rPr kumimoji="1" lang="ja-JP" altLang="en-US" sz="1050" dirty="0">
                          <a:solidFill>
                            <a:schemeClr val="tx1"/>
                          </a:solidFill>
                          <a:latin typeface="BIZ UDPゴシック" panose="020B0400000000000000" pitchFamily="50" charset="-128"/>
                          <a:ea typeface="BIZ UDPゴシック" panose="020B0400000000000000" pitchFamily="50" charset="-128"/>
                        </a:rPr>
                        <a:t>）　</a:t>
                      </a:r>
                      <a:r>
                        <a:rPr kumimoji="1" lang="en-US" altLang="ja-JP" sz="1050" dirty="0">
                          <a:solidFill>
                            <a:schemeClr val="tx1"/>
                          </a:solidFill>
                          <a:latin typeface="BIZ UDPゴシック" panose="020B0400000000000000" pitchFamily="50" charset="-128"/>
                          <a:ea typeface="BIZ UDPゴシック" panose="020B0400000000000000" pitchFamily="50" charset="-128"/>
                        </a:rPr>
                        <a:t>※</a:t>
                      </a:r>
                      <a:r>
                        <a:rPr kumimoji="1" lang="ja-JP" altLang="en-US" sz="1050" dirty="0">
                          <a:solidFill>
                            <a:schemeClr val="tx1"/>
                          </a:solidFill>
                          <a:latin typeface="BIZ UDPゴシック" panose="020B0400000000000000" pitchFamily="50" charset="-128"/>
                          <a:ea typeface="BIZ UDPゴシック" panose="020B0400000000000000" pitchFamily="50" charset="-128"/>
                        </a:rPr>
                        <a:t>うち</a:t>
                      </a:r>
                      <a:r>
                        <a:rPr kumimoji="1" lang="en-US" altLang="ja-JP" sz="1050" dirty="0">
                          <a:solidFill>
                            <a:schemeClr val="tx1"/>
                          </a:solidFill>
                          <a:latin typeface="BIZ UDPゴシック" panose="020B0400000000000000" pitchFamily="50" charset="-128"/>
                          <a:ea typeface="BIZ UDPゴシック" panose="020B0400000000000000" pitchFamily="50" charset="-128"/>
                        </a:rPr>
                        <a:t>90</a:t>
                      </a:r>
                      <a:r>
                        <a:rPr kumimoji="1" lang="ja-JP" altLang="en-US" sz="1050" dirty="0">
                          <a:solidFill>
                            <a:schemeClr val="tx1"/>
                          </a:solidFill>
                          <a:latin typeface="BIZ UDPゴシック" panose="020B0400000000000000" pitchFamily="50" charset="-128"/>
                          <a:ea typeface="BIZ UDPゴシック" panose="020B0400000000000000" pitchFamily="50" charset="-128"/>
                        </a:rPr>
                        <a:t>％以上達成が</a:t>
                      </a:r>
                      <a:r>
                        <a:rPr kumimoji="1" lang="en-US" altLang="ja-JP" sz="1050" dirty="0">
                          <a:solidFill>
                            <a:schemeClr val="tx1"/>
                          </a:solidFill>
                          <a:latin typeface="BIZ UDPゴシック" panose="020B0400000000000000" pitchFamily="50" charset="-128"/>
                          <a:ea typeface="BIZ UDPゴシック" panose="020B0400000000000000" pitchFamily="50" charset="-128"/>
                        </a:rPr>
                        <a:t>11</a:t>
                      </a:r>
                      <a:r>
                        <a:rPr kumimoji="1" lang="ja-JP" altLang="en-US" sz="1050" dirty="0">
                          <a:solidFill>
                            <a:schemeClr val="tx1"/>
                          </a:solidFill>
                          <a:latin typeface="BIZ UDPゴシック" panose="020B0400000000000000" pitchFamily="50" charset="-128"/>
                          <a:ea typeface="BIZ UDPゴシック" panose="020B0400000000000000" pitchFamily="50" charset="-128"/>
                        </a:rPr>
                        <a:t>項目と高い達成率</a:t>
                      </a:r>
                      <a:endParaRPr kumimoji="1" lang="ja-JP" altLang="en-US" sz="1050" dirty="0">
                        <a:latin typeface="BIZ UDPゴシック" panose="020B0400000000000000" pitchFamily="50" charset="-128"/>
                        <a:ea typeface="BIZ UDPゴシック" panose="020B0400000000000000"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78353851"/>
                  </a:ext>
                </a:extLst>
              </a:tr>
              <a:tr h="215781">
                <a:tc>
                  <a:txBody>
                    <a:bodyPr/>
                    <a:lstStyle/>
                    <a:p>
                      <a:pPr algn="ctr"/>
                      <a:r>
                        <a:rPr kumimoji="1" lang="ja-JP" altLang="en-US" sz="1050" dirty="0">
                          <a:latin typeface="BIZ UDPゴシック" panose="020B0400000000000000" pitchFamily="50" charset="-128"/>
                          <a:ea typeface="BIZ UDPゴシック" panose="020B0400000000000000" pitchFamily="50" charset="-128"/>
                        </a:rPr>
                        <a:t>５０％以上　「▲」</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99"/>
                    </a:solidFill>
                  </a:tcPr>
                </a:tc>
                <a:tc>
                  <a:txBody>
                    <a:bodyPr/>
                    <a:lstStyle/>
                    <a:p>
                      <a:r>
                        <a:rPr kumimoji="1" lang="ja-JP" altLang="en-US" sz="1050" dirty="0">
                          <a:solidFill>
                            <a:schemeClr val="tx1"/>
                          </a:solidFill>
                          <a:latin typeface="BIZ UDPゴシック" panose="020B0400000000000000" pitchFamily="50" charset="-128"/>
                          <a:ea typeface="BIZ UDPゴシック" panose="020B0400000000000000" pitchFamily="50" charset="-128"/>
                        </a:rPr>
                        <a:t>　５項目　（</a:t>
                      </a:r>
                      <a:r>
                        <a:rPr kumimoji="1" lang="en-US" altLang="ja-JP" sz="1050" dirty="0">
                          <a:solidFill>
                            <a:schemeClr val="tx1"/>
                          </a:solidFill>
                          <a:latin typeface="BIZ UDPゴシック" panose="020B0400000000000000" pitchFamily="50" charset="-128"/>
                          <a:ea typeface="BIZ UDPゴシック" panose="020B0400000000000000" pitchFamily="50" charset="-128"/>
                        </a:rPr>
                        <a:t>13%</a:t>
                      </a:r>
                      <a:r>
                        <a:rPr kumimoji="1" lang="ja-JP" altLang="en-US" sz="1050" dirty="0">
                          <a:solidFill>
                            <a:schemeClr val="tx1"/>
                          </a:solidFill>
                          <a:latin typeface="BIZ UDPゴシック" panose="020B0400000000000000" pitchFamily="50" charset="-128"/>
                          <a:ea typeface="BIZ UDPゴシック" panose="020B0400000000000000" pitchFamily="50" charset="-128"/>
                        </a:rPr>
                        <a:t>）</a:t>
                      </a:r>
                      <a:endParaRPr kumimoji="1" lang="ja-JP" altLang="en-US" sz="1050" dirty="0">
                        <a:latin typeface="BIZ UDPゴシック" panose="020B0400000000000000" pitchFamily="50" charset="-128"/>
                        <a:ea typeface="BIZ UDPゴシック" panose="020B0400000000000000"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993477127"/>
                  </a:ext>
                </a:extLst>
              </a:tr>
              <a:tr h="215781">
                <a:tc>
                  <a:txBody>
                    <a:bodyPr/>
                    <a:lstStyle/>
                    <a:p>
                      <a:pPr algn="ctr"/>
                      <a:r>
                        <a:rPr kumimoji="1" lang="ja-JP" altLang="en-US" sz="1050" dirty="0">
                          <a:latin typeface="BIZ UDPゴシック" panose="020B0400000000000000" pitchFamily="50" charset="-128"/>
                          <a:ea typeface="BIZ UDPゴシック" panose="020B0400000000000000" pitchFamily="50" charset="-128"/>
                        </a:rPr>
                        <a:t>４９％以下　「</a:t>
                      </a:r>
                      <a:r>
                        <a:rPr kumimoji="1" lang="en-US" altLang="ja-JP" sz="1050" dirty="0">
                          <a:latin typeface="BIZ UDPゴシック" panose="020B0400000000000000" pitchFamily="50" charset="-128"/>
                          <a:ea typeface="BIZ UDPゴシック" panose="020B0400000000000000" pitchFamily="50" charset="-128"/>
                        </a:rPr>
                        <a:t>×</a:t>
                      </a:r>
                      <a:r>
                        <a:rPr kumimoji="1" lang="ja-JP" altLang="en-US" sz="1050" dirty="0">
                          <a:latin typeface="BIZ UDPゴシック" panose="020B0400000000000000" pitchFamily="50" charset="-128"/>
                          <a:ea typeface="BIZ UDPゴシック" panose="020B0400000000000000" pitchFamily="50" charset="-128"/>
                        </a:rPr>
                        <a:t>」</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CCFF"/>
                    </a:solidFill>
                  </a:tcPr>
                </a:tc>
                <a:tc>
                  <a:txBody>
                    <a:bodyPr/>
                    <a:lstStyle/>
                    <a:p>
                      <a:r>
                        <a:rPr kumimoji="1" lang="ja-JP" altLang="en-US" sz="1050" dirty="0">
                          <a:solidFill>
                            <a:schemeClr val="tx1"/>
                          </a:solidFill>
                          <a:latin typeface="BIZ UDPゴシック" panose="020B0400000000000000" pitchFamily="50" charset="-128"/>
                          <a:ea typeface="BIZ UDPゴシック" panose="020B0400000000000000" pitchFamily="50" charset="-128"/>
                        </a:rPr>
                        <a:t>　３項目　（　</a:t>
                      </a:r>
                      <a:r>
                        <a:rPr kumimoji="1" lang="en-US" altLang="ja-JP" sz="1050" dirty="0">
                          <a:solidFill>
                            <a:schemeClr val="tx1"/>
                          </a:solidFill>
                          <a:latin typeface="BIZ UDPゴシック" panose="020B0400000000000000" pitchFamily="50" charset="-128"/>
                          <a:ea typeface="BIZ UDPゴシック" panose="020B0400000000000000" pitchFamily="50" charset="-128"/>
                        </a:rPr>
                        <a:t>7%</a:t>
                      </a:r>
                      <a:r>
                        <a:rPr kumimoji="1" lang="ja-JP" altLang="en-US" sz="1050" dirty="0">
                          <a:solidFill>
                            <a:schemeClr val="tx1"/>
                          </a:solidFill>
                          <a:latin typeface="BIZ UDPゴシック" panose="020B0400000000000000" pitchFamily="50" charset="-128"/>
                          <a:ea typeface="BIZ UDPゴシック" panose="020B0400000000000000" pitchFamily="50" charset="-128"/>
                        </a:rPr>
                        <a:t>）</a:t>
                      </a:r>
                      <a:endParaRPr kumimoji="1" lang="ja-JP" altLang="en-US" sz="1050" dirty="0">
                        <a:latin typeface="BIZ UDPゴシック" panose="020B0400000000000000" pitchFamily="50" charset="-128"/>
                        <a:ea typeface="BIZ UDPゴシック" panose="020B0400000000000000"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CCFF"/>
                    </a:solidFill>
                  </a:tcPr>
                </a:tc>
                <a:extLst>
                  <a:ext uri="{0D108BD9-81ED-4DB2-BD59-A6C34878D82A}">
                    <a16:rowId xmlns:a16="http://schemas.microsoft.com/office/drawing/2014/main" val="3735515434"/>
                  </a:ext>
                </a:extLst>
              </a:tr>
            </a:tbl>
          </a:graphicData>
        </a:graphic>
      </p:graphicFrame>
      <p:sp>
        <p:nvSpPr>
          <p:cNvPr id="13" name="正方形/長方形 12">
            <a:extLst>
              <a:ext uri="{FF2B5EF4-FFF2-40B4-BE49-F238E27FC236}">
                <a16:creationId xmlns:a16="http://schemas.microsoft.com/office/drawing/2014/main" id="{619EB724-F8A7-4D72-B179-1490EB5C917C}"/>
              </a:ext>
            </a:extLst>
          </p:cNvPr>
          <p:cNvSpPr/>
          <p:nvPr/>
        </p:nvSpPr>
        <p:spPr>
          <a:xfrm>
            <a:off x="121125" y="6525344"/>
            <a:ext cx="8935453" cy="34755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900"/>
              </a:lnSpc>
            </a:pPr>
            <a:r>
              <a:rPr kumimoji="1" lang="en-US" altLang="ja-JP" sz="1150" dirty="0">
                <a:solidFill>
                  <a:schemeClr val="tx1"/>
                </a:solidFill>
                <a:latin typeface="BIZ UDPゴシック" panose="020B0400000000000000" pitchFamily="50" charset="-128"/>
                <a:ea typeface="BIZ UDPゴシック" panose="020B0400000000000000" pitchFamily="50" charset="-128"/>
              </a:rPr>
              <a:t>※</a:t>
            </a:r>
            <a:r>
              <a:rPr kumimoji="1" lang="ja-JP" altLang="en-US" sz="1150" dirty="0">
                <a:solidFill>
                  <a:schemeClr val="tx1"/>
                </a:solidFill>
                <a:latin typeface="BIZ UDPゴシック" panose="020B0400000000000000" pitchFamily="50" charset="-128"/>
                <a:ea typeface="BIZ UDPゴシック" panose="020B0400000000000000" pitchFamily="50" charset="-128"/>
              </a:rPr>
              <a:t>令和７年度の進捗管理に向けて、各市町村の取組状況を踏まえ、効果や好事例、課題や改善点など、検討していく。</a:t>
            </a:r>
            <a:endParaRPr kumimoji="1" lang="en-US" altLang="ja-JP" sz="1150"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04155070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9841</TotalTime>
  <Words>632</Words>
  <Application>Microsoft Office PowerPoint</Application>
  <PresentationFormat>画面に合わせる (4:3)</PresentationFormat>
  <Paragraphs>38</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BIZ UDPゴシック</vt:lpstr>
      <vt:lpstr>HGSｺﾞｼｯｸE</vt:lpstr>
      <vt:lpstr>Meiryo UI</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atsuko</dc:creator>
  <cp:lastModifiedBy>小野　渚彩</cp:lastModifiedBy>
  <cp:revision>977</cp:revision>
  <cp:lastPrinted>2024-12-10T09:19:34Z</cp:lastPrinted>
  <dcterms:created xsi:type="dcterms:W3CDTF">2017-09-18T04:43:12Z</dcterms:created>
  <dcterms:modified xsi:type="dcterms:W3CDTF">2024-12-17T08:14:57Z</dcterms:modified>
</cp:coreProperties>
</file>