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05"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38" y="91"/>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389" tIns="45698" rIns="91389" bIns="4569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5" y="0"/>
            <a:ext cx="2949575" cy="496888"/>
          </a:xfrm>
          <a:prstGeom prst="rect">
            <a:avLst/>
          </a:prstGeom>
        </p:spPr>
        <p:txBody>
          <a:bodyPr vert="horz" lIns="91389" tIns="45698" rIns="91389" bIns="45698" rtlCol="0"/>
          <a:lstStyle>
            <a:lvl1pPr algn="r">
              <a:defRPr sz="1200"/>
            </a:lvl1pPr>
          </a:lstStyle>
          <a:p>
            <a:fld id="{7DAF4AE6-CAB6-453C-A8A1-BAB70DB220F0}" type="datetimeFigureOut">
              <a:rPr kumimoji="1" lang="ja-JP" altLang="en-US" smtClean="0"/>
              <a:t>2024/6/7</a:t>
            </a:fld>
            <a:endParaRPr kumimoji="1" lang="ja-JP" altLang="en-US"/>
          </a:p>
        </p:txBody>
      </p:sp>
      <p:sp>
        <p:nvSpPr>
          <p:cNvPr id="4" name="フッター プレースホルダー 3"/>
          <p:cNvSpPr>
            <a:spLocks noGrp="1"/>
          </p:cNvSpPr>
          <p:nvPr>
            <p:ph type="ftr" sz="quarter" idx="2"/>
          </p:nvPr>
        </p:nvSpPr>
        <p:spPr>
          <a:xfrm>
            <a:off x="7" y="9440863"/>
            <a:ext cx="2949575" cy="496887"/>
          </a:xfrm>
          <a:prstGeom prst="rect">
            <a:avLst/>
          </a:prstGeom>
        </p:spPr>
        <p:txBody>
          <a:bodyPr vert="horz" lIns="91389" tIns="45698" rIns="91389" bIns="4569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5" y="9440863"/>
            <a:ext cx="2949575" cy="496887"/>
          </a:xfrm>
          <a:prstGeom prst="rect">
            <a:avLst/>
          </a:prstGeom>
        </p:spPr>
        <p:txBody>
          <a:bodyPr vert="horz" lIns="91389" tIns="45698" rIns="91389" bIns="45698"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949787" cy="496967"/>
          </a:xfrm>
          <a:prstGeom prst="rect">
            <a:avLst/>
          </a:prstGeom>
        </p:spPr>
        <p:txBody>
          <a:bodyPr vert="horz" lIns="91389" tIns="45698" rIns="91389" bIns="4569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5" y="7"/>
            <a:ext cx="2949787" cy="496967"/>
          </a:xfrm>
          <a:prstGeom prst="rect">
            <a:avLst/>
          </a:prstGeom>
        </p:spPr>
        <p:txBody>
          <a:bodyPr vert="horz" lIns="91389" tIns="45698" rIns="91389" bIns="45698" rtlCol="0"/>
          <a:lstStyle>
            <a:lvl1pPr algn="r">
              <a:defRPr sz="1200"/>
            </a:lvl1pPr>
          </a:lstStyle>
          <a:p>
            <a:fld id="{74D20167-DAF4-49D4-BD3E-EFFE4028B923}"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389" tIns="45698" rIns="91389" bIns="45698"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89" tIns="45698" rIns="91389" bIns="4569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3"/>
            <a:ext cx="2949787" cy="496967"/>
          </a:xfrm>
          <a:prstGeom prst="rect">
            <a:avLst/>
          </a:prstGeom>
        </p:spPr>
        <p:txBody>
          <a:bodyPr vert="horz" lIns="91389" tIns="45698" rIns="91389" bIns="4569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5" y="9440653"/>
            <a:ext cx="2949787" cy="496967"/>
          </a:xfrm>
          <a:prstGeom prst="rect">
            <a:avLst/>
          </a:prstGeom>
        </p:spPr>
        <p:txBody>
          <a:bodyPr vert="horz" lIns="91389" tIns="45698" rIns="91389" bIns="45698"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1D37E63-66D9-4CF1-A788-12A5FB3952C5}"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7F62B1-38B3-4775-A83F-9534E67B1E40}"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7569B-6115-4317-9E67-C0E30627999E}"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7BC70B-68B6-4C74-9CFD-57919B873A7C}" type="datetime1">
              <a:rPr kumimoji="1" lang="ja-JP" altLang="en-US" smtClean="0"/>
              <a:t>2024/6/7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7FA7A6-B95E-4D2A-B818-D0B1C6DCCABC}" type="datetime1">
              <a:rPr kumimoji="1" lang="ja-JP" altLang="en-US" smtClean="0"/>
              <a:t>2024/6/7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160FBD-C493-40BD-B847-379256FC2EA1}" type="datetime1">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484337-0FB0-46FB-A142-CB8704F3D593}" type="datetime1">
              <a:rPr kumimoji="1" lang="ja-JP" altLang="en-US" smtClean="0"/>
              <a:t>2024/6/7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C290A0-633A-43D5-9416-581214494273}" type="datetime1">
              <a:rPr kumimoji="1" lang="ja-JP" altLang="en-US" smtClean="0"/>
              <a:t>2024/6/7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F0D5D4-1954-4382-975F-64B6AB03318A}" type="datetime1">
              <a:rPr kumimoji="1" lang="ja-JP" altLang="en-US" smtClean="0"/>
              <a:t>2024/6/7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79639A-45F3-476C-A382-3B181C8DBF1C}" type="datetime1">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72CD75-87DE-4F61-840F-1EEDEBEA5942}" type="datetime1">
              <a:rPr kumimoji="1" lang="ja-JP" altLang="en-US" smtClean="0"/>
              <a:t>2024/6/7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E8A36-75FB-45B5-8222-E632B41A8E8B}" type="datetime1">
              <a:rPr kumimoji="1" lang="ja-JP" altLang="en-US" smtClean="0"/>
              <a:t>2024/6/7</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2896" y="6520259"/>
            <a:ext cx="2133600" cy="365125"/>
          </a:xfrm>
        </p:spPr>
        <p:txBody>
          <a:bodyPr/>
          <a:lstStyle/>
          <a:p>
            <a:fld id="{6EEAA8EF-1EE1-4FDF-88FD-9BB3D52D1EC0}" type="slidenum">
              <a:rPr kumimoji="1" lang="ja-JP" altLang="en-US" smtClean="0"/>
              <a:t>1</a:t>
            </a:fld>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107504" y="158073"/>
            <a:ext cx="8941915" cy="53462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8" name="四角形: 角を丸くする 7"/>
          <p:cNvSpPr/>
          <p:nvPr/>
        </p:nvSpPr>
        <p:spPr>
          <a:xfrm>
            <a:off x="107504" y="811442"/>
            <a:ext cx="8941915" cy="767478"/>
          </a:xfrm>
          <a:prstGeom prst="round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次期運営方針においては、「府と市町村、国保連合会の連携、協力のもと、</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PDCA</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サイクルに基づく進捗管理の実施」を定めており、持続可能で安定的な国民健康保険制度の運営に資するよう、令和６年度以降における毎年度、各市町村が進捗管理すべき事項や進め方について、以下の</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とおり</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定める。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角丸四角形 10"/>
          <p:cNvSpPr/>
          <p:nvPr/>
        </p:nvSpPr>
        <p:spPr>
          <a:xfrm>
            <a:off x="107504" y="173980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進捗管理すべき事項（大枠）</a:t>
            </a:r>
          </a:p>
        </p:txBody>
      </p:sp>
      <p:sp>
        <p:nvSpPr>
          <p:cNvPr id="16" name="正方形/長方形 15">
            <a:extLst>
              <a:ext uri="{FF2B5EF4-FFF2-40B4-BE49-F238E27FC236}">
                <a16:creationId xmlns:a16="http://schemas.microsoft.com/office/drawing/2014/main" id="{7D40279A-A8AD-425C-8DC5-3D4AD1BBA558}"/>
              </a:ext>
            </a:extLst>
          </p:cNvPr>
          <p:cNvSpPr/>
          <p:nvPr/>
        </p:nvSpPr>
        <p:spPr>
          <a:xfrm>
            <a:off x="101042" y="2038082"/>
            <a:ext cx="8941915" cy="1204295"/>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運営方針で定める取組内容の実施状況、目標到達状況</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保険者努力支援制度（取組評価分、事業費連動分）の評価点獲得状況</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Ⅰ</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Ⅱ</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に加え、特に進捗管理すべき事項（年度ごとの「特定項目」として目標設定）</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例</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窓口における適正な資格管理の実施状況、被保険者に対する健康管理の啓発状況、独自保健事業の事業効果など、</a:t>
            </a:r>
            <a:endPar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国民健康保険の適正かつ効率的な事業運営に資する項目を中心に設定</a:t>
            </a:r>
            <a:endParaRPr kumimoji="1" lang="en-US" altLang="ja-JP"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p:txBody>
      </p:sp>
      <p:sp>
        <p:nvSpPr>
          <p:cNvPr id="17" name="角丸四角形 10">
            <a:extLst>
              <a:ext uri="{FF2B5EF4-FFF2-40B4-BE49-F238E27FC236}">
                <a16:creationId xmlns:a16="http://schemas.microsoft.com/office/drawing/2014/main" id="{69C21B08-CDCB-44B6-811C-1C7417E1413F}"/>
              </a:ext>
            </a:extLst>
          </p:cNvPr>
          <p:cNvSpPr/>
          <p:nvPr/>
        </p:nvSpPr>
        <p:spPr>
          <a:xfrm>
            <a:off x="101042" y="3361123"/>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毎年度の進捗管理の進め</a:t>
            </a:r>
            <a:r>
              <a:rPr lang="ja-JP" altLang="en-US" sz="1400" dirty="0"/>
              <a:t>方</a:t>
            </a:r>
            <a:endParaRPr kumimoji="1" lang="ja-JP" altLang="en-US" sz="1400" dirty="0"/>
          </a:p>
        </p:txBody>
      </p:sp>
      <p:sp>
        <p:nvSpPr>
          <p:cNvPr id="18" name="正方形/長方形 17">
            <a:extLst>
              <a:ext uri="{FF2B5EF4-FFF2-40B4-BE49-F238E27FC236}">
                <a16:creationId xmlns:a16="http://schemas.microsoft.com/office/drawing/2014/main" id="{5675F3CA-58DB-412E-8913-3F724AA8AF85}"/>
              </a:ext>
            </a:extLst>
          </p:cNvPr>
          <p:cNvSpPr/>
          <p:nvPr/>
        </p:nvSpPr>
        <p:spPr>
          <a:xfrm>
            <a:off x="101042" y="3659397"/>
            <a:ext cx="8941915" cy="1110464"/>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）において、進捗管理項目を決定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〔Plan〕</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（目標年度の前年度に決定）</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各市町村において、　目標に向けて取組を推進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Ｄ</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o〕</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各市町村の取組状況をブロック単位で取りまとめ、調整会議（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）で報告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〔Check〕</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課題のある取組の改善等を図り、翌年度の進捗管理項目へ反映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〔Action〕</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正方形/長方形 19">
            <a:extLst>
              <a:ext uri="{FF2B5EF4-FFF2-40B4-BE49-F238E27FC236}">
                <a16:creationId xmlns:a16="http://schemas.microsoft.com/office/drawing/2014/main" id="{5BA457E8-3A27-4E0D-8883-059A5AEBCC9B}"/>
              </a:ext>
            </a:extLst>
          </p:cNvPr>
          <p:cNvSpPr/>
          <p:nvPr/>
        </p:nvSpPr>
        <p:spPr>
          <a:xfrm>
            <a:off x="131180" y="5302763"/>
            <a:ext cx="8862561" cy="136068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buFont typeface="Wingdings" panose="05000000000000000000" pitchFamily="2" charset="2"/>
              <a:buChar char="l"/>
            </a:pPr>
            <a:r>
              <a:rPr lang="ja-JP" altLang="en-US" sz="1500" dirty="0">
                <a:latin typeface="+mj-ea"/>
                <a:ea typeface="+mj-ea"/>
              </a:rPr>
              <a:t>運営方針に掲げる</a:t>
            </a:r>
            <a:r>
              <a:rPr kumimoji="1" lang="ja-JP" altLang="en-US" sz="1500" dirty="0">
                <a:latin typeface="+mj-ea"/>
                <a:ea typeface="+mj-ea"/>
              </a:rPr>
              <a:t>目標到達により、持続可能で安定的な国保制度を実現</a:t>
            </a:r>
            <a:endParaRPr kumimoji="1"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保険者努力支援制度の評価</a:t>
            </a:r>
            <a:r>
              <a:rPr lang="ja-JP" altLang="en-US" sz="1500" dirty="0">
                <a:latin typeface="+mj-ea"/>
                <a:ea typeface="+mj-ea"/>
              </a:rPr>
              <a:t>点獲得により、交付金を上乗せ</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予防・健康づくりに資することで、医療費の適正化を実現</a:t>
            </a:r>
            <a:endParaRPr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被保険者が安心して医療サービスを受けることに資する</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組織内における内部統制体制の確立に資する　　　　　　　　　など</a:t>
            </a:r>
            <a:endParaRPr lang="en-US" altLang="ja-JP" sz="1500" dirty="0">
              <a:latin typeface="+mj-ea"/>
              <a:ea typeface="+mj-ea"/>
            </a:endParaRPr>
          </a:p>
        </p:txBody>
      </p:sp>
      <p:sp>
        <p:nvSpPr>
          <p:cNvPr id="23" name="角丸四角形 10">
            <a:extLst>
              <a:ext uri="{FF2B5EF4-FFF2-40B4-BE49-F238E27FC236}">
                <a16:creationId xmlns:a16="http://schemas.microsoft.com/office/drawing/2014/main" id="{252D991D-1D94-4603-8726-39195200F972}"/>
              </a:ext>
            </a:extLst>
          </p:cNvPr>
          <p:cNvSpPr/>
          <p:nvPr/>
        </p:nvSpPr>
        <p:spPr>
          <a:xfrm>
            <a:off x="131180" y="500448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期待される効果</a:t>
            </a:r>
            <a:endParaRPr kumimoji="1" lang="ja-JP" altLang="en-US" sz="1400" dirty="0"/>
          </a:p>
        </p:txBody>
      </p:sp>
      <p:sp>
        <p:nvSpPr>
          <p:cNvPr id="25" name="四角形: 角を丸くする 24">
            <a:extLst>
              <a:ext uri="{FF2B5EF4-FFF2-40B4-BE49-F238E27FC236}">
                <a16:creationId xmlns:a16="http://schemas.microsoft.com/office/drawing/2014/main" id="{7919EF38-25C8-4B21-913B-922CC6212C43}"/>
              </a:ext>
            </a:extLst>
          </p:cNvPr>
          <p:cNvSpPr/>
          <p:nvPr/>
        </p:nvSpPr>
        <p:spPr>
          <a:xfrm>
            <a:off x="6902896" y="3366940"/>
            <a:ext cx="2090845" cy="834645"/>
          </a:xfrm>
          <a:prstGeom prst="roundRect">
            <a:avLst>
              <a:gd name="adj" fmla="val 100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BIZ UDPゴシック" panose="020B0400000000000000" pitchFamily="50" charset="-128"/>
                <a:ea typeface="BIZ UDPゴシック" panose="020B0400000000000000" pitchFamily="50" charset="-128"/>
              </a:rPr>
              <a:t>R6</a:t>
            </a:r>
            <a:r>
              <a:rPr kumimoji="1" lang="ja-JP" altLang="en-US" sz="1100">
                <a:solidFill>
                  <a:schemeClr val="tx1"/>
                </a:solidFill>
                <a:latin typeface="BIZ UDPゴシック" panose="020B0400000000000000" pitchFamily="50" charset="-128"/>
                <a:ea typeface="BIZ UDPゴシック" panose="020B0400000000000000" pitchFamily="50" charset="-128"/>
              </a:rPr>
              <a:t>は「❶全市</a:t>
            </a:r>
            <a:r>
              <a:rPr kumimoji="1" lang="ja-JP" altLang="en-US" sz="1100" dirty="0">
                <a:solidFill>
                  <a:schemeClr val="tx1"/>
                </a:solidFill>
                <a:latin typeface="BIZ UDPゴシック" panose="020B0400000000000000" pitchFamily="50" charset="-128"/>
                <a:ea typeface="BIZ UDPゴシック" panose="020B0400000000000000" pitchFamily="50" charset="-128"/>
              </a:rPr>
              <a:t>町村が横並びで目標達成を意識する</a:t>
            </a:r>
            <a:r>
              <a:rPr kumimoji="1" lang="ja-JP" altLang="en-US" sz="1100">
                <a:solidFill>
                  <a:schemeClr val="tx1"/>
                </a:solidFill>
                <a:latin typeface="BIZ UDPゴシック" panose="020B0400000000000000" pitchFamily="50" charset="-128"/>
                <a:ea typeface="BIZ UDPゴシック" panose="020B0400000000000000" pitchFamily="50" charset="-128"/>
              </a:rPr>
              <a:t>」「❷ブロック内</a:t>
            </a:r>
            <a:r>
              <a:rPr kumimoji="1" lang="ja-JP" altLang="en-US" sz="1100" dirty="0">
                <a:solidFill>
                  <a:schemeClr val="tx1"/>
                </a:solidFill>
                <a:latin typeface="BIZ UDPゴシック" panose="020B0400000000000000" pitchFamily="50" charset="-128"/>
                <a:ea typeface="BIZ UDPゴシック" panose="020B0400000000000000" pitchFamily="50" charset="-128"/>
              </a:rPr>
              <a:t>で連携して進捗管理に取り組む」ことをめざす</a:t>
            </a:r>
          </a:p>
        </p:txBody>
      </p:sp>
      <p:sp>
        <p:nvSpPr>
          <p:cNvPr id="27" name="矢印: ストライプ 26">
            <a:extLst>
              <a:ext uri="{FF2B5EF4-FFF2-40B4-BE49-F238E27FC236}">
                <a16:creationId xmlns:a16="http://schemas.microsoft.com/office/drawing/2014/main" id="{7A962448-C7D4-4BCB-83A5-3350972C8E19}"/>
              </a:ext>
            </a:extLst>
          </p:cNvPr>
          <p:cNvSpPr/>
          <p:nvPr/>
        </p:nvSpPr>
        <p:spPr>
          <a:xfrm>
            <a:off x="5828953" y="5751037"/>
            <a:ext cx="586004" cy="464138"/>
          </a:xfrm>
          <a:prstGeom prst="stripedRightArrow">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DBF4774B-862E-48D8-8524-30BDE7C4A2F1}"/>
              </a:ext>
            </a:extLst>
          </p:cNvPr>
          <p:cNvSpPr/>
          <p:nvPr/>
        </p:nvSpPr>
        <p:spPr>
          <a:xfrm>
            <a:off x="6516217" y="5602928"/>
            <a:ext cx="2376264" cy="792768"/>
          </a:xfrm>
          <a:prstGeom prst="roundRect">
            <a:avLst/>
          </a:prstGeom>
          <a:ln w="9525">
            <a:noFill/>
            <a:prstDash val="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保険料の抑制</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被保険者の負担軽減</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lang="ja-JP" altLang="en-US" sz="1400" dirty="0">
                <a:latin typeface="UD デジタル 教科書体 NK-R" panose="02020400000000000000" pitchFamily="18" charset="-128"/>
                <a:ea typeface="UD デジタル 教科書体 NK-R" panose="02020400000000000000" pitchFamily="18" charset="-128"/>
              </a:rPr>
              <a:t>国保制度の適正な運営</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9" name="四角形: 角を丸くする 28">
            <a:extLst>
              <a:ext uri="{FF2B5EF4-FFF2-40B4-BE49-F238E27FC236}">
                <a16:creationId xmlns:a16="http://schemas.microsoft.com/office/drawing/2014/main" id="{D4EBB2B2-D27F-4DB4-A576-0409C9E28F93}"/>
              </a:ext>
            </a:extLst>
          </p:cNvPr>
          <p:cNvSpPr/>
          <p:nvPr/>
        </p:nvSpPr>
        <p:spPr>
          <a:xfrm>
            <a:off x="6921974" y="4385432"/>
            <a:ext cx="2090845" cy="792768"/>
          </a:xfrm>
          <a:prstGeom prst="roundRect">
            <a:avLst>
              <a:gd name="adj" fmla="val 1007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R8</a:t>
            </a:r>
            <a:r>
              <a:rPr kumimoji="1" lang="ja-JP" altLang="en-US" sz="1100" dirty="0">
                <a:latin typeface="BIZ UDPゴシック" panose="020B0400000000000000" pitchFamily="50" charset="-128"/>
                <a:ea typeface="BIZ UDPゴシック" panose="020B0400000000000000" pitchFamily="50" charset="-128"/>
              </a:rPr>
              <a:t>にかけて</a:t>
            </a:r>
            <a:r>
              <a:rPr lang="ja-JP" altLang="en-US" sz="1100" dirty="0">
                <a:latin typeface="BIZ UDPゴシック" panose="020B0400000000000000" pitchFamily="50" charset="-128"/>
                <a:ea typeface="BIZ UDPゴシック" panose="020B0400000000000000" pitchFamily="50" charset="-128"/>
              </a:rPr>
              <a:t>徐々に到達目標を高めていき、その結果を踏まえ、運営方針の中間見直しに反映させる</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32" name="矢印: 下 31">
            <a:extLst>
              <a:ext uri="{FF2B5EF4-FFF2-40B4-BE49-F238E27FC236}">
                <a16:creationId xmlns:a16="http://schemas.microsoft.com/office/drawing/2014/main" id="{4B6A54FD-C83C-4515-99E6-1D7B0727BE26}"/>
              </a:ext>
            </a:extLst>
          </p:cNvPr>
          <p:cNvSpPr/>
          <p:nvPr/>
        </p:nvSpPr>
        <p:spPr>
          <a:xfrm>
            <a:off x="7661583" y="4151867"/>
            <a:ext cx="690843" cy="2335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5">
            <a:extLst>
              <a:ext uri="{FF2B5EF4-FFF2-40B4-BE49-F238E27FC236}">
                <a16:creationId xmlns:a16="http://schemas.microsoft.com/office/drawing/2014/main" id="{44E20CBB-6915-47B7-AE47-1D2375BF97A7}"/>
              </a:ext>
            </a:extLst>
          </p:cNvPr>
          <p:cNvSpPr txBox="1"/>
          <p:nvPr/>
        </p:nvSpPr>
        <p:spPr>
          <a:xfrm>
            <a:off x="7242752" y="188888"/>
            <a:ext cx="1806667" cy="461665"/>
          </a:xfrm>
          <a:prstGeom prst="rect">
            <a:avLst/>
          </a:prstGeom>
          <a:solidFill>
            <a:schemeClr val="bg1"/>
          </a:solidFill>
          <a:ln w="25400">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資料３</a:t>
            </a:r>
            <a:r>
              <a:rPr kumimoji="1" lang="en-US" altLang="ja-JP"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1200" b="1" i="0" u="none" strike="noStrike" kern="1200" cap="none" spc="0" normalizeH="0" baseline="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２</a:t>
            </a:r>
            <a:endParaRPr kumimoji="1" lang="en-US" altLang="ja-JP"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a:p>
            <a:pPr algn="ctr">
              <a:defRPr/>
            </a:pPr>
            <a:r>
              <a:rPr lang="ja-JP" altLang="en-US" sz="1200" b="1" dirty="0">
                <a:solidFill>
                  <a:schemeClr val="tx1"/>
                </a:solidFill>
              </a:rPr>
              <a:t>第</a:t>
            </a:r>
            <a:r>
              <a:rPr lang="en-US" altLang="ja-JP" sz="1200" b="1" dirty="0">
                <a:solidFill>
                  <a:schemeClr val="tx1"/>
                </a:solidFill>
              </a:rPr>
              <a:t>39</a:t>
            </a:r>
            <a:r>
              <a:rPr lang="ja-JP" altLang="en-US" sz="1200" b="1" dirty="0">
                <a:solidFill>
                  <a:schemeClr val="tx1"/>
                </a:solidFill>
              </a:rPr>
              <a:t>回広域化調整会議</a:t>
            </a: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　</a:t>
            </a:r>
            <a:endParaRPr kumimoji="1" lang="ja-JP" altLang="en-US" sz="8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1" name="テキスト ボックス 5">
            <a:extLst>
              <a:ext uri="{FF2B5EF4-FFF2-40B4-BE49-F238E27FC236}">
                <a16:creationId xmlns:a16="http://schemas.microsoft.com/office/drawing/2014/main" id="{87FF36E7-5A32-4731-A74D-0DAA43E3F4BB}"/>
              </a:ext>
            </a:extLst>
          </p:cNvPr>
          <p:cNvSpPr txBox="1"/>
          <p:nvPr/>
        </p:nvSpPr>
        <p:spPr>
          <a:xfrm>
            <a:off x="35496" y="287387"/>
            <a:ext cx="2634158" cy="369332"/>
          </a:xfrm>
          <a:prstGeom prst="rect">
            <a:avLst/>
          </a:prstGeom>
          <a:solidFill>
            <a:schemeClr val="bg1"/>
          </a:solidFill>
          <a:ln w="12700">
            <a:solidFill>
              <a:schemeClr val="tx1"/>
            </a:solidFill>
            <a:prstDash val="sysDot"/>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38</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回広域化調整会議（</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R6.3.19</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14-1】</a:t>
            </a: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HGSｺﾞｼｯｸE" panose="020B0900000000000000" pitchFamily="50" charset="-128"/>
                <a:ea typeface="HGSｺﾞｼｯｸE" panose="020B0900000000000000" pitchFamily="50" charset="-128"/>
              </a:rPr>
              <a:t>第</a:t>
            </a:r>
            <a:r>
              <a:rPr lang="en-US" altLang="ja-JP" sz="900" dirty="0">
                <a:solidFill>
                  <a:prstClr val="black"/>
                </a:solidFill>
                <a:latin typeface="HGSｺﾞｼｯｸE" panose="020B0900000000000000" pitchFamily="50" charset="-128"/>
                <a:ea typeface="HGSｺﾞｼｯｸE" panose="020B0900000000000000" pitchFamily="50" charset="-128"/>
              </a:rPr>
              <a:t>19</a:t>
            </a:r>
            <a:r>
              <a:rPr lang="ja-JP" altLang="en-US" sz="900" dirty="0">
                <a:solidFill>
                  <a:prstClr val="black"/>
                </a:solidFill>
                <a:latin typeface="HGSｺﾞｼｯｸE" panose="020B0900000000000000" pitchFamily="50" charset="-128"/>
                <a:ea typeface="HGSｺﾞｼｯｸE" panose="020B0900000000000000" pitchFamily="50" charset="-128"/>
              </a:rPr>
              <a:t>回運営協議会（</a:t>
            </a:r>
            <a:r>
              <a:rPr lang="en-US" altLang="ja-JP" sz="900" dirty="0">
                <a:solidFill>
                  <a:prstClr val="black"/>
                </a:solidFill>
                <a:latin typeface="HGSｺﾞｼｯｸE" panose="020B0900000000000000" pitchFamily="50" charset="-128"/>
                <a:ea typeface="HGSｺﾞｼｯｸE" panose="020B0900000000000000" pitchFamily="50" charset="-128"/>
              </a:rPr>
              <a:t>R6.3.27</a:t>
            </a:r>
            <a:r>
              <a:rPr lang="ja-JP" altLang="en-US" sz="900" dirty="0">
                <a:solidFill>
                  <a:prstClr val="black"/>
                </a:solidFill>
                <a:latin typeface="HGSｺﾞｼｯｸE" panose="020B0900000000000000" pitchFamily="50" charset="-128"/>
                <a:ea typeface="HGSｺﾞｼｯｸE" panose="020B0900000000000000" pitchFamily="50" charset="-128"/>
              </a:rPr>
              <a:t>）</a:t>
            </a:r>
            <a:r>
              <a:rPr lang="en-US" altLang="ja-JP" sz="900" dirty="0">
                <a:solidFill>
                  <a:prstClr val="black"/>
                </a:solidFill>
                <a:latin typeface="HGSｺﾞｼｯｸE" panose="020B0900000000000000" pitchFamily="50" charset="-128"/>
                <a:ea typeface="HGSｺﾞｼｯｸE" panose="020B0900000000000000" pitchFamily="50" charset="-128"/>
              </a:rPr>
              <a:t>【</a:t>
            </a:r>
            <a:r>
              <a:rPr lang="ja-JP" altLang="en-US" sz="900" dirty="0">
                <a:solidFill>
                  <a:prstClr val="black"/>
                </a:solidFill>
                <a:latin typeface="HGSｺﾞｼｯｸE" panose="020B0900000000000000" pitchFamily="50" charset="-128"/>
                <a:ea typeface="HGSｺﾞｼｯｸE" panose="020B0900000000000000" pitchFamily="50" charset="-128"/>
              </a:rPr>
              <a:t>資料</a:t>
            </a:r>
            <a:r>
              <a:rPr lang="en-US" altLang="ja-JP" sz="900" dirty="0">
                <a:solidFill>
                  <a:prstClr val="black"/>
                </a:solidFill>
                <a:latin typeface="HGSｺﾞｼｯｸE" panose="020B0900000000000000" pitchFamily="50" charset="-128"/>
                <a:ea typeface="HGSｺﾞｼｯｸE" panose="020B0900000000000000" pitchFamily="50" charset="-128"/>
              </a:rPr>
              <a:t>14⁻1】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　</a:t>
            </a:r>
          </a:p>
        </p:txBody>
      </p:sp>
    </p:spTree>
    <p:extLst>
      <p:ext uri="{BB962C8B-B14F-4D97-AF65-F5344CB8AC3E}">
        <p14:creationId xmlns:p14="http://schemas.microsoft.com/office/powerpoint/2010/main" val="20415507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472</Words>
  <Application>Microsoft Office PowerPoint</Application>
  <PresentationFormat>画面に合わせる (4:3)</PresentationFormat>
  <Paragraphs>30</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HGSｺﾞｼｯｸE</vt:lpstr>
      <vt:lpstr>Meiryo UI</vt:lpstr>
      <vt:lpstr>ＭＳ Ｐゴシック</vt:lpstr>
      <vt:lpstr>UD デジタル 教科書体 NK-R</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2024-06-07T09:46:19Z</dcterms:created>
  <dcterms:modified xsi:type="dcterms:W3CDTF">2024-06-07T09:46:26Z</dcterms:modified>
</cp:coreProperties>
</file>