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0"/>
  </p:notesMasterIdLst>
  <p:sldIdLst>
    <p:sldId id="282" r:id="rId2"/>
    <p:sldId id="285" r:id="rId3"/>
    <p:sldId id="292" r:id="rId4"/>
    <p:sldId id="287" r:id="rId5"/>
    <p:sldId id="296" r:id="rId6"/>
    <p:sldId id="293" r:id="rId7"/>
    <p:sldId id="295" r:id="rId8"/>
    <p:sldId id="291" r:id="rId9"/>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大阪府" initials="大阪府" lastIdx="11" clrIdx="0">
    <p:extLst>
      <p:ext uri="{19B8F6BF-5375-455C-9EA6-DF929625EA0E}">
        <p15:presenceInfo xmlns:p15="http://schemas.microsoft.com/office/powerpoint/2012/main" userId="大阪府"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6" d="100"/>
          <a:sy n="96" d="100"/>
        </p:scale>
        <p:origin x="792"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B851ED08-E26C-4762-997C-B81C58984474}" type="datetimeFigureOut">
              <a:rPr kumimoji="1" lang="ja-JP" altLang="en-US" smtClean="0"/>
              <a:t>2024/12/10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CAA7B2E2-19DE-4A4A-B983-505F973B8B4A}" type="slidenum">
              <a:rPr kumimoji="1" lang="ja-JP" altLang="en-US" smtClean="0"/>
              <a:t>‹#›</a:t>
            </a:fld>
            <a:endParaRPr kumimoji="1" lang="ja-JP" altLang="en-US"/>
          </a:p>
        </p:txBody>
      </p:sp>
    </p:spTree>
    <p:extLst>
      <p:ext uri="{BB962C8B-B14F-4D97-AF65-F5344CB8AC3E}">
        <p14:creationId xmlns:p14="http://schemas.microsoft.com/office/powerpoint/2010/main" val="13918008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3DCD97A-35C5-44C8-8601-DBA1455B3B50}" type="datetime1">
              <a:rPr kumimoji="1" lang="ja-JP" altLang="en-US" smtClean="0"/>
              <a:t>2024/12/10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E7185B-0B4E-4587-B1A4-758C0B0BD2F9}" type="slidenum">
              <a:rPr kumimoji="1" lang="ja-JP" altLang="en-US" smtClean="0"/>
              <a:t>‹#›</a:t>
            </a:fld>
            <a:endParaRPr kumimoji="1" lang="ja-JP" altLang="en-US"/>
          </a:p>
        </p:txBody>
      </p:sp>
    </p:spTree>
    <p:extLst>
      <p:ext uri="{BB962C8B-B14F-4D97-AF65-F5344CB8AC3E}">
        <p14:creationId xmlns:p14="http://schemas.microsoft.com/office/powerpoint/2010/main" val="3737319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7D97DA1-676E-4181-B585-8670BCD84784}" type="datetime1">
              <a:rPr kumimoji="1" lang="ja-JP" altLang="en-US" smtClean="0"/>
              <a:t>2024/12/10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E7185B-0B4E-4587-B1A4-758C0B0BD2F9}" type="slidenum">
              <a:rPr kumimoji="1" lang="ja-JP" altLang="en-US" smtClean="0"/>
              <a:t>‹#›</a:t>
            </a:fld>
            <a:endParaRPr kumimoji="1" lang="ja-JP" altLang="en-US"/>
          </a:p>
        </p:txBody>
      </p:sp>
    </p:spTree>
    <p:extLst>
      <p:ext uri="{BB962C8B-B14F-4D97-AF65-F5344CB8AC3E}">
        <p14:creationId xmlns:p14="http://schemas.microsoft.com/office/powerpoint/2010/main" val="3585159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2F5E7BB-F2AB-4142-93F2-1D45B1970029}" type="datetime1">
              <a:rPr kumimoji="1" lang="ja-JP" altLang="en-US" smtClean="0"/>
              <a:t>2024/12/10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E7185B-0B4E-4587-B1A4-758C0B0BD2F9}" type="slidenum">
              <a:rPr kumimoji="1" lang="ja-JP" altLang="en-US" smtClean="0"/>
              <a:t>‹#›</a:t>
            </a:fld>
            <a:endParaRPr kumimoji="1" lang="ja-JP" altLang="en-US"/>
          </a:p>
        </p:txBody>
      </p:sp>
    </p:spTree>
    <p:extLst>
      <p:ext uri="{BB962C8B-B14F-4D97-AF65-F5344CB8AC3E}">
        <p14:creationId xmlns:p14="http://schemas.microsoft.com/office/powerpoint/2010/main" val="101526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B2D732-BAC4-48D7-AAE6-9F702AFDA3ED}" type="datetime1">
              <a:rPr kumimoji="1" lang="ja-JP" altLang="en-US" smtClean="0"/>
              <a:t>2024/12/10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E7185B-0B4E-4587-B1A4-758C0B0BD2F9}" type="slidenum">
              <a:rPr kumimoji="1" lang="ja-JP" altLang="en-US" smtClean="0"/>
              <a:t>‹#›</a:t>
            </a:fld>
            <a:endParaRPr kumimoji="1" lang="ja-JP" altLang="en-US"/>
          </a:p>
        </p:txBody>
      </p:sp>
    </p:spTree>
    <p:extLst>
      <p:ext uri="{BB962C8B-B14F-4D97-AF65-F5344CB8AC3E}">
        <p14:creationId xmlns:p14="http://schemas.microsoft.com/office/powerpoint/2010/main" val="485960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C504203-CC2A-4AC5-BFFD-24B7D271CA9C}" type="datetime1">
              <a:rPr kumimoji="1" lang="ja-JP" altLang="en-US" smtClean="0"/>
              <a:t>2024/12/10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E7185B-0B4E-4587-B1A4-758C0B0BD2F9}" type="slidenum">
              <a:rPr kumimoji="1" lang="ja-JP" altLang="en-US" smtClean="0"/>
              <a:t>‹#›</a:t>
            </a:fld>
            <a:endParaRPr kumimoji="1" lang="ja-JP" altLang="en-US"/>
          </a:p>
        </p:txBody>
      </p:sp>
    </p:spTree>
    <p:extLst>
      <p:ext uri="{BB962C8B-B14F-4D97-AF65-F5344CB8AC3E}">
        <p14:creationId xmlns:p14="http://schemas.microsoft.com/office/powerpoint/2010/main" val="2132845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0254141-74A0-4A3C-A27A-03CC4B03EE9C}" type="datetime1">
              <a:rPr kumimoji="1" lang="ja-JP" altLang="en-US" smtClean="0"/>
              <a:t>2024/12/10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E7185B-0B4E-4587-B1A4-758C0B0BD2F9}" type="slidenum">
              <a:rPr kumimoji="1" lang="ja-JP" altLang="en-US" smtClean="0"/>
              <a:t>‹#›</a:t>
            </a:fld>
            <a:endParaRPr kumimoji="1" lang="ja-JP" altLang="en-US"/>
          </a:p>
        </p:txBody>
      </p:sp>
    </p:spTree>
    <p:extLst>
      <p:ext uri="{BB962C8B-B14F-4D97-AF65-F5344CB8AC3E}">
        <p14:creationId xmlns:p14="http://schemas.microsoft.com/office/powerpoint/2010/main" val="2035596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13EF488-2F9E-4F6B-A005-D68E677E82D9}" type="datetime1">
              <a:rPr kumimoji="1" lang="ja-JP" altLang="en-US" smtClean="0"/>
              <a:t>2024/12/10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E7185B-0B4E-4587-B1A4-758C0B0BD2F9}" type="slidenum">
              <a:rPr kumimoji="1" lang="ja-JP" altLang="en-US" smtClean="0"/>
              <a:t>‹#›</a:t>
            </a:fld>
            <a:endParaRPr kumimoji="1" lang="ja-JP" altLang="en-US"/>
          </a:p>
        </p:txBody>
      </p:sp>
    </p:spTree>
    <p:extLst>
      <p:ext uri="{BB962C8B-B14F-4D97-AF65-F5344CB8AC3E}">
        <p14:creationId xmlns:p14="http://schemas.microsoft.com/office/powerpoint/2010/main" val="1648177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DDB3BA3-ACA5-4323-8D2E-A6076A1DCDF0}" type="datetime1">
              <a:rPr kumimoji="1" lang="ja-JP" altLang="en-US" smtClean="0"/>
              <a:t>2024/12/10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E7185B-0B4E-4587-B1A4-758C0B0BD2F9}" type="slidenum">
              <a:rPr kumimoji="1" lang="ja-JP" altLang="en-US" smtClean="0"/>
              <a:t>‹#›</a:t>
            </a:fld>
            <a:endParaRPr kumimoji="1" lang="ja-JP" altLang="en-US"/>
          </a:p>
        </p:txBody>
      </p:sp>
    </p:spTree>
    <p:extLst>
      <p:ext uri="{BB962C8B-B14F-4D97-AF65-F5344CB8AC3E}">
        <p14:creationId xmlns:p14="http://schemas.microsoft.com/office/powerpoint/2010/main" val="2138762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E006E1-5DCD-46DF-BCFE-C57B6CE15919}" type="datetime1">
              <a:rPr kumimoji="1" lang="ja-JP" altLang="en-US" smtClean="0"/>
              <a:t>2024/12/10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E7185B-0B4E-4587-B1A4-758C0B0BD2F9}" type="slidenum">
              <a:rPr kumimoji="1" lang="ja-JP" altLang="en-US" smtClean="0"/>
              <a:t>‹#›</a:t>
            </a:fld>
            <a:endParaRPr kumimoji="1" lang="ja-JP" altLang="en-US"/>
          </a:p>
        </p:txBody>
      </p:sp>
    </p:spTree>
    <p:extLst>
      <p:ext uri="{BB962C8B-B14F-4D97-AF65-F5344CB8AC3E}">
        <p14:creationId xmlns:p14="http://schemas.microsoft.com/office/powerpoint/2010/main" val="1070898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08E3C7F-CDD7-432F-BF02-48EB03A26A70}" type="datetime1">
              <a:rPr kumimoji="1" lang="ja-JP" altLang="en-US" smtClean="0"/>
              <a:t>2024/12/10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E7185B-0B4E-4587-B1A4-758C0B0BD2F9}" type="slidenum">
              <a:rPr kumimoji="1" lang="ja-JP" altLang="en-US" smtClean="0"/>
              <a:t>‹#›</a:t>
            </a:fld>
            <a:endParaRPr kumimoji="1" lang="ja-JP" altLang="en-US"/>
          </a:p>
        </p:txBody>
      </p:sp>
    </p:spTree>
    <p:extLst>
      <p:ext uri="{BB962C8B-B14F-4D97-AF65-F5344CB8AC3E}">
        <p14:creationId xmlns:p14="http://schemas.microsoft.com/office/powerpoint/2010/main" val="4005537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A3FBB61-E0E5-49FA-85D0-78389136F35A}" type="datetime1">
              <a:rPr kumimoji="1" lang="ja-JP" altLang="en-US" smtClean="0"/>
              <a:t>2024/12/10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E7185B-0B4E-4587-B1A4-758C0B0BD2F9}" type="slidenum">
              <a:rPr kumimoji="1" lang="ja-JP" altLang="en-US" smtClean="0"/>
              <a:t>‹#›</a:t>
            </a:fld>
            <a:endParaRPr kumimoji="1" lang="ja-JP" altLang="en-US"/>
          </a:p>
        </p:txBody>
      </p:sp>
    </p:spTree>
    <p:extLst>
      <p:ext uri="{BB962C8B-B14F-4D97-AF65-F5344CB8AC3E}">
        <p14:creationId xmlns:p14="http://schemas.microsoft.com/office/powerpoint/2010/main" val="2807668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BDE366-FACA-4219-A382-E66E6DE6D414}" type="datetime1">
              <a:rPr kumimoji="1" lang="ja-JP" altLang="en-US" smtClean="0"/>
              <a:t>2024/12/10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E7185B-0B4E-4587-B1A4-758C0B0BD2F9}" type="slidenum">
              <a:rPr kumimoji="1" lang="ja-JP" altLang="en-US" smtClean="0"/>
              <a:t>‹#›</a:t>
            </a:fld>
            <a:endParaRPr kumimoji="1" lang="ja-JP" altLang="en-US"/>
          </a:p>
        </p:txBody>
      </p:sp>
    </p:spTree>
    <p:extLst>
      <p:ext uri="{BB962C8B-B14F-4D97-AF65-F5344CB8AC3E}">
        <p14:creationId xmlns:p14="http://schemas.microsoft.com/office/powerpoint/2010/main" val="382381595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6">
            <a:extLst>
              <a:ext uri="{FF2B5EF4-FFF2-40B4-BE49-F238E27FC236}">
                <a16:creationId xmlns:a16="http://schemas.microsoft.com/office/drawing/2014/main" id="{052D5796-3A6B-4CAC-B0E7-84889276DA5C}"/>
              </a:ext>
            </a:extLst>
          </p:cNvPr>
          <p:cNvGraphicFramePr>
            <a:graphicFrameLocks noGrp="1"/>
          </p:cNvGraphicFramePr>
          <p:nvPr>
            <p:extLst>
              <p:ext uri="{D42A27DB-BD31-4B8C-83A1-F6EECF244321}">
                <p14:modId xmlns:p14="http://schemas.microsoft.com/office/powerpoint/2010/main" val="1710862553"/>
              </p:ext>
            </p:extLst>
          </p:nvPr>
        </p:nvGraphicFramePr>
        <p:xfrm>
          <a:off x="275573" y="864296"/>
          <a:ext cx="9227935" cy="5794945"/>
        </p:xfrm>
        <a:graphic>
          <a:graphicData uri="http://schemas.openxmlformats.org/drawingml/2006/table">
            <a:tbl>
              <a:tblPr firstRow="1" bandRow="1">
                <a:tableStyleId>{5C22544A-7EE6-4342-B048-85BDC9FD1C3A}</a:tableStyleId>
              </a:tblPr>
              <a:tblGrid>
                <a:gridCol w="1482889">
                  <a:extLst>
                    <a:ext uri="{9D8B030D-6E8A-4147-A177-3AD203B41FA5}">
                      <a16:colId xmlns:a16="http://schemas.microsoft.com/office/drawing/2014/main" val="2947819754"/>
                    </a:ext>
                  </a:extLst>
                </a:gridCol>
                <a:gridCol w="866205">
                  <a:extLst>
                    <a:ext uri="{9D8B030D-6E8A-4147-A177-3AD203B41FA5}">
                      <a16:colId xmlns:a16="http://schemas.microsoft.com/office/drawing/2014/main" val="2001941832"/>
                    </a:ext>
                  </a:extLst>
                </a:gridCol>
                <a:gridCol w="866205">
                  <a:extLst>
                    <a:ext uri="{9D8B030D-6E8A-4147-A177-3AD203B41FA5}">
                      <a16:colId xmlns:a16="http://schemas.microsoft.com/office/drawing/2014/main" val="4073031226"/>
                    </a:ext>
                  </a:extLst>
                </a:gridCol>
                <a:gridCol w="866205">
                  <a:extLst>
                    <a:ext uri="{9D8B030D-6E8A-4147-A177-3AD203B41FA5}">
                      <a16:colId xmlns:a16="http://schemas.microsoft.com/office/drawing/2014/main" val="897907099"/>
                    </a:ext>
                  </a:extLst>
                </a:gridCol>
                <a:gridCol w="866205">
                  <a:extLst>
                    <a:ext uri="{9D8B030D-6E8A-4147-A177-3AD203B41FA5}">
                      <a16:colId xmlns:a16="http://schemas.microsoft.com/office/drawing/2014/main" val="2532536409"/>
                    </a:ext>
                  </a:extLst>
                </a:gridCol>
                <a:gridCol w="866205">
                  <a:extLst>
                    <a:ext uri="{9D8B030D-6E8A-4147-A177-3AD203B41FA5}">
                      <a16:colId xmlns:a16="http://schemas.microsoft.com/office/drawing/2014/main" val="1298736000"/>
                    </a:ext>
                  </a:extLst>
                </a:gridCol>
                <a:gridCol w="866205">
                  <a:extLst>
                    <a:ext uri="{9D8B030D-6E8A-4147-A177-3AD203B41FA5}">
                      <a16:colId xmlns:a16="http://schemas.microsoft.com/office/drawing/2014/main" val="752944846"/>
                    </a:ext>
                  </a:extLst>
                </a:gridCol>
                <a:gridCol w="1273908">
                  <a:extLst>
                    <a:ext uri="{9D8B030D-6E8A-4147-A177-3AD203B41FA5}">
                      <a16:colId xmlns:a16="http://schemas.microsoft.com/office/drawing/2014/main" val="656995194"/>
                    </a:ext>
                  </a:extLst>
                </a:gridCol>
                <a:gridCol w="1273908">
                  <a:extLst>
                    <a:ext uri="{9D8B030D-6E8A-4147-A177-3AD203B41FA5}">
                      <a16:colId xmlns:a16="http://schemas.microsoft.com/office/drawing/2014/main" val="1338369922"/>
                    </a:ext>
                  </a:extLst>
                </a:gridCol>
              </a:tblGrid>
              <a:tr h="300625">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gridSpan="8">
                  <a:txBody>
                    <a:bodyPr/>
                    <a:lstStyle/>
                    <a:p>
                      <a:pPr algn="ctr"/>
                      <a:r>
                        <a:rPr kumimoji="1" lang="en-US" altLang="ja-JP" sz="1200" dirty="0">
                          <a:latin typeface="BIZ UDPゴシック" panose="020B0400000000000000" pitchFamily="50" charset="-128"/>
                          <a:ea typeface="BIZ UDPゴシック" panose="020B0400000000000000" pitchFamily="50" charset="-128"/>
                        </a:rPr>
                        <a:t>R6</a:t>
                      </a:r>
                      <a:r>
                        <a:rPr kumimoji="1" lang="ja-JP" altLang="en-US" sz="1200" dirty="0">
                          <a:latin typeface="BIZ UDPゴシック" panose="020B0400000000000000" pitchFamily="50" charset="-128"/>
                          <a:ea typeface="BIZ UDPゴシック" panose="020B0400000000000000" pitchFamily="50" charset="-128"/>
                        </a:rPr>
                        <a:t>年度</a:t>
                      </a:r>
                      <a:endParaRPr kumimoji="1" lang="en-US" altLang="ja-JP" sz="1200" dirty="0">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en-US" altLang="ja-JP" sz="1200" dirty="0">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en-US" altLang="ja-JP" sz="1200" dirty="0">
                        <a:latin typeface="BIZ UDPゴシック" panose="020B0400000000000000" pitchFamily="50" charset="-128"/>
                        <a:ea typeface="BIZ UDPゴシック" panose="020B0400000000000000" pitchFamily="50" charset="-128"/>
                      </a:endParaRPr>
                    </a:p>
                  </a:txBody>
                  <a:tcPr anchor="ctr"/>
                </a:tc>
                <a:tc hMerge="1">
                  <a:txBody>
                    <a:bodyPr/>
                    <a:lstStyle/>
                    <a:p>
                      <a:pPr algn="ctr"/>
                      <a:endParaRPr kumimoji="1" lang="en-US" altLang="ja-JP"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05890352"/>
                  </a:ext>
                </a:extLst>
              </a:tr>
              <a:tr h="236742">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en-US" altLang="ja-JP" sz="1200" dirty="0">
                          <a:latin typeface="BIZ UDPゴシック" panose="020B0400000000000000" pitchFamily="50" charset="-128"/>
                          <a:ea typeface="BIZ UDPゴシック" panose="020B0400000000000000" pitchFamily="50" charset="-128"/>
                        </a:rPr>
                        <a:t>4</a:t>
                      </a:r>
                      <a:r>
                        <a:rPr kumimoji="1" lang="ja-JP" altLang="en-US" sz="1200" dirty="0">
                          <a:latin typeface="BIZ UDPゴシック" panose="020B0400000000000000" pitchFamily="50" charset="-128"/>
                          <a:ea typeface="BIZ UDPゴシック" panose="020B0400000000000000" pitchFamily="50" charset="-128"/>
                        </a:rPr>
                        <a:t>月</a:t>
                      </a:r>
                      <a:endParaRPr kumimoji="1" lang="en-US" altLang="ja-JP" sz="120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５月</a:t>
                      </a:r>
                      <a:endParaRPr kumimoji="1" lang="en-US" altLang="ja-JP" sz="120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６月</a:t>
                      </a:r>
                      <a:endParaRPr kumimoji="1" lang="en-US" altLang="ja-JP" sz="120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７月</a:t>
                      </a:r>
                      <a:endParaRPr kumimoji="1" lang="en-US" altLang="ja-JP" sz="120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８月</a:t>
                      </a:r>
                      <a:endParaRPr kumimoji="1" lang="en-US" altLang="ja-JP" sz="120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９月</a:t>
                      </a:r>
                      <a:endParaRPr kumimoji="1" lang="en-US" altLang="ja-JP" sz="120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en-US" altLang="ja-JP" sz="1200" dirty="0">
                          <a:latin typeface="BIZ UDPゴシック" panose="020B0400000000000000" pitchFamily="50" charset="-128"/>
                          <a:ea typeface="BIZ UDPゴシック" panose="020B0400000000000000" pitchFamily="50" charset="-128"/>
                        </a:rPr>
                        <a:t>10</a:t>
                      </a:r>
                      <a:r>
                        <a:rPr kumimoji="1" lang="ja-JP" altLang="en-US" sz="1200" dirty="0">
                          <a:latin typeface="BIZ UDPゴシック" panose="020B0400000000000000" pitchFamily="50" charset="-128"/>
                          <a:ea typeface="BIZ UDPゴシック" panose="020B0400000000000000" pitchFamily="50" charset="-128"/>
                        </a:rPr>
                        <a:t>月～</a:t>
                      </a:r>
                      <a:r>
                        <a:rPr kumimoji="1" lang="en-US" altLang="ja-JP" sz="1200" dirty="0">
                          <a:latin typeface="BIZ UDPゴシック" panose="020B0400000000000000" pitchFamily="50" charset="-128"/>
                          <a:ea typeface="BIZ UDPゴシック" panose="020B0400000000000000" pitchFamily="50" charset="-128"/>
                        </a:rPr>
                        <a:t>12</a:t>
                      </a:r>
                      <a:r>
                        <a:rPr kumimoji="1" lang="ja-JP" altLang="en-US" sz="1200" dirty="0">
                          <a:latin typeface="BIZ UDPゴシック" panose="020B0400000000000000" pitchFamily="50" charset="-128"/>
                          <a:ea typeface="BIZ UDPゴシック" panose="020B0400000000000000" pitchFamily="50" charset="-128"/>
                        </a:rPr>
                        <a:t>月</a:t>
                      </a:r>
                      <a:endParaRPr kumimoji="1" lang="en-US" altLang="ja-JP" sz="120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en-US" altLang="ja-JP" sz="1200" dirty="0">
                          <a:latin typeface="BIZ UDPゴシック" panose="020B0400000000000000" pitchFamily="50" charset="-128"/>
                          <a:ea typeface="BIZ UDPゴシック" panose="020B0400000000000000" pitchFamily="50" charset="-128"/>
                        </a:rPr>
                        <a:t>R7.1</a:t>
                      </a:r>
                      <a:r>
                        <a:rPr kumimoji="1" lang="ja-JP" altLang="en-US" sz="1200" dirty="0">
                          <a:latin typeface="BIZ UDPゴシック" panose="020B0400000000000000" pitchFamily="50" charset="-128"/>
                          <a:ea typeface="BIZ UDPゴシック" panose="020B0400000000000000" pitchFamily="50" charset="-128"/>
                        </a:rPr>
                        <a:t>月～</a:t>
                      </a:r>
                      <a:r>
                        <a:rPr kumimoji="1" lang="en-US" altLang="ja-JP" sz="1200" dirty="0">
                          <a:latin typeface="BIZ UDPゴシック" panose="020B0400000000000000" pitchFamily="50" charset="-128"/>
                          <a:ea typeface="BIZ UDPゴシック" panose="020B0400000000000000" pitchFamily="50" charset="-128"/>
                        </a:rPr>
                        <a:t>3</a:t>
                      </a:r>
                      <a:r>
                        <a:rPr kumimoji="1" lang="ja-JP" altLang="en-US" sz="1200" dirty="0">
                          <a:latin typeface="BIZ UDPゴシック" panose="020B0400000000000000" pitchFamily="50" charset="-128"/>
                          <a:ea typeface="BIZ UDPゴシック" panose="020B0400000000000000" pitchFamily="50" charset="-128"/>
                        </a:rPr>
                        <a:t>月</a:t>
                      </a:r>
                      <a:endParaRPr kumimoji="1" lang="en-US" altLang="ja-JP"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983285398"/>
                  </a:ext>
                </a:extLst>
              </a:tr>
              <a:tr h="720000">
                <a:tc>
                  <a:txBody>
                    <a:bodyPr/>
                    <a:lstStyle/>
                    <a:p>
                      <a:pPr algn="ctr"/>
                      <a:r>
                        <a:rPr kumimoji="1" lang="ja-JP" altLang="en-US" sz="1200" dirty="0">
                          <a:latin typeface="BIZ UDPゴシック" panose="020B0400000000000000" pitchFamily="50" charset="-128"/>
                          <a:ea typeface="BIZ UDPゴシック" panose="020B0400000000000000" pitchFamily="50" charset="-128"/>
                        </a:rPr>
                        <a:t>保険者努力支援</a:t>
                      </a:r>
                      <a:endParaRPr kumimoji="1" lang="en-US" altLang="ja-JP" sz="1200" dirty="0">
                        <a:latin typeface="BIZ UDPゴシック" panose="020B0400000000000000" pitchFamily="50" charset="-128"/>
                        <a:ea typeface="BIZ UDPゴシック" panose="020B0400000000000000" pitchFamily="50" charset="-128"/>
                      </a:endParaRPr>
                    </a:p>
                    <a:p>
                      <a:pPr algn="ctr"/>
                      <a:r>
                        <a:rPr kumimoji="1" lang="ja-JP" altLang="en-US" sz="1200" dirty="0">
                          <a:latin typeface="BIZ UDPゴシック" panose="020B0400000000000000" pitchFamily="50" charset="-128"/>
                          <a:ea typeface="BIZ UDPゴシック" panose="020B0400000000000000" pitchFamily="50" charset="-128"/>
                        </a:rPr>
                        <a:t>交付金（事業費分）</a:t>
                      </a:r>
                      <a:endParaRPr kumimoji="1" lang="en-US" altLang="ja-JP" sz="1200" dirty="0">
                        <a:latin typeface="BIZ UDPゴシック" panose="020B0400000000000000" pitchFamily="50" charset="-128"/>
                        <a:ea typeface="BIZ UDPゴシック" panose="020B0400000000000000" pitchFamily="50" charset="-128"/>
                      </a:endParaRPr>
                    </a:p>
                    <a:p>
                      <a:pPr algn="ctr"/>
                      <a:r>
                        <a:rPr kumimoji="1" lang="ja-JP" altLang="en-US" sz="1200" dirty="0">
                          <a:latin typeface="BIZ UDPゴシック" panose="020B0400000000000000" pitchFamily="50" charset="-128"/>
                          <a:ea typeface="BIZ UDPゴシック" panose="020B0400000000000000" pitchFamily="50" charset="-128"/>
                        </a:rPr>
                        <a:t>の活用促進</a:t>
                      </a:r>
                      <a:endParaRPr kumimoji="1" lang="en-US" altLang="ja-JP"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3163643872"/>
                  </a:ext>
                </a:extLst>
              </a:tr>
              <a:tr h="1188000">
                <a:tc>
                  <a:txBody>
                    <a:bodyPr/>
                    <a:lstStyle/>
                    <a:p>
                      <a:pPr algn="ctr"/>
                      <a:r>
                        <a:rPr kumimoji="1" lang="ja-JP" altLang="en-US" sz="1200" dirty="0">
                          <a:latin typeface="BIZ UDPゴシック" panose="020B0400000000000000" pitchFamily="50" charset="-128"/>
                          <a:ea typeface="BIZ UDPゴシック" panose="020B0400000000000000" pitchFamily="50" charset="-128"/>
                        </a:rPr>
                        <a:t>独自事業分の</a:t>
                      </a:r>
                      <a:endParaRPr kumimoji="1" lang="en-US" altLang="ja-JP" sz="1200" dirty="0">
                        <a:latin typeface="BIZ UDPゴシック" panose="020B0400000000000000" pitchFamily="50" charset="-128"/>
                        <a:ea typeface="BIZ UDPゴシック" panose="020B0400000000000000" pitchFamily="50" charset="-128"/>
                      </a:endParaRPr>
                    </a:p>
                    <a:p>
                      <a:pPr algn="ctr"/>
                      <a:r>
                        <a:rPr kumimoji="1" lang="ja-JP" altLang="en-US" sz="1200" dirty="0">
                          <a:latin typeface="BIZ UDPゴシック" panose="020B0400000000000000" pitchFamily="50" charset="-128"/>
                          <a:ea typeface="BIZ UDPゴシック" panose="020B0400000000000000" pitchFamily="50" charset="-128"/>
                        </a:rPr>
                        <a:t>内容検討</a:t>
                      </a: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460130150"/>
                  </a:ext>
                </a:extLst>
              </a:tr>
              <a:tr h="118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効果的取組への</a:t>
                      </a:r>
                      <a:endParaRPr kumimoji="1" lang="en-US" altLang="ja-JP" sz="1200" dirty="0">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財政支援の検討</a:t>
                      </a: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3103291519"/>
                  </a:ext>
                </a:extLst>
              </a:tr>
              <a:tr h="720000">
                <a:tc>
                  <a:txBody>
                    <a:bodyPr/>
                    <a:lstStyle/>
                    <a:p>
                      <a:pPr algn="ctr"/>
                      <a:r>
                        <a:rPr kumimoji="1" lang="ja-JP" altLang="en-US" sz="1200" dirty="0">
                          <a:latin typeface="BIZ UDPゴシック" panose="020B0400000000000000" pitchFamily="50" charset="-128"/>
                          <a:ea typeface="BIZ UDPゴシック" panose="020B0400000000000000" pitchFamily="50" charset="-128"/>
                        </a:rPr>
                        <a:t>評価点下位の</a:t>
                      </a:r>
                      <a:endParaRPr kumimoji="1" lang="en-US" altLang="ja-JP" sz="1200" dirty="0">
                        <a:latin typeface="BIZ UDPゴシック" panose="020B0400000000000000" pitchFamily="50" charset="-128"/>
                        <a:ea typeface="BIZ UDPゴシック" panose="020B0400000000000000" pitchFamily="50" charset="-128"/>
                      </a:endParaRPr>
                    </a:p>
                    <a:p>
                      <a:pPr algn="ctr"/>
                      <a:r>
                        <a:rPr kumimoji="1" lang="ja-JP" altLang="en-US" sz="1200" dirty="0">
                          <a:latin typeface="BIZ UDPゴシック" panose="020B0400000000000000" pitchFamily="50" charset="-128"/>
                          <a:ea typeface="BIZ UDPゴシック" panose="020B0400000000000000" pitchFamily="50" charset="-128"/>
                        </a:rPr>
                        <a:t>市町村への</a:t>
                      </a:r>
                      <a:endParaRPr kumimoji="1" lang="en-US" altLang="ja-JP" sz="1200" dirty="0">
                        <a:latin typeface="BIZ UDPゴシック" panose="020B0400000000000000" pitchFamily="50" charset="-128"/>
                        <a:ea typeface="BIZ UDPゴシック" panose="020B0400000000000000" pitchFamily="50" charset="-128"/>
                      </a:endParaRPr>
                    </a:p>
                    <a:p>
                      <a:pPr algn="ctr"/>
                      <a:r>
                        <a:rPr kumimoji="1" lang="ja-JP" altLang="en-US" sz="1200" dirty="0">
                          <a:latin typeface="BIZ UDPゴシック" panose="020B0400000000000000" pitchFamily="50" charset="-128"/>
                          <a:ea typeface="BIZ UDPゴシック" panose="020B0400000000000000" pitchFamily="50" charset="-128"/>
                        </a:rPr>
                        <a:t>介入支援の検討</a:t>
                      </a: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3458979052"/>
                  </a:ext>
                </a:extLst>
              </a:tr>
              <a:tr h="720000">
                <a:tc>
                  <a:txBody>
                    <a:bodyPr/>
                    <a:lstStyle/>
                    <a:p>
                      <a:pPr algn="ctr"/>
                      <a:r>
                        <a:rPr kumimoji="1" lang="ja-JP" altLang="en-US" sz="1200" dirty="0">
                          <a:latin typeface="BIZ UDPゴシック" panose="020B0400000000000000" pitchFamily="50" charset="-128"/>
                          <a:ea typeface="BIZ UDPゴシック" panose="020B0400000000000000" pitchFamily="50" charset="-128"/>
                        </a:rPr>
                        <a:t>実施状況の</a:t>
                      </a:r>
                      <a:endParaRPr kumimoji="1" lang="en-US" altLang="ja-JP" sz="1200" dirty="0">
                        <a:latin typeface="BIZ UDPゴシック" panose="020B0400000000000000" pitchFamily="50" charset="-128"/>
                        <a:ea typeface="BIZ UDPゴシック" panose="020B0400000000000000" pitchFamily="50" charset="-128"/>
                      </a:endParaRPr>
                    </a:p>
                    <a:p>
                      <a:pPr algn="ctr"/>
                      <a:r>
                        <a:rPr kumimoji="1" lang="ja-JP" altLang="en-US" sz="1200" dirty="0">
                          <a:latin typeface="BIZ UDPゴシック" panose="020B0400000000000000" pitchFamily="50" charset="-128"/>
                          <a:ea typeface="BIZ UDPゴシック" panose="020B0400000000000000" pitchFamily="50" charset="-128"/>
                        </a:rPr>
                        <a:t>取りまとめ・</a:t>
                      </a:r>
                      <a:endParaRPr kumimoji="1" lang="en-US" altLang="ja-JP" sz="1200" dirty="0">
                        <a:latin typeface="BIZ UDPゴシック" panose="020B0400000000000000" pitchFamily="50" charset="-128"/>
                        <a:ea typeface="BIZ UDPゴシック" panose="020B0400000000000000" pitchFamily="50" charset="-128"/>
                      </a:endParaRPr>
                    </a:p>
                    <a:p>
                      <a:pPr algn="ctr"/>
                      <a:r>
                        <a:rPr kumimoji="1" lang="ja-JP" altLang="en-US" sz="1200" dirty="0">
                          <a:latin typeface="BIZ UDPゴシック" panose="020B0400000000000000" pitchFamily="50" charset="-128"/>
                          <a:ea typeface="BIZ UDPゴシック" panose="020B0400000000000000" pitchFamily="50" charset="-128"/>
                        </a:rPr>
                        <a:t>公表の検討</a:t>
                      </a:r>
                      <a:endParaRPr kumimoji="1" lang="en-US" altLang="ja-JP"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117214034"/>
                  </a:ext>
                </a:extLst>
              </a:tr>
              <a:tr h="684000">
                <a:tc>
                  <a:txBody>
                    <a:bodyPr/>
                    <a:lstStyle/>
                    <a:p>
                      <a:pPr algn="ctr"/>
                      <a:r>
                        <a:rPr kumimoji="1" lang="en-US" altLang="ja-JP" sz="120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200" u="none" dirty="0">
                          <a:solidFill>
                            <a:schemeClr val="tx1"/>
                          </a:solidFill>
                          <a:latin typeface="BIZ UDPゴシック" panose="020B0400000000000000" pitchFamily="50" charset="-128"/>
                          <a:ea typeface="BIZ UDPゴシック" panose="020B0400000000000000" pitchFamily="50" charset="-128"/>
                        </a:rPr>
                        <a:t>参考</a:t>
                      </a:r>
                      <a:r>
                        <a:rPr kumimoji="1" lang="en-US" altLang="ja-JP" sz="1200" u="none" dirty="0">
                          <a:solidFill>
                            <a:schemeClr val="tx1"/>
                          </a:solidFill>
                          <a:latin typeface="BIZ UDPゴシック" panose="020B0400000000000000" pitchFamily="50" charset="-128"/>
                          <a:ea typeface="BIZ UDPゴシック" panose="020B0400000000000000" pitchFamily="50" charset="-128"/>
                        </a:rPr>
                        <a:t>】</a:t>
                      </a:r>
                    </a:p>
                    <a:p>
                      <a:pPr algn="ctr"/>
                      <a:r>
                        <a:rPr kumimoji="1" lang="ja-JP" altLang="en-US" sz="1200" u="none" dirty="0">
                          <a:solidFill>
                            <a:schemeClr val="tx1"/>
                          </a:solidFill>
                          <a:latin typeface="BIZ UDPゴシック" panose="020B0400000000000000" pitchFamily="50" charset="-128"/>
                          <a:ea typeface="BIZ UDPゴシック" panose="020B0400000000000000" pitchFamily="50" charset="-128"/>
                        </a:rPr>
                        <a:t>事業運営検討</a:t>
                      </a:r>
                      <a:r>
                        <a:rPr kumimoji="1" lang="en-US" altLang="ja-JP" sz="1200" u="none" dirty="0">
                          <a:solidFill>
                            <a:schemeClr val="tx1"/>
                          </a:solidFill>
                          <a:latin typeface="BIZ UDPゴシック" panose="020B0400000000000000" pitchFamily="50" charset="-128"/>
                          <a:ea typeface="BIZ UDPゴシック" panose="020B0400000000000000" pitchFamily="50" charset="-128"/>
                        </a:rPr>
                        <a:t>WG</a:t>
                      </a:r>
                    </a:p>
                    <a:p>
                      <a:pPr algn="ctr"/>
                      <a:r>
                        <a:rPr kumimoji="1" lang="ja-JP" altLang="en-US" sz="1200" u="none" dirty="0">
                          <a:solidFill>
                            <a:schemeClr val="tx1"/>
                          </a:solidFill>
                          <a:latin typeface="BIZ UDPゴシック" panose="020B0400000000000000" pitchFamily="50" charset="-128"/>
                          <a:ea typeface="BIZ UDPゴシック" panose="020B0400000000000000" pitchFamily="50" charset="-128"/>
                        </a:rPr>
                        <a:t>（予定）</a:t>
                      </a:r>
                      <a:endParaRPr kumimoji="1" lang="en-US" altLang="ja-JP" sz="1200" u="none"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057800679"/>
                  </a:ext>
                </a:extLst>
              </a:tr>
            </a:tbl>
          </a:graphicData>
        </a:graphic>
      </p:graphicFrame>
      <p:cxnSp>
        <p:nvCxnSpPr>
          <p:cNvPr id="19" name="直線コネクタ 18">
            <a:extLst>
              <a:ext uri="{FF2B5EF4-FFF2-40B4-BE49-F238E27FC236}">
                <a16:creationId xmlns:a16="http://schemas.microsoft.com/office/drawing/2014/main" id="{0AC55594-2206-4CCB-AB8B-0B44B750482A}"/>
              </a:ext>
            </a:extLst>
          </p:cNvPr>
          <p:cNvCxnSpPr>
            <a:cxnSpLocks/>
          </p:cNvCxnSpPr>
          <p:nvPr/>
        </p:nvCxnSpPr>
        <p:spPr>
          <a:xfrm>
            <a:off x="6096549" y="1138372"/>
            <a:ext cx="0" cy="5400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矢印: 右 20">
            <a:extLst>
              <a:ext uri="{FF2B5EF4-FFF2-40B4-BE49-F238E27FC236}">
                <a16:creationId xmlns:a16="http://schemas.microsoft.com/office/drawing/2014/main" id="{58578AFA-5004-49DC-9B46-97FE6CE46290}"/>
              </a:ext>
            </a:extLst>
          </p:cNvPr>
          <p:cNvSpPr/>
          <p:nvPr/>
        </p:nvSpPr>
        <p:spPr>
          <a:xfrm>
            <a:off x="8244831" y="1488797"/>
            <a:ext cx="1258678" cy="652618"/>
          </a:xfrm>
          <a:prstGeom prst="rightArrow">
            <a:avLst>
              <a:gd name="adj1" fmla="val 50000"/>
              <a:gd name="adj2" fmla="val 2778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747B72B1-EE02-4BC9-9D8E-927141BC9375}"/>
              </a:ext>
            </a:extLst>
          </p:cNvPr>
          <p:cNvSpPr txBox="1"/>
          <p:nvPr/>
        </p:nvSpPr>
        <p:spPr>
          <a:xfrm>
            <a:off x="8234280" y="1701456"/>
            <a:ext cx="1258678" cy="184666"/>
          </a:xfrm>
          <a:prstGeom prst="rect">
            <a:avLst/>
          </a:prstGeom>
          <a:noFill/>
        </p:spPr>
        <p:txBody>
          <a:bodyPr wrap="none" tIns="0" bIns="0" rtlCol="0" anchor="ctr" anchorCtr="0">
            <a:spAutoFit/>
          </a:bodyPr>
          <a:lstStyle/>
          <a:p>
            <a:pPr algn="ctr"/>
            <a:r>
              <a:rPr kumimoji="1" lang="ja-JP" altLang="en-US" sz="1200" dirty="0">
                <a:latin typeface="BIZ UDPゴシック" panose="020B0400000000000000" pitchFamily="50" charset="-128"/>
                <a:ea typeface="BIZ UDPゴシック" panose="020B0400000000000000" pitchFamily="50" charset="-128"/>
              </a:rPr>
              <a:t>市町村への説明</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24" name="矢印: 右 23">
            <a:extLst>
              <a:ext uri="{FF2B5EF4-FFF2-40B4-BE49-F238E27FC236}">
                <a16:creationId xmlns:a16="http://schemas.microsoft.com/office/drawing/2014/main" id="{9704B935-6675-4AC7-8200-7E7B62C33D05}"/>
              </a:ext>
            </a:extLst>
          </p:cNvPr>
          <p:cNvSpPr/>
          <p:nvPr/>
        </p:nvSpPr>
        <p:spPr>
          <a:xfrm>
            <a:off x="1773329" y="4580868"/>
            <a:ext cx="7704701" cy="563671"/>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25" name="テキスト ボックス 24">
            <a:extLst>
              <a:ext uri="{FF2B5EF4-FFF2-40B4-BE49-F238E27FC236}">
                <a16:creationId xmlns:a16="http://schemas.microsoft.com/office/drawing/2014/main" id="{DE7077D4-519F-4CC1-B4AA-CA876548C725}"/>
              </a:ext>
            </a:extLst>
          </p:cNvPr>
          <p:cNvSpPr txBox="1"/>
          <p:nvPr/>
        </p:nvSpPr>
        <p:spPr>
          <a:xfrm>
            <a:off x="2047284" y="4770109"/>
            <a:ext cx="3746538" cy="184666"/>
          </a:xfrm>
          <a:prstGeom prst="rect">
            <a:avLst/>
          </a:prstGeom>
          <a:noFill/>
        </p:spPr>
        <p:txBody>
          <a:bodyPr wrap="none" tIns="0" bIns="0" rtlCol="0" anchor="ctr" anchorCtr="0">
            <a:spAutoFit/>
          </a:bodyPr>
          <a:lstStyle/>
          <a:p>
            <a:r>
              <a:rPr kumimoji="1" lang="ja-JP" altLang="en-US" sz="1200" dirty="0">
                <a:latin typeface="BIZ UDPゴシック" panose="020B0400000000000000" pitchFamily="50" charset="-128"/>
                <a:ea typeface="BIZ UDPゴシック" panose="020B0400000000000000" pitchFamily="50" charset="-128"/>
              </a:rPr>
              <a:t>対象市町村の考え方・支援内容等について</a:t>
            </a:r>
            <a:r>
              <a:rPr kumimoji="1" lang="en-US" altLang="ja-JP" sz="1200" dirty="0">
                <a:latin typeface="BIZ UDPゴシック" panose="020B0400000000000000" pitchFamily="50" charset="-128"/>
                <a:ea typeface="BIZ UDPゴシック" panose="020B0400000000000000" pitchFamily="50" charset="-128"/>
              </a:rPr>
              <a:t>WG</a:t>
            </a:r>
            <a:r>
              <a:rPr kumimoji="1" lang="ja-JP" altLang="en-US" sz="1200" dirty="0">
                <a:latin typeface="BIZ UDPゴシック" panose="020B0400000000000000" pitchFamily="50" charset="-128"/>
                <a:ea typeface="BIZ UDPゴシック" panose="020B0400000000000000" pitchFamily="50" charset="-128"/>
              </a:rPr>
              <a:t>で検討</a:t>
            </a:r>
          </a:p>
        </p:txBody>
      </p:sp>
      <p:sp>
        <p:nvSpPr>
          <p:cNvPr id="27" name="矢印: 右 26">
            <a:extLst>
              <a:ext uri="{FF2B5EF4-FFF2-40B4-BE49-F238E27FC236}">
                <a16:creationId xmlns:a16="http://schemas.microsoft.com/office/drawing/2014/main" id="{FF3DFFEA-C747-4C23-9B5E-E1FAE9D09A93}"/>
              </a:ext>
            </a:extLst>
          </p:cNvPr>
          <p:cNvSpPr/>
          <p:nvPr/>
        </p:nvSpPr>
        <p:spPr>
          <a:xfrm>
            <a:off x="1773328" y="5271886"/>
            <a:ext cx="7704000" cy="563671"/>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28" name="テキスト ボックス 27">
            <a:extLst>
              <a:ext uri="{FF2B5EF4-FFF2-40B4-BE49-F238E27FC236}">
                <a16:creationId xmlns:a16="http://schemas.microsoft.com/office/drawing/2014/main" id="{ED5C0D26-F586-4D47-A7A1-92DF324A79CB}"/>
              </a:ext>
            </a:extLst>
          </p:cNvPr>
          <p:cNvSpPr txBox="1"/>
          <p:nvPr/>
        </p:nvSpPr>
        <p:spPr>
          <a:xfrm>
            <a:off x="2047284" y="5461127"/>
            <a:ext cx="3902030" cy="184666"/>
          </a:xfrm>
          <a:prstGeom prst="rect">
            <a:avLst/>
          </a:prstGeom>
          <a:noFill/>
        </p:spPr>
        <p:txBody>
          <a:bodyPr wrap="none" tIns="0" bIns="0" rtlCol="0" anchor="ctr" anchorCtr="0">
            <a:spAutoFit/>
          </a:bodyPr>
          <a:lstStyle/>
          <a:p>
            <a:r>
              <a:rPr kumimoji="1" lang="ja-JP" altLang="en-US" sz="1200" dirty="0">
                <a:latin typeface="BIZ UDPゴシック" panose="020B0400000000000000" pitchFamily="50" charset="-128"/>
                <a:ea typeface="BIZ UDPゴシック" panose="020B0400000000000000" pitchFamily="50" charset="-128"/>
              </a:rPr>
              <a:t>取りまとめ内容、公表時期・方法等について、</a:t>
            </a:r>
            <a:r>
              <a:rPr kumimoji="1" lang="en-US" altLang="ja-JP" sz="1200" dirty="0">
                <a:latin typeface="BIZ UDPゴシック" panose="020B0400000000000000" pitchFamily="50" charset="-128"/>
                <a:ea typeface="BIZ UDPゴシック" panose="020B0400000000000000" pitchFamily="50" charset="-128"/>
              </a:rPr>
              <a:t>WG</a:t>
            </a:r>
            <a:r>
              <a:rPr kumimoji="1" lang="ja-JP" altLang="en-US" sz="1200" dirty="0">
                <a:latin typeface="BIZ UDPゴシック" panose="020B0400000000000000" pitchFamily="50" charset="-128"/>
                <a:ea typeface="BIZ UDPゴシック" panose="020B0400000000000000" pitchFamily="50" charset="-128"/>
              </a:rPr>
              <a:t>で検討</a:t>
            </a:r>
          </a:p>
        </p:txBody>
      </p:sp>
      <p:sp>
        <p:nvSpPr>
          <p:cNvPr id="29" name="テキスト ボックス 28">
            <a:extLst>
              <a:ext uri="{FF2B5EF4-FFF2-40B4-BE49-F238E27FC236}">
                <a16:creationId xmlns:a16="http://schemas.microsoft.com/office/drawing/2014/main" id="{98A02646-C50B-47E5-A15E-BA197EE0E3E9}"/>
              </a:ext>
            </a:extLst>
          </p:cNvPr>
          <p:cNvSpPr txBox="1"/>
          <p:nvPr/>
        </p:nvSpPr>
        <p:spPr>
          <a:xfrm>
            <a:off x="6165556" y="1517256"/>
            <a:ext cx="400110" cy="4968000"/>
          </a:xfrm>
          <a:prstGeom prst="rect">
            <a:avLst/>
          </a:prstGeom>
          <a:solidFill>
            <a:schemeClr val="bg1"/>
          </a:solidFill>
        </p:spPr>
        <p:txBody>
          <a:bodyPr vert="eaVert" wrap="square" tIns="0" bIns="0" rtlCol="0" anchor="ctr" anchorCtr="0">
            <a:spAutoFit/>
          </a:bodyPr>
          <a:lstStyle/>
          <a:p>
            <a:pPr algn="ctr"/>
            <a:r>
              <a:rPr kumimoji="1" lang="ja-JP" altLang="en-US" sz="1400" dirty="0">
                <a:latin typeface="BIZ UDPゴシック" panose="020B0400000000000000" pitchFamily="50" charset="-128"/>
                <a:ea typeface="BIZ UDPゴシック" panose="020B0400000000000000" pitchFamily="50" charset="-128"/>
              </a:rPr>
              <a:t>予算要求</a:t>
            </a:r>
          </a:p>
        </p:txBody>
      </p:sp>
      <p:sp>
        <p:nvSpPr>
          <p:cNvPr id="30" name="テキスト ボックス 29">
            <a:extLst>
              <a:ext uri="{FF2B5EF4-FFF2-40B4-BE49-F238E27FC236}">
                <a16:creationId xmlns:a16="http://schemas.microsoft.com/office/drawing/2014/main" id="{6E5CEC8F-2B00-45AB-B72A-4AA255E99147}"/>
              </a:ext>
            </a:extLst>
          </p:cNvPr>
          <p:cNvSpPr txBox="1"/>
          <p:nvPr/>
        </p:nvSpPr>
        <p:spPr>
          <a:xfrm>
            <a:off x="90113" y="531485"/>
            <a:ext cx="4482317" cy="215444"/>
          </a:xfrm>
          <a:prstGeom prst="rect">
            <a:avLst/>
          </a:prstGeom>
          <a:noFill/>
        </p:spPr>
        <p:txBody>
          <a:bodyPr wrap="none" tIns="0" bIns="0" rtlCol="0" anchor="ctr" anchorCtr="0">
            <a:spAutoFit/>
          </a:bodyPr>
          <a:lstStyle/>
          <a:p>
            <a:r>
              <a:rPr kumimoji="1" lang="ja-JP" altLang="en-US" sz="1400" dirty="0">
                <a:latin typeface="BIZ UDPゴシック" panose="020B0400000000000000" pitchFamily="50" charset="-128"/>
                <a:ea typeface="BIZ UDPゴシック" panose="020B0400000000000000" pitchFamily="50" charset="-128"/>
              </a:rPr>
              <a:t>＜保健事業の在り方検討におけるロードマップ（案）＞</a:t>
            </a:r>
          </a:p>
        </p:txBody>
      </p:sp>
      <p:sp>
        <p:nvSpPr>
          <p:cNvPr id="31" name="スライド番号プレースホルダー 1">
            <a:extLst>
              <a:ext uri="{FF2B5EF4-FFF2-40B4-BE49-F238E27FC236}">
                <a16:creationId xmlns:a16="http://schemas.microsoft.com/office/drawing/2014/main" id="{18A20709-6E28-4525-826C-B23A1834399F}"/>
              </a:ext>
            </a:extLst>
          </p:cNvPr>
          <p:cNvSpPr>
            <a:spLocks noGrp="1"/>
          </p:cNvSpPr>
          <p:nvPr>
            <p:ph type="sldNum" sz="quarter" idx="12"/>
          </p:nvPr>
        </p:nvSpPr>
        <p:spPr>
          <a:xfrm>
            <a:off x="7578827" y="6469330"/>
            <a:ext cx="2228850" cy="365125"/>
          </a:xfrm>
        </p:spPr>
        <p:txBody>
          <a:bodyPr/>
          <a:lstStyle/>
          <a:p>
            <a:fld id="{8DE7185B-0B4E-4587-B1A4-758C0B0BD2F9}" type="slidenum">
              <a:rPr kumimoji="1" lang="ja-JP" altLang="en-US" sz="1100" smtClean="0">
                <a:latin typeface="BIZ UDPゴシック" panose="020B0400000000000000" pitchFamily="50" charset="-128"/>
                <a:ea typeface="BIZ UDPゴシック" panose="020B0400000000000000" pitchFamily="50" charset="-128"/>
              </a:rPr>
              <a:t>1</a:t>
            </a:fld>
            <a:endParaRPr kumimoji="1" lang="ja-JP" altLang="en-US" sz="1100" dirty="0">
              <a:latin typeface="BIZ UDPゴシック" panose="020B0400000000000000" pitchFamily="50" charset="-128"/>
              <a:ea typeface="BIZ UDPゴシック" panose="020B0400000000000000" pitchFamily="50" charset="-128"/>
            </a:endParaRPr>
          </a:p>
        </p:txBody>
      </p:sp>
      <p:sp>
        <p:nvSpPr>
          <p:cNvPr id="33" name="テキスト ボックス 32">
            <a:extLst>
              <a:ext uri="{FF2B5EF4-FFF2-40B4-BE49-F238E27FC236}">
                <a16:creationId xmlns:a16="http://schemas.microsoft.com/office/drawing/2014/main" id="{D211176B-692F-4E2E-BF66-EC816BFFED7E}"/>
              </a:ext>
            </a:extLst>
          </p:cNvPr>
          <p:cNvSpPr txBox="1"/>
          <p:nvPr/>
        </p:nvSpPr>
        <p:spPr>
          <a:xfrm>
            <a:off x="0" y="4210"/>
            <a:ext cx="9906000" cy="392415"/>
          </a:xfrm>
          <a:prstGeom prst="rect">
            <a:avLst/>
          </a:prstGeom>
          <a:ln>
            <a:noFill/>
          </a:ln>
        </p:spPr>
        <p:style>
          <a:lnRef idx="3">
            <a:schemeClr val="lt1"/>
          </a:lnRef>
          <a:fillRef idx="1">
            <a:schemeClr val="accent2"/>
          </a:fillRef>
          <a:effectRef idx="1">
            <a:schemeClr val="accent2"/>
          </a:effectRef>
          <a:fontRef idx="minor">
            <a:schemeClr val="lt1"/>
          </a:fontRef>
        </p:style>
        <p:txBody>
          <a:bodyPr wrap="square" rtlCol="0">
            <a:spAutoFit/>
          </a:bodyPr>
          <a:lstStyle/>
          <a:p>
            <a:r>
              <a:rPr kumimoji="1" lang="en-US" altLang="ja-JP" sz="1950" dirty="0"/>
              <a:t> </a:t>
            </a:r>
            <a:r>
              <a:rPr kumimoji="1" lang="ja-JP" altLang="en-US" sz="1600" b="1" dirty="0">
                <a:latin typeface="BIZ UDPゴシック" panose="020B0400000000000000" pitchFamily="50" charset="-128"/>
                <a:ea typeface="BIZ UDPゴシック" panose="020B0400000000000000" pitchFamily="50" charset="-128"/>
              </a:rPr>
              <a:t>保険料完全統一後の保健事業の在り方について　</a:t>
            </a:r>
            <a:endParaRPr kumimoji="1" lang="ja-JP" altLang="en-US" sz="1400" b="1" dirty="0">
              <a:latin typeface="BIZ UDPゴシック" panose="020B0400000000000000" pitchFamily="50" charset="-128"/>
              <a:ea typeface="BIZ UDPゴシック" panose="020B0400000000000000" pitchFamily="50" charset="-128"/>
            </a:endParaRPr>
          </a:p>
        </p:txBody>
      </p:sp>
      <p:sp>
        <p:nvSpPr>
          <p:cNvPr id="35" name="矢印: 右 34">
            <a:extLst>
              <a:ext uri="{FF2B5EF4-FFF2-40B4-BE49-F238E27FC236}">
                <a16:creationId xmlns:a16="http://schemas.microsoft.com/office/drawing/2014/main" id="{33F9FBF2-699B-4B1A-B2FB-A712B36E566F}"/>
              </a:ext>
            </a:extLst>
          </p:cNvPr>
          <p:cNvSpPr/>
          <p:nvPr/>
        </p:nvSpPr>
        <p:spPr>
          <a:xfrm>
            <a:off x="1777238" y="2245330"/>
            <a:ext cx="1687372" cy="2213029"/>
          </a:xfrm>
          <a:prstGeom prst="rightArrow">
            <a:avLst>
              <a:gd name="adj1" fmla="val 59141"/>
              <a:gd name="adj2" fmla="val 2984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a:extLst>
              <a:ext uri="{FF2B5EF4-FFF2-40B4-BE49-F238E27FC236}">
                <a16:creationId xmlns:a16="http://schemas.microsoft.com/office/drawing/2014/main" id="{EA984CDE-84F7-47F1-A22A-42E1A0D3A95D}"/>
              </a:ext>
            </a:extLst>
          </p:cNvPr>
          <p:cNvSpPr txBox="1"/>
          <p:nvPr/>
        </p:nvSpPr>
        <p:spPr>
          <a:xfrm>
            <a:off x="1916311" y="3024866"/>
            <a:ext cx="1404552" cy="553998"/>
          </a:xfrm>
          <a:prstGeom prst="rect">
            <a:avLst/>
          </a:prstGeom>
          <a:noFill/>
        </p:spPr>
        <p:txBody>
          <a:bodyPr wrap="none" tIns="0" bIns="0" rtlCol="0" anchor="ctr" anchorCtr="0">
            <a:spAutoFit/>
          </a:bodyPr>
          <a:lstStyle/>
          <a:p>
            <a:pPr algn="ctr"/>
            <a:r>
              <a:rPr kumimoji="1" lang="ja-JP" altLang="en-US" sz="1200" dirty="0">
                <a:latin typeface="BIZ UDPゴシック" panose="020B0400000000000000" pitchFamily="50" charset="-128"/>
                <a:ea typeface="BIZ UDPゴシック" panose="020B0400000000000000" pitchFamily="50" charset="-128"/>
              </a:rPr>
              <a:t>事業内容の考え方</a:t>
            </a:r>
            <a:endParaRPr kumimoji="1" lang="en-US" altLang="ja-JP" sz="1200" dirty="0">
              <a:latin typeface="BIZ UDPゴシック" panose="020B0400000000000000" pitchFamily="50" charset="-128"/>
              <a:ea typeface="BIZ UDPゴシック" panose="020B0400000000000000" pitchFamily="50" charset="-128"/>
            </a:endParaRPr>
          </a:p>
          <a:p>
            <a:pPr algn="ctr"/>
            <a:r>
              <a:rPr kumimoji="1" lang="ja-JP" altLang="en-US" sz="1200" dirty="0">
                <a:latin typeface="BIZ UDPゴシック" panose="020B0400000000000000" pitchFamily="50" charset="-128"/>
                <a:ea typeface="BIZ UDPゴシック" panose="020B0400000000000000" pitchFamily="50" charset="-128"/>
              </a:rPr>
              <a:t>について</a:t>
            </a:r>
            <a:r>
              <a:rPr kumimoji="1" lang="en-US" altLang="ja-JP" sz="1200" dirty="0">
                <a:latin typeface="BIZ UDPゴシック" panose="020B0400000000000000" pitchFamily="50" charset="-128"/>
                <a:ea typeface="BIZ UDPゴシック" panose="020B0400000000000000" pitchFamily="50" charset="-128"/>
              </a:rPr>
              <a:t>WG</a:t>
            </a:r>
            <a:r>
              <a:rPr kumimoji="1" lang="ja-JP" altLang="en-US" sz="1200" dirty="0">
                <a:latin typeface="BIZ UDPゴシック" panose="020B0400000000000000" pitchFamily="50" charset="-128"/>
                <a:ea typeface="BIZ UDPゴシック" panose="020B0400000000000000" pitchFamily="50" charset="-128"/>
              </a:rPr>
              <a:t>で</a:t>
            </a:r>
            <a:endParaRPr kumimoji="1" lang="en-US" altLang="ja-JP" sz="1200" dirty="0">
              <a:latin typeface="BIZ UDPゴシック" panose="020B0400000000000000" pitchFamily="50" charset="-128"/>
              <a:ea typeface="BIZ UDPゴシック" panose="020B0400000000000000" pitchFamily="50" charset="-128"/>
            </a:endParaRPr>
          </a:p>
          <a:p>
            <a:pPr algn="ctr"/>
            <a:r>
              <a:rPr kumimoji="1" lang="ja-JP" altLang="en-US" sz="1200" dirty="0">
                <a:latin typeface="BIZ UDPゴシック" panose="020B0400000000000000" pitchFamily="50" charset="-128"/>
                <a:ea typeface="BIZ UDPゴシック" panose="020B0400000000000000" pitchFamily="50" charset="-128"/>
              </a:rPr>
              <a:t>検討・方向性提示</a:t>
            </a:r>
          </a:p>
        </p:txBody>
      </p:sp>
      <p:sp>
        <p:nvSpPr>
          <p:cNvPr id="43" name="テキスト ボックス 42">
            <a:extLst>
              <a:ext uri="{FF2B5EF4-FFF2-40B4-BE49-F238E27FC236}">
                <a16:creationId xmlns:a16="http://schemas.microsoft.com/office/drawing/2014/main" id="{403A9CC0-240F-4A87-A51B-A4B949530B30}"/>
              </a:ext>
            </a:extLst>
          </p:cNvPr>
          <p:cNvSpPr txBox="1"/>
          <p:nvPr/>
        </p:nvSpPr>
        <p:spPr>
          <a:xfrm>
            <a:off x="2837120" y="1619263"/>
            <a:ext cx="1034257" cy="369332"/>
          </a:xfrm>
          <a:prstGeom prst="rect">
            <a:avLst/>
          </a:prstGeom>
          <a:noFill/>
        </p:spPr>
        <p:txBody>
          <a:bodyPr wrap="none" tIns="0" bIns="0" rtlCol="0" anchor="ctr" anchorCtr="0">
            <a:spAutoFit/>
          </a:bodyPr>
          <a:lstStyle/>
          <a:p>
            <a:pPr algn="ctr"/>
            <a:r>
              <a:rPr kumimoji="1" lang="en-US" altLang="ja-JP" sz="1200" dirty="0">
                <a:latin typeface="BIZ UDPゴシック" panose="020B0400000000000000" pitchFamily="50" charset="-128"/>
                <a:ea typeface="BIZ UDPゴシック" panose="020B0400000000000000" pitchFamily="50" charset="-128"/>
              </a:rPr>
              <a:t>R6</a:t>
            </a:r>
            <a:r>
              <a:rPr kumimoji="1" lang="ja-JP" altLang="en-US" sz="1200" dirty="0">
                <a:latin typeface="BIZ UDPゴシック" panose="020B0400000000000000" pitchFamily="50" charset="-128"/>
                <a:ea typeface="BIZ UDPゴシック" panose="020B0400000000000000" pitchFamily="50" charset="-128"/>
              </a:rPr>
              <a:t>事業確認</a:t>
            </a:r>
            <a:endParaRPr kumimoji="1" lang="en-US" altLang="ja-JP" sz="1200" dirty="0">
              <a:latin typeface="BIZ UDPゴシック" panose="020B0400000000000000" pitchFamily="50" charset="-128"/>
              <a:ea typeface="BIZ UDPゴシック" panose="020B0400000000000000" pitchFamily="50" charset="-128"/>
            </a:endParaRPr>
          </a:p>
          <a:p>
            <a:pPr algn="ctr"/>
            <a:r>
              <a:rPr kumimoji="1" lang="en-US" altLang="ja-JP" sz="1200" dirty="0">
                <a:latin typeface="BIZ UDPゴシック" panose="020B0400000000000000" pitchFamily="50" charset="-128"/>
                <a:ea typeface="BIZ UDPゴシック" panose="020B0400000000000000" pitchFamily="50" charset="-128"/>
              </a:rPr>
              <a:t>R7</a:t>
            </a:r>
            <a:r>
              <a:rPr kumimoji="1" lang="ja-JP" altLang="en-US" sz="1200" dirty="0">
                <a:latin typeface="BIZ UDPゴシック" panose="020B0400000000000000" pitchFamily="50" charset="-128"/>
                <a:ea typeface="BIZ UDPゴシック" panose="020B0400000000000000" pitchFamily="50" charset="-128"/>
              </a:rPr>
              <a:t>事業募集</a:t>
            </a:r>
          </a:p>
        </p:txBody>
      </p:sp>
      <p:sp>
        <p:nvSpPr>
          <p:cNvPr id="44" name="矢印: 右 43">
            <a:extLst>
              <a:ext uri="{FF2B5EF4-FFF2-40B4-BE49-F238E27FC236}">
                <a16:creationId xmlns:a16="http://schemas.microsoft.com/office/drawing/2014/main" id="{F0CD37D8-B91F-4503-8B38-ADEA3AB7EF37}"/>
              </a:ext>
            </a:extLst>
          </p:cNvPr>
          <p:cNvSpPr/>
          <p:nvPr/>
        </p:nvSpPr>
        <p:spPr>
          <a:xfrm>
            <a:off x="4034385" y="2265221"/>
            <a:ext cx="1147214" cy="2188300"/>
          </a:xfrm>
          <a:prstGeom prst="rightArrow">
            <a:avLst>
              <a:gd name="adj1" fmla="val 59141"/>
              <a:gd name="adj2" fmla="val 3422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矢印: 右 45">
            <a:extLst>
              <a:ext uri="{FF2B5EF4-FFF2-40B4-BE49-F238E27FC236}">
                <a16:creationId xmlns:a16="http://schemas.microsoft.com/office/drawing/2014/main" id="{DE605676-A714-48B7-B1EF-7998DCF6E4DB}"/>
              </a:ext>
            </a:extLst>
          </p:cNvPr>
          <p:cNvSpPr/>
          <p:nvPr/>
        </p:nvSpPr>
        <p:spPr>
          <a:xfrm>
            <a:off x="3500703" y="2204428"/>
            <a:ext cx="498318" cy="1097438"/>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id="{5341816B-D612-4411-BCCF-D0202EDECD0C}"/>
              </a:ext>
            </a:extLst>
          </p:cNvPr>
          <p:cNvSpPr txBox="1"/>
          <p:nvPr/>
        </p:nvSpPr>
        <p:spPr>
          <a:xfrm>
            <a:off x="4027622" y="3052296"/>
            <a:ext cx="1164100" cy="553998"/>
          </a:xfrm>
          <a:prstGeom prst="rect">
            <a:avLst/>
          </a:prstGeom>
          <a:noFill/>
        </p:spPr>
        <p:txBody>
          <a:bodyPr wrap="none" tIns="0" bIns="0" rtlCol="0" anchor="ctr" anchorCtr="0">
            <a:spAutoFit/>
          </a:bodyPr>
          <a:lstStyle/>
          <a:p>
            <a:pPr algn="ctr"/>
            <a:r>
              <a:rPr kumimoji="1" lang="ja-JP" altLang="en-US" sz="1200" dirty="0">
                <a:latin typeface="BIZ UDPゴシック" panose="020B0400000000000000" pitchFamily="50" charset="-128"/>
                <a:ea typeface="BIZ UDPゴシック" panose="020B0400000000000000" pitchFamily="50" charset="-128"/>
              </a:rPr>
              <a:t>調書内容確認</a:t>
            </a:r>
            <a:endParaRPr kumimoji="1" lang="en-US" altLang="ja-JP" sz="1200" dirty="0">
              <a:latin typeface="BIZ UDPゴシック" panose="020B0400000000000000" pitchFamily="50" charset="-128"/>
              <a:ea typeface="BIZ UDPゴシック" panose="020B0400000000000000" pitchFamily="50" charset="-128"/>
            </a:endParaRPr>
          </a:p>
          <a:p>
            <a:pPr algn="ctr"/>
            <a:r>
              <a:rPr kumimoji="1" lang="ja-JP" altLang="en-US" sz="1200" u="sng" dirty="0">
                <a:solidFill>
                  <a:srgbClr val="FF0000"/>
                </a:solidFill>
                <a:latin typeface="BIZ UDPゴシック" panose="020B0400000000000000" pitchFamily="50" charset="-128"/>
                <a:ea typeface="BIZ UDPゴシック" panose="020B0400000000000000" pitchFamily="50" charset="-128"/>
              </a:rPr>
              <a:t>（第２次照会）</a:t>
            </a:r>
            <a:r>
              <a:rPr kumimoji="1" lang="ja-JP" altLang="en-US" sz="1200" dirty="0">
                <a:latin typeface="BIZ UDPゴシック" panose="020B0400000000000000" pitchFamily="50" charset="-128"/>
                <a:ea typeface="BIZ UDPゴシック" panose="020B0400000000000000" pitchFamily="50" charset="-128"/>
              </a:rPr>
              <a:t>、</a:t>
            </a:r>
            <a:endParaRPr kumimoji="1" lang="en-US" altLang="ja-JP" sz="1200" dirty="0">
              <a:latin typeface="BIZ UDPゴシック" panose="020B0400000000000000" pitchFamily="50" charset="-128"/>
              <a:ea typeface="BIZ UDPゴシック" panose="020B0400000000000000" pitchFamily="50" charset="-128"/>
            </a:endParaRPr>
          </a:p>
          <a:p>
            <a:pPr algn="ctr"/>
            <a:r>
              <a:rPr kumimoji="1" lang="ja-JP" altLang="en-US" sz="1200" dirty="0">
                <a:latin typeface="BIZ UDPゴシック" panose="020B0400000000000000" pitchFamily="50" charset="-128"/>
                <a:ea typeface="BIZ UDPゴシック" panose="020B0400000000000000" pitchFamily="50" charset="-128"/>
              </a:rPr>
              <a:t>取り纏め</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48" name="テキスト ボックス 47">
            <a:extLst>
              <a:ext uri="{FF2B5EF4-FFF2-40B4-BE49-F238E27FC236}">
                <a16:creationId xmlns:a16="http://schemas.microsoft.com/office/drawing/2014/main" id="{47EFB52E-2DF4-4B2F-8032-FAC500AF8D71}"/>
              </a:ext>
            </a:extLst>
          </p:cNvPr>
          <p:cNvSpPr txBox="1"/>
          <p:nvPr/>
        </p:nvSpPr>
        <p:spPr>
          <a:xfrm>
            <a:off x="3473051" y="3637988"/>
            <a:ext cx="492443" cy="553998"/>
          </a:xfrm>
          <a:prstGeom prst="rect">
            <a:avLst/>
          </a:prstGeom>
          <a:noFill/>
        </p:spPr>
        <p:txBody>
          <a:bodyPr wrap="none" tIns="0" bIns="0" rtlCol="0" anchor="ctr" anchorCtr="0">
            <a:spAutoFit/>
          </a:bodyPr>
          <a:lstStyle/>
          <a:p>
            <a:pPr algn="ctr"/>
            <a:r>
              <a:rPr kumimoji="1" lang="en-US" altLang="ja-JP" sz="1200" dirty="0">
                <a:latin typeface="BIZ UDPゴシック" panose="020B0400000000000000" pitchFamily="50" charset="-128"/>
                <a:ea typeface="BIZ UDPゴシック" panose="020B0400000000000000" pitchFamily="50" charset="-128"/>
              </a:rPr>
              <a:t>R7</a:t>
            </a:r>
          </a:p>
          <a:p>
            <a:pPr algn="ctr"/>
            <a:r>
              <a:rPr kumimoji="1" lang="ja-JP" altLang="en-US" sz="1200" dirty="0">
                <a:latin typeface="BIZ UDPゴシック" panose="020B0400000000000000" pitchFamily="50" charset="-128"/>
                <a:ea typeface="BIZ UDPゴシック" panose="020B0400000000000000" pitchFamily="50" charset="-128"/>
              </a:rPr>
              <a:t>事業</a:t>
            </a:r>
            <a:endParaRPr kumimoji="1" lang="en-US" altLang="ja-JP" sz="1200" dirty="0">
              <a:latin typeface="BIZ UDPゴシック" panose="020B0400000000000000" pitchFamily="50" charset="-128"/>
              <a:ea typeface="BIZ UDPゴシック" panose="020B0400000000000000" pitchFamily="50" charset="-128"/>
            </a:endParaRPr>
          </a:p>
          <a:p>
            <a:pPr algn="ctr"/>
            <a:r>
              <a:rPr kumimoji="1" lang="ja-JP" altLang="en-US" sz="1200" dirty="0">
                <a:latin typeface="BIZ UDPゴシック" panose="020B0400000000000000" pitchFamily="50" charset="-128"/>
                <a:ea typeface="BIZ UDPゴシック" panose="020B0400000000000000" pitchFamily="50" charset="-128"/>
              </a:rPr>
              <a:t>募集</a:t>
            </a:r>
          </a:p>
        </p:txBody>
      </p:sp>
      <p:cxnSp>
        <p:nvCxnSpPr>
          <p:cNvPr id="32" name="直線コネクタ 31">
            <a:extLst>
              <a:ext uri="{FF2B5EF4-FFF2-40B4-BE49-F238E27FC236}">
                <a16:creationId xmlns:a16="http://schemas.microsoft.com/office/drawing/2014/main" id="{83481474-AC87-4EEF-B542-E3282FE086A2}"/>
              </a:ext>
            </a:extLst>
          </p:cNvPr>
          <p:cNvCxnSpPr>
            <a:cxnSpLocks/>
            <a:stCxn id="43" idx="2"/>
          </p:cNvCxnSpPr>
          <p:nvPr/>
        </p:nvCxnSpPr>
        <p:spPr>
          <a:xfrm>
            <a:off x="3354249" y="1988595"/>
            <a:ext cx="358594" cy="760056"/>
          </a:xfrm>
          <a:prstGeom prst="line">
            <a:avLst/>
          </a:prstGeom>
          <a:ln>
            <a:solidFill>
              <a:schemeClr val="tx1"/>
            </a:solidFill>
          </a:ln>
        </p:spPr>
        <p:style>
          <a:lnRef idx="1">
            <a:schemeClr val="accent2"/>
          </a:lnRef>
          <a:fillRef idx="0">
            <a:schemeClr val="accent2"/>
          </a:fillRef>
          <a:effectRef idx="0">
            <a:schemeClr val="accent2"/>
          </a:effectRef>
          <a:fontRef idx="minor">
            <a:schemeClr val="tx1"/>
          </a:fontRef>
        </p:style>
      </p:cxnSp>
      <p:sp>
        <p:nvSpPr>
          <p:cNvPr id="51" name="テキスト ボックス 50">
            <a:extLst>
              <a:ext uri="{FF2B5EF4-FFF2-40B4-BE49-F238E27FC236}">
                <a16:creationId xmlns:a16="http://schemas.microsoft.com/office/drawing/2014/main" id="{914DD390-EC54-4EBC-9AC7-584A9D65E278}"/>
              </a:ext>
            </a:extLst>
          </p:cNvPr>
          <p:cNvSpPr txBox="1"/>
          <p:nvPr/>
        </p:nvSpPr>
        <p:spPr>
          <a:xfrm>
            <a:off x="5194106" y="2285020"/>
            <a:ext cx="886781" cy="507831"/>
          </a:xfrm>
          <a:prstGeom prst="rect">
            <a:avLst/>
          </a:prstGeom>
          <a:noFill/>
        </p:spPr>
        <p:txBody>
          <a:bodyPr wrap="none" tIns="0" bIns="0" rtlCol="0" anchor="ctr" anchorCtr="0">
            <a:spAutoFit/>
          </a:bodyPr>
          <a:lstStyle/>
          <a:p>
            <a:pPr algn="ctr"/>
            <a:r>
              <a:rPr kumimoji="1" lang="ja-JP" altLang="en-US" sz="1100" dirty="0">
                <a:latin typeface="BIZ UDPゴシック" panose="020B0400000000000000" pitchFamily="50" charset="-128"/>
                <a:ea typeface="BIZ UDPゴシック" panose="020B0400000000000000" pitchFamily="50" charset="-128"/>
              </a:rPr>
              <a:t>事業取纏め</a:t>
            </a:r>
            <a:endParaRPr kumimoji="1" lang="en-US" altLang="ja-JP" sz="1100" dirty="0">
              <a:latin typeface="BIZ UDPゴシック" panose="020B0400000000000000" pitchFamily="50" charset="-128"/>
              <a:ea typeface="BIZ UDPゴシック" panose="020B0400000000000000" pitchFamily="50" charset="-128"/>
            </a:endParaRPr>
          </a:p>
          <a:p>
            <a:pPr algn="ctr"/>
            <a:r>
              <a:rPr kumimoji="1" lang="ja-JP" altLang="en-US" sz="1100" dirty="0">
                <a:latin typeface="BIZ UDPゴシック" panose="020B0400000000000000" pitchFamily="50" charset="-128"/>
                <a:ea typeface="BIZ UDPゴシック" panose="020B0400000000000000" pitchFamily="50" charset="-128"/>
              </a:rPr>
              <a:t>結果提示、</a:t>
            </a:r>
            <a:endParaRPr kumimoji="1" lang="en-US" altLang="ja-JP" sz="1100" dirty="0">
              <a:latin typeface="BIZ UDPゴシック" panose="020B0400000000000000" pitchFamily="50" charset="-128"/>
              <a:ea typeface="BIZ UDPゴシック" panose="020B0400000000000000" pitchFamily="50" charset="-128"/>
            </a:endParaRPr>
          </a:p>
          <a:p>
            <a:pPr algn="ctr"/>
            <a:r>
              <a:rPr kumimoji="1" lang="ja-JP" altLang="en-US" sz="1100" dirty="0">
                <a:latin typeface="BIZ UDPゴシック" panose="020B0400000000000000" pitchFamily="50" charset="-128"/>
                <a:ea typeface="BIZ UDPゴシック" panose="020B0400000000000000" pitchFamily="50" charset="-128"/>
              </a:rPr>
              <a:t>事業決定</a:t>
            </a:r>
            <a:endParaRPr kumimoji="1" lang="en-US" altLang="ja-JP" sz="1100" dirty="0">
              <a:latin typeface="BIZ UDPゴシック" panose="020B0400000000000000" pitchFamily="50" charset="-128"/>
              <a:ea typeface="BIZ UDPゴシック" panose="020B0400000000000000" pitchFamily="50" charset="-128"/>
            </a:endParaRPr>
          </a:p>
        </p:txBody>
      </p:sp>
      <p:sp>
        <p:nvSpPr>
          <p:cNvPr id="55" name="矢印: 右 54">
            <a:extLst>
              <a:ext uri="{FF2B5EF4-FFF2-40B4-BE49-F238E27FC236}">
                <a16:creationId xmlns:a16="http://schemas.microsoft.com/office/drawing/2014/main" id="{20D32206-64A5-46D1-A334-A3099F122E03}"/>
              </a:ext>
            </a:extLst>
          </p:cNvPr>
          <p:cNvSpPr/>
          <p:nvPr/>
        </p:nvSpPr>
        <p:spPr>
          <a:xfrm>
            <a:off x="3500841" y="3382424"/>
            <a:ext cx="497450" cy="1097438"/>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a:extLst>
              <a:ext uri="{FF2B5EF4-FFF2-40B4-BE49-F238E27FC236}">
                <a16:creationId xmlns:a16="http://schemas.microsoft.com/office/drawing/2014/main" id="{55D052FE-CFD5-4FBB-B875-97C5B2FB1825}"/>
              </a:ext>
            </a:extLst>
          </p:cNvPr>
          <p:cNvSpPr txBox="1"/>
          <p:nvPr/>
        </p:nvSpPr>
        <p:spPr>
          <a:xfrm>
            <a:off x="5164450" y="3534121"/>
            <a:ext cx="946092" cy="507831"/>
          </a:xfrm>
          <a:prstGeom prst="rect">
            <a:avLst/>
          </a:prstGeom>
          <a:noFill/>
        </p:spPr>
        <p:txBody>
          <a:bodyPr wrap="none" tIns="0" bIns="0" rtlCol="0" anchor="ctr" anchorCtr="0">
            <a:spAutoFit/>
          </a:bodyPr>
          <a:lstStyle/>
          <a:p>
            <a:pPr algn="ctr"/>
            <a:r>
              <a:rPr kumimoji="1" lang="ja-JP" altLang="en-US" sz="1100" dirty="0">
                <a:latin typeface="BIZ UDPゴシック" panose="020B0400000000000000" pitchFamily="50" charset="-128"/>
                <a:ea typeface="BIZ UDPゴシック" panose="020B0400000000000000" pitchFamily="50" charset="-128"/>
              </a:rPr>
              <a:t>事業</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案</a:t>
            </a:r>
            <a:r>
              <a:rPr kumimoji="1" lang="en-US" altLang="ja-JP" sz="1100" dirty="0">
                <a:latin typeface="BIZ UDPゴシック" panose="020B0400000000000000" pitchFamily="50" charset="-128"/>
                <a:ea typeface="BIZ UDPゴシック" panose="020B0400000000000000" pitchFamily="50" charset="-128"/>
              </a:rPr>
              <a:t>)</a:t>
            </a:r>
          </a:p>
          <a:p>
            <a:pPr algn="ctr"/>
            <a:r>
              <a:rPr kumimoji="1" lang="ja-JP" altLang="en-US" sz="1100" dirty="0">
                <a:latin typeface="BIZ UDPゴシック" panose="020B0400000000000000" pitchFamily="50" charset="-128"/>
                <a:ea typeface="BIZ UDPゴシック" panose="020B0400000000000000" pitchFamily="50" charset="-128"/>
              </a:rPr>
              <a:t>提示、</a:t>
            </a:r>
            <a:r>
              <a:rPr kumimoji="1" lang="en-US" altLang="ja-JP" sz="1100" dirty="0">
                <a:latin typeface="BIZ UDPゴシック" panose="020B0400000000000000" pitchFamily="50" charset="-128"/>
                <a:ea typeface="BIZ UDPゴシック" panose="020B0400000000000000" pitchFamily="50" charset="-128"/>
              </a:rPr>
              <a:t>WG</a:t>
            </a:r>
            <a:r>
              <a:rPr kumimoji="1" lang="ja-JP" altLang="en-US" sz="1100" dirty="0">
                <a:latin typeface="BIZ UDPゴシック" panose="020B0400000000000000" pitchFamily="50" charset="-128"/>
                <a:ea typeface="BIZ UDPゴシック" panose="020B0400000000000000" pitchFamily="50" charset="-128"/>
              </a:rPr>
              <a:t>で</a:t>
            </a:r>
            <a:endParaRPr kumimoji="1" lang="en-US" altLang="ja-JP" sz="1100" dirty="0">
              <a:latin typeface="BIZ UDPゴシック" panose="020B0400000000000000" pitchFamily="50" charset="-128"/>
              <a:ea typeface="BIZ UDPゴシック" panose="020B0400000000000000" pitchFamily="50" charset="-128"/>
            </a:endParaRPr>
          </a:p>
          <a:p>
            <a:pPr algn="ctr"/>
            <a:r>
              <a:rPr kumimoji="1" lang="ja-JP" altLang="en-US" sz="1100" dirty="0">
                <a:latin typeface="BIZ UDPゴシック" panose="020B0400000000000000" pitchFamily="50" charset="-128"/>
                <a:ea typeface="BIZ UDPゴシック" panose="020B0400000000000000" pitchFamily="50" charset="-128"/>
              </a:rPr>
              <a:t>事業決定</a:t>
            </a:r>
            <a:endParaRPr kumimoji="1" lang="en-US" altLang="ja-JP" sz="1100" dirty="0">
              <a:latin typeface="BIZ UDPゴシック" panose="020B0400000000000000" pitchFamily="50" charset="-128"/>
              <a:ea typeface="BIZ UDPゴシック" panose="020B0400000000000000" pitchFamily="50" charset="-128"/>
            </a:endParaRPr>
          </a:p>
        </p:txBody>
      </p:sp>
      <p:sp>
        <p:nvSpPr>
          <p:cNvPr id="58" name="矢印: 右 57">
            <a:extLst>
              <a:ext uri="{FF2B5EF4-FFF2-40B4-BE49-F238E27FC236}">
                <a16:creationId xmlns:a16="http://schemas.microsoft.com/office/drawing/2014/main" id="{8571FC41-D1E7-42F5-95FD-3C97FBD8606F}"/>
              </a:ext>
            </a:extLst>
          </p:cNvPr>
          <p:cNvSpPr/>
          <p:nvPr/>
        </p:nvSpPr>
        <p:spPr>
          <a:xfrm>
            <a:off x="5258419" y="3391931"/>
            <a:ext cx="802037" cy="1072851"/>
          </a:xfrm>
          <a:prstGeom prst="rightArrow">
            <a:avLst>
              <a:gd name="adj1" fmla="val 59141"/>
              <a:gd name="adj2" fmla="val 34223"/>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楕円 58">
            <a:extLst>
              <a:ext uri="{FF2B5EF4-FFF2-40B4-BE49-F238E27FC236}">
                <a16:creationId xmlns:a16="http://schemas.microsoft.com/office/drawing/2014/main" id="{F58C26A5-F8A7-4241-AD4E-615A36E9979E}"/>
              </a:ext>
            </a:extLst>
          </p:cNvPr>
          <p:cNvSpPr/>
          <p:nvPr/>
        </p:nvSpPr>
        <p:spPr>
          <a:xfrm>
            <a:off x="3326407" y="6072208"/>
            <a:ext cx="138700" cy="13870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楕円 60">
            <a:extLst>
              <a:ext uri="{FF2B5EF4-FFF2-40B4-BE49-F238E27FC236}">
                <a16:creationId xmlns:a16="http://schemas.microsoft.com/office/drawing/2014/main" id="{C11185A7-275E-403C-B60B-12B86D266C83}"/>
              </a:ext>
            </a:extLst>
          </p:cNvPr>
          <p:cNvSpPr/>
          <p:nvPr/>
        </p:nvSpPr>
        <p:spPr>
          <a:xfrm>
            <a:off x="4009185" y="6072208"/>
            <a:ext cx="138700" cy="13870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テキスト ボックス 61">
            <a:extLst>
              <a:ext uri="{FF2B5EF4-FFF2-40B4-BE49-F238E27FC236}">
                <a16:creationId xmlns:a16="http://schemas.microsoft.com/office/drawing/2014/main" id="{DBEA5A80-5850-4023-8CD7-C952701D1FBD}"/>
              </a:ext>
            </a:extLst>
          </p:cNvPr>
          <p:cNvSpPr txBox="1"/>
          <p:nvPr/>
        </p:nvSpPr>
        <p:spPr>
          <a:xfrm>
            <a:off x="3804777" y="6282512"/>
            <a:ext cx="542135" cy="161583"/>
          </a:xfrm>
          <a:prstGeom prst="rect">
            <a:avLst/>
          </a:prstGeom>
          <a:noFill/>
        </p:spPr>
        <p:txBody>
          <a:bodyPr wrap="none" tIns="0" bIns="0" rtlCol="0" anchor="t" anchorCtr="0">
            <a:spAutoFit/>
          </a:bodyPr>
          <a:lstStyle/>
          <a:p>
            <a:pPr algn="ctr"/>
            <a:r>
              <a:rPr kumimoji="1" lang="en-US" altLang="ja-JP" sz="1050" u="sng" dirty="0">
                <a:latin typeface="BIZ UDPゴシック" panose="020B0400000000000000" pitchFamily="50" charset="-128"/>
                <a:ea typeface="BIZ UDPゴシック" panose="020B0400000000000000" pitchFamily="50" charset="-128"/>
              </a:rPr>
              <a:t>6/21</a:t>
            </a:r>
          </a:p>
        </p:txBody>
      </p:sp>
      <p:sp>
        <p:nvSpPr>
          <p:cNvPr id="63" name="楕円 62">
            <a:extLst>
              <a:ext uri="{FF2B5EF4-FFF2-40B4-BE49-F238E27FC236}">
                <a16:creationId xmlns:a16="http://schemas.microsoft.com/office/drawing/2014/main" id="{E862AB0C-25AD-435D-A0BF-E04B17D497BB}"/>
              </a:ext>
            </a:extLst>
          </p:cNvPr>
          <p:cNvSpPr/>
          <p:nvPr/>
        </p:nvSpPr>
        <p:spPr>
          <a:xfrm>
            <a:off x="5109790" y="6072208"/>
            <a:ext cx="138700" cy="13870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楕円 64">
            <a:extLst>
              <a:ext uri="{FF2B5EF4-FFF2-40B4-BE49-F238E27FC236}">
                <a16:creationId xmlns:a16="http://schemas.microsoft.com/office/drawing/2014/main" id="{BCFAB698-0170-4381-8A85-982AB14C02C7}"/>
              </a:ext>
            </a:extLst>
          </p:cNvPr>
          <p:cNvSpPr/>
          <p:nvPr/>
        </p:nvSpPr>
        <p:spPr>
          <a:xfrm>
            <a:off x="5847473" y="6072208"/>
            <a:ext cx="138700" cy="13870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a:extLst>
              <a:ext uri="{FF2B5EF4-FFF2-40B4-BE49-F238E27FC236}">
                <a16:creationId xmlns:a16="http://schemas.microsoft.com/office/drawing/2014/main" id="{547666FD-4D3B-447B-A622-3D6E6009DC1F}"/>
              </a:ext>
            </a:extLst>
          </p:cNvPr>
          <p:cNvSpPr txBox="1"/>
          <p:nvPr/>
        </p:nvSpPr>
        <p:spPr>
          <a:xfrm>
            <a:off x="5622922" y="6282512"/>
            <a:ext cx="585417" cy="323165"/>
          </a:xfrm>
          <a:prstGeom prst="rect">
            <a:avLst/>
          </a:prstGeom>
          <a:noFill/>
        </p:spPr>
        <p:txBody>
          <a:bodyPr wrap="none" tIns="0" bIns="0" rtlCol="0" anchor="t" anchorCtr="0">
            <a:spAutoFit/>
          </a:bodyPr>
          <a:lstStyle/>
          <a:p>
            <a:pPr algn="ctr"/>
            <a:r>
              <a:rPr kumimoji="1" lang="en-US" altLang="ja-JP" sz="1050" u="sng" dirty="0">
                <a:latin typeface="BIZ UDPゴシック" panose="020B0400000000000000" pitchFamily="50" charset="-128"/>
                <a:ea typeface="BIZ UDPゴシック" panose="020B0400000000000000" pitchFamily="50" charset="-128"/>
              </a:rPr>
              <a:t>8/23</a:t>
            </a:r>
          </a:p>
          <a:p>
            <a:pPr algn="ctr"/>
            <a:r>
              <a:rPr kumimoji="1" lang="en-US" altLang="ja-JP" sz="1050" u="sng" dirty="0">
                <a:latin typeface="BIZ UDPゴシック" panose="020B0400000000000000" pitchFamily="50" charset="-128"/>
                <a:ea typeface="BIZ UDPゴシック" panose="020B0400000000000000" pitchFamily="50" charset="-128"/>
              </a:rPr>
              <a:t>(</a:t>
            </a:r>
            <a:r>
              <a:rPr kumimoji="1" lang="ja-JP" altLang="en-US" sz="1050" u="sng" dirty="0">
                <a:latin typeface="BIZ UDPゴシック" panose="020B0400000000000000" pitchFamily="50" charset="-128"/>
                <a:ea typeface="BIZ UDPゴシック" panose="020B0400000000000000" pitchFamily="50" charset="-128"/>
              </a:rPr>
              <a:t>予備</a:t>
            </a:r>
            <a:r>
              <a:rPr kumimoji="1" lang="en-US" altLang="ja-JP" sz="1050" u="sng" dirty="0">
                <a:latin typeface="BIZ UDPゴシック" panose="020B0400000000000000" pitchFamily="50" charset="-128"/>
                <a:ea typeface="BIZ UDPゴシック" panose="020B0400000000000000" pitchFamily="50" charset="-128"/>
              </a:rPr>
              <a:t>)</a:t>
            </a:r>
            <a:endParaRPr kumimoji="1" lang="ja-JP" altLang="en-US" sz="1050" u="sng" dirty="0">
              <a:latin typeface="BIZ UDPゴシック" panose="020B0400000000000000" pitchFamily="50" charset="-128"/>
              <a:ea typeface="BIZ UDPゴシック" panose="020B0400000000000000" pitchFamily="50" charset="-128"/>
            </a:endParaRPr>
          </a:p>
        </p:txBody>
      </p:sp>
      <p:sp>
        <p:nvSpPr>
          <p:cNvPr id="68" name="テキスト ボックス 67">
            <a:extLst>
              <a:ext uri="{FF2B5EF4-FFF2-40B4-BE49-F238E27FC236}">
                <a16:creationId xmlns:a16="http://schemas.microsoft.com/office/drawing/2014/main" id="{BF22F13A-27F8-4C18-8960-EAFACAA6D41E}"/>
              </a:ext>
            </a:extLst>
          </p:cNvPr>
          <p:cNvSpPr txBox="1"/>
          <p:nvPr/>
        </p:nvSpPr>
        <p:spPr>
          <a:xfrm>
            <a:off x="3125477" y="6282512"/>
            <a:ext cx="559769" cy="161583"/>
          </a:xfrm>
          <a:prstGeom prst="rect">
            <a:avLst/>
          </a:prstGeom>
          <a:noFill/>
        </p:spPr>
        <p:txBody>
          <a:bodyPr wrap="none" tIns="0" bIns="0" rtlCol="0" anchor="t" anchorCtr="0">
            <a:spAutoFit/>
          </a:bodyPr>
          <a:lstStyle/>
          <a:p>
            <a:pPr algn="ctr"/>
            <a:r>
              <a:rPr kumimoji="1" lang="en-US" altLang="ja-JP" sz="1050" u="sng" dirty="0">
                <a:latin typeface="BIZ UDPゴシック" panose="020B0400000000000000" pitchFamily="50" charset="-128"/>
                <a:ea typeface="BIZ UDPゴシック" panose="020B0400000000000000" pitchFamily="50" charset="-128"/>
              </a:rPr>
              <a:t>5/30</a:t>
            </a:r>
            <a:endParaRPr kumimoji="1" lang="ja-JP" altLang="en-US" sz="1050" u="sng" dirty="0">
              <a:latin typeface="BIZ UDPゴシック" panose="020B0400000000000000" pitchFamily="50" charset="-128"/>
              <a:ea typeface="BIZ UDPゴシック" panose="020B0400000000000000" pitchFamily="50" charset="-128"/>
            </a:endParaRPr>
          </a:p>
        </p:txBody>
      </p:sp>
      <p:sp>
        <p:nvSpPr>
          <p:cNvPr id="69" name="テキスト ボックス 68">
            <a:extLst>
              <a:ext uri="{FF2B5EF4-FFF2-40B4-BE49-F238E27FC236}">
                <a16:creationId xmlns:a16="http://schemas.microsoft.com/office/drawing/2014/main" id="{5E9B3FA1-629A-45DA-9B6B-A8999BA812DA}"/>
              </a:ext>
            </a:extLst>
          </p:cNvPr>
          <p:cNvSpPr txBox="1"/>
          <p:nvPr/>
        </p:nvSpPr>
        <p:spPr>
          <a:xfrm>
            <a:off x="4910662" y="6286422"/>
            <a:ext cx="542135" cy="161583"/>
          </a:xfrm>
          <a:prstGeom prst="rect">
            <a:avLst/>
          </a:prstGeom>
          <a:noFill/>
        </p:spPr>
        <p:txBody>
          <a:bodyPr wrap="none" tIns="0" bIns="0" rtlCol="0" anchor="t" anchorCtr="0">
            <a:spAutoFit/>
          </a:bodyPr>
          <a:lstStyle/>
          <a:p>
            <a:pPr algn="ctr"/>
            <a:r>
              <a:rPr kumimoji="1" lang="en-US" altLang="ja-JP" sz="1050" u="sng" dirty="0">
                <a:latin typeface="BIZ UDPゴシック" panose="020B0400000000000000" pitchFamily="50" charset="-128"/>
                <a:ea typeface="BIZ UDPゴシック" panose="020B0400000000000000" pitchFamily="50" charset="-128"/>
              </a:rPr>
              <a:t>7/31</a:t>
            </a:r>
          </a:p>
        </p:txBody>
      </p:sp>
      <p:sp>
        <p:nvSpPr>
          <p:cNvPr id="70" name="矢印: 右 69">
            <a:extLst>
              <a:ext uri="{FF2B5EF4-FFF2-40B4-BE49-F238E27FC236}">
                <a16:creationId xmlns:a16="http://schemas.microsoft.com/office/drawing/2014/main" id="{9FBED85C-CF23-4602-BACF-B68A1386E044}"/>
              </a:ext>
            </a:extLst>
          </p:cNvPr>
          <p:cNvSpPr/>
          <p:nvPr/>
        </p:nvSpPr>
        <p:spPr>
          <a:xfrm>
            <a:off x="6624735" y="6066217"/>
            <a:ext cx="2852593" cy="542604"/>
          </a:xfrm>
          <a:prstGeom prst="rightArrow">
            <a:avLst>
              <a:gd name="adj1" fmla="val 50000"/>
              <a:gd name="adj2" fmla="val 4794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テキスト ボックス 70">
            <a:extLst>
              <a:ext uri="{FF2B5EF4-FFF2-40B4-BE49-F238E27FC236}">
                <a16:creationId xmlns:a16="http://schemas.microsoft.com/office/drawing/2014/main" id="{2F60EFC6-48A9-4298-8839-4E171BEBF0C2}"/>
              </a:ext>
            </a:extLst>
          </p:cNvPr>
          <p:cNvSpPr txBox="1"/>
          <p:nvPr/>
        </p:nvSpPr>
        <p:spPr>
          <a:xfrm>
            <a:off x="7807269" y="6238670"/>
            <a:ext cx="492444" cy="184666"/>
          </a:xfrm>
          <a:prstGeom prst="rect">
            <a:avLst/>
          </a:prstGeom>
          <a:noFill/>
        </p:spPr>
        <p:txBody>
          <a:bodyPr wrap="none" tIns="0" bIns="0" rtlCol="0" anchor="t" anchorCtr="0">
            <a:spAutoFit/>
          </a:bodyPr>
          <a:lstStyle/>
          <a:p>
            <a:pPr algn="ctr"/>
            <a:r>
              <a:rPr kumimoji="1" lang="ja-JP" altLang="en-US" sz="1200" dirty="0">
                <a:latin typeface="BIZ UDPゴシック" panose="020B0400000000000000" pitchFamily="50" charset="-128"/>
                <a:ea typeface="BIZ UDPゴシック" panose="020B0400000000000000" pitchFamily="50" charset="-128"/>
              </a:rPr>
              <a:t>適宜</a:t>
            </a:r>
          </a:p>
        </p:txBody>
      </p:sp>
      <p:sp>
        <p:nvSpPr>
          <p:cNvPr id="38" name="テキスト ボックス 37">
            <a:extLst>
              <a:ext uri="{FF2B5EF4-FFF2-40B4-BE49-F238E27FC236}">
                <a16:creationId xmlns:a16="http://schemas.microsoft.com/office/drawing/2014/main" id="{5291F023-35E5-4F61-A24B-1DF1394031D6}"/>
              </a:ext>
            </a:extLst>
          </p:cNvPr>
          <p:cNvSpPr txBox="1"/>
          <p:nvPr/>
        </p:nvSpPr>
        <p:spPr>
          <a:xfrm>
            <a:off x="8679770" y="65143"/>
            <a:ext cx="1080120" cy="276999"/>
          </a:xfrm>
          <a:prstGeom prst="rect">
            <a:avLst/>
          </a:prstGeom>
          <a:solidFill>
            <a:schemeClr val="bg1"/>
          </a:solid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dirty="0">
                <a:latin typeface="HGSｺﾞｼｯｸE" panose="020B0900000000000000" pitchFamily="50" charset="-128"/>
                <a:ea typeface="HGSｺﾞｼｯｸE" panose="020B0900000000000000" pitchFamily="50" charset="-128"/>
              </a:rPr>
              <a:t>資料２－２</a:t>
            </a:r>
            <a:endParaRPr lang="en-US" altLang="ja-JP" sz="1200" b="1" dirty="0">
              <a:latin typeface="HGSｺﾞｼｯｸE" panose="020B0900000000000000" pitchFamily="50" charset="-128"/>
              <a:ea typeface="HGSｺﾞｼｯｸE" panose="020B0900000000000000" pitchFamily="50" charset="-128"/>
            </a:endParaRPr>
          </a:p>
        </p:txBody>
      </p:sp>
      <p:sp>
        <p:nvSpPr>
          <p:cNvPr id="40" name="テキスト ボックス 5">
            <a:extLst>
              <a:ext uri="{FF2B5EF4-FFF2-40B4-BE49-F238E27FC236}">
                <a16:creationId xmlns:a16="http://schemas.microsoft.com/office/drawing/2014/main" id="{78F6A7D2-9E2F-4BE9-8E0D-15BD81229B44}"/>
              </a:ext>
            </a:extLst>
          </p:cNvPr>
          <p:cNvSpPr txBox="1"/>
          <p:nvPr/>
        </p:nvSpPr>
        <p:spPr>
          <a:xfrm>
            <a:off x="7169116" y="420903"/>
            <a:ext cx="2590774" cy="230832"/>
          </a:xfrm>
          <a:prstGeom prst="rect">
            <a:avLst/>
          </a:prstGeom>
          <a:solidFill>
            <a:schemeClr val="bg1"/>
          </a:solidFill>
          <a:ln w="12700">
            <a:solidFill>
              <a:schemeClr val="tx1"/>
            </a:solidFill>
            <a:prstDash val="sysDot"/>
          </a:ln>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第</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80</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回事業運営検討</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WG</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R6.7.31</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資料１</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endPar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endParaRPr>
          </a:p>
        </p:txBody>
      </p:sp>
      <p:sp>
        <p:nvSpPr>
          <p:cNvPr id="41" name="楕円 40">
            <a:extLst>
              <a:ext uri="{FF2B5EF4-FFF2-40B4-BE49-F238E27FC236}">
                <a16:creationId xmlns:a16="http://schemas.microsoft.com/office/drawing/2014/main" id="{E4259283-CC25-4DAF-9F76-6185E31597E9}"/>
              </a:ext>
            </a:extLst>
          </p:cNvPr>
          <p:cNvSpPr/>
          <p:nvPr/>
        </p:nvSpPr>
        <p:spPr>
          <a:xfrm>
            <a:off x="5132459" y="4149928"/>
            <a:ext cx="138700" cy="138700"/>
          </a:xfrm>
          <a:prstGeom prst="ellipse">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2" name="直線コネクタ 41">
            <a:extLst>
              <a:ext uri="{FF2B5EF4-FFF2-40B4-BE49-F238E27FC236}">
                <a16:creationId xmlns:a16="http://schemas.microsoft.com/office/drawing/2014/main" id="{A943E457-20A3-40FC-A95F-E10B3EA4E23B}"/>
              </a:ext>
            </a:extLst>
          </p:cNvPr>
          <p:cNvCxnSpPr>
            <a:cxnSpLocks/>
          </p:cNvCxnSpPr>
          <p:nvPr/>
        </p:nvCxnSpPr>
        <p:spPr>
          <a:xfrm flipH="1">
            <a:off x="5201809" y="3981632"/>
            <a:ext cx="124364" cy="250479"/>
          </a:xfrm>
          <a:prstGeom prst="line">
            <a:avLst/>
          </a:prstGeom>
          <a:ln>
            <a:solidFill>
              <a:srgbClr val="FF0000"/>
            </a:solidFill>
          </a:ln>
        </p:spPr>
        <p:style>
          <a:lnRef idx="1">
            <a:schemeClr val="accent2"/>
          </a:lnRef>
          <a:fillRef idx="0">
            <a:schemeClr val="accent2"/>
          </a:fillRef>
          <a:effectRef idx="0">
            <a:schemeClr val="accent2"/>
          </a:effectRef>
          <a:fontRef idx="minor">
            <a:schemeClr val="tx1"/>
          </a:fontRef>
        </p:style>
      </p:cxnSp>
      <p:sp>
        <p:nvSpPr>
          <p:cNvPr id="45" name="楕円 44">
            <a:extLst>
              <a:ext uri="{FF2B5EF4-FFF2-40B4-BE49-F238E27FC236}">
                <a16:creationId xmlns:a16="http://schemas.microsoft.com/office/drawing/2014/main" id="{5FCCBCF3-CDF8-41BA-AF2D-A3D01D862CF4}"/>
              </a:ext>
            </a:extLst>
          </p:cNvPr>
          <p:cNvSpPr/>
          <p:nvPr/>
        </p:nvSpPr>
        <p:spPr>
          <a:xfrm>
            <a:off x="5132459" y="2900119"/>
            <a:ext cx="138700" cy="138700"/>
          </a:xfrm>
          <a:prstGeom prst="ellipse">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9" name="直線コネクタ 48">
            <a:extLst>
              <a:ext uri="{FF2B5EF4-FFF2-40B4-BE49-F238E27FC236}">
                <a16:creationId xmlns:a16="http://schemas.microsoft.com/office/drawing/2014/main" id="{54394006-AC32-47FB-973F-62EB36BE6265}"/>
              </a:ext>
            </a:extLst>
          </p:cNvPr>
          <p:cNvCxnSpPr>
            <a:cxnSpLocks/>
          </p:cNvCxnSpPr>
          <p:nvPr/>
        </p:nvCxnSpPr>
        <p:spPr>
          <a:xfrm flipH="1">
            <a:off x="5201809" y="2731823"/>
            <a:ext cx="124364" cy="250479"/>
          </a:xfrm>
          <a:prstGeom prst="line">
            <a:avLst/>
          </a:prstGeom>
          <a:ln>
            <a:solidFill>
              <a:srgbClr val="FF0000"/>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639360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左矢印 22"/>
          <p:cNvSpPr/>
          <p:nvPr/>
        </p:nvSpPr>
        <p:spPr>
          <a:xfrm>
            <a:off x="1368000" y="4358855"/>
            <a:ext cx="2628000" cy="504000"/>
          </a:xfrm>
          <a:prstGeom prst="leftArrow">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BIZ UDPゴシック" panose="020B0400000000000000" pitchFamily="50" charset="-128"/>
                <a:ea typeface="BIZ UDPゴシック" panose="020B0400000000000000" pitchFamily="50" charset="-128"/>
              </a:rPr>
              <a:t> 効果的取組</a:t>
            </a:r>
          </a:p>
        </p:txBody>
      </p:sp>
      <p:sp>
        <p:nvSpPr>
          <p:cNvPr id="5" name="楕円 4"/>
          <p:cNvSpPr/>
          <p:nvPr/>
        </p:nvSpPr>
        <p:spPr>
          <a:xfrm>
            <a:off x="3553571" y="1604377"/>
            <a:ext cx="3078375" cy="4172148"/>
          </a:xfrm>
          <a:prstGeom prst="ellipse">
            <a:avLst/>
          </a:prstGeom>
          <a:noFill/>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72000" tIns="60960" rIns="72000" bIns="60960" numCol="1" spcCol="0" rtlCol="0" fromWordArt="0" anchor="ctr" anchorCtr="0" forceAA="0" compatLnSpc="1">
            <a:prstTxWarp prst="textNoShape">
              <a:avLst/>
            </a:prstTxWarp>
            <a:noAutofit/>
          </a:bodyPr>
          <a:lstStyle/>
          <a:p>
            <a:pPr algn="ctr"/>
            <a:r>
              <a:rPr kumimoji="1" lang="ja-JP" altLang="en-US" sz="2000" dirty="0">
                <a:latin typeface="BIZ UDPゴシック" panose="020B0400000000000000" pitchFamily="50" charset="-128"/>
                <a:ea typeface="BIZ UDPゴシック" panose="020B0400000000000000" pitchFamily="50" charset="-128"/>
              </a:rPr>
              <a:t>市町村</a:t>
            </a:r>
            <a:endParaRPr kumimoji="1" lang="en-US" altLang="ja-JP" sz="2000" dirty="0">
              <a:latin typeface="BIZ UDPゴシック" panose="020B0400000000000000" pitchFamily="50" charset="-128"/>
              <a:ea typeface="BIZ UDPゴシック" panose="020B0400000000000000" pitchFamily="50" charset="-128"/>
            </a:endParaRPr>
          </a:p>
          <a:p>
            <a:pPr algn="ctr"/>
            <a:r>
              <a:rPr kumimoji="1" lang="en-US" altLang="ja-JP" sz="1600" dirty="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４３市町村</a:t>
            </a:r>
            <a:r>
              <a:rPr kumimoji="1" lang="en-US" altLang="ja-JP" sz="1600" dirty="0">
                <a:latin typeface="BIZ UDPゴシック" panose="020B0400000000000000" pitchFamily="50" charset="-128"/>
                <a:ea typeface="BIZ UDPゴシック" panose="020B0400000000000000" pitchFamily="50" charset="-128"/>
              </a:rPr>
              <a:t>】</a:t>
            </a:r>
          </a:p>
        </p:txBody>
      </p:sp>
      <p:sp>
        <p:nvSpPr>
          <p:cNvPr id="7" name="楕円 6"/>
          <p:cNvSpPr/>
          <p:nvPr/>
        </p:nvSpPr>
        <p:spPr>
          <a:xfrm>
            <a:off x="4387096" y="5110900"/>
            <a:ext cx="1403528" cy="559455"/>
          </a:xfrm>
          <a:prstGeom prst="ellipse">
            <a:avLst/>
          </a:prstGeom>
          <a:noFill/>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200" dirty="0">
                <a:latin typeface="BIZ UDPゴシック" panose="020B0400000000000000" pitchFamily="50" charset="-128"/>
                <a:ea typeface="BIZ UDPゴシック" panose="020B0400000000000000" pitchFamily="50" charset="-128"/>
              </a:rPr>
              <a:t>市町村</a:t>
            </a:r>
            <a:endParaRPr kumimoji="1" lang="en-US" altLang="ja-JP" sz="1200" dirty="0">
              <a:latin typeface="BIZ UDPゴシック" panose="020B0400000000000000" pitchFamily="50" charset="-128"/>
              <a:ea typeface="BIZ UDPゴシック" panose="020B0400000000000000" pitchFamily="50" charset="-128"/>
            </a:endParaRPr>
          </a:p>
          <a:p>
            <a:pPr algn="ctr"/>
            <a:r>
              <a:rPr kumimoji="1" lang="en-US" altLang="ja-JP" sz="1050" spc="-10" dirty="0">
                <a:latin typeface="BIZ UDPゴシック" panose="020B0400000000000000" pitchFamily="50" charset="-128"/>
                <a:ea typeface="BIZ UDPゴシック" panose="020B0400000000000000" pitchFamily="50" charset="-128"/>
              </a:rPr>
              <a:t>【</a:t>
            </a:r>
            <a:r>
              <a:rPr kumimoji="1" lang="ja-JP" altLang="en-US" sz="1050" spc="-10" dirty="0">
                <a:latin typeface="BIZ UDPゴシック" panose="020B0400000000000000" pitchFamily="50" charset="-128"/>
                <a:ea typeface="BIZ UDPゴシック" panose="020B0400000000000000" pitchFamily="50" charset="-128"/>
              </a:rPr>
              <a:t>保険者努力全国下位５</a:t>
            </a:r>
            <a:r>
              <a:rPr kumimoji="1" lang="en-US" altLang="ja-JP" sz="1050" spc="-10" dirty="0">
                <a:latin typeface="BIZ UDPゴシック" panose="020B0400000000000000" pitchFamily="50" charset="-128"/>
                <a:ea typeface="BIZ UDPゴシック" panose="020B0400000000000000" pitchFamily="50" charset="-128"/>
              </a:rPr>
              <a:t>%</a:t>
            </a:r>
            <a:r>
              <a:rPr kumimoji="1" lang="ja-JP" altLang="en-US" sz="1050" spc="-10" dirty="0">
                <a:latin typeface="BIZ UDPゴシック" panose="020B0400000000000000" pitchFamily="50" charset="-128"/>
                <a:ea typeface="BIZ UDPゴシック" panose="020B0400000000000000" pitchFamily="50" charset="-128"/>
              </a:rPr>
              <a:t>未満</a:t>
            </a:r>
            <a:r>
              <a:rPr kumimoji="1" lang="en-US" altLang="ja-JP" sz="1050" spc="-10" dirty="0">
                <a:latin typeface="BIZ UDPゴシック" panose="020B0400000000000000" pitchFamily="50" charset="-128"/>
                <a:ea typeface="BIZ UDPゴシック" panose="020B0400000000000000" pitchFamily="50" charset="-128"/>
              </a:rPr>
              <a:t>】</a:t>
            </a:r>
          </a:p>
        </p:txBody>
      </p:sp>
      <p:sp>
        <p:nvSpPr>
          <p:cNvPr id="8" name="楕円 7"/>
          <p:cNvSpPr/>
          <p:nvPr/>
        </p:nvSpPr>
        <p:spPr>
          <a:xfrm>
            <a:off x="9212599" y="1604376"/>
            <a:ext cx="512168" cy="4929347"/>
          </a:xfrm>
          <a:prstGeom prst="ellipse">
            <a:avLst/>
          </a:prstGeom>
          <a:noFill/>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r>
              <a:rPr kumimoji="1" lang="ja-JP" altLang="en-US" sz="2000" dirty="0">
                <a:latin typeface="BIZ UDPゴシック" panose="020B0400000000000000" pitchFamily="50" charset="-128"/>
                <a:ea typeface="BIZ UDPゴシック" panose="020B0400000000000000" pitchFamily="50" charset="-128"/>
              </a:rPr>
              <a:t>府</a:t>
            </a:r>
            <a:endParaRPr kumimoji="1" lang="en-US" altLang="ja-JP" sz="2000" dirty="0">
              <a:latin typeface="BIZ UDPゴシック" panose="020B0400000000000000" pitchFamily="50" charset="-128"/>
              <a:ea typeface="BIZ UDPゴシック" panose="020B0400000000000000" pitchFamily="50" charset="-128"/>
            </a:endParaRPr>
          </a:p>
        </p:txBody>
      </p:sp>
      <p:sp>
        <p:nvSpPr>
          <p:cNvPr id="12" name="右矢印 11"/>
          <p:cNvSpPr/>
          <p:nvPr/>
        </p:nvSpPr>
        <p:spPr>
          <a:xfrm>
            <a:off x="6656565" y="3600169"/>
            <a:ext cx="2400166" cy="598279"/>
          </a:xfrm>
          <a:prstGeom prst="rightArrow">
            <a:avLst>
              <a:gd name="adj1" fmla="val 50000"/>
              <a:gd name="adj2" fmla="val 36176"/>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latin typeface="BIZ UDPゴシック" panose="020B0400000000000000" pitchFamily="50" charset="-128"/>
                <a:ea typeface="BIZ UDPゴシック" panose="020B0400000000000000" pitchFamily="50" charset="-128"/>
              </a:rPr>
              <a:t>   </a:t>
            </a:r>
            <a:r>
              <a:rPr kumimoji="1" lang="ja-JP" altLang="en-US" sz="1600" dirty="0">
                <a:solidFill>
                  <a:schemeClr val="tx1"/>
                </a:solidFill>
                <a:latin typeface="BIZ UDPゴシック" panose="020B0400000000000000" pitchFamily="50" charset="-128"/>
                <a:ea typeface="BIZ UDPゴシック" panose="020B0400000000000000" pitchFamily="50" charset="-128"/>
              </a:rPr>
              <a:t>情報提供・相談</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13" name="左矢印 12"/>
          <p:cNvSpPr/>
          <p:nvPr/>
        </p:nvSpPr>
        <p:spPr>
          <a:xfrm>
            <a:off x="6349863" y="1968845"/>
            <a:ext cx="2784802" cy="722802"/>
          </a:xfrm>
          <a:prstGeom prst="leftArrow">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BIZ UDPゴシック" panose="020B0400000000000000" pitchFamily="50" charset="-128"/>
                <a:ea typeface="BIZ UDPゴシック" panose="020B0400000000000000" pitchFamily="50" charset="-128"/>
              </a:rPr>
              <a:t>　　　　  助言・支援</a:t>
            </a:r>
          </a:p>
        </p:txBody>
      </p:sp>
      <p:sp>
        <p:nvSpPr>
          <p:cNvPr id="37" name="テキスト ボックス 36"/>
          <p:cNvSpPr txBox="1"/>
          <p:nvPr/>
        </p:nvSpPr>
        <p:spPr>
          <a:xfrm>
            <a:off x="0" y="4210"/>
            <a:ext cx="9906000" cy="392415"/>
          </a:xfrm>
          <a:prstGeom prst="rect">
            <a:avLst/>
          </a:prstGeom>
          <a:ln>
            <a:noFill/>
          </a:ln>
        </p:spPr>
        <p:style>
          <a:lnRef idx="3">
            <a:schemeClr val="lt1"/>
          </a:lnRef>
          <a:fillRef idx="1">
            <a:schemeClr val="accent2"/>
          </a:fillRef>
          <a:effectRef idx="1">
            <a:schemeClr val="accent2"/>
          </a:effectRef>
          <a:fontRef idx="minor">
            <a:schemeClr val="lt1"/>
          </a:fontRef>
        </p:style>
        <p:txBody>
          <a:bodyPr wrap="square" rtlCol="0">
            <a:spAutoFit/>
          </a:bodyPr>
          <a:lstStyle/>
          <a:p>
            <a:r>
              <a:rPr kumimoji="1" lang="en-US" altLang="ja-JP" sz="1950" dirty="0"/>
              <a:t> </a:t>
            </a:r>
            <a:r>
              <a:rPr kumimoji="1" lang="ja-JP" altLang="en-US" sz="1600" b="1" dirty="0">
                <a:latin typeface="BIZ UDPゴシック" panose="020B0400000000000000" pitchFamily="50" charset="-128"/>
                <a:ea typeface="BIZ UDPゴシック" panose="020B0400000000000000" pitchFamily="50" charset="-128"/>
              </a:rPr>
              <a:t>保険料完全統一後の保健事業の在り方について</a:t>
            </a:r>
            <a:endParaRPr kumimoji="1" lang="en-US" altLang="ja-JP" sz="1600" b="1" dirty="0">
              <a:latin typeface="BIZ UDPゴシック" panose="020B0400000000000000" pitchFamily="50" charset="-128"/>
              <a:ea typeface="BIZ UDPゴシック" panose="020B0400000000000000" pitchFamily="50" charset="-128"/>
            </a:endParaRPr>
          </a:p>
        </p:txBody>
      </p:sp>
      <p:sp>
        <p:nvSpPr>
          <p:cNvPr id="38" name="屈折矢印 37"/>
          <p:cNvSpPr/>
          <p:nvPr/>
        </p:nvSpPr>
        <p:spPr>
          <a:xfrm flipH="1">
            <a:off x="468000" y="5675012"/>
            <a:ext cx="8820000" cy="777202"/>
          </a:xfrm>
          <a:prstGeom prst="bentUpArrow">
            <a:avLst>
              <a:gd name="adj1" fmla="val 37255"/>
              <a:gd name="adj2" fmla="val 36030"/>
              <a:gd name="adj3" fmla="val 39707"/>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tIns="46800" rtlCol="0" anchor="ctr"/>
          <a:lstStyle/>
          <a:p>
            <a:pPr algn="ctr"/>
            <a:r>
              <a:rPr kumimoji="1" lang="ja-JP" altLang="en-US" sz="1600" dirty="0">
                <a:solidFill>
                  <a:schemeClr val="tx1"/>
                </a:solidFill>
                <a:latin typeface="BIZ UDPゴシック" panose="020B0400000000000000" pitchFamily="50" charset="-128"/>
                <a:ea typeface="BIZ UDPゴシック" panose="020B0400000000000000" pitchFamily="50" charset="-128"/>
              </a:rPr>
              <a:t>実施状況のとりまとめ・公表</a:t>
            </a:r>
          </a:p>
        </p:txBody>
      </p:sp>
      <p:sp>
        <p:nvSpPr>
          <p:cNvPr id="41" name="テキスト ボックス 40"/>
          <p:cNvSpPr txBox="1"/>
          <p:nvPr/>
        </p:nvSpPr>
        <p:spPr>
          <a:xfrm>
            <a:off x="103918" y="469033"/>
            <a:ext cx="9703759" cy="1077218"/>
          </a:xfrm>
          <a:prstGeom prst="rect">
            <a:avLst/>
          </a:prstGeom>
        </p:spPr>
        <p:style>
          <a:lnRef idx="2">
            <a:schemeClr val="dk1"/>
          </a:lnRef>
          <a:fillRef idx="1">
            <a:schemeClr val="lt1"/>
          </a:fillRef>
          <a:effectRef idx="0">
            <a:schemeClr val="dk1"/>
          </a:effectRef>
          <a:fontRef idx="minor">
            <a:schemeClr val="dk1"/>
          </a:fontRef>
        </p:style>
        <p:txBody>
          <a:bodyPr wrap="square" rIns="0" rtlCol="0">
            <a:spAutoFit/>
          </a:bodyPr>
          <a:lstStyle/>
          <a:p>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600" spc="-70" dirty="0">
                <a:latin typeface="BIZ UDPゴシック" panose="020B0400000000000000" pitchFamily="50" charset="-128"/>
                <a:ea typeface="BIZ UDPゴシック" panose="020B0400000000000000" pitchFamily="50" charset="-128"/>
              </a:rPr>
              <a:t>府は、府独自インセンティブの仕組みを見直し、市町村が保健事業に取り組みやすくなるような環境を整備する</a:t>
            </a:r>
            <a:endParaRPr kumimoji="1" lang="en-US" altLang="ja-JP" sz="1600" spc="-7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　整備にあたっては、保険者努力支援制度の活用・評価点獲得及び透明性の確保を基本的方針とする</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　被保険者の健康の保持増進及び保険料抑制につなげていく</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　進めるにあたっては、</a:t>
            </a:r>
            <a:r>
              <a:rPr kumimoji="1" lang="en-US" altLang="ja-JP" sz="1600" dirty="0">
                <a:latin typeface="BIZ UDPゴシック" panose="020B0400000000000000" pitchFamily="50" charset="-128"/>
                <a:ea typeface="BIZ UDPゴシック" panose="020B0400000000000000" pitchFamily="50" charset="-128"/>
              </a:rPr>
              <a:t>PDCA</a:t>
            </a:r>
            <a:r>
              <a:rPr kumimoji="1" lang="ja-JP" altLang="en-US" sz="1600" dirty="0">
                <a:latin typeface="BIZ UDPゴシック" panose="020B0400000000000000" pitchFamily="50" charset="-128"/>
                <a:ea typeface="BIZ UDPゴシック" panose="020B0400000000000000" pitchFamily="50" charset="-128"/>
              </a:rPr>
              <a:t>に基づく進捗管理を行っていく</a:t>
            </a:r>
          </a:p>
        </p:txBody>
      </p:sp>
      <p:sp>
        <p:nvSpPr>
          <p:cNvPr id="26" name="左矢印 25"/>
          <p:cNvSpPr/>
          <p:nvPr/>
        </p:nvSpPr>
        <p:spPr>
          <a:xfrm>
            <a:off x="6185632" y="4384805"/>
            <a:ext cx="2970000" cy="504000"/>
          </a:xfrm>
          <a:prstGeom prst="leftArrow">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BIZ UDPゴシック" panose="020B0400000000000000" pitchFamily="50" charset="-128"/>
                <a:ea typeface="BIZ UDPゴシック" panose="020B0400000000000000" pitchFamily="50" charset="-128"/>
              </a:rPr>
              <a:t> 効果的取組</a:t>
            </a:r>
          </a:p>
        </p:txBody>
      </p:sp>
      <p:sp>
        <p:nvSpPr>
          <p:cNvPr id="11" name="テキスト ボックス 10"/>
          <p:cNvSpPr txBox="1"/>
          <p:nvPr/>
        </p:nvSpPr>
        <p:spPr>
          <a:xfrm>
            <a:off x="1793621" y="2747039"/>
            <a:ext cx="1885589" cy="507831"/>
          </a:xfrm>
          <a:prstGeom prst="rect">
            <a:avLst/>
          </a:prstGeom>
          <a:noFill/>
        </p:spPr>
        <p:txBody>
          <a:bodyPr wrap="square" lIns="0" tIns="0" rIns="0" bIns="0" rtlCol="0">
            <a:spAutoFit/>
          </a:bodyPr>
          <a:lstStyle/>
          <a:p>
            <a:r>
              <a:rPr kumimoji="1" lang="ja-JP" altLang="en-US" sz="1100" dirty="0">
                <a:latin typeface="BIZ UDPゴシック" panose="020B0400000000000000" pitchFamily="50" charset="-128"/>
                <a:ea typeface="BIZ UDPゴシック" panose="020B0400000000000000" pitchFamily="50" charset="-128"/>
              </a:rPr>
              <a:t>┗保険者努力支援制度評価点　</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　 獲得につながる事業の実施</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┗ヘルスアップ事業費の活用</a:t>
            </a:r>
            <a:endParaRPr kumimoji="1" lang="en-US" altLang="ja-JP" sz="1100" dirty="0">
              <a:latin typeface="BIZ UDPゴシック" panose="020B0400000000000000" pitchFamily="50" charset="-128"/>
              <a:ea typeface="BIZ UDPゴシック" panose="020B0400000000000000" pitchFamily="50" charset="-128"/>
            </a:endParaRPr>
          </a:p>
        </p:txBody>
      </p:sp>
      <p:sp>
        <p:nvSpPr>
          <p:cNvPr id="33" name="テキスト ボックス 32"/>
          <p:cNvSpPr txBox="1"/>
          <p:nvPr/>
        </p:nvSpPr>
        <p:spPr>
          <a:xfrm>
            <a:off x="7065245" y="4116422"/>
            <a:ext cx="1233818" cy="169277"/>
          </a:xfrm>
          <a:prstGeom prst="rect">
            <a:avLst/>
          </a:prstGeom>
          <a:noFill/>
        </p:spPr>
        <p:txBody>
          <a:bodyPr wrap="square" lIns="0" tIns="0" rIns="0" bIns="0" rtlCol="0">
            <a:spAutoFit/>
          </a:bodyPr>
          <a:lstStyle/>
          <a:p>
            <a:r>
              <a:rPr kumimoji="1" lang="ja-JP" altLang="en-US" sz="1100" dirty="0">
                <a:latin typeface="BIZ UDPゴシック" panose="020B0400000000000000" pitchFamily="50" charset="-128"/>
                <a:ea typeface="BIZ UDPゴシック" panose="020B0400000000000000" pitchFamily="50" charset="-128"/>
              </a:rPr>
              <a:t>┗定期の照会・回答</a:t>
            </a:r>
            <a:endParaRPr kumimoji="1" lang="en-US" altLang="ja-JP" sz="1100" dirty="0">
              <a:latin typeface="BIZ UDPゴシック" panose="020B0400000000000000" pitchFamily="50" charset="-128"/>
              <a:ea typeface="BIZ UDPゴシック" panose="020B0400000000000000" pitchFamily="50" charset="-128"/>
            </a:endParaRPr>
          </a:p>
        </p:txBody>
      </p:sp>
      <p:sp>
        <p:nvSpPr>
          <p:cNvPr id="34" name="テキスト ボックス 33"/>
          <p:cNvSpPr txBox="1"/>
          <p:nvPr/>
        </p:nvSpPr>
        <p:spPr>
          <a:xfrm>
            <a:off x="7003961" y="2568553"/>
            <a:ext cx="2048632" cy="1015663"/>
          </a:xfrm>
          <a:prstGeom prst="rect">
            <a:avLst/>
          </a:prstGeom>
          <a:noFill/>
        </p:spPr>
        <p:txBody>
          <a:bodyPr wrap="square" lIns="0" tIns="0" rIns="0" bIns="0" rtlCol="0">
            <a:spAutoFit/>
          </a:bodyPr>
          <a:lstStyle/>
          <a:p>
            <a:r>
              <a:rPr kumimoji="1" lang="ja-JP" altLang="en-US" sz="1100" dirty="0">
                <a:latin typeface="BIZ UDPゴシック" panose="020B0400000000000000" pitchFamily="50" charset="-128"/>
                <a:ea typeface="BIZ UDPゴシック" panose="020B0400000000000000" pitchFamily="50" charset="-128"/>
              </a:rPr>
              <a:t>┗健診項目等の共通基準策定</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┗市町村保健事業独自事業への</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　 財政支援</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┗研修会の実施</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┗データ分析結果の展開</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┗アスマイルの実施　等</a:t>
            </a:r>
            <a:endParaRPr kumimoji="1" lang="en-US" altLang="ja-JP" sz="1100" dirty="0">
              <a:latin typeface="BIZ UDPゴシック" panose="020B0400000000000000" pitchFamily="50" charset="-128"/>
              <a:ea typeface="BIZ UDPゴシック" panose="020B0400000000000000" pitchFamily="50" charset="-128"/>
            </a:endParaRPr>
          </a:p>
        </p:txBody>
      </p:sp>
      <p:sp>
        <p:nvSpPr>
          <p:cNvPr id="35" name="左矢印 34"/>
          <p:cNvSpPr/>
          <p:nvPr/>
        </p:nvSpPr>
        <p:spPr>
          <a:xfrm>
            <a:off x="1304024" y="2026135"/>
            <a:ext cx="2387252" cy="853889"/>
          </a:xfrm>
          <a:prstGeom prst="leftArrow">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BIZ UDPゴシック" panose="020B0400000000000000" pitchFamily="50" charset="-128"/>
                <a:ea typeface="BIZ UDPゴシック" panose="020B0400000000000000" pitchFamily="50" charset="-128"/>
              </a:rPr>
              <a:t>   保健事業の実施</a:t>
            </a:r>
          </a:p>
        </p:txBody>
      </p:sp>
      <p:sp>
        <p:nvSpPr>
          <p:cNvPr id="2" name="楕円 1"/>
          <p:cNvSpPr/>
          <p:nvPr/>
        </p:nvSpPr>
        <p:spPr>
          <a:xfrm>
            <a:off x="103918" y="1726808"/>
            <a:ext cx="1312589" cy="3804665"/>
          </a:xfrm>
          <a:prstGeom prst="ellipse">
            <a:avLst/>
          </a:prstGeom>
          <a:noFill/>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36000" rIns="0" bIns="36000" numCol="1" spcCol="0" rtlCol="0" fromWordArt="0" anchor="ctr" anchorCtr="0" forceAA="0" compatLnSpc="1">
            <a:prstTxWarp prst="textNoShape">
              <a:avLst/>
            </a:prstTxWarp>
            <a:noAutofit/>
          </a:bodyPr>
          <a:lstStyle/>
          <a:p>
            <a:pPr algn="ctr"/>
            <a:r>
              <a:rPr kumimoji="1" lang="ja-JP" altLang="en-US" sz="1600" dirty="0">
                <a:latin typeface="BIZ UDPゴシック" panose="020B0400000000000000" pitchFamily="50" charset="-128"/>
                <a:ea typeface="BIZ UDPゴシック" panose="020B0400000000000000" pitchFamily="50" charset="-128"/>
              </a:rPr>
              <a:t>被保険者</a:t>
            </a:r>
            <a:endParaRPr kumimoji="1" lang="en-US" altLang="ja-JP" sz="1600" dirty="0">
              <a:latin typeface="BIZ UDPゴシック" panose="020B0400000000000000" pitchFamily="50" charset="-128"/>
              <a:ea typeface="BIZ UDPゴシック" panose="020B0400000000000000" pitchFamily="50" charset="-128"/>
            </a:endParaRPr>
          </a:p>
          <a:p>
            <a:pPr algn="ctr"/>
            <a:endParaRPr kumimoji="1" lang="en-US" altLang="ja-JP" sz="1600" dirty="0">
              <a:latin typeface="BIZ UDPゴシック" panose="020B0400000000000000" pitchFamily="50" charset="-128"/>
              <a:ea typeface="BIZ UDPゴシック" panose="020B0400000000000000" pitchFamily="50" charset="-128"/>
            </a:endParaRPr>
          </a:p>
          <a:p>
            <a:pPr algn="ctr"/>
            <a:endParaRPr kumimoji="1" lang="en-US" altLang="ja-JP" sz="1600" dirty="0">
              <a:latin typeface="BIZ UDPゴシック" panose="020B0400000000000000" pitchFamily="50" charset="-128"/>
              <a:ea typeface="BIZ UDPゴシック" panose="020B0400000000000000" pitchFamily="50" charset="-128"/>
            </a:endParaRPr>
          </a:p>
        </p:txBody>
      </p:sp>
      <p:sp>
        <p:nvSpPr>
          <p:cNvPr id="6" name="楕円 5"/>
          <p:cNvSpPr/>
          <p:nvPr/>
        </p:nvSpPr>
        <p:spPr>
          <a:xfrm>
            <a:off x="4044860" y="4385068"/>
            <a:ext cx="2088000" cy="503737"/>
          </a:xfrm>
          <a:prstGeom prst="ellipse">
            <a:avLst/>
          </a:prstGeom>
          <a:noFill/>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200" dirty="0">
                <a:latin typeface="BIZ UDPゴシック" panose="020B0400000000000000" pitchFamily="50" charset="-128"/>
                <a:ea typeface="BIZ UDPゴシック" panose="020B0400000000000000" pitchFamily="50" charset="-128"/>
              </a:rPr>
              <a:t>市町村</a:t>
            </a:r>
            <a:endParaRPr kumimoji="1" lang="en-US" altLang="ja-JP" sz="1200" dirty="0">
              <a:latin typeface="BIZ UDPゴシック" panose="020B0400000000000000" pitchFamily="50" charset="-128"/>
              <a:ea typeface="BIZ UDPゴシック" panose="020B0400000000000000" pitchFamily="50" charset="-128"/>
            </a:endParaRPr>
          </a:p>
          <a:p>
            <a:pPr algn="ctr"/>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効果的取組実施市町村</a:t>
            </a:r>
            <a:r>
              <a:rPr kumimoji="1" lang="en-US" altLang="ja-JP" sz="1050" dirty="0">
                <a:latin typeface="BIZ UDPゴシック" panose="020B0400000000000000" pitchFamily="50" charset="-128"/>
                <a:ea typeface="BIZ UDPゴシック" panose="020B0400000000000000" pitchFamily="50" charset="-128"/>
              </a:rPr>
              <a:t>】</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31" name="左矢印 30"/>
          <p:cNvSpPr/>
          <p:nvPr/>
        </p:nvSpPr>
        <p:spPr>
          <a:xfrm>
            <a:off x="5815243" y="5214103"/>
            <a:ext cx="3372737" cy="513294"/>
          </a:xfrm>
          <a:prstGeom prst="leftArrow">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BIZ UDPゴシック" panose="020B0400000000000000" pitchFamily="50" charset="-128"/>
                <a:ea typeface="BIZ UDPゴシック" panose="020B0400000000000000" pitchFamily="50" charset="-128"/>
              </a:rPr>
              <a:t>　　　介入支援</a:t>
            </a:r>
          </a:p>
        </p:txBody>
      </p:sp>
      <p:sp>
        <p:nvSpPr>
          <p:cNvPr id="20" name="テキスト ボックス 19"/>
          <p:cNvSpPr txBox="1"/>
          <p:nvPr/>
        </p:nvSpPr>
        <p:spPr>
          <a:xfrm>
            <a:off x="3855041" y="6478785"/>
            <a:ext cx="2641267" cy="169277"/>
          </a:xfrm>
          <a:prstGeom prst="rect">
            <a:avLst/>
          </a:prstGeom>
          <a:noFill/>
        </p:spPr>
        <p:txBody>
          <a:bodyPr wrap="square" lIns="0" tIns="0" rIns="0" bIns="0" rtlCol="0">
            <a:spAutoFit/>
          </a:bodyPr>
          <a:lstStyle/>
          <a:p>
            <a:r>
              <a:rPr kumimoji="1" lang="ja-JP" altLang="en-US" sz="1100" dirty="0">
                <a:latin typeface="BIZ UDPゴシック" panose="020B0400000000000000" pitchFamily="50" charset="-128"/>
                <a:ea typeface="BIZ UDPゴシック" panose="020B0400000000000000" pitchFamily="50" charset="-128"/>
              </a:rPr>
              <a:t>┗被保険者向けの分かりやすい説明資料</a:t>
            </a:r>
            <a:endParaRPr kumimoji="1" lang="en-US" altLang="ja-JP" sz="1100" dirty="0">
              <a:latin typeface="BIZ UDPゴシック" panose="020B0400000000000000" pitchFamily="50" charset="-128"/>
              <a:ea typeface="BIZ UDPゴシック" panose="020B0400000000000000" pitchFamily="50" charset="-128"/>
            </a:endParaRPr>
          </a:p>
        </p:txBody>
      </p:sp>
      <p:sp>
        <p:nvSpPr>
          <p:cNvPr id="3" name="テキスト ボックス 2"/>
          <p:cNvSpPr txBox="1"/>
          <p:nvPr/>
        </p:nvSpPr>
        <p:spPr>
          <a:xfrm>
            <a:off x="153995" y="3528798"/>
            <a:ext cx="1344706" cy="430887"/>
          </a:xfrm>
          <a:prstGeom prst="rect">
            <a:avLst/>
          </a:prstGeom>
          <a:noFill/>
        </p:spPr>
        <p:txBody>
          <a:bodyPr wrap="square" rtlCol="0">
            <a:spAutoFit/>
          </a:bodyPr>
          <a:lstStyle/>
          <a:p>
            <a:r>
              <a:rPr kumimoji="1" lang="ja-JP" altLang="en-US" sz="1050" u="sng" dirty="0">
                <a:latin typeface="BIZ UDPゴシック" panose="020B0400000000000000" pitchFamily="50" charset="-128"/>
                <a:ea typeface="BIZ UDPゴシック" panose="020B0400000000000000" pitchFamily="50" charset="-128"/>
              </a:rPr>
              <a:t>➢健康の保持増進</a:t>
            </a:r>
            <a:endParaRPr kumimoji="1" lang="en-US" altLang="ja-JP" sz="1050" u="sng" dirty="0">
              <a:latin typeface="BIZ UDPゴシック" panose="020B0400000000000000" pitchFamily="50" charset="-128"/>
              <a:ea typeface="BIZ UDPゴシック" panose="020B0400000000000000" pitchFamily="50" charset="-128"/>
            </a:endParaRPr>
          </a:p>
          <a:p>
            <a:r>
              <a:rPr kumimoji="1" lang="ja-JP" altLang="en-US" sz="1050" u="sng" dirty="0">
                <a:latin typeface="BIZ UDPゴシック" panose="020B0400000000000000" pitchFamily="50" charset="-128"/>
                <a:ea typeface="BIZ UDPゴシック" panose="020B0400000000000000" pitchFamily="50" charset="-128"/>
              </a:rPr>
              <a:t>➢保険料抑制</a:t>
            </a:r>
          </a:p>
        </p:txBody>
      </p:sp>
      <p:sp>
        <p:nvSpPr>
          <p:cNvPr id="4" name="楕円 3"/>
          <p:cNvSpPr/>
          <p:nvPr/>
        </p:nvSpPr>
        <p:spPr>
          <a:xfrm>
            <a:off x="7169726" y="5392398"/>
            <a:ext cx="180000" cy="1800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dirty="0">
                <a:latin typeface="BIZ UDPゴシック" panose="020B0400000000000000" pitchFamily="50" charset="-128"/>
                <a:ea typeface="BIZ UDPゴシック" panose="020B0400000000000000" pitchFamily="50" charset="-128"/>
              </a:rPr>
              <a:t>E</a:t>
            </a:r>
            <a:endParaRPr kumimoji="1" lang="ja-JP" altLang="en-US" sz="1100" dirty="0">
              <a:latin typeface="BIZ UDPゴシック" panose="020B0400000000000000" pitchFamily="50" charset="-128"/>
              <a:ea typeface="BIZ UDPゴシック" panose="020B0400000000000000" pitchFamily="50" charset="-128"/>
            </a:endParaRPr>
          </a:p>
        </p:txBody>
      </p:sp>
      <p:sp>
        <p:nvSpPr>
          <p:cNvPr id="24" name="楕円 23"/>
          <p:cNvSpPr/>
          <p:nvPr/>
        </p:nvSpPr>
        <p:spPr>
          <a:xfrm>
            <a:off x="3463571" y="6234401"/>
            <a:ext cx="180000" cy="1800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latin typeface="BIZ UDPゴシック" panose="020B0400000000000000" pitchFamily="50" charset="-128"/>
                <a:ea typeface="BIZ UDPゴシック" panose="020B0400000000000000" pitchFamily="50" charset="-128"/>
              </a:rPr>
              <a:t>F</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25" name="楕円 24"/>
          <p:cNvSpPr/>
          <p:nvPr/>
        </p:nvSpPr>
        <p:spPr>
          <a:xfrm>
            <a:off x="1793621" y="2363079"/>
            <a:ext cx="180000" cy="1800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latin typeface="BIZ UDPゴシック" panose="020B0400000000000000" pitchFamily="50" charset="-128"/>
                <a:ea typeface="BIZ UDPゴシック" panose="020B0400000000000000" pitchFamily="50" charset="-128"/>
              </a:rPr>
              <a:t>A</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27" name="楕円 26"/>
          <p:cNvSpPr/>
          <p:nvPr/>
        </p:nvSpPr>
        <p:spPr>
          <a:xfrm>
            <a:off x="6929745" y="2238681"/>
            <a:ext cx="180000" cy="1800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latin typeface="BIZ UDPゴシック" panose="020B0400000000000000" pitchFamily="50" charset="-128"/>
                <a:ea typeface="BIZ UDPゴシック" panose="020B0400000000000000" pitchFamily="50" charset="-128"/>
              </a:rPr>
              <a:t>B</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28" name="楕円 27"/>
          <p:cNvSpPr/>
          <p:nvPr/>
        </p:nvSpPr>
        <p:spPr>
          <a:xfrm>
            <a:off x="6966474" y="3808895"/>
            <a:ext cx="180000" cy="1800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dirty="0">
                <a:latin typeface="BIZ UDPゴシック" panose="020B0400000000000000" pitchFamily="50" charset="-128"/>
                <a:ea typeface="BIZ UDPゴシック" panose="020B0400000000000000" pitchFamily="50" charset="-128"/>
              </a:rPr>
              <a:t>C</a:t>
            </a:r>
            <a:endParaRPr kumimoji="1" lang="ja-JP" altLang="en-US" sz="1100" dirty="0">
              <a:latin typeface="BIZ UDPゴシック" panose="020B0400000000000000" pitchFamily="50" charset="-128"/>
              <a:ea typeface="BIZ UDPゴシック" panose="020B0400000000000000" pitchFamily="50" charset="-128"/>
            </a:endParaRPr>
          </a:p>
        </p:txBody>
      </p:sp>
      <p:sp>
        <p:nvSpPr>
          <p:cNvPr id="29" name="楕円 28"/>
          <p:cNvSpPr/>
          <p:nvPr/>
        </p:nvSpPr>
        <p:spPr>
          <a:xfrm>
            <a:off x="2185749" y="4520855"/>
            <a:ext cx="180000" cy="1800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dirty="0">
                <a:latin typeface="BIZ UDPゴシック" panose="020B0400000000000000" pitchFamily="50" charset="-128"/>
                <a:ea typeface="BIZ UDPゴシック" panose="020B0400000000000000" pitchFamily="50" charset="-128"/>
              </a:rPr>
              <a:t>D</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30" name="楕円 29"/>
          <p:cNvSpPr/>
          <p:nvPr/>
        </p:nvSpPr>
        <p:spPr>
          <a:xfrm>
            <a:off x="7003961" y="4549062"/>
            <a:ext cx="180000" cy="1800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dirty="0">
                <a:latin typeface="BIZ UDPゴシック" panose="020B0400000000000000" pitchFamily="50" charset="-128"/>
                <a:ea typeface="BIZ UDPゴシック" panose="020B0400000000000000" pitchFamily="50" charset="-128"/>
              </a:rPr>
              <a:t>D</a:t>
            </a:r>
            <a:endParaRPr kumimoji="1" lang="ja-JP" altLang="en-US" sz="1100" dirty="0">
              <a:latin typeface="BIZ UDPゴシック" panose="020B0400000000000000" pitchFamily="50" charset="-128"/>
              <a:ea typeface="BIZ UDPゴシック" panose="020B0400000000000000" pitchFamily="50" charset="-128"/>
            </a:endParaRPr>
          </a:p>
        </p:txBody>
      </p:sp>
      <p:sp>
        <p:nvSpPr>
          <p:cNvPr id="32" name="テキスト ボックス 31"/>
          <p:cNvSpPr txBox="1"/>
          <p:nvPr/>
        </p:nvSpPr>
        <p:spPr>
          <a:xfrm>
            <a:off x="2225941" y="4804167"/>
            <a:ext cx="1479040" cy="169277"/>
          </a:xfrm>
          <a:prstGeom prst="rect">
            <a:avLst/>
          </a:prstGeom>
          <a:noFill/>
        </p:spPr>
        <p:txBody>
          <a:bodyPr wrap="square" lIns="0" tIns="0" rIns="0" bIns="0" rtlCol="0">
            <a:spAutoFit/>
          </a:bodyPr>
          <a:lstStyle/>
          <a:p>
            <a:r>
              <a:rPr kumimoji="1" lang="ja-JP" altLang="en-US" sz="1100" dirty="0">
                <a:latin typeface="BIZ UDPゴシック" panose="020B0400000000000000" pitchFamily="50" charset="-128"/>
                <a:ea typeface="BIZ UDPゴシック" panose="020B0400000000000000" pitchFamily="50" charset="-128"/>
              </a:rPr>
              <a:t>┗効果的取組の実施</a:t>
            </a:r>
            <a:endParaRPr kumimoji="1" lang="en-US" altLang="ja-JP" sz="1100" dirty="0">
              <a:latin typeface="BIZ UDPゴシック" panose="020B0400000000000000" pitchFamily="50" charset="-128"/>
              <a:ea typeface="BIZ UDPゴシック" panose="020B0400000000000000" pitchFamily="50" charset="-128"/>
            </a:endParaRPr>
          </a:p>
        </p:txBody>
      </p:sp>
      <p:sp>
        <p:nvSpPr>
          <p:cNvPr id="36" name="テキスト ボックス 35"/>
          <p:cNvSpPr txBox="1"/>
          <p:nvPr/>
        </p:nvSpPr>
        <p:spPr>
          <a:xfrm>
            <a:off x="7109745" y="4838522"/>
            <a:ext cx="1959156" cy="169277"/>
          </a:xfrm>
          <a:prstGeom prst="rect">
            <a:avLst/>
          </a:prstGeom>
          <a:noFill/>
        </p:spPr>
        <p:txBody>
          <a:bodyPr wrap="square" lIns="0" tIns="0" rIns="0" bIns="0" rtlCol="0">
            <a:spAutoFit/>
          </a:bodyPr>
          <a:lstStyle/>
          <a:p>
            <a:r>
              <a:rPr kumimoji="1" lang="ja-JP" altLang="en-US" sz="1100" dirty="0">
                <a:latin typeface="BIZ UDPゴシック" panose="020B0400000000000000" pitchFamily="50" charset="-128"/>
                <a:ea typeface="BIZ UDPゴシック" panose="020B0400000000000000" pitchFamily="50" charset="-128"/>
              </a:rPr>
              <a:t>┗効果的取組への財政支援</a:t>
            </a:r>
            <a:endParaRPr kumimoji="1" lang="en-US" altLang="ja-JP" sz="1100" dirty="0">
              <a:latin typeface="BIZ UDPゴシック" panose="020B0400000000000000" pitchFamily="50" charset="-128"/>
              <a:ea typeface="BIZ UDPゴシック" panose="020B0400000000000000" pitchFamily="50" charset="-128"/>
            </a:endParaRPr>
          </a:p>
        </p:txBody>
      </p:sp>
      <p:sp>
        <p:nvSpPr>
          <p:cNvPr id="42" name="スライド番号プレースホルダー 1">
            <a:extLst>
              <a:ext uri="{FF2B5EF4-FFF2-40B4-BE49-F238E27FC236}">
                <a16:creationId xmlns:a16="http://schemas.microsoft.com/office/drawing/2014/main" id="{F8869E25-A8EE-43A3-B897-7832BF48FEDA}"/>
              </a:ext>
            </a:extLst>
          </p:cNvPr>
          <p:cNvSpPr>
            <a:spLocks noGrp="1"/>
          </p:cNvSpPr>
          <p:nvPr>
            <p:ph type="sldNum" sz="quarter" idx="12"/>
          </p:nvPr>
        </p:nvSpPr>
        <p:spPr>
          <a:xfrm>
            <a:off x="7578827" y="6469330"/>
            <a:ext cx="2228850" cy="365125"/>
          </a:xfrm>
        </p:spPr>
        <p:txBody>
          <a:bodyPr/>
          <a:lstStyle/>
          <a:p>
            <a:fld id="{8DE7185B-0B4E-4587-B1A4-758C0B0BD2F9}" type="slidenum">
              <a:rPr kumimoji="1" lang="ja-JP" altLang="en-US" sz="1100" smtClean="0">
                <a:latin typeface="BIZ UDPゴシック" panose="020B0400000000000000" pitchFamily="50" charset="-128"/>
                <a:ea typeface="BIZ UDPゴシック" panose="020B0400000000000000" pitchFamily="50" charset="-128"/>
              </a:rPr>
              <a:t>2</a:t>
            </a:fld>
            <a:endParaRPr kumimoji="1" lang="ja-JP" altLang="en-US" sz="11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419545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64AB018E-12BD-4977-9377-6719058F6FF8}"/>
              </a:ext>
            </a:extLst>
          </p:cNvPr>
          <p:cNvSpPr txBox="1"/>
          <p:nvPr/>
        </p:nvSpPr>
        <p:spPr>
          <a:xfrm>
            <a:off x="0" y="4210"/>
            <a:ext cx="9906000" cy="392415"/>
          </a:xfrm>
          <a:prstGeom prst="rect">
            <a:avLst/>
          </a:prstGeom>
          <a:ln>
            <a:noFill/>
          </a:ln>
        </p:spPr>
        <p:style>
          <a:lnRef idx="3">
            <a:schemeClr val="lt1"/>
          </a:lnRef>
          <a:fillRef idx="1">
            <a:schemeClr val="accent2"/>
          </a:fillRef>
          <a:effectRef idx="1">
            <a:schemeClr val="accent2"/>
          </a:effectRef>
          <a:fontRef idx="minor">
            <a:schemeClr val="lt1"/>
          </a:fontRef>
        </p:style>
        <p:txBody>
          <a:bodyPr wrap="square" rtlCol="0">
            <a:spAutoFit/>
          </a:bodyPr>
          <a:lstStyle/>
          <a:p>
            <a:r>
              <a:rPr kumimoji="1" lang="en-US" altLang="ja-JP" sz="1950" dirty="0"/>
              <a:t> </a:t>
            </a:r>
            <a:r>
              <a:rPr kumimoji="1" lang="ja-JP" altLang="en-US" sz="1600" b="1" dirty="0">
                <a:latin typeface="BIZ UDPゴシック" panose="020B0400000000000000" pitchFamily="50" charset="-128"/>
                <a:ea typeface="BIZ UDPゴシック" panose="020B0400000000000000" pitchFamily="50" charset="-128"/>
              </a:rPr>
              <a:t>保険料完全統一後の保健事業の在り方について</a:t>
            </a:r>
            <a:endParaRPr kumimoji="1" lang="ja-JP" altLang="en-US" sz="1400" b="1" dirty="0">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02F2A343-F0C2-4A35-A66A-1F566B267A28}"/>
              </a:ext>
            </a:extLst>
          </p:cNvPr>
          <p:cNvSpPr txBox="1"/>
          <p:nvPr/>
        </p:nvSpPr>
        <p:spPr>
          <a:xfrm>
            <a:off x="95864" y="446034"/>
            <a:ext cx="9711813" cy="3313728"/>
          </a:xfrm>
          <a:prstGeom prst="rect">
            <a:avLst/>
          </a:prstGeom>
        </p:spPr>
        <p:style>
          <a:lnRef idx="2">
            <a:schemeClr val="dk1"/>
          </a:lnRef>
          <a:fillRef idx="1">
            <a:schemeClr val="lt1"/>
          </a:fillRef>
          <a:effectRef idx="0">
            <a:schemeClr val="dk1"/>
          </a:effectRef>
          <a:fontRef idx="minor">
            <a:schemeClr val="dk1"/>
          </a:fontRef>
        </p:style>
        <p:txBody>
          <a:bodyPr wrap="square" rIns="0" rtlCol="0">
            <a:spAutoFit/>
          </a:bodyPr>
          <a:lstStyle/>
          <a:p>
            <a:pPr>
              <a:lnSpc>
                <a:spcPts val="500"/>
              </a:lnSpc>
              <a:spcBef>
                <a:spcPts val="1200"/>
              </a:spcBef>
            </a:pP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latin typeface="BIZ UDPゴシック" panose="020B0400000000000000" pitchFamily="50" charset="-128"/>
                <a:ea typeface="BIZ UDPゴシック" panose="020B0400000000000000" pitchFamily="50" charset="-128"/>
              </a:rPr>
              <a:t>＜Ⓐ保健事業の実施＞</a:t>
            </a: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spcBef>
                <a:spcPts val="600"/>
              </a:spcBef>
            </a:pPr>
            <a:r>
              <a:rPr kumimoji="1" lang="en-US" altLang="ja-JP" sz="1600" dirty="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　</a:t>
            </a:r>
            <a:r>
              <a:rPr kumimoji="1" lang="en-US" altLang="ja-JP" sz="1600" dirty="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①保健事業実施にあたっての財源の充て方</a:t>
            </a: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latin typeface="BIZ UDPゴシック" panose="020B0400000000000000" pitchFamily="50" charset="-128"/>
                <a:ea typeface="BIZ UDPゴシック" panose="020B0400000000000000" pitchFamily="50" charset="-128"/>
              </a:rPr>
              <a:t>　　</a:t>
            </a:r>
            <a:r>
              <a:rPr kumimoji="1" lang="en-US" altLang="ja-JP" sz="1600" dirty="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考え方</a:t>
            </a:r>
            <a:r>
              <a:rPr kumimoji="1" lang="en-US" altLang="ja-JP" sz="1600" dirty="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a:t>
            </a: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latin typeface="BIZ UDPゴシック" panose="020B0400000000000000" pitchFamily="50" charset="-128"/>
                <a:ea typeface="BIZ UDPゴシック" panose="020B0400000000000000" pitchFamily="50" charset="-128"/>
              </a:rPr>
              <a:t>　　　　１．市町村国保ヘルスアップ事業費（保険者努力支援交付金（予防・健康づくり支援分））</a:t>
            </a: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latin typeface="BIZ UDPゴシック" panose="020B0400000000000000" pitchFamily="50" charset="-128"/>
                <a:ea typeface="BIZ UDPゴシック" panose="020B0400000000000000" pitchFamily="50" charset="-128"/>
              </a:rPr>
              <a:t>　　　　２．保険給付費等交付金（共通基準）</a:t>
            </a: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latin typeface="BIZ UDPゴシック" panose="020B0400000000000000" pitchFamily="50" charset="-128"/>
                <a:ea typeface="BIZ UDPゴシック" panose="020B0400000000000000" pitchFamily="50" charset="-128"/>
              </a:rPr>
              <a:t>　　　　３．保険給付費等交付金（独自事業分）　　の順で適用</a:t>
            </a: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latin typeface="BIZ UDPゴシック" panose="020B0400000000000000" pitchFamily="50" charset="-128"/>
                <a:ea typeface="BIZ UDPゴシック" panose="020B0400000000000000" pitchFamily="50" charset="-128"/>
              </a:rPr>
              <a:t>　　　　また、</a:t>
            </a: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latin typeface="BIZ UDPゴシック" panose="020B0400000000000000" pitchFamily="50" charset="-128"/>
                <a:ea typeface="BIZ UDPゴシック" panose="020B0400000000000000" pitchFamily="50" charset="-128"/>
              </a:rPr>
              <a:t>　　　　　・ １～３には該当しない場合</a:t>
            </a: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latin typeface="BIZ UDPゴシック" panose="020B0400000000000000" pitchFamily="50" charset="-128"/>
                <a:ea typeface="BIZ UDPゴシック" panose="020B0400000000000000" pitchFamily="50" charset="-128"/>
              </a:rPr>
              <a:t>　　　　　・ ３の上限額を超える場合　　　にはなるが、</a:t>
            </a: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latin typeface="BIZ UDPゴシック" panose="020B0400000000000000" pitchFamily="50" charset="-128"/>
                <a:ea typeface="BIZ UDPゴシック" panose="020B0400000000000000" pitchFamily="50" charset="-128"/>
              </a:rPr>
              <a:t>　　　　効果的といえる事業については、「効果的取組」として認められた事業に対し、必要な財源を交付する</a:t>
            </a: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latin typeface="BIZ UDPゴシック" panose="020B0400000000000000" pitchFamily="50" charset="-128"/>
                <a:ea typeface="BIZ UDPゴシック" panose="020B0400000000000000" pitchFamily="50" charset="-128"/>
              </a:rPr>
              <a:t>　　　　スキームとし、その財源は府２号繰入金を活用。</a:t>
            </a:r>
            <a:endParaRPr kumimoji="1" lang="en-US" altLang="ja-JP" sz="1600" dirty="0">
              <a:latin typeface="BIZ UDPゴシック" panose="020B0400000000000000" pitchFamily="50" charset="-128"/>
              <a:ea typeface="BIZ UDPゴシック" panose="020B0400000000000000" pitchFamily="50" charset="-128"/>
            </a:endParaRPr>
          </a:p>
          <a:p>
            <a:endParaRPr kumimoji="1" lang="en-US" altLang="ja-JP" sz="1600" dirty="0">
              <a:latin typeface="BIZ UDPゴシック" panose="020B0400000000000000" pitchFamily="50" charset="-128"/>
              <a:ea typeface="BIZ UDPゴシック" panose="020B0400000000000000" pitchFamily="50" charset="-128"/>
            </a:endParaRPr>
          </a:p>
        </p:txBody>
      </p:sp>
      <p:sp>
        <p:nvSpPr>
          <p:cNvPr id="5" name="スライド番号プレースホルダー 1">
            <a:extLst>
              <a:ext uri="{FF2B5EF4-FFF2-40B4-BE49-F238E27FC236}">
                <a16:creationId xmlns:a16="http://schemas.microsoft.com/office/drawing/2014/main" id="{4AB03682-EEEF-40C8-B768-912BB2DFC977}"/>
              </a:ext>
            </a:extLst>
          </p:cNvPr>
          <p:cNvSpPr>
            <a:spLocks noGrp="1"/>
          </p:cNvSpPr>
          <p:nvPr>
            <p:ph type="sldNum" sz="quarter" idx="12"/>
          </p:nvPr>
        </p:nvSpPr>
        <p:spPr>
          <a:xfrm>
            <a:off x="7578827" y="6469330"/>
            <a:ext cx="2228850" cy="365125"/>
          </a:xfrm>
        </p:spPr>
        <p:txBody>
          <a:bodyPr/>
          <a:lstStyle/>
          <a:p>
            <a:fld id="{8DE7185B-0B4E-4587-B1A4-758C0B0BD2F9}" type="slidenum">
              <a:rPr kumimoji="1" lang="ja-JP" altLang="en-US" sz="1100" smtClean="0">
                <a:latin typeface="BIZ UDPゴシック" panose="020B0400000000000000" pitchFamily="50" charset="-128"/>
                <a:ea typeface="BIZ UDPゴシック" panose="020B0400000000000000" pitchFamily="50" charset="-128"/>
              </a:rPr>
              <a:t>3</a:t>
            </a:fld>
            <a:endParaRPr kumimoji="1" lang="ja-JP" altLang="en-US" sz="11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465491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1829890-C053-4454-AFA2-7D81E03BD3B1}"/>
              </a:ext>
            </a:extLst>
          </p:cNvPr>
          <p:cNvSpPr>
            <a:spLocks noGrp="1"/>
          </p:cNvSpPr>
          <p:nvPr>
            <p:ph type="sldNum" sz="quarter" idx="12"/>
          </p:nvPr>
        </p:nvSpPr>
        <p:spPr>
          <a:xfrm>
            <a:off x="7578827" y="6469330"/>
            <a:ext cx="2228850" cy="365125"/>
          </a:xfrm>
        </p:spPr>
        <p:txBody>
          <a:bodyPr/>
          <a:lstStyle/>
          <a:p>
            <a:fld id="{8DE7185B-0B4E-4587-B1A4-758C0B0BD2F9}" type="slidenum">
              <a:rPr kumimoji="1" lang="ja-JP" altLang="en-US" sz="1100" smtClean="0">
                <a:latin typeface="BIZ UDPゴシック" panose="020B0400000000000000" pitchFamily="50" charset="-128"/>
                <a:ea typeface="BIZ UDPゴシック" panose="020B0400000000000000" pitchFamily="50" charset="-128"/>
              </a:rPr>
              <a:t>4</a:t>
            </a:fld>
            <a:endParaRPr kumimoji="1" lang="ja-JP" altLang="en-US" sz="1100" dirty="0">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E566F21F-471C-418C-97C3-B0F561FC0324}"/>
              </a:ext>
            </a:extLst>
          </p:cNvPr>
          <p:cNvSpPr txBox="1"/>
          <p:nvPr/>
        </p:nvSpPr>
        <p:spPr>
          <a:xfrm>
            <a:off x="0" y="4210"/>
            <a:ext cx="9906000" cy="392415"/>
          </a:xfrm>
          <a:prstGeom prst="rect">
            <a:avLst/>
          </a:prstGeom>
          <a:ln>
            <a:noFill/>
          </a:ln>
        </p:spPr>
        <p:style>
          <a:lnRef idx="3">
            <a:schemeClr val="lt1"/>
          </a:lnRef>
          <a:fillRef idx="1">
            <a:schemeClr val="accent2"/>
          </a:fillRef>
          <a:effectRef idx="1">
            <a:schemeClr val="accent2"/>
          </a:effectRef>
          <a:fontRef idx="minor">
            <a:schemeClr val="lt1"/>
          </a:fontRef>
        </p:style>
        <p:txBody>
          <a:bodyPr wrap="square" rtlCol="0">
            <a:spAutoFit/>
          </a:bodyPr>
          <a:lstStyle/>
          <a:p>
            <a:r>
              <a:rPr kumimoji="1" lang="en-US" altLang="ja-JP" sz="1950" dirty="0"/>
              <a:t> </a:t>
            </a:r>
            <a:r>
              <a:rPr kumimoji="1" lang="ja-JP" altLang="en-US" sz="1600" b="1" dirty="0">
                <a:latin typeface="BIZ UDPゴシック" panose="020B0400000000000000" pitchFamily="50" charset="-128"/>
                <a:ea typeface="BIZ UDPゴシック" panose="020B0400000000000000" pitchFamily="50" charset="-128"/>
              </a:rPr>
              <a:t>保険料完全統一後の保健事業の在り方について</a:t>
            </a:r>
            <a:endParaRPr kumimoji="1" lang="ja-JP" altLang="en-US" sz="1400" b="1" dirty="0">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B896FF80-DA27-4B96-A65A-EE30A2ACD012}"/>
              </a:ext>
            </a:extLst>
          </p:cNvPr>
          <p:cNvSpPr txBox="1"/>
          <p:nvPr/>
        </p:nvSpPr>
        <p:spPr>
          <a:xfrm>
            <a:off x="95864" y="450250"/>
            <a:ext cx="9711813" cy="4403770"/>
          </a:xfrm>
          <a:prstGeom prst="rect">
            <a:avLst/>
          </a:prstGeom>
        </p:spPr>
        <p:style>
          <a:lnRef idx="2">
            <a:schemeClr val="dk1"/>
          </a:lnRef>
          <a:fillRef idx="1">
            <a:schemeClr val="lt1"/>
          </a:fillRef>
          <a:effectRef idx="0">
            <a:schemeClr val="dk1"/>
          </a:effectRef>
          <a:fontRef idx="minor">
            <a:schemeClr val="dk1"/>
          </a:fontRef>
        </p:style>
        <p:txBody>
          <a:bodyPr wrap="square" rIns="0" rtlCol="0">
            <a:spAutoFit/>
          </a:bodyPr>
          <a:lstStyle/>
          <a:p>
            <a:pPr>
              <a:lnSpc>
                <a:spcPts val="500"/>
              </a:lnSpc>
            </a:pP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latin typeface="BIZ UDPゴシック" panose="020B0400000000000000" pitchFamily="50" charset="-128"/>
                <a:ea typeface="BIZ UDPゴシック" panose="020B0400000000000000" pitchFamily="50" charset="-128"/>
              </a:rPr>
              <a:t>＜Ⓑ助言・支援＞</a:t>
            </a: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spcBef>
                <a:spcPts val="600"/>
              </a:spcBef>
            </a:pPr>
            <a:r>
              <a:rPr kumimoji="1" lang="ja-JP" altLang="en-US" sz="1600" dirty="0">
                <a:latin typeface="BIZ UDPゴシック" panose="020B0400000000000000" pitchFamily="50" charset="-128"/>
                <a:ea typeface="BIZ UDPゴシック" panose="020B0400000000000000" pitchFamily="50" charset="-128"/>
              </a:rPr>
              <a:t>　　②独自事業分の内容</a:t>
            </a: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latin typeface="BIZ UDPゴシック" panose="020B0400000000000000" pitchFamily="50" charset="-128"/>
                <a:ea typeface="BIZ UDPゴシック" panose="020B0400000000000000" pitchFamily="50" charset="-128"/>
              </a:rPr>
              <a:t>　</a:t>
            </a: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latin typeface="BIZ UDPゴシック" panose="020B0400000000000000" pitchFamily="50" charset="-128"/>
                <a:ea typeface="BIZ UDPゴシック" panose="020B0400000000000000" pitchFamily="50" charset="-128"/>
              </a:rPr>
              <a:t>　　</a:t>
            </a:r>
            <a:r>
              <a:rPr kumimoji="1" lang="en-US" altLang="ja-JP" sz="1600" dirty="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考え方</a:t>
            </a:r>
            <a:r>
              <a:rPr kumimoji="1" lang="en-US" altLang="ja-JP" sz="1600" dirty="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a:t>
            </a: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latin typeface="BIZ UDPゴシック" panose="020B0400000000000000" pitchFamily="50" charset="-128"/>
                <a:ea typeface="BIZ UDPゴシック" panose="020B0400000000000000" pitchFamily="50" charset="-128"/>
              </a:rPr>
              <a:t>　　　　■対象：</a:t>
            </a: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latin typeface="BIZ UDPゴシック" panose="020B0400000000000000" pitchFamily="50" charset="-128"/>
                <a:ea typeface="BIZ UDPゴシック" panose="020B0400000000000000" pitchFamily="50" charset="-128"/>
              </a:rPr>
              <a:t>　　　　　　・保険者努力支援制度　取組評価分（市町村分）の指標に該当するもの</a:t>
            </a: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latin typeface="BIZ UDPゴシック" panose="020B0400000000000000" pitchFamily="50" charset="-128"/>
                <a:ea typeface="BIZ UDPゴシック" panose="020B0400000000000000" pitchFamily="50" charset="-128"/>
              </a:rPr>
              <a:t>　　　　　　・（Ｐ３）の財源の充て方に即して、ヘルスアップ事業費や共通基準には該当しないもの</a:t>
            </a: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latin typeface="BIZ UDPゴシック" panose="020B0400000000000000" pitchFamily="50" charset="-128"/>
                <a:ea typeface="BIZ UDPゴシック" panose="020B0400000000000000" pitchFamily="50" charset="-128"/>
              </a:rPr>
              <a:t>　　　　　　・具体的な事業の内容については、市町村の地域特性等に応じて、検討いただく</a:t>
            </a: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latin typeface="BIZ UDPゴシック" panose="020B0400000000000000" pitchFamily="50" charset="-128"/>
                <a:ea typeface="BIZ UDPゴシック" panose="020B0400000000000000" pitchFamily="50" charset="-128"/>
              </a:rPr>
              <a:t>　　　　■上限額：</a:t>
            </a: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latin typeface="BIZ UDPゴシック" panose="020B0400000000000000" pitchFamily="50" charset="-128"/>
                <a:ea typeface="BIZ UDPゴシック" panose="020B0400000000000000" pitchFamily="50" charset="-128"/>
              </a:rPr>
              <a:t>　　　　　　・現行の上限額（</a:t>
            </a:r>
            <a:r>
              <a:rPr kumimoji="1" lang="en-US" altLang="ja-JP" sz="1600" dirty="0">
                <a:latin typeface="BIZ UDPゴシック" panose="020B0400000000000000" pitchFamily="50" charset="-128"/>
                <a:ea typeface="BIZ UDPゴシック" panose="020B0400000000000000" pitchFamily="50" charset="-128"/>
              </a:rPr>
              <a:t>3.5%</a:t>
            </a:r>
            <a:r>
              <a:rPr kumimoji="1" lang="ja-JP" altLang="en-US" sz="1600" dirty="0">
                <a:latin typeface="BIZ UDPゴシック" panose="020B0400000000000000" pitchFamily="50" charset="-128"/>
                <a:ea typeface="BIZ UDPゴシック" panose="020B0400000000000000" pitchFamily="50" charset="-128"/>
              </a:rPr>
              <a:t>・５％）を基本として検討を進める</a:t>
            </a: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latin typeface="BIZ UDPゴシック" panose="020B0400000000000000" pitchFamily="50" charset="-128"/>
                <a:ea typeface="BIZ UDPゴシック" panose="020B0400000000000000" pitchFamily="50" charset="-128"/>
              </a:rPr>
              <a:t>　　　　　　（３．５％、５％の上限額については、基本的に財政運営検討</a:t>
            </a:r>
            <a:r>
              <a:rPr kumimoji="1" lang="en-US" altLang="ja-JP" sz="1600" dirty="0">
                <a:latin typeface="BIZ UDPゴシック" panose="020B0400000000000000" pitchFamily="50" charset="-128"/>
                <a:ea typeface="BIZ UDPゴシック" panose="020B0400000000000000" pitchFamily="50" charset="-128"/>
              </a:rPr>
              <a:t>WG</a:t>
            </a:r>
            <a:r>
              <a:rPr kumimoji="1" lang="ja-JP" altLang="en-US" sz="1600" dirty="0">
                <a:latin typeface="BIZ UDPゴシック" panose="020B0400000000000000" pitchFamily="50" charset="-128"/>
                <a:ea typeface="BIZ UDPゴシック" panose="020B0400000000000000" pitchFamily="50" charset="-128"/>
              </a:rPr>
              <a:t>の検討事項）</a:t>
            </a: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latin typeface="BIZ UDPゴシック" panose="020B0400000000000000" pitchFamily="50" charset="-128"/>
                <a:ea typeface="BIZ UDPゴシック" panose="020B0400000000000000" pitchFamily="50" charset="-128"/>
              </a:rPr>
              <a:t>　　　　■確認方法：</a:t>
            </a: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latin typeface="BIZ UDPゴシック" panose="020B0400000000000000" pitchFamily="50" charset="-128"/>
                <a:ea typeface="BIZ UDPゴシック" panose="020B0400000000000000" pitchFamily="50" charset="-128"/>
              </a:rPr>
              <a:t>　　　　　　・事業概要、事業費用、どの指標に該当するか等を記載した様式を府に提出</a:t>
            </a: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latin typeface="BIZ UDPゴシック" panose="020B0400000000000000" pitchFamily="50" charset="-128"/>
                <a:ea typeface="BIZ UDPゴシック" panose="020B0400000000000000" pitchFamily="50" charset="-128"/>
              </a:rPr>
              <a:t>　　　　■確認時期：</a:t>
            </a: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latin typeface="BIZ UDPゴシック" panose="020B0400000000000000" pitchFamily="50" charset="-128"/>
                <a:ea typeface="BIZ UDPゴシック" panose="020B0400000000000000" pitchFamily="50" charset="-128"/>
              </a:rPr>
              <a:t>　　　　　　・毎年度</a:t>
            </a:r>
            <a:r>
              <a:rPr kumimoji="1" lang="ja-JP" altLang="en-US" sz="1600" dirty="0">
                <a:solidFill>
                  <a:schemeClr val="tx1"/>
                </a:solidFill>
                <a:latin typeface="BIZ UDPゴシック" panose="020B0400000000000000" pitchFamily="50" charset="-128"/>
                <a:ea typeface="BIZ UDPゴシック" panose="020B0400000000000000" pitchFamily="50" charset="-128"/>
              </a:rPr>
              <a:t>６</a:t>
            </a:r>
            <a:r>
              <a:rPr kumimoji="1" lang="ja-JP" altLang="en-US" sz="1600" dirty="0">
                <a:latin typeface="BIZ UDPゴシック" panose="020B0400000000000000" pitchFamily="50" charset="-128"/>
                <a:ea typeface="BIZ UDPゴシック" panose="020B0400000000000000" pitchFamily="50" charset="-128"/>
              </a:rPr>
              <a:t>～８月を想定（市町村の予算要求に支障のないタイミング）</a:t>
            </a:r>
            <a:endParaRPr kumimoji="1" lang="en-US" altLang="ja-JP" sz="1600" dirty="0">
              <a:latin typeface="BIZ UDPゴシック" panose="020B0400000000000000" pitchFamily="50" charset="-128"/>
              <a:ea typeface="BIZ UDPゴシック" panose="020B0400000000000000" pitchFamily="50" charset="-128"/>
            </a:endParaRPr>
          </a:p>
          <a:p>
            <a:endParaRPr kumimoji="1" lang="en-US" altLang="ja-JP" sz="16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068138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7448C642-C872-40A1-B29E-690414BC0873}"/>
              </a:ext>
            </a:extLst>
          </p:cNvPr>
          <p:cNvSpPr txBox="1"/>
          <p:nvPr/>
        </p:nvSpPr>
        <p:spPr>
          <a:xfrm>
            <a:off x="0" y="4210"/>
            <a:ext cx="9906000" cy="392415"/>
          </a:xfrm>
          <a:prstGeom prst="rect">
            <a:avLst/>
          </a:prstGeom>
          <a:ln>
            <a:noFill/>
          </a:ln>
        </p:spPr>
        <p:style>
          <a:lnRef idx="3">
            <a:schemeClr val="lt1"/>
          </a:lnRef>
          <a:fillRef idx="1">
            <a:schemeClr val="accent2"/>
          </a:fillRef>
          <a:effectRef idx="1">
            <a:schemeClr val="accent2"/>
          </a:effectRef>
          <a:fontRef idx="minor">
            <a:schemeClr val="lt1"/>
          </a:fontRef>
        </p:style>
        <p:txBody>
          <a:bodyPr wrap="square" rtlCol="0">
            <a:spAutoFit/>
          </a:bodyPr>
          <a:lstStyle/>
          <a:p>
            <a:r>
              <a:rPr kumimoji="1" lang="en-US" altLang="ja-JP" sz="1950" dirty="0"/>
              <a:t> </a:t>
            </a:r>
            <a:r>
              <a:rPr kumimoji="1" lang="ja-JP" altLang="en-US" sz="1600" b="1" dirty="0">
                <a:latin typeface="BIZ UDPゴシック" panose="020B0400000000000000" pitchFamily="50" charset="-128"/>
                <a:ea typeface="BIZ UDPゴシック" panose="020B0400000000000000" pitchFamily="50" charset="-128"/>
              </a:rPr>
              <a:t>保険料完全統一後の保健事業の在り方について</a:t>
            </a:r>
            <a:endParaRPr kumimoji="1" lang="ja-JP" altLang="en-US" sz="1400" b="1" dirty="0">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DD110E50-DA70-4022-950E-363CE1D0EC37}"/>
              </a:ext>
            </a:extLst>
          </p:cNvPr>
          <p:cNvSpPr txBox="1"/>
          <p:nvPr/>
        </p:nvSpPr>
        <p:spPr>
          <a:xfrm>
            <a:off x="95864" y="470175"/>
            <a:ext cx="4614405" cy="259045"/>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Ins="0" rtlCol="0">
            <a:spAutoFit/>
          </a:bodyPr>
          <a:lstStyle/>
          <a:p>
            <a:pPr>
              <a:lnSpc>
                <a:spcPts val="13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〇令和７年度保健事業（独自事業分）の申請・採択について</a:t>
            </a:r>
          </a:p>
        </p:txBody>
      </p:sp>
      <p:sp>
        <p:nvSpPr>
          <p:cNvPr id="5" name="スライド番号プレースホルダー 1">
            <a:extLst>
              <a:ext uri="{FF2B5EF4-FFF2-40B4-BE49-F238E27FC236}">
                <a16:creationId xmlns:a16="http://schemas.microsoft.com/office/drawing/2014/main" id="{0B582877-C6B0-43AD-8570-6DCCF8C5A7C4}"/>
              </a:ext>
            </a:extLst>
          </p:cNvPr>
          <p:cNvSpPr>
            <a:spLocks noGrp="1"/>
          </p:cNvSpPr>
          <p:nvPr>
            <p:ph type="sldNum" sz="quarter" idx="12"/>
          </p:nvPr>
        </p:nvSpPr>
        <p:spPr>
          <a:xfrm>
            <a:off x="7578827" y="6469330"/>
            <a:ext cx="2228850" cy="365125"/>
          </a:xfrm>
        </p:spPr>
        <p:txBody>
          <a:bodyPr/>
          <a:lstStyle/>
          <a:p>
            <a:fld id="{8DE7185B-0B4E-4587-B1A4-758C0B0BD2F9}" type="slidenum">
              <a:rPr kumimoji="1" lang="ja-JP" altLang="en-US" sz="1100" smtClean="0">
                <a:latin typeface="BIZ UDPゴシック" panose="020B0400000000000000" pitchFamily="50" charset="-128"/>
                <a:ea typeface="BIZ UDPゴシック" panose="020B0400000000000000" pitchFamily="50" charset="-128"/>
              </a:rPr>
              <a:t>5</a:t>
            </a:fld>
            <a:endParaRPr kumimoji="1" lang="ja-JP" altLang="en-US" sz="1100" dirty="0">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DF648FA3-046F-403A-B8A3-3C4595B53474}"/>
              </a:ext>
            </a:extLst>
          </p:cNvPr>
          <p:cNvSpPr txBox="1"/>
          <p:nvPr/>
        </p:nvSpPr>
        <p:spPr>
          <a:xfrm>
            <a:off x="256211" y="825638"/>
            <a:ext cx="9391116" cy="1092607"/>
          </a:xfrm>
          <a:prstGeom prst="rect">
            <a:avLst/>
          </a:prstGeom>
          <a:noFill/>
          <a:ln>
            <a:noFill/>
            <a:prstDash val="dash"/>
          </a:ln>
        </p:spPr>
        <p:style>
          <a:lnRef idx="2">
            <a:schemeClr val="dk1"/>
          </a:lnRef>
          <a:fillRef idx="1">
            <a:schemeClr val="lt1"/>
          </a:fillRef>
          <a:effectRef idx="0">
            <a:schemeClr val="dk1"/>
          </a:effectRef>
          <a:fontRef idx="minor">
            <a:schemeClr val="dk1"/>
          </a:fontRef>
        </p:style>
        <p:txBody>
          <a:bodyPr wrap="square" rIns="0" rtlCol="0">
            <a:spAutoFit/>
          </a:bodyPr>
          <a:lstStyle/>
          <a:p>
            <a:pPr>
              <a:lnSpc>
                <a:spcPts val="1300"/>
              </a:lnSpc>
            </a:pP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第１次照会</a:t>
            </a:r>
            <a:r>
              <a:rPr kumimoji="1" lang="en-US" altLang="ja-JP" sz="1200" dirty="0">
                <a:solidFill>
                  <a:schemeClr val="tx1"/>
                </a:solidFill>
                <a:latin typeface="BIZ UDPゴシック" panose="020B0400000000000000" pitchFamily="50" charset="-128"/>
                <a:ea typeface="BIZ UDPゴシック" panose="020B0400000000000000" pitchFamily="50" charset="-128"/>
              </a:rPr>
              <a:t>】	</a:t>
            </a:r>
            <a:r>
              <a:rPr kumimoji="1" lang="ja-JP" altLang="en-US" sz="1200" dirty="0">
                <a:solidFill>
                  <a:schemeClr val="tx1"/>
                </a:solidFill>
                <a:latin typeface="BIZ UDPゴシック" panose="020B0400000000000000" pitchFamily="50" charset="-128"/>
                <a:ea typeface="BIZ UDPゴシック" panose="020B0400000000000000" pitchFamily="50" charset="-128"/>
              </a:rPr>
              <a:t>　○申請事業数等</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en-US" altLang="ja-JP" sz="1200" dirty="0">
                <a:solidFill>
                  <a:schemeClr val="tx1"/>
                </a:solidFill>
                <a:latin typeface="BIZ UDPゴシック" panose="020B0400000000000000" pitchFamily="50" charset="-128"/>
                <a:ea typeface="BIZ UDPゴシック" panose="020B0400000000000000" pitchFamily="50" charset="-128"/>
              </a:rPr>
              <a:t>		</a:t>
            </a:r>
            <a:r>
              <a:rPr kumimoji="1" lang="ja-JP" altLang="en-US" sz="1200" dirty="0">
                <a:solidFill>
                  <a:schemeClr val="tx1"/>
                </a:solidFill>
                <a:latin typeface="BIZ UDPゴシック" panose="020B0400000000000000" pitchFamily="50" charset="-128"/>
                <a:ea typeface="BIZ UDPゴシック" panose="020B0400000000000000" pitchFamily="50" charset="-128"/>
              </a:rPr>
              <a:t>　　　・</a:t>
            </a:r>
            <a:r>
              <a:rPr kumimoji="1" lang="en-US" altLang="ja-JP" sz="1200" dirty="0">
                <a:solidFill>
                  <a:schemeClr val="tx1"/>
                </a:solidFill>
                <a:latin typeface="BIZ UDPゴシック" panose="020B0400000000000000" pitchFamily="50" charset="-128"/>
                <a:ea typeface="BIZ UDPゴシック" panose="020B0400000000000000" pitchFamily="50" charset="-128"/>
              </a:rPr>
              <a:t>224</a:t>
            </a:r>
            <a:r>
              <a:rPr kumimoji="1" lang="ja-JP" altLang="en-US" sz="1200" dirty="0">
                <a:solidFill>
                  <a:schemeClr val="tx1"/>
                </a:solidFill>
                <a:latin typeface="BIZ UDPゴシック" panose="020B0400000000000000" pitchFamily="50" charset="-128"/>
                <a:ea typeface="BIZ UDPゴシック" panose="020B0400000000000000" pitchFamily="50" charset="-128"/>
              </a:rPr>
              <a:t>事業（</a:t>
            </a:r>
            <a:r>
              <a:rPr kumimoji="1" lang="en-US" altLang="ja-JP" sz="1200" dirty="0">
                <a:solidFill>
                  <a:schemeClr val="tx1"/>
                </a:solidFill>
                <a:latin typeface="BIZ UDPゴシック" panose="020B0400000000000000" pitchFamily="50" charset="-128"/>
                <a:ea typeface="BIZ UDPゴシック" panose="020B0400000000000000" pitchFamily="50" charset="-128"/>
              </a:rPr>
              <a:t>43</a:t>
            </a:r>
            <a:r>
              <a:rPr kumimoji="1" lang="ja-JP" altLang="en-US" sz="1200" dirty="0">
                <a:solidFill>
                  <a:schemeClr val="tx1"/>
                </a:solidFill>
                <a:latin typeface="BIZ UDPゴシック" panose="020B0400000000000000" pitchFamily="50" charset="-128"/>
                <a:ea typeface="BIZ UDPゴシック" panose="020B0400000000000000" pitchFamily="50" charset="-128"/>
              </a:rPr>
              <a:t>市町村）</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en-US" altLang="ja-JP" sz="1200" dirty="0">
                <a:solidFill>
                  <a:schemeClr val="tx1"/>
                </a:solidFill>
                <a:latin typeface="BIZ UDPゴシック" panose="020B0400000000000000" pitchFamily="50" charset="-128"/>
                <a:ea typeface="BIZ UDPゴシック" panose="020B0400000000000000" pitchFamily="50" charset="-128"/>
              </a:rPr>
              <a:t>		</a:t>
            </a:r>
            <a:r>
              <a:rPr kumimoji="1" lang="ja-JP" altLang="en-US" sz="1200" dirty="0">
                <a:solidFill>
                  <a:schemeClr val="tx1"/>
                </a:solidFill>
                <a:latin typeface="BIZ UDPゴシック" panose="020B0400000000000000" pitchFamily="50" charset="-128"/>
                <a:ea typeface="BIZ UDPゴシック" panose="020B0400000000000000" pitchFamily="50" charset="-128"/>
              </a:rPr>
              <a:t>　○申請事業に係る所要額</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en-US" altLang="ja-JP" sz="1200" dirty="0">
                <a:solidFill>
                  <a:schemeClr val="tx1"/>
                </a:solidFill>
                <a:latin typeface="BIZ UDPゴシック" panose="020B0400000000000000" pitchFamily="50" charset="-128"/>
                <a:ea typeface="BIZ UDPゴシック" panose="020B0400000000000000" pitchFamily="50" charset="-128"/>
              </a:rPr>
              <a:t>		</a:t>
            </a:r>
            <a:r>
              <a:rPr kumimoji="1" lang="ja-JP" altLang="en-US" sz="1200" dirty="0">
                <a:solidFill>
                  <a:schemeClr val="tx1"/>
                </a:solidFill>
                <a:latin typeface="BIZ UDPゴシック" panose="020B0400000000000000" pitchFamily="50" charset="-128"/>
                <a:ea typeface="BIZ UDPゴシック" panose="020B0400000000000000" pitchFamily="50" charset="-128"/>
              </a:rPr>
              <a:t>　　　・所要額合計：</a:t>
            </a:r>
            <a:r>
              <a:rPr kumimoji="1" lang="en-US" altLang="ja-JP" sz="1200" dirty="0">
                <a:solidFill>
                  <a:schemeClr val="tx1"/>
                </a:solidFill>
                <a:latin typeface="BIZ UDPゴシック" panose="020B0400000000000000" pitchFamily="50" charset="-128"/>
                <a:ea typeface="BIZ UDPゴシック" panose="020B0400000000000000" pitchFamily="50" charset="-128"/>
              </a:rPr>
              <a:t>1,810,748,950</a:t>
            </a:r>
            <a:r>
              <a:rPr kumimoji="1" lang="ja-JP" altLang="en-US" sz="1200" dirty="0">
                <a:solidFill>
                  <a:schemeClr val="tx1"/>
                </a:solidFill>
                <a:latin typeface="BIZ UDPゴシック" panose="020B0400000000000000" pitchFamily="50" charset="-128"/>
                <a:ea typeface="BIZ UDPゴシック" panose="020B0400000000000000" pitchFamily="50" charset="-128"/>
              </a:rPr>
              <a:t>円</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en-US" altLang="ja-JP" sz="1200" dirty="0">
                <a:solidFill>
                  <a:schemeClr val="tx1"/>
                </a:solidFill>
                <a:latin typeface="BIZ UDPゴシック" panose="020B0400000000000000" pitchFamily="50" charset="-128"/>
                <a:ea typeface="BIZ UDPゴシック" panose="020B0400000000000000" pitchFamily="50" charset="-128"/>
              </a:rPr>
              <a:t>		</a:t>
            </a:r>
            <a:r>
              <a:rPr kumimoji="1" lang="ja-JP" altLang="en-US" sz="1200" dirty="0">
                <a:solidFill>
                  <a:schemeClr val="tx1"/>
                </a:solidFill>
                <a:latin typeface="BIZ UDPゴシック" panose="020B0400000000000000" pitchFamily="50" charset="-128"/>
                <a:ea typeface="BIZ UDPゴシック" panose="020B0400000000000000" pitchFamily="50" charset="-128"/>
              </a:rPr>
              <a:t>　　　　　（内訳）保険者努力支援制度取組評価分に関係する事業</a:t>
            </a:r>
            <a:r>
              <a:rPr kumimoji="1" lang="en-US" altLang="ja-JP" sz="1200" dirty="0">
                <a:solidFill>
                  <a:schemeClr val="tx1"/>
                </a:solidFill>
                <a:latin typeface="BIZ UDPゴシック" panose="020B0400000000000000" pitchFamily="50" charset="-128"/>
                <a:ea typeface="BIZ UDPゴシック" panose="020B0400000000000000" pitchFamily="50" charset="-128"/>
              </a:rPr>
              <a:t>	</a:t>
            </a:r>
            <a:r>
              <a:rPr kumimoji="1" lang="ja-JP" altLang="en-US" sz="1200" dirty="0">
                <a:solidFill>
                  <a:schemeClr val="tx1"/>
                </a:solidFill>
                <a:latin typeface="BIZ UDPゴシック" panose="020B0400000000000000" pitchFamily="50" charset="-128"/>
                <a:ea typeface="BIZ UDPゴシック" panose="020B0400000000000000" pitchFamily="50" charset="-128"/>
              </a:rPr>
              <a:t>：</a:t>
            </a:r>
            <a:r>
              <a:rPr kumimoji="1" lang="en-US" altLang="ja-JP" sz="1200" dirty="0">
                <a:solidFill>
                  <a:schemeClr val="tx1"/>
                </a:solidFill>
                <a:latin typeface="BIZ UDPゴシック" panose="020B0400000000000000" pitchFamily="50" charset="-128"/>
                <a:ea typeface="BIZ UDPゴシック" panose="020B0400000000000000" pitchFamily="50" charset="-128"/>
              </a:rPr>
              <a:t>1,760,097,912</a:t>
            </a:r>
            <a:r>
              <a:rPr kumimoji="1" lang="ja-JP" altLang="en-US" sz="1200" dirty="0">
                <a:solidFill>
                  <a:schemeClr val="tx1"/>
                </a:solidFill>
                <a:latin typeface="BIZ UDPゴシック" panose="020B0400000000000000" pitchFamily="50" charset="-128"/>
                <a:ea typeface="BIZ UDPゴシック" panose="020B0400000000000000" pitchFamily="50" charset="-128"/>
              </a:rPr>
              <a:t>円（</a:t>
            </a:r>
            <a:r>
              <a:rPr kumimoji="1" lang="en-US" altLang="ja-JP" sz="1200" dirty="0">
                <a:solidFill>
                  <a:schemeClr val="tx1"/>
                </a:solidFill>
                <a:latin typeface="BIZ UDPゴシック" panose="020B0400000000000000" pitchFamily="50" charset="-128"/>
                <a:ea typeface="BIZ UDPゴシック" panose="020B0400000000000000" pitchFamily="50" charset="-128"/>
              </a:rPr>
              <a:t>97%</a:t>
            </a:r>
            <a:r>
              <a:rPr kumimoji="1" lang="ja-JP" altLang="en-US" sz="1200" dirty="0">
                <a:solidFill>
                  <a:schemeClr val="tx1"/>
                </a:solidFill>
                <a:latin typeface="BIZ UDPゴシック" panose="020B0400000000000000" pitchFamily="50" charset="-128"/>
                <a:ea typeface="BIZ UDPゴシック" panose="020B0400000000000000" pitchFamily="50" charset="-128"/>
              </a:rPr>
              <a:t>）</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en-US" altLang="ja-JP" sz="1200" dirty="0">
                <a:solidFill>
                  <a:schemeClr val="tx1"/>
                </a:solidFill>
                <a:latin typeface="BIZ UDPゴシック" panose="020B0400000000000000" pitchFamily="50" charset="-128"/>
                <a:ea typeface="BIZ UDPゴシック" panose="020B0400000000000000" pitchFamily="50" charset="-128"/>
              </a:rPr>
              <a:t>		</a:t>
            </a:r>
            <a:r>
              <a:rPr kumimoji="1" lang="ja-JP" altLang="en-US" sz="1200" dirty="0">
                <a:solidFill>
                  <a:schemeClr val="tx1"/>
                </a:solidFill>
                <a:latin typeface="BIZ UDPゴシック" panose="020B0400000000000000" pitchFamily="50" charset="-128"/>
                <a:ea typeface="BIZ UDPゴシック" panose="020B0400000000000000" pitchFamily="50" charset="-128"/>
              </a:rPr>
              <a:t>　　　　　　　　　 保険者努力支援制度取組評価分に関係しない事業</a:t>
            </a:r>
            <a:r>
              <a:rPr kumimoji="1" lang="en-US" altLang="ja-JP" sz="1200" dirty="0">
                <a:solidFill>
                  <a:schemeClr val="tx1"/>
                </a:solidFill>
                <a:latin typeface="BIZ UDPゴシック" panose="020B0400000000000000" pitchFamily="50" charset="-128"/>
                <a:ea typeface="BIZ UDPゴシック" panose="020B0400000000000000" pitchFamily="50" charset="-128"/>
              </a:rPr>
              <a:t>	</a:t>
            </a:r>
            <a:r>
              <a:rPr kumimoji="1" lang="ja-JP" altLang="en-US" sz="1200" dirty="0">
                <a:solidFill>
                  <a:schemeClr val="tx1"/>
                </a:solidFill>
                <a:latin typeface="BIZ UDPゴシック" panose="020B0400000000000000" pitchFamily="50" charset="-128"/>
                <a:ea typeface="BIZ UDPゴシック" panose="020B0400000000000000" pitchFamily="50" charset="-128"/>
              </a:rPr>
              <a:t>：     </a:t>
            </a:r>
            <a:r>
              <a:rPr kumimoji="1" lang="ja-JP" altLang="en-US" sz="100" dirty="0">
                <a:solidFill>
                  <a:schemeClr val="tx1"/>
                </a:solidFill>
                <a:latin typeface="BIZ UDPゴシック" panose="020B0400000000000000" pitchFamily="50" charset="-128"/>
                <a:ea typeface="BIZ UDPゴシック" panose="020B0400000000000000" pitchFamily="50" charset="-128"/>
              </a:rPr>
              <a:t> </a:t>
            </a:r>
            <a:r>
              <a:rPr kumimoji="1" lang="en-US" altLang="ja-JP" sz="1200" dirty="0">
                <a:solidFill>
                  <a:schemeClr val="tx1"/>
                </a:solidFill>
                <a:latin typeface="BIZ UDPゴシック" panose="020B0400000000000000" pitchFamily="50" charset="-128"/>
                <a:ea typeface="BIZ UDPゴシック" panose="020B0400000000000000" pitchFamily="50" charset="-128"/>
              </a:rPr>
              <a:t>50,651,038</a:t>
            </a:r>
            <a:r>
              <a:rPr kumimoji="1" lang="ja-JP" altLang="en-US" sz="1200" dirty="0">
                <a:solidFill>
                  <a:schemeClr val="tx1"/>
                </a:solidFill>
                <a:latin typeface="BIZ UDPゴシック" panose="020B0400000000000000" pitchFamily="50" charset="-128"/>
                <a:ea typeface="BIZ UDPゴシック" panose="020B0400000000000000" pitchFamily="50" charset="-128"/>
              </a:rPr>
              <a:t>円（　</a:t>
            </a:r>
            <a:r>
              <a:rPr kumimoji="1" lang="ja-JP" altLang="en-US" sz="500" dirty="0">
                <a:solidFill>
                  <a:schemeClr val="tx1"/>
                </a:solidFill>
                <a:latin typeface="BIZ UDPゴシック" panose="020B0400000000000000" pitchFamily="50" charset="-128"/>
                <a:ea typeface="BIZ UDPゴシック" panose="020B0400000000000000" pitchFamily="50" charset="-128"/>
              </a:rPr>
              <a:t> </a:t>
            </a:r>
            <a:r>
              <a:rPr kumimoji="1" lang="en-US" altLang="ja-JP" sz="1200" dirty="0">
                <a:solidFill>
                  <a:schemeClr val="tx1"/>
                </a:solidFill>
                <a:latin typeface="BIZ UDPゴシック" panose="020B0400000000000000" pitchFamily="50" charset="-128"/>
                <a:ea typeface="BIZ UDPゴシック" panose="020B0400000000000000" pitchFamily="50" charset="-128"/>
              </a:rPr>
              <a:t>3%</a:t>
            </a:r>
            <a:r>
              <a:rPr kumimoji="1" lang="ja-JP" altLang="en-US" sz="1200" dirty="0">
                <a:solidFill>
                  <a:schemeClr val="tx1"/>
                </a:solidFill>
                <a:latin typeface="BIZ UDPゴシック" panose="020B0400000000000000" pitchFamily="50" charset="-128"/>
                <a:ea typeface="BIZ UDPゴシック" panose="020B0400000000000000" pitchFamily="50" charset="-128"/>
              </a:rPr>
              <a:t>）</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A1E468F3-038A-41C1-B0F4-6491FAE434F2}"/>
              </a:ext>
            </a:extLst>
          </p:cNvPr>
          <p:cNvSpPr txBox="1"/>
          <p:nvPr/>
        </p:nvSpPr>
        <p:spPr>
          <a:xfrm>
            <a:off x="256210" y="1939187"/>
            <a:ext cx="9391116" cy="1092607"/>
          </a:xfrm>
          <a:prstGeom prst="rect">
            <a:avLst/>
          </a:prstGeom>
          <a:noFill/>
          <a:ln>
            <a:noFill/>
            <a:prstDash val="dash"/>
          </a:ln>
        </p:spPr>
        <p:style>
          <a:lnRef idx="2">
            <a:schemeClr val="dk1"/>
          </a:lnRef>
          <a:fillRef idx="1">
            <a:schemeClr val="lt1"/>
          </a:fillRef>
          <a:effectRef idx="0">
            <a:schemeClr val="dk1"/>
          </a:effectRef>
          <a:fontRef idx="minor">
            <a:schemeClr val="dk1"/>
          </a:fontRef>
        </p:style>
        <p:txBody>
          <a:bodyPr wrap="square" rIns="0" rtlCol="0">
            <a:spAutoFit/>
          </a:bodyPr>
          <a:lstStyle/>
          <a:p>
            <a:pPr>
              <a:lnSpc>
                <a:spcPts val="1300"/>
              </a:lnSpc>
            </a:pP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第２次照会</a:t>
            </a:r>
            <a:r>
              <a:rPr kumimoji="1" lang="en-US" altLang="ja-JP" sz="1200" dirty="0">
                <a:solidFill>
                  <a:schemeClr val="tx1"/>
                </a:solidFill>
                <a:latin typeface="BIZ UDPゴシック" panose="020B0400000000000000" pitchFamily="50" charset="-128"/>
                <a:ea typeface="BIZ UDPゴシック" panose="020B0400000000000000" pitchFamily="50" charset="-128"/>
              </a:rPr>
              <a:t>】	</a:t>
            </a:r>
            <a:r>
              <a:rPr kumimoji="1" lang="ja-JP" altLang="en-US" sz="1200" dirty="0">
                <a:solidFill>
                  <a:schemeClr val="tx1"/>
                </a:solidFill>
                <a:latin typeface="BIZ UDPゴシック" panose="020B0400000000000000" pitchFamily="50" charset="-128"/>
                <a:ea typeface="BIZ UDPゴシック" panose="020B0400000000000000" pitchFamily="50" charset="-128"/>
              </a:rPr>
              <a:t>　○申請事業数等</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en-US" altLang="ja-JP" sz="1200" dirty="0">
                <a:solidFill>
                  <a:schemeClr val="tx1"/>
                </a:solidFill>
                <a:latin typeface="BIZ UDPゴシック" panose="020B0400000000000000" pitchFamily="50" charset="-128"/>
                <a:ea typeface="BIZ UDPゴシック" panose="020B0400000000000000" pitchFamily="50" charset="-128"/>
              </a:rPr>
              <a:t>		</a:t>
            </a:r>
            <a:r>
              <a:rPr kumimoji="1" lang="ja-JP" altLang="en-US" sz="1200" dirty="0">
                <a:solidFill>
                  <a:schemeClr val="tx1"/>
                </a:solidFill>
                <a:latin typeface="BIZ UDPゴシック" panose="020B0400000000000000" pitchFamily="50" charset="-128"/>
                <a:ea typeface="BIZ UDPゴシック" panose="020B0400000000000000" pitchFamily="50" charset="-128"/>
              </a:rPr>
              <a:t>　　　・</a:t>
            </a:r>
            <a:r>
              <a:rPr kumimoji="1" lang="en-US" altLang="ja-JP" sz="1200" dirty="0">
                <a:solidFill>
                  <a:srgbClr val="FF0000"/>
                </a:solidFill>
                <a:latin typeface="BIZ UDPゴシック" panose="020B0400000000000000" pitchFamily="50" charset="-128"/>
                <a:ea typeface="BIZ UDPゴシック" panose="020B0400000000000000" pitchFamily="50" charset="-128"/>
              </a:rPr>
              <a:t>253</a:t>
            </a:r>
            <a:r>
              <a:rPr kumimoji="1" lang="ja-JP" altLang="en-US" sz="1200" dirty="0">
                <a:solidFill>
                  <a:schemeClr val="tx1"/>
                </a:solidFill>
                <a:latin typeface="BIZ UDPゴシック" panose="020B0400000000000000" pitchFamily="50" charset="-128"/>
                <a:ea typeface="BIZ UDPゴシック" panose="020B0400000000000000" pitchFamily="50" charset="-128"/>
              </a:rPr>
              <a:t>事業（</a:t>
            </a:r>
            <a:r>
              <a:rPr kumimoji="1" lang="en-US" altLang="ja-JP" sz="1200" dirty="0">
                <a:solidFill>
                  <a:schemeClr val="tx1"/>
                </a:solidFill>
                <a:latin typeface="BIZ UDPゴシック" panose="020B0400000000000000" pitchFamily="50" charset="-128"/>
                <a:ea typeface="BIZ UDPゴシック" panose="020B0400000000000000" pitchFamily="50" charset="-128"/>
              </a:rPr>
              <a:t>43</a:t>
            </a:r>
            <a:r>
              <a:rPr kumimoji="1" lang="ja-JP" altLang="en-US" sz="1200" dirty="0">
                <a:solidFill>
                  <a:schemeClr val="tx1"/>
                </a:solidFill>
                <a:latin typeface="BIZ UDPゴシック" panose="020B0400000000000000" pitchFamily="50" charset="-128"/>
                <a:ea typeface="BIZ UDPゴシック" panose="020B0400000000000000" pitchFamily="50" charset="-128"/>
              </a:rPr>
              <a:t>市町村）</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en-US" altLang="ja-JP" sz="1200" dirty="0">
                <a:solidFill>
                  <a:schemeClr val="tx1"/>
                </a:solidFill>
                <a:latin typeface="BIZ UDPゴシック" panose="020B0400000000000000" pitchFamily="50" charset="-128"/>
                <a:ea typeface="BIZ UDPゴシック" panose="020B0400000000000000" pitchFamily="50" charset="-128"/>
              </a:rPr>
              <a:t>		</a:t>
            </a:r>
            <a:r>
              <a:rPr kumimoji="1" lang="ja-JP" altLang="en-US" sz="1200" dirty="0">
                <a:solidFill>
                  <a:schemeClr val="tx1"/>
                </a:solidFill>
                <a:latin typeface="BIZ UDPゴシック" panose="020B0400000000000000" pitchFamily="50" charset="-128"/>
                <a:ea typeface="BIZ UDPゴシック" panose="020B0400000000000000" pitchFamily="50" charset="-128"/>
              </a:rPr>
              <a:t>　○申請事業に係る所要額</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en-US" altLang="ja-JP" sz="1200" dirty="0">
                <a:solidFill>
                  <a:schemeClr val="tx1"/>
                </a:solidFill>
                <a:latin typeface="BIZ UDPゴシック" panose="020B0400000000000000" pitchFamily="50" charset="-128"/>
                <a:ea typeface="BIZ UDPゴシック" panose="020B0400000000000000" pitchFamily="50" charset="-128"/>
              </a:rPr>
              <a:t>		</a:t>
            </a:r>
            <a:r>
              <a:rPr kumimoji="1" lang="ja-JP" altLang="en-US" sz="1200" dirty="0">
                <a:solidFill>
                  <a:schemeClr val="tx1"/>
                </a:solidFill>
                <a:latin typeface="BIZ UDPゴシック" panose="020B0400000000000000" pitchFamily="50" charset="-128"/>
                <a:ea typeface="BIZ UDPゴシック" panose="020B0400000000000000" pitchFamily="50" charset="-128"/>
              </a:rPr>
              <a:t>　　　・所要額合計：</a:t>
            </a:r>
            <a:r>
              <a:rPr kumimoji="1" lang="en-US" altLang="ja-JP" sz="1200" dirty="0">
                <a:solidFill>
                  <a:srgbClr val="FF0000"/>
                </a:solidFill>
                <a:latin typeface="BIZ UDPゴシック" panose="020B0400000000000000" pitchFamily="50" charset="-128"/>
                <a:ea typeface="BIZ UDPゴシック" panose="020B0400000000000000" pitchFamily="50" charset="-128"/>
              </a:rPr>
              <a:t>2,057,767,746</a:t>
            </a:r>
            <a:r>
              <a:rPr kumimoji="1" lang="ja-JP" altLang="en-US" sz="1200" dirty="0">
                <a:solidFill>
                  <a:schemeClr val="tx1"/>
                </a:solidFill>
                <a:latin typeface="BIZ UDPゴシック" panose="020B0400000000000000" pitchFamily="50" charset="-128"/>
                <a:ea typeface="BIZ UDPゴシック" panose="020B0400000000000000" pitchFamily="50" charset="-128"/>
              </a:rPr>
              <a:t>円</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en-US" altLang="ja-JP" sz="1200" dirty="0">
                <a:solidFill>
                  <a:schemeClr val="tx1"/>
                </a:solidFill>
                <a:latin typeface="BIZ UDPゴシック" panose="020B0400000000000000" pitchFamily="50" charset="-128"/>
                <a:ea typeface="BIZ UDPゴシック" panose="020B0400000000000000" pitchFamily="50" charset="-128"/>
              </a:rPr>
              <a:t>		</a:t>
            </a:r>
            <a:r>
              <a:rPr kumimoji="1" lang="ja-JP" altLang="en-US" sz="1200" dirty="0">
                <a:solidFill>
                  <a:schemeClr val="tx1"/>
                </a:solidFill>
                <a:latin typeface="BIZ UDPゴシック" panose="020B0400000000000000" pitchFamily="50" charset="-128"/>
                <a:ea typeface="BIZ UDPゴシック" panose="020B0400000000000000" pitchFamily="50" charset="-128"/>
              </a:rPr>
              <a:t>　　　　　（内訳）保険者努力支援制度取組評価分に関係する事業</a:t>
            </a:r>
            <a:r>
              <a:rPr kumimoji="1" lang="en-US" altLang="ja-JP" sz="1200" dirty="0">
                <a:solidFill>
                  <a:schemeClr val="tx1"/>
                </a:solidFill>
                <a:latin typeface="BIZ UDPゴシック" panose="020B0400000000000000" pitchFamily="50" charset="-128"/>
                <a:ea typeface="BIZ UDPゴシック" panose="020B0400000000000000" pitchFamily="50" charset="-128"/>
              </a:rPr>
              <a:t>	</a:t>
            </a:r>
            <a:r>
              <a:rPr kumimoji="1" lang="ja-JP" altLang="en-US" sz="1200" dirty="0">
                <a:solidFill>
                  <a:schemeClr val="tx1"/>
                </a:solidFill>
                <a:latin typeface="BIZ UDPゴシック" panose="020B0400000000000000" pitchFamily="50" charset="-128"/>
                <a:ea typeface="BIZ UDPゴシック" panose="020B0400000000000000" pitchFamily="50" charset="-128"/>
              </a:rPr>
              <a:t>：</a:t>
            </a:r>
            <a:r>
              <a:rPr kumimoji="1" lang="en-US" altLang="ja-JP" sz="1200" dirty="0">
                <a:solidFill>
                  <a:schemeClr val="tx1"/>
                </a:solidFill>
                <a:latin typeface="BIZ UDPゴシック" panose="020B0400000000000000" pitchFamily="50" charset="-128"/>
                <a:ea typeface="BIZ UDPゴシック" panose="020B0400000000000000" pitchFamily="50" charset="-128"/>
              </a:rPr>
              <a:t> </a:t>
            </a:r>
            <a:r>
              <a:rPr kumimoji="1" lang="en-US" altLang="ja-JP" sz="1200" dirty="0">
                <a:solidFill>
                  <a:srgbClr val="FF0000"/>
                </a:solidFill>
                <a:latin typeface="BIZ UDPゴシック" panose="020B0400000000000000" pitchFamily="50" charset="-128"/>
                <a:ea typeface="BIZ UDPゴシック" panose="020B0400000000000000" pitchFamily="50" charset="-128"/>
              </a:rPr>
              <a:t>2,057,767,746</a:t>
            </a:r>
            <a:r>
              <a:rPr kumimoji="1" lang="ja-JP" altLang="en-US" sz="1200" dirty="0">
                <a:solidFill>
                  <a:schemeClr val="tx1"/>
                </a:solidFill>
                <a:latin typeface="BIZ UDPゴシック" panose="020B0400000000000000" pitchFamily="50" charset="-128"/>
                <a:ea typeface="BIZ UDPゴシック" panose="020B0400000000000000" pitchFamily="50" charset="-128"/>
              </a:rPr>
              <a:t>円（</a:t>
            </a:r>
            <a:r>
              <a:rPr kumimoji="1" lang="en-US" altLang="ja-JP" sz="1200" dirty="0">
                <a:solidFill>
                  <a:schemeClr val="tx1"/>
                </a:solidFill>
                <a:latin typeface="BIZ UDPゴシック" panose="020B0400000000000000" pitchFamily="50" charset="-128"/>
                <a:ea typeface="BIZ UDPゴシック" panose="020B0400000000000000" pitchFamily="50" charset="-128"/>
              </a:rPr>
              <a:t>100%</a:t>
            </a:r>
            <a:r>
              <a:rPr kumimoji="1" lang="ja-JP" altLang="en-US" sz="1200" dirty="0">
                <a:solidFill>
                  <a:schemeClr val="tx1"/>
                </a:solidFill>
                <a:latin typeface="BIZ UDPゴシック" panose="020B0400000000000000" pitchFamily="50" charset="-128"/>
                <a:ea typeface="BIZ UDPゴシック" panose="020B0400000000000000" pitchFamily="50" charset="-128"/>
              </a:rPr>
              <a:t>）</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en-US" altLang="ja-JP" sz="1200" dirty="0">
                <a:solidFill>
                  <a:schemeClr val="tx1"/>
                </a:solidFill>
                <a:latin typeface="BIZ UDPゴシック" panose="020B0400000000000000" pitchFamily="50" charset="-128"/>
                <a:ea typeface="BIZ UDPゴシック" panose="020B0400000000000000" pitchFamily="50" charset="-128"/>
              </a:rPr>
              <a:t>		</a:t>
            </a:r>
            <a:r>
              <a:rPr kumimoji="1" lang="ja-JP" altLang="en-US" sz="1200" dirty="0">
                <a:solidFill>
                  <a:schemeClr val="tx1"/>
                </a:solidFill>
                <a:latin typeface="BIZ UDPゴシック" panose="020B0400000000000000" pitchFamily="50" charset="-128"/>
                <a:ea typeface="BIZ UDPゴシック" panose="020B0400000000000000" pitchFamily="50" charset="-128"/>
              </a:rPr>
              <a:t>　　　　　　　　　 保険者努力支援制度取組評価分に関係しない事業</a:t>
            </a:r>
            <a:r>
              <a:rPr kumimoji="1" lang="en-US" altLang="ja-JP" sz="1200" dirty="0">
                <a:solidFill>
                  <a:schemeClr val="tx1"/>
                </a:solidFill>
                <a:latin typeface="BIZ UDPゴシック" panose="020B0400000000000000" pitchFamily="50" charset="-128"/>
                <a:ea typeface="BIZ UDPゴシック" panose="020B0400000000000000" pitchFamily="50" charset="-128"/>
              </a:rPr>
              <a:t>	</a:t>
            </a:r>
            <a:r>
              <a:rPr kumimoji="1" lang="ja-JP" altLang="en-US" sz="1200" dirty="0">
                <a:solidFill>
                  <a:schemeClr val="tx1"/>
                </a:solidFill>
                <a:latin typeface="BIZ UDPゴシック" panose="020B0400000000000000" pitchFamily="50" charset="-128"/>
                <a:ea typeface="BIZ UDPゴシック" panose="020B0400000000000000" pitchFamily="50" charset="-128"/>
              </a:rPr>
              <a:t>：　　　　　　　　　　　　</a:t>
            </a:r>
            <a:r>
              <a:rPr kumimoji="1" lang="ja-JP" altLang="en-US" sz="200" dirty="0">
                <a:solidFill>
                  <a:schemeClr val="tx1"/>
                </a:solidFill>
                <a:latin typeface="BIZ UDPゴシック" panose="020B0400000000000000" pitchFamily="50" charset="-128"/>
                <a:ea typeface="BIZ UDPゴシック" panose="020B0400000000000000" pitchFamily="50" charset="-128"/>
              </a:rPr>
              <a:t>　</a:t>
            </a:r>
            <a:r>
              <a:rPr kumimoji="1" lang="ja-JP" altLang="en-US" sz="100" dirty="0">
                <a:solidFill>
                  <a:schemeClr val="tx1"/>
                </a:solidFill>
                <a:latin typeface="BIZ UDPゴシック" panose="020B0400000000000000" pitchFamily="50" charset="-128"/>
                <a:ea typeface="BIZ UDPゴシック" panose="020B0400000000000000" pitchFamily="50" charset="-128"/>
              </a:rPr>
              <a:t> </a:t>
            </a:r>
            <a:r>
              <a:rPr kumimoji="1" lang="en-US" altLang="ja-JP" sz="1200" dirty="0">
                <a:solidFill>
                  <a:schemeClr val="tx1"/>
                </a:solidFill>
                <a:latin typeface="BIZ UDPゴシック" panose="020B0400000000000000" pitchFamily="50" charset="-128"/>
                <a:ea typeface="BIZ UDPゴシック" panose="020B0400000000000000" pitchFamily="50" charset="-128"/>
              </a:rPr>
              <a:t>0</a:t>
            </a:r>
            <a:r>
              <a:rPr kumimoji="1" lang="ja-JP" altLang="en-US" sz="1200" dirty="0">
                <a:solidFill>
                  <a:schemeClr val="tx1"/>
                </a:solidFill>
                <a:latin typeface="BIZ UDPゴシック" panose="020B0400000000000000" pitchFamily="50" charset="-128"/>
                <a:ea typeface="BIZ UDPゴシック" panose="020B0400000000000000" pitchFamily="50" charset="-128"/>
              </a:rPr>
              <a:t>円（　　</a:t>
            </a:r>
            <a:r>
              <a:rPr kumimoji="1" lang="en-US" altLang="ja-JP" sz="1200" dirty="0">
                <a:solidFill>
                  <a:schemeClr val="tx1"/>
                </a:solidFill>
                <a:latin typeface="BIZ UDPゴシック" panose="020B0400000000000000" pitchFamily="50" charset="-128"/>
                <a:ea typeface="BIZ UDPゴシック" panose="020B0400000000000000" pitchFamily="50" charset="-128"/>
              </a:rPr>
              <a:t>0%</a:t>
            </a:r>
            <a:r>
              <a:rPr kumimoji="1" lang="ja-JP" altLang="en-US" sz="1200" dirty="0">
                <a:solidFill>
                  <a:schemeClr val="tx1"/>
                </a:solidFill>
                <a:latin typeface="BIZ UDPゴシック" panose="020B0400000000000000" pitchFamily="50" charset="-128"/>
                <a:ea typeface="BIZ UDPゴシック" panose="020B0400000000000000" pitchFamily="50" charset="-128"/>
              </a:rPr>
              <a:t>）</a:t>
            </a:r>
          </a:p>
        </p:txBody>
      </p:sp>
      <p:sp>
        <p:nvSpPr>
          <p:cNvPr id="9" name="テキスト ボックス 8">
            <a:extLst>
              <a:ext uri="{FF2B5EF4-FFF2-40B4-BE49-F238E27FC236}">
                <a16:creationId xmlns:a16="http://schemas.microsoft.com/office/drawing/2014/main" id="{5AF9E87D-7B3C-4317-B794-0336CFDE19AC}"/>
              </a:ext>
            </a:extLst>
          </p:cNvPr>
          <p:cNvSpPr txBox="1"/>
          <p:nvPr/>
        </p:nvSpPr>
        <p:spPr>
          <a:xfrm>
            <a:off x="294639" y="4410845"/>
            <a:ext cx="9391116" cy="2426305"/>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Ins="0" rtlCol="0">
            <a:spAutoFit/>
          </a:bodyPr>
          <a:lstStyle/>
          <a:p>
            <a:pPr>
              <a:lnSpc>
                <a:spcPts val="1300"/>
              </a:lnSpc>
            </a:pP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課題</a:t>
            </a: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p>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○保健事業（独自事業分）の最終把握について</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次の点から、今回採択する事業以外にも事業が生じる可能性あり</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a:t>
            </a:r>
            <a:r>
              <a:rPr kumimoji="1" lang="en-US" altLang="ja-JP" sz="1200" dirty="0">
                <a:solidFill>
                  <a:schemeClr val="tx1"/>
                </a:solidFill>
                <a:latin typeface="BIZ UDPゴシック" panose="020B0400000000000000" pitchFamily="50" charset="-128"/>
                <a:ea typeface="BIZ UDPゴシック" panose="020B0400000000000000" pitchFamily="50" charset="-128"/>
              </a:rPr>
              <a:t>R7</a:t>
            </a:r>
            <a:r>
              <a:rPr kumimoji="1" lang="ja-JP" altLang="en-US" sz="1200" dirty="0">
                <a:solidFill>
                  <a:schemeClr val="tx1"/>
                </a:solidFill>
                <a:latin typeface="BIZ UDPゴシック" panose="020B0400000000000000" pitchFamily="50" charset="-128"/>
                <a:ea typeface="BIZ UDPゴシック" panose="020B0400000000000000" pitchFamily="50" charset="-128"/>
              </a:rPr>
              <a:t>年度の予算議論の過程で、新規事業を企画し実施する必要性</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・国の方針変更（</a:t>
            </a:r>
            <a:r>
              <a:rPr kumimoji="1" lang="en-US" altLang="ja-JP" sz="1200" dirty="0">
                <a:solidFill>
                  <a:schemeClr val="tx1"/>
                </a:solidFill>
                <a:latin typeface="BIZ UDPゴシック" panose="020B0400000000000000" pitchFamily="50" charset="-128"/>
                <a:ea typeface="BIZ UDPゴシック" panose="020B0400000000000000" pitchFamily="50" charset="-128"/>
              </a:rPr>
              <a:t>4/1</a:t>
            </a:r>
            <a:r>
              <a:rPr kumimoji="1" lang="ja-JP" altLang="en-US" sz="1200" dirty="0">
                <a:solidFill>
                  <a:schemeClr val="tx1"/>
                </a:solidFill>
                <a:latin typeface="BIZ UDPゴシック" panose="020B0400000000000000" pitchFamily="50" charset="-128"/>
                <a:ea typeface="BIZ UDPゴシック" panose="020B0400000000000000" pitchFamily="50" charset="-128"/>
              </a:rPr>
              <a:t>）に伴い、ヘルスアップ事業の要件から外れる事業</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○事業評価について</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現時点で、評価指標</a:t>
            </a:r>
            <a:r>
              <a:rPr kumimoji="1" lang="en-US" altLang="ja-JP" sz="900" dirty="0">
                <a:solidFill>
                  <a:schemeClr val="tx1"/>
                </a:solidFill>
                <a:latin typeface="BIZ UDPゴシック" panose="020B0400000000000000" pitchFamily="50" charset="-128"/>
                <a:ea typeface="BIZ UDPゴシック" panose="020B0400000000000000" pitchFamily="50" charset="-128"/>
              </a:rPr>
              <a:t>(</a:t>
            </a:r>
            <a:r>
              <a:rPr kumimoji="1" lang="ja-JP" altLang="en-US" sz="900" dirty="0">
                <a:solidFill>
                  <a:schemeClr val="tx1"/>
                </a:solidFill>
                <a:latin typeface="BIZ UDPゴシック" panose="020B0400000000000000" pitchFamily="50" charset="-128"/>
                <a:ea typeface="BIZ UDPゴシック" panose="020B0400000000000000" pitchFamily="50" charset="-128"/>
              </a:rPr>
              <a:t>アウトプット、アウトカム</a:t>
            </a:r>
            <a:r>
              <a:rPr kumimoji="1" lang="en-US" altLang="ja-JP" sz="9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の記載ができていない事業あり</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（アウトカム効果未記載の事業は、</a:t>
            </a:r>
            <a:r>
              <a:rPr kumimoji="1" lang="en-US" altLang="ja-JP" sz="1200" dirty="0">
                <a:solidFill>
                  <a:srgbClr val="FF0000"/>
                </a:solidFill>
                <a:latin typeface="BIZ UDPゴシック" panose="020B0400000000000000" pitchFamily="50" charset="-128"/>
                <a:ea typeface="BIZ UDPゴシック" panose="020B0400000000000000" pitchFamily="50" charset="-128"/>
              </a:rPr>
              <a:t>61</a:t>
            </a:r>
            <a:r>
              <a:rPr kumimoji="1" lang="ja-JP" altLang="en-US" sz="1200" dirty="0">
                <a:solidFill>
                  <a:schemeClr val="tx1"/>
                </a:solidFill>
                <a:latin typeface="BIZ UDPゴシック" panose="020B0400000000000000" pitchFamily="50" charset="-128"/>
                <a:ea typeface="BIZ UDPゴシック" panose="020B0400000000000000" pitchFamily="50" charset="-128"/>
              </a:rPr>
              <a:t>事業）</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○保険者努力支援制度取組評価分の評価点獲得状況の確認について</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〇評価点獲得につながる好事例の横展開について</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FD3C8A3A-0790-4033-81B7-666D6DD204FE}"/>
              </a:ext>
            </a:extLst>
          </p:cNvPr>
          <p:cNvSpPr txBox="1"/>
          <p:nvPr/>
        </p:nvSpPr>
        <p:spPr>
          <a:xfrm>
            <a:off x="95864" y="4127331"/>
            <a:ext cx="4513415" cy="259045"/>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Ins="0" rtlCol="0">
            <a:spAutoFit/>
          </a:bodyPr>
          <a:lstStyle/>
          <a:p>
            <a:pPr>
              <a:lnSpc>
                <a:spcPts val="13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〇令和７年度保健事業（独自事業分）に係る課題について</a:t>
            </a:r>
          </a:p>
        </p:txBody>
      </p:sp>
      <p:sp>
        <p:nvSpPr>
          <p:cNvPr id="10" name="正方形/長方形 9">
            <a:extLst>
              <a:ext uri="{FF2B5EF4-FFF2-40B4-BE49-F238E27FC236}">
                <a16:creationId xmlns:a16="http://schemas.microsoft.com/office/drawing/2014/main" id="{969644C9-E02A-471D-9053-6FC1B10C2DA2}"/>
              </a:ext>
            </a:extLst>
          </p:cNvPr>
          <p:cNvSpPr/>
          <p:nvPr/>
        </p:nvSpPr>
        <p:spPr>
          <a:xfrm>
            <a:off x="256210" y="734753"/>
            <a:ext cx="9466910" cy="322165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3F7E626E-07AF-4A22-8C69-0D2EB937815C}"/>
              </a:ext>
            </a:extLst>
          </p:cNvPr>
          <p:cNvSpPr/>
          <p:nvPr/>
        </p:nvSpPr>
        <p:spPr>
          <a:xfrm>
            <a:off x="256210" y="4398510"/>
            <a:ext cx="9466910" cy="23574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二等辺三角形 7">
            <a:extLst>
              <a:ext uri="{FF2B5EF4-FFF2-40B4-BE49-F238E27FC236}">
                <a16:creationId xmlns:a16="http://schemas.microsoft.com/office/drawing/2014/main" id="{5BC0A2CD-2EC7-4A5B-B3B6-432D62FC4514}"/>
              </a:ext>
            </a:extLst>
          </p:cNvPr>
          <p:cNvSpPr/>
          <p:nvPr/>
        </p:nvSpPr>
        <p:spPr>
          <a:xfrm flipV="1">
            <a:off x="4421416" y="3108448"/>
            <a:ext cx="1060704" cy="2494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D1810F55-0E7A-46CE-8E83-756D1570C74B}"/>
              </a:ext>
            </a:extLst>
          </p:cNvPr>
          <p:cNvSpPr txBox="1"/>
          <p:nvPr/>
        </p:nvSpPr>
        <p:spPr>
          <a:xfrm>
            <a:off x="1697192" y="3419333"/>
            <a:ext cx="6509154" cy="425758"/>
          </a:xfrm>
          <a:prstGeom prst="rect">
            <a:avLst/>
          </a:prstGeom>
          <a:noFill/>
          <a:ln>
            <a:noFill/>
            <a:prstDash val="dash"/>
          </a:ln>
        </p:spPr>
        <p:style>
          <a:lnRef idx="2">
            <a:schemeClr val="dk1"/>
          </a:lnRef>
          <a:fillRef idx="1">
            <a:schemeClr val="lt1"/>
          </a:fillRef>
          <a:effectRef idx="0">
            <a:schemeClr val="dk1"/>
          </a:effectRef>
          <a:fontRef idx="minor">
            <a:schemeClr val="dk1"/>
          </a:fontRef>
        </p:style>
        <p:txBody>
          <a:bodyPr wrap="none" rIns="0" rtlCol="0">
            <a:spAutoFit/>
          </a:bodyPr>
          <a:lstStyle/>
          <a:p>
            <a:pPr algn="ct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申請のあった全事業が、保険者努力支援制度の評価点獲得に資する保健事業であることを確認</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gn="ct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（申請のあった事業について、全て採択する）</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16" name="二等辺三角形 15">
            <a:extLst>
              <a:ext uri="{FF2B5EF4-FFF2-40B4-BE49-F238E27FC236}">
                <a16:creationId xmlns:a16="http://schemas.microsoft.com/office/drawing/2014/main" id="{379F36FE-D947-4459-A80F-9893292BF65F}"/>
              </a:ext>
            </a:extLst>
          </p:cNvPr>
          <p:cNvSpPr/>
          <p:nvPr/>
        </p:nvSpPr>
        <p:spPr>
          <a:xfrm rot="16200000" flipV="1">
            <a:off x="5731373" y="4850082"/>
            <a:ext cx="236730" cy="16755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B5574BB3-A4CE-42A1-BE66-F5416CFC71C9}"/>
              </a:ext>
            </a:extLst>
          </p:cNvPr>
          <p:cNvSpPr txBox="1"/>
          <p:nvPr/>
        </p:nvSpPr>
        <p:spPr>
          <a:xfrm>
            <a:off x="5466551" y="4486703"/>
            <a:ext cx="630943" cy="236731"/>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Ins="0" rtlCol="0">
            <a:spAutoFit/>
          </a:bodyPr>
          <a:lstStyle/>
          <a:p>
            <a:pPr algn="ctr">
              <a:lnSpc>
                <a:spcPts val="1300"/>
              </a:lnSpc>
            </a:pPr>
            <a:r>
              <a:rPr kumimoji="1" lang="ja-JP" altLang="en-US" sz="1050" dirty="0">
                <a:solidFill>
                  <a:schemeClr val="tx1"/>
                </a:solidFill>
                <a:latin typeface="BIZ UDPゴシック" panose="020B0400000000000000" pitchFamily="50" charset="-128"/>
                <a:ea typeface="BIZ UDPゴシック" panose="020B0400000000000000" pitchFamily="50" charset="-128"/>
              </a:rPr>
              <a:t>（対応案）</a:t>
            </a:r>
            <a:endParaRPr kumimoji="1" lang="en-US" altLang="ja-JP" sz="1050" dirty="0">
              <a:solidFill>
                <a:schemeClr val="tx1"/>
              </a:solidFill>
              <a:latin typeface="BIZ UDPゴシック" panose="020B0400000000000000" pitchFamily="50" charset="-128"/>
              <a:ea typeface="BIZ UDPゴシック" panose="020B0400000000000000" pitchFamily="50" charset="-128"/>
            </a:endParaRPr>
          </a:p>
        </p:txBody>
      </p:sp>
      <p:sp>
        <p:nvSpPr>
          <p:cNvPr id="18" name="テキスト ボックス 17">
            <a:extLst>
              <a:ext uri="{FF2B5EF4-FFF2-40B4-BE49-F238E27FC236}">
                <a16:creationId xmlns:a16="http://schemas.microsoft.com/office/drawing/2014/main" id="{1C77EAB4-69C4-4AB1-972D-8582A233DBD3}"/>
              </a:ext>
            </a:extLst>
          </p:cNvPr>
          <p:cNvSpPr txBox="1"/>
          <p:nvPr/>
        </p:nvSpPr>
        <p:spPr>
          <a:xfrm>
            <a:off x="6034328" y="4632746"/>
            <a:ext cx="3410549" cy="592470"/>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Ins="0" rtlCol="0">
            <a:spAutoFit/>
          </a:bodyPr>
          <a:lstStyle/>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・適宜相談頂く</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900" dirty="0">
                <a:solidFill>
                  <a:schemeClr val="tx1"/>
                </a:solidFill>
                <a:latin typeface="BIZ UDPゴシック" panose="020B0400000000000000" pitchFamily="50" charset="-128"/>
                <a:ea typeface="BIZ UDPゴシック" panose="020B0400000000000000" pitchFamily="50" charset="-128"/>
              </a:rPr>
              <a:t>　</a:t>
            </a:r>
            <a:r>
              <a:rPr kumimoji="1" lang="en-US" altLang="ja-JP" sz="800" dirty="0">
                <a:solidFill>
                  <a:schemeClr val="tx1"/>
                </a:solidFill>
                <a:latin typeface="BIZ UDPゴシック" panose="020B0400000000000000" pitchFamily="50" charset="-128"/>
                <a:ea typeface="BIZ UDPゴシック" panose="020B0400000000000000" pitchFamily="50" charset="-128"/>
              </a:rPr>
              <a:t>※</a:t>
            </a:r>
            <a:r>
              <a:rPr kumimoji="1" lang="ja-JP" altLang="en-US" sz="800" dirty="0">
                <a:solidFill>
                  <a:schemeClr val="tx1"/>
                </a:solidFill>
                <a:latin typeface="BIZ UDPゴシック" panose="020B0400000000000000" pitchFamily="50" charset="-128"/>
                <a:ea typeface="BIZ UDPゴシック" panose="020B0400000000000000" pitchFamily="50" charset="-128"/>
              </a:rPr>
              <a:t>保険者努力支援制度の評価点獲得に資する保健事業であることに留意</a:t>
            </a:r>
            <a:endParaRPr kumimoji="1" lang="en-US" altLang="ja-JP" sz="8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・第３次照会（３月予定）</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20" name="テキスト ボックス 19">
            <a:extLst>
              <a:ext uri="{FF2B5EF4-FFF2-40B4-BE49-F238E27FC236}">
                <a16:creationId xmlns:a16="http://schemas.microsoft.com/office/drawing/2014/main" id="{FFDA5D08-F4F2-46BE-BEC5-21958715C428}"/>
              </a:ext>
            </a:extLst>
          </p:cNvPr>
          <p:cNvSpPr txBox="1"/>
          <p:nvPr/>
        </p:nvSpPr>
        <p:spPr>
          <a:xfrm>
            <a:off x="6034328" y="6423161"/>
            <a:ext cx="2139368" cy="259045"/>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Ins="0" rtlCol="0">
            <a:spAutoFit/>
          </a:bodyPr>
          <a:lstStyle/>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・好事例について</a:t>
            </a:r>
            <a:r>
              <a:rPr kumimoji="1" lang="en-US" altLang="ja-JP" sz="1200" dirty="0">
                <a:solidFill>
                  <a:schemeClr val="tx1"/>
                </a:solidFill>
                <a:latin typeface="BIZ UDPゴシック" panose="020B0400000000000000" pitchFamily="50" charset="-128"/>
                <a:ea typeface="BIZ UDPゴシック" panose="020B0400000000000000" pitchFamily="50" charset="-128"/>
              </a:rPr>
              <a:t>WG</a:t>
            </a:r>
            <a:r>
              <a:rPr kumimoji="1" lang="ja-JP" altLang="en-US" sz="1200" dirty="0">
                <a:solidFill>
                  <a:schemeClr val="tx1"/>
                </a:solidFill>
                <a:latin typeface="BIZ UDPゴシック" panose="020B0400000000000000" pitchFamily="50" charset="-128"/>
                <a:ea typeface="BIZ UDPゴシック" panose="020B0400000000000000" pitchFamily="50" charset="-128"/>
              </a:rPr>
              <a:t>で発表 </a:t>
            </a:r>
            <a:r>
              <a:rPr kumimoji="1" lang="ja-JP" altLang="en-US" sz="900" dirty="0">
                <a:solidFill>
                  <a:schemeClr val="tx1"/>
                </a:solidFill>
                <a:latin typeface="BIZ UDPゴシック" panose="020B0400000000000000" pitchFamily="50" charset="-128"/>
                <a:ea typeface="BIZ UDPゴシック" panose="020B0400000000000000" pitchFamily="50" charset="-128"/>
              </a:rPr>
              <a:t>等</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21" name="テキスト ボックス 20">
            <a:extLst>
              <a:ext uri="{FF2B5EF4-FFF2-40B4-BE49-F238E27FC236}">
                <a16:creationId xmlns:a16="http://schemas.microsoft.com/office/drawing/2014/main" id="{ADE00B97-5902-4B9B-919F-A1C2F4E2BA7C}"/>
              </a:ext>
            </a:extLst>
          </p:cNvPr>
          <p:cNvSpPr txBox="1"/>
          <p:nvPr/>
        </p:nvSpPr>
        <p:spPr>
          <a:xfrm>
            <a:off x="6034328" y="5516958"/>
            <a:ext cx="3372077" cy="425758"/>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Ins="0" rtlCol="0">
            <a:spAutoFit/>
          </a:bodyPr>
          <a:lstStyle/>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・他市町村の類似事業における評価指標を参考に</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検討のうえ、第３次照会時には、記載頂く</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26" name="二等辺三角形 25">
            <a:extLst>
              <a:ext uri="{FF2B5EF4-FFF2-40B4-BE49-F238E27FC236}">
                <a16:creationId xmlns:a16="http://schemas.microsoft.com/office/drawing/2014/main" id="{3B9258E0-37FB-4D97-8612-7004E589C84E}"/>
              </a:ext>
            </a:extLst>
          </p:cNvPr>
          <p:cNvSpPr/>
          <p:nvPr/>
        </p:nvSpPr>
        <p:spPr>
          <a:xfrm rot="16200000" flipV="1">
            <a:off x="5731373" y="5596062"/>
            <a:ext cx="236730" cy="16755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二等辺三角形 26">
            <a:extLst>
              <a:ext uri="{FF2B5EF4-FFF2-40B4-BE49-F238E27FC236}">
                <a16:creationId xmlns:a16="http://schemas.microsoft.com/office/drawing/2014/main" id="{D4A5D88E-15A1-4266-8736-57C56BE6DBC3}"/>
              </a:ext>
            </a:extLst>
          </p:cNvPr>
          <p:cNvSpPr/>
          <p:nvPr/>
        </p:nvSpPr>
        <p:spPr>
          <a:xfrm rot="16200000" flipV="1">
            <a:off x="5731373" y="6124431"/>
            <a:ext cx="236730" cy="16755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二等辺三角形 27">
            <a:extLst>
              <a:ext uri="{FF2B5EF4-FFF2-40B4-BE49-F238E27FC236}">
                <a16:creationId xmlns:a16="http://schemas.microsoft.com/office/drawing/2014/main" id="{BF4611DD-B990-41B1-BC11-3A63F114B016}"/>
              </a:ext>
            </a:extLst>
          </p:cNvPr>
          <p:cNvSpPr/>
          <p:nvPr/>
        </p:nvSpPr>
        <p:spPr>
          <a:xfrm rot="16200000" flipV="1">
            <a:off x="5731373" y="6468906"/>
            <a:ext cx="236730" cy="16755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69096090-D382-4D6B-B281-45DD458696CB}"/>
              </a:ext>
            </a:extLst>
          </p:cNvPr>
          <p:cNvSpPr txBox="1"/>
          <p:nvPr/>
        </p:nvSpPr>
        <p:spPr>
          <a:xfrm>
            <a:off x="6037381" y="6078686"/>
            <a:ext cx="784830" cy="259045"/>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Ins="0" rtlCol="0">
            <a:spAutoFit/>
          </a:bodyPr>
          <a:lstStyle/>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・別途照会</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796640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7448C642-C872-40A1-B29E-690414BC0873}"/>
              </a:ext>
            </a:extLst>
          </p:cNvPr>
          <p:cNvSpPr txBox="1"/>
          <p:nvPr/>
        </p:nvSpPr>
        <p:spPr>
          <a:xfrm>
            <a:off x="0" y="4210"/>
            <a:ext cx="9906000" cy="392415"/>
          </a:xfrm>
          <a:prstGeom prst="rect">
            <a:avLst/>
          </a:prstGeom>
          <a:ln>
            <a:noFill/>
          </a:ln>
        </p:spPr>
        <p:style>
          <a:lnRef idx="3">
            <a:schemeClr val="lt1"/>
          </a:lnRef>
          <a:fillRef idx="1">
            <a:schemeClr val="accent2"/>
          </a:fillRef>
          <a:effectRef idx="1">
            <a:schemeClr val="accent2"/>
          </a:effectRef>
          <a:fontRef idx="minor">
            <a:schemeClr val="lt1"/>
          </a:fontRef>
        </p:style>
        <p:txBody>
          <a:bodyPr wrap="square" rtlCol="0">
            <a:spAutoFit/>
          </a:bodyPr>
          <a:lstStyle/>
          <a:p>
            <a:r>
              <a:rPr kumimoji="1" lang="en-US" altLang="ja-JP" sz="1950" dirty="0"/>
              <a:t> </a:t>
            </a:r>
            <a:r>
              <a:rPr kumimoji="1" lang="ja-JP" altLang="en-US" sz="1600" b="1" dirty="0">
                <a:latin typeface="BIZ UDPゴシック" panose="020B0400000000000000" pitchFamily="50" charset="-128"/>
                <a:ea typeface="BIZ UDPゴシック" panose="020B0400000000000000" pitchFamily="50" charset="-128"/>
              </a:rPr>
              <a:t>保険料完全統一後の保健事業の在り方について（案）　</a:t>
            </a:r>
            <a:endParaRPr kumimoji="1" lang="ja-JP" altLang="en-US" sz="1400" b="1" dirty="0">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DD110E50-DA70-4022-950E-363CE1D0EC37}"/>
              </a:ext>
            </a:extLst>
          </p:cNvPr>
          <p:cNvSpPr txBox="1"/>
          <p:nvPr/>
        </p:nvSpPr>
        <p:spPr>
          <a:xfrm>
            <a:off x="95864" y="446471"/>
            <a:ext cx="9711813" cy="4776436"/>
          </a:xfrm>
          <a:prstGeom prst="rect">
            <a:avLst/>
          </a:prstGeom>
        </p:spPr>
        <p:style>
          <a:lnRef idx="2">
            <a:schemeClr val="dk1"/>
          </a:lnRef>
          <a:fillRef idx="1">
            <a:schemeClr val="lt1"/>
          </a:fillRef>
          <a:effectRef idx="0">
            <a:schemeClr val="dk1"/>
          </a:effectRef>
          <a:fontRef idx="minor">
            <a:schemeClr val="dk1"/>
          </a:fontRef>
        </p:style>
        <p:txBody>
          <a:bodyPr wrap="square" rIns="0" rtlCol="0">
            <a:spAutoFit/>
          </a:bodyPr>
          <a:lstStyle/>
          <a:p>
            <a:pPr>
              <a:lnSpc>
                <a:spcPts val="500"/>
              </a:lnSpc>
            </a:pPr>
            <a:endParaRPr kumimoji="1" lang="en-US" altLang="ja-JP" sz="1050" dirty="0">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latin typeface="BIZ UDPゴシック" panose="020B0400000000000000" pitchFamily="50" charset="-128"/>
                <a:ea typeface="BIZ UDPゴシック" panose="020B0400000000000000" pitchFamily="50" charset="-128"/>
              </a:rPr>
              <a:t>＜Ⓓ効果的取組＞</a:t>
            </a: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spcBef>
                <a:spcPts val="600"/>
              </a:spcBef>
            </a:pPr>
            <a:r>
              <a:rPr kumimoji="1" lang="ja-JP" altLang="en-US" sz="1600" dirty="0">
                <a:latin typeface="BIZ UDPゴシック" panose="020B0400000000000000" pitchFamily="50" charset="-128"/>
                <a:ea typeface="BIZ UDPゴシック" panose="020B0400000000000000" pitchFamily="50" charset="-128"/>
              </a:rPr>
              <a:t>　　③財政支援を行う効果的取組の内容・金額規模</a:t>
            </a: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endParaRPr kumimoji="1" lang="en-US" altLang="ja-JP" sz="1200" dirty="0">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latin typeface="BIZ UDPゴシック" panose="020B0400000000000000" pitchFamily="50" charset="-128"/>
                <a:ea typeface="BIZ UDPゴシック" panose="020B0400000000000000" pitchFamily="50" charset="-128"/>
              </a:rPr>
              <a:t>　　</a:t>
            </a:r>
            <a:r>
              <a:rPr kumimoji="1" lang="en-US" altLang="ja-JP" sz="1600" dirty="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考え方</a:t>
            </a:r>
            <a:r>
              <a:rPr kumimoji="1" lang="en-US" altLang="ja-JP" sz="1600" dirty="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a:t>
            </a: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latin typeface="BIZ UDPゴシック" panose="020B0400000000000000" pitchFamily="50" charset="-128"/>
                <a:ea typeface="BIZ UDPゴシック" panose="020B0400000000000000" pitchFamily="50" charset="-128"/>
              </a:rPr>
              <a:t>　　　　■対象：</a:t>
            </a: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600" u="sng" dirty="0">
                <a:solidFill>
                  <a:srgbClr val="FF0000"/>
                </a:solidFill>
                <a:latin typeface="BIZ UDPゴシック" panose="020B0400000000000000" pitchFamily="50" charset="-128"/>
                <a:ea typeface="BIZ UDPゴシック" panose="020B0400000000000000" pitchFamily="50" charset="-128"/>
              </a:rPr>
              <a:t>保健事業実施にあたって</a:t>
            </a:r>
            <a:r>
              <a:rPr kumimoji="1" lang="ja-JP" altLang="en-US" sz="1600" dirty="0">
                <a:latin typeface="BIZ UDPゴシック" panose="020B0400000000000000" pitchFamily="50" charset="-128"/>
                <a:ea typeface="BIZ UDPゴシック" panose="020B0400000000000000" pitchFamily="50" charset="-128"/>
              </a:rPr>
              <a:t>の財源の充て方に即して、</a:t>
            </a: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latin typeface="BIZ UDPゴシック" panose="020B0400000000000000" pitchFamily="50" charset="-128"/>
                <a:ea typeface="BIZ UDPゴシック" panose="020B0400000000000000" pitchFamily="50" charset="-128"/>
              </a:rPr>
              <a:t>　　　　　　　ヘルスアップ事業費、共通基準、独自事業分の要件には該当しない場合、</a:t>
            </a:r>
            <a:endParaRPr kumimoji="1" lang="en-US" altLang="ja-JP" sz="1600" dirty="0">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600" dirty="0">
                <a:solidFill>
                  <a:schemeClr val="tx1"/>
                </a:solidFill>
                <a:latin typeface="BIZ UDPゴシック" panose="020B0400000000000000" pitchFamily="50" charset="-128"/>
                <a:ea typeface="BIZ UDPゴシック" panose="020B0400000000000000" pitchFamily="50" charset="-128"/>
              </a:rPr>
              <a:t>もしくは独自事業分の上限額を超える場合のいずれかではあるが、</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　　　　　　　効果的な取組（</a:t>
            </a:r>
            <a:r>
              <a:rPr kumimoji="1" lang="en-US" altLang="ja-JP" sz="1600" dirty="0">
                <a:solidFill>
                  <a:schemeClr val="tx1"/>
                </a:solidFill>
                <a:latin typeface="BIZ UDPゴシック" panose="020B0400000000000000" pitchFamily="50" charset="-128"/>
                <a:ea typeface="BIZ UDPゴシック" panose="020B0400000000000000" pitchFamily="50" charset="-128"/>
              </a:rPr>
              <a:t>※</a:t>
            </a:r>
            <a:r>
              <a:rPr kumimoji="1" lang="ja-JP" altLang="en-US" sz="1600" dirty="0">
                <a:solidFill>
                  <a:schemeClr val="tx1"/>
                </a:solidFill>
                <a:latin typeface="BIZ UDPゴシック" panose="020B0400000000000000" pitchFamily="50" charset="-128"/>
                <a:ea typeface="BIZ UDPゴシック" panose="020B0400000000000000" pitchFamily="50" charset="-128"/>
              </a:rPr>
              <a:t>）といえる保健事業</a:t>
            </a:r>
            <a:r>
              <a:rPr kumimoji="1" lang="ja-JP" altLang="en-US" sz="1600" u="sng" dirty="0">
                <a:solidFill>
                  <a:srgbClr val="FF0000"/>
                </a:solidFill>
                <a:latin typeface="BIZ UDPゴシック" panose="020B0400000000000000" pitchFamily="50" charset="-128"/>
                <a:ea typeface="BIZ UDPゴシック" panose="020B0400000000000000" pitchFamily="50" charset="-128"/>
              </a:rPr>
              <a:t>（アスマイル市町村オプションを含む）</a:t>
            </a:r>
            <a:endParaRPr kumimoji="1" lang="en-US" altLang="ja-JP" sz="1600" u="sng" dirty="0">
              <a:solidFill>
                <a:srgbClr val="FF0000"/>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　　　　　　　</a:t>
            </a:r>
            <a:r>
              <a:rPr kumimoji="1" lang="en-US" altLang="ja-JP" sz="1600" dirty="0">
                <a:solidFill>
                  <a:schemeClr val="tx1"/>
                </a:solidFill>
                <a:latin typeface="BIZ UDPゴシック" panose="020B0400000000000000" pitchFamily="50" charset="-128"/>
                <a:ea typeface="BIZ UDPゴシック" panose="020B0400000000000000" pitchFamily="50" charset="-128"/>
              </a:rPr>
              <a:t>※</a:t>
            </a:r>
            <a:r>
              <a:rPr kumimoji="1" lang="ja-JP" altLang="en-US" sz="1600" dirty="0">
                <a:solidFill>
                  <a:schemeClr val="tx1"/>
                </a:solidFill>
                <a:latin typeface="BIZ UDPゴシック" panose="020B0400000000000000" pitchFamily="50" charset="-128"/>
                <a:ea typeface="BIZ UDPゴシック" panose="020B0400000000000000" pitchFamily="50" charset="-128"/>
              </a:rPr>
              <a:t>下記の両方を満たすもの</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　　　　　　　　　・府内他市町村が実施しておらず、かつ他市町村でも実施効果が期待される取組み</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　　　　　　　　　・保険者努力支援制度の評価点獲得に資する取組み</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　　　　　　</a:t>
            </a:r>
            <a:r>
              <a:rPr kumimoji="1" lang="ja-JP" altLang="en-US" sz="1600" u="sng" dirty="0">
                <a:solidFill>
                  <a:srgbClr val="FF0000"/>
                </a:solidFill>
                <a:latin typeface="BIZ UDPゴシック" panose="020B0400000000000000" pitchFamily="50" charset="-128"/>
                <a:ea typeface="BIZ UDPゴシック" panose="020B0400000000000000" pitchFamily="50" charset="-128"/>
              </a:rPr>
              <a:t>・効果的取組の実施可能期間（支援の対象となる期間）は、最大２年間とする</a:t>
            </a:r>
            <a:endParaRPr kumimoji="1" lang="en-US" altLang="ja-JP" sz="1600" u="sng" dirty="0">
              <a:solidFill>
                <a:srgbClr val="FF0000"/>
              </a:solidFill>
              <a:latin typeface="BIZ UDPゴシック" panose="020B0400000000000000" pitchFamily="50" charset="-128"/>
              <a:ea typeface="BIZ UDPゴシック" panose="020B0400000000000000" pitchFamily="50" charset="-128"/>
            </a:endParaRPr>
          </a:p>
          <a:p>
            <a:pPr>
              <a:lnSpc>
                <a:spcPts val="1700"/>
              </a:lnSpc>
            </a:pPr>
            <a:endParaRPr kumimoji="1" lang="en-US" altLang="ja-JP" sz="105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　　　　■確認・決定方法</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　　　　　　・事業内容（効果的といえるポイント含む）、事業費用等を記載した様式を府に提出し、</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　　　　　　　提出された内容を事業運営検討</a:t>
            </a:r>
            <a:r>
              <a:rPr kumimoji="1" lang="en-US" altLang="ja-JP" sz="1600" dirty="0">
                <a:solidFill>
                  <a:schemeClr val="tx1"/>
                </a:solidFill>
                <a:latin typeface="BIZ UDPゴシック" panose="020B0400000000000000" pitchFamily="50" charset="-128"/>
                <a:ea typeface="BIZ UDPゴシック" panose="020B0400000000000000" pitchFamily="50" charset="-128"/>
              </a:rPr>
              <a:t>WG</a:t>
            </a:r>
            <a:r>
              <a:rPr kumimoji="1" lang="ja-JP" altLang="en-US" sz="1600" dirty="0">
                <a:solidFill>
                  <a:schemeClr val="tx1"/>
                </a:solidFill>
                <a:latin typeface="BIZ UDPゴシック" panose="020B0400000000000000" pitchFamily="50" charset="-128"/>
                <a:ea typeface="BIZ UDPゴシック" panose="020B0400000000000000" pitchFamily="50" charset="-128"/>
              </a:rPr>
              <a:t>で検討の上、決定する</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endParaRPr kumimoji="1" lang="en-US" altLang="ja-JP" sz="105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　　　　■確認・決定時期</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　　　　　　・独自事業分同様、毎年度６～８月を想定（市町村の予算要求に支障のないタイミング）</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endParaRPr kumimoji="1" lang="en-US" altLang="ja-JP" sz="1050" dirty="0">
              <a:solidFill>
                <a:schemeClr val="tx1"/>
              </a:solidFill>
              <a:latin typeface="BIZ UDPゴシック" panose="020B0400000000000000" pitchFamily="50" charset="-128"/>
              <a:ea typeface="BIZ UDPゴシック" panose="020B0400000000000000" pitchFamily="50" charset="-128"/>
            </a:endParaRPr>
          </a:p>
        </p:txBody>
      </p:sp>
      <p:sp>
        <p:nvSpPr>
          <p:cNvPr id="5" name="スライド番号プレースホルダー 1">
            <a:extLst>
              <a:ext uri="{FF2B5EF4-FFF2-40B4-BE49-F238E27FC236}">
                <a16:creationId xmlns:a16="http://schemas.microsoft.com/office/drawing/2014/main" id="{0B582877-C6B0-43AD-8570-6DCCF8C5A7C4}"/>
              </a:ext>
            </a:extLst>
          </p:cNvPr>
          <p:cNvSpPr>
            <a:spLocks noGrp="1"/>
          </p:cNvSpPr>
          <p:nvPr>
            <p:ph type="sldNum" sz="quarter" idx="12"/>
          </p:nvPr>
        </p:nvSpPr>
        <p:spPr>
          <a:xfrm>
            <a:off x="7578827" y="6469330"/>
            <a:ext cx="2228850" cy="365125"/>
          </a:xfrm>
        </p:spPr>
        <p:txBody>
          <a:bodyPr/>
          <a:lstStyle/>
          <a:p>
            <a:fld id="{8DE7185B-0B4E-4587-B1A4-758C0B0BD2F9}" type="slidenum">
              <a:rPr kumimoji="1" lang="ja-JP" altLang="en-US" sz="1100" smtClean="0">
                <a:latin typeface="BIZ UDPゴシック" panose="020B0400000000000000" pitchFamily="50" charset="-128"/>
                <a:ea typeface="BIZ UDPゴシック" panose="020B0400000000000000" pitchFamily="50" charset="-128"/>
              </a:rPr>
              <a:t>6</a:t>
            </a:fld>
            <a:endParaRPr kumimoji="1" lang="ja-JP" altLang="en-US" sz="11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050467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7448C642-C872-40A1-B29E-690414BC0873}"/>
              </a:ext>
            </a:extLst>
          </p:cNvPr>
          <p:cNvSpPr txBox="1"/>
          <p:nvPr/>
        </p:nvSpPr>
        <p:spPr>
          <a:xfrm>
            <a:off x="0" y="4210"/>
            <a:ext cx="9906000" cy="392415"/>
          </a:xfrm>
          <a:prstGeom prst="rect">
            <a:avLst/>
          </a:prstGeom>
          <a:ln>
            <a:noFill/>
          </a:ln>
        </p:spPr>
        <p:style>
          <a:lnRef idx="3">
            <a:schemeClr val="lt1"/>
          </a:lnRef>
          <a:fillRef idx="1">
            <a:schemeClr val="accent2"/>
          </a:fillRef>
          <a:effectRef idx="1">
            <a:schemeClr val="accent2"/>
          </a:effectRef>
          <a:fontRef idx="minor">
            <a:schemeClr val="lt1"/>
          </a:fontRef>
        </p:style>
        <p:txBody>
          <a:bodyPr wrap="square" rtlCol="0">
            <a:spAutoFit/>
          </a:bodyPr>
          <a:lstStyle/>
          <a:p>
            <a:r>
              <a:rPr kumimoji="1" lang="en-US" altLang="ja-JP" sz="1950" dirty="0"/>
              <a:t> </a:t>
            </a:r>
            <a:r>
              <a:rPr kumimoji="1" lang="ja-JP" altLang="en-US" sz="1600" b="1" dirty="0">
                <a:latin typeface="BIZ UDPゴシック" panose="020B0400000000000000" pitchFamily="50" charset="-128"/>
                <a:ea typeface="BIZ UDPゴシック" panose="020B0400000000000000" pitchFamily="50" charset="-128"/>
              </a:rPr>
              <a:t>保険料完全統一後の保健事業の在り方について（案）　</a:t>
            </a:r>
            <a:endParaRPr kumimoji="1" lang="ja-JP" altLang="en-US" sz="1400" b="1" dirty="0">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DD110E50-DA70-4022-950E-363CE1D0EC37}"/>
              </a:ext>
            </a:extLst>
          </p:cNvPr>
          <p:cNvSpPr txBox="1"/>
          <p:nvPr/>
        </p:nvSpPr>
        <p:spPr>
          <a:xfrm>
            <a:off x="95864" y="446471"/>
            <a:ext cx="9711813" cy="4202176"/>
          </a:xfrm>
          <a:prstGeom prst="rect">
            <a:avLst/>
          </a:prstGeom>
        </p:spPr>
        <p:style>
          <a:lnRef idx="2">
            <a:schemeClr val="dk1"/>
          </a:lnRef>
          <a:fillRef idx="1">
            <a:schemeClr val="lt1"/>
          </a:fillRef>
          <a:effectRef idx="0">
            <a:schemeClr val="dk1"/>
          </a:effectRef>
          <a:fontRef idx="minor">
            <a:schemeClr val="dk1"/>
          </a:fontRef>
        </p:style>
        <p:txBody>
          <a:bodyPr wrap="square" rIns="0" rtlCol="0">
            <a:spAutoFit/>
          </a:bodyPr>
          <a:lstStyle/>
          <a:p>
            <a:pPr>
              <a:lnSpc>
                <a:spcPts val="1700"/>
              </a:lnSpc>
            </a:pPr>
            <a:endParaRPr kumimoji="1" lang="en-US" altLang="ja-JP" sz="1200" dirty="0">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latin typeface="BIZ UDPゴシック" panose="020B0400000000000000" pitchFamily="50" charset="-128"/>
                <a:ea typeface="BIZ UDPゴシック" panose="020B0400000000000000" pitchFamily="50" charset="-128"/>
              </a:rPr>
              <a:t>　　</a:t>
            </a:r>
            <a:r>
              <a:rPr kumimoji="1" lang="en-US" altLang="ja-JP" sz="1600" dirty="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考え方（続き）</a:t>
            </a:r>
            <a:r>
              <a:rPr kumimoji="1" lang="en-US" altLang="ja-JP" sz="1600" dirty="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a:t>
            </a:r>
            <a:endParaRPr kumimoji="1" lang="en-US" altLang="ja-JP" sz="105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　　　　■金額規模</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　　　　　　・効果的取組全体として、一定の上限額を設ける</a:t>
            </a:r>
            <a:r>
              <a:rPr kumimoji="1" lang="ja-JP" altLang="en-US" sz="1600" u="sng" dirty="0">
                <a:solidFill>
                  <a:srgbClr val="FF0000"/>
                </a:solidFill>
                <a:latin typeface="BIZ UDPゴシック" panose="020B0400000000000000" pitchFamily="50" charset="-128"/>
                <a:ea typeface="BIZ UDPゴシック" panose="020B0400000000000000" pitchFamily="50" charset="-128"/>
              </a:rPr>
              <a:t>こととする</a:t>
            </a:r>
            <a:endParaRPr kumimoji="1" lang="en-US" altLang="ja-JP" sz="1600" u="sng" dirty="0">
              <a:solidFill>
                <a:srgbClr val="FF0000"/>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　　　　　　  （事業費納付金の算定状況によっては、上限額について調整する可能性あり）</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a:lnSpc>
                <a:spcPts val="1000"/>
              </a:lnSpc>
            </a:pP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　　　　　　</a:t>
            </a:r>
            <a:r>
              <a:rPr kumimoji="1" lang="en-US" altLang="ja-JP" sz="1600" u="sng" dirty="0">
                <a:solidFill>
                  <a:srgbClr val="FF0000"/>
                </a:solidFill>
                <a:latin typeface="BIZ UDPゴシック" panose="020B0400000000000000" pitchFamily="50" charset="-128"/>
                <a:ea typeface="BIZ UDPゴシック" panose="020B0400000000000000" pitchFamily="50" charset="-128"/>
              </a:rPr>
              <a:t>※</a:t>
            </a:r>
            <a:r>
              <a:rPr kumimoji="1" lang="ja-JP" altLang="en-US" sz="1600" u="sng" dirty="0">
                <a:solidFill>
                  <a:srgbClr val="FF0000"/>
                </a:solidFill>
                <a:latin typeface="BIZ UDPゴシック" panose="020B0400000000000000" pitchFamily="50" charset="-128"/>
                <a:ea typeface="BIZ UDPゴシック" panose="020B0400000000000000" pitchFamily="50" charset="-128"/>
              </a:rPr>
              <a:t>上限額については次のとおりとする（令和</a:t>
            </a:r>
            <a:r>
              <a:rPr kumimoji="1" lang="en-US" altLang="ja-JP" sz="1600" u="sng" dirty="0">
                <a:solidFill>
                  <a:srgbClr val="FF0000"/>
                </a:solidFill>
                <a:latin typeface="BIZ UDPゴシック" panose="020B0400000000000000" pitchFamily="50" charset="-128"/>
                <a:ea typeface="BIZ UDPゴシック" panose="020B0400000000000000" pitchFamily="50" charset="-128"/>
              </a:rPr>
              <a:t>6</a:t>
            </a:r>
            <a:r>
              <a:rPr kumimoji="1" lang="ja-JP" altLang="en-US" sz="1600" u="sng" dirty="0">
                <a:solidFill>
                  <a:srgbClr val="FF0000"/>
                </a:solidFill>
                <a:latin typeface="BIZ UDPゴシック" panose="020B0400000000000000" pitchFamily="50" charset="-128"/>
                <a:ea typeface="BIZ UDPゴシック" panose="020B0400000000000000" pitchFamily="50" charset="-128"/>
              </a:rPr>
              <a:t>年</a:t>
            </a:r>
            <a:r>
              <a:rPr kumimoji="1" lang="en-US" altLang="ja-JP" sz="1600" u="sng" dirty="0">
                <a:solidFill>
                  <a:srgbClr val="FF0000"/>
                </a:solidFill>
                <a:latin typeface="BIZ UDPゴシック" panose="020B0400000000000000" pitchFamily="50" charset="-128"/>
                <a:ea typeface="BIZ UDPゴシック" panose="020B0400000000000000" pitchFamily="50" charset="-128"/>
              </a:rPr>
              <a:t>7</a:t>
            </a:r>
            <a:r>
              <a:rPr kumimoji="1" lang="ja-JP" altLang="en-US" sz="1600" u="sng" dirty="0">
                <a:solidFill>
                  <a:srgbClr val="FF0000"/>
                </a:solidFill>
                <a:latin typeface="BIZ UDPゴシック" panose="020B0400000000000000" pitchFamily="50" charset="-128"/>
                <a:ea typeface="BIZ UDPゴシック" panose="020B0400000000000000" pitchFamily="50" charset="-128"/>
              </a:rPr>
              <a:t>月</a:t>
            </a:r>
            <a:r>
              <a:rPr kumimoji="1" lang="en-US" altLang="ja-JP" sz="1600" u="sng" dirty="0">
                <a:solidFill>
                  <a:srgbClr val="FF0000"/>
                </a:solidFill>
                <a:latin typeface="BIZ UDPゴシック" panose="020B0400000000000000" pitchFamily="50" charset="-128"/>
                <a:ea typeface="BIZ UDPゴシック" panose="020B0400000000000000" pitchFamily="50" charset="-128"/>
              </a:rPr>
              <a:t>23</a:t>
            </a:r>
            <a:r>
              <a:rPr kumimoji="1" lang="ja-JP" altLang="en-US" sz="1600" u="sng" dirty="0">
                <a:solidFill>
                  <a:srgbClr val="FF0000"/>
                </a:solidFill>
                <a:latin typeface="BIZ UDPゴシック" panose="020B0400000000000000" pitchFamily="50" charset="-128"/>
                <a:ea typeface="BIZ UDPゴシック" panose="020B0400000000000000" pitchFamily="50" charset="-128"/>
              </a:rPr>
              <a:t>日　財政運営検討</a:t>
            </a:r>
            <a:r>
              <a:rPr kumimoji="1" lang="en-US" altLang="ja-JP" sz="1600" u="sng" dirty="0">
                <a:solidFill>
                  <a:srgbClr val="FF0000"/>
                </a:solidFill>
                <a:latin typeface="BIZ UDPゴシック" panose="020B0400000000000000" pitchFamily="50" charset="-128"/>
                <a:ea typeface="BIZ UDPゴシック" panose="020B0400000000000000" pitchFamily="50" charset="-128"/>
              </a:rPr>
              <a:t>WG</a:t>
            </a:r>
            <a:r>
              <a:rPr kumimoji="1" lang="ja-JP" altLang="en-US" sz="1600" u="sng" dirty="0">
                <a:solidFill>
                  <a:srgbClr val="FF0000"/>
                </a:solidFill>
                <a:latin typeface="BIZ UDPゴシック" panose="020B0400000000000000" pitchFamily="50" charset="-128"/>
                <a:ea typeface="BIZ UDPゴシック" panose="020B0400000000000000" pitchFamily="50" charset="-128"/>
              </a:rPr>
              <a:t>にて決定）</a:t>
            </a:r>
          </a:p>
          <a:p>
            <a:pPr>
              <a:lnSpc>
                <a:spcPts val="800"/>
              </a:lnSpc>
            </a:pPr>
            <a:endParaRPr kumimoji="1" lang="en-US" altLang="ja-JP" sz="1600" dirty="0">
              <a:solidFill>
                <a:srgbClr val="FF0000"/>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solidFill>
                  <a:srgbClr val="FF0000"/>
                </a:solidFill>
                <a:latin typeface="BIZ UDPゴシック" panose="020B0400000000000000" pitchFamily="50" charset="-128"/>
                <a:ea typeface="BIZ UDPゴシック" panose="020B0400000000000000" pitchFamily="50" charset="-128"/>
              </a:rPr>
              <a:t>　　　　　　　　</a:t>
            </a:r>
            <a:r>
              <a:rPr kumimoji="1" lang="ja-JP" altLang="en-US" sz="1600" u="sng" dirty="0">
                <a:solidFill>
                  <a:srgbClr val="FF0000"/>
                </a:solidFill>
                <a:latin typeface="BIZ UDPゴシック" panose="020B0400000000000000" pitchFamily="50" charset="-128"/>
                <a:ea typeface="BIZ UDPゴシック" panose="020B0400000000000000" pitchFamily="50" charset="-128"/>
              </a:rPr>
              <a:t>・令和５年度まで実施していた先駆的・効果的な取組促進事業における合計上限額を</a:t>
            </a:r>
            <a:endParaRPr kumimoji="1" lang="en-US" altLang="ja-JP" sz="1600" u="sng" dirty="0">
              <a:solidFill>
                <a:srgbClr val="FF0000"/>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solidFill>
                  <a:srgbClr val="FF0000"/>
                </a:solidFill>
                <a:latin typeface="BIZ UDPゴシック" panose="020B0400000000000000" pitchFamily="50" charset="-128"/>
                <a:ea typeface="BIZ UDPゴシック" panose="020B0400000000000000" pitchFamily="50" charset="-128"/>
              </a:rPr>
              <a:t>　　　　　　　　　</a:t>
            </a:r>
            <a:r>
              <a:rPr kumimoji="1" lang="ja-JP" altLang="en-US" sz="1600" u="sng" dirty="0">
                <a:solidFill>
                  <a:srgbClr val="FF0000"/>
                </a:solidFill>
                <a:latin typeface="BIZ UDPゴシック" panose="020B0400000000000000" pitchFamily="50" charset="-128"/>
                <a:ea typeface="BIZ UDPゴシック" panose="020B0400000000000000" pitchFamily="50" charset="-128"/>
              </a:rPr>
              <a:t>参考として、効果的取組に係る全体上限額は</a:t>
            </a:r>
            <a:r>
              <a:rPr kumimoji="1" lang="en-US" altLang="ja-JP" sz="1600" u="sng" dirty="0">
                <a:solidFill>
                  <a:srgbClr val="FF0000"/>
                </a:solidFill>
                <a:latin typeface="BIZ UDPゴシック" panose="020B0400000000000000" pitchFamily="50" charset="-128"/>
                <a:ea typeface="BIZ UDPゴシック" panose="020B0400000000000000" pitchFamily="50" charset="-128"/>
              </a:rPr>
              <a:t>6,000</a:t>
            </a:r>
            <a:r>
              <a:rPr kumimoji="1" lang="ja-JP" altLang="en-US" sz="1600" u="sng" dirty="0">
                <a:solidFill>
                  <a:srgbClr val="FF0000"/>
                </a:solidFill>
                <a:latin typeface="BIZ UDPゴシック" panose="020B0400000000000000" pitchFamily="50" charset="-128"/>
                <a:ea typeface="BIZ UDPゴシック" panose="020B0400000000000000" pitchFamily="50" charset="-128"/>
              </a:rPr>
              <a:t>万円とする。</a:t>
            </a:r>
          </a:p>
          <a:p>
            <a:pPr>
              <a:lnSpc>
                <a:spcPts val="800"/>
              </a:lnSpc>
            </a:pPr>
            <a:endParaRPr kumimoji="1" lang="en-US" altLang="ja-JP" sz="1600" dirty="0">
              <a:solidFill>
                <a:srgbClr val="FF0000"/>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solidFill>
                  <a:srgbClr val="FF0000"/>
                </a:solidFill>
                <a:latin typeface="BIZ UDPゴシック" panose="020B0400000000000000" pitchFamily="50" charset="-128"/>
                <a:ea typeface="BIZ UDPゴシック" panose="020B0400000000000000" pitchFamily="50" charset="-128"/>
              </a:rPr>
              <a:t>　　　　　　　　</a:t>
            </a:r>
            <a:r>
              <a:rPr kumimoji="1" lang="ja-JP" altLang="en-US" sz="1600" u="sng" dirty="0">
                <a:solidFill>
                  <a:srgbClr val="FF0000"/>
                </a:solidFill>
                <a:latin typeface="BIZ UDPゴシック" panose="020B0400000000000000" pitchFamily="50" charset="-128"/>
                <a:ea typeface="BIZ UDPゴシック" panose="020B0400000000000000" pitchFamily="50" charset="-128"/>
              </a:rPr>
              <a:t>・その上で、効果的取組として事業運営</a:t>
            </a:r>
            <a:r>
              <a:rPr kumimoji="1" lang="en-US" altLang="ja-JP" sz="1600" u="sng" dirty="0">
                <a:solidFill>
                  <a:srgbClr val="FF0000"/>
                </a:solidFill>
                <a:latin typeface="BIZ UDPゴシック" panose="020B0400000000000000" pitchFamily="50" charset="-128"/>
                <a:ea typeface="BIZ UDPゴシック" panose="020B0400000000000000" pitchFamily="50" charset="-128"/>
              </a:rPr>
              <a:t>WG</a:t>
            </a:r>
            <a:r>
              <a:rPr kumimoji="1" lang="ja-JP" altLang="en-US" sz="1600" u="sng" dirty="0">
                <a:solidFill>
                  <a:srgbClr val="FF0000"/>
                </a:solidFill>
                <a:latin typeface="BIZ UDPゴシック" panose="020B0400000000000000" pitchFamily="50" charset="-128"/>
                <a:ea typeface="BIZ UDPゴシック" panose="020B0400000000000000" pitchFamily="50" charset="-128"/>
              </a:rPr>
              <a:t>における検討結果を踏まえ、</a:t>
            </a:r>
            <a:endParaRPr kumimoji="1" lang="en-US" altLang="ja-JP" sz="1600" u="sng" dirty="0">
              <a:solidFill>
                <a:srgbClr val="FF0000"/>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solidFill>
                  <a:srgbClr val="FF0000"/>
                </a:solidFill>
                <a:latin typeface="BIZ UDPゴシック" panose="020B0400000000000000" pitchFamily="50" charset="-128"/>
                <a:ea typeface="BIZ UDPゴシック" panose="020B0400000000000000" pitchFamily="50" charset="-128"/>
              </a:rPr>
              <a:t>　　　　　　　　　</a:t>
            </a:r>
            <a:r>
              <a:rPr kumimoji="1" lang="ja-JP" altLang="en-US" sz="1600" u="sng" dirty="0">
                <a:solidFill>
                  <a:srgbClr val="FF0000"/>
                </a:solidFill>
                <a:latin typeface="BIZ UDPゴシック" panose="020B0400000000000000" pitchFamily="50" charset="-128"/>
                <a:ea typeface="BIZ UDPゴシック" panose="020B0400000000000000" pitchFamily="50" charset="-128"/>
              </a:rPr>
              <a:t>認められた取組に係る所要額の合計と全体上限額</a:t>
            </a:r>
            <a:r>
              <a:rPr kumimoji="1" lang="en-US" altLang="ja-JP" sz="1600" u="sng" dirty="0">
                <a:solidFill>
                  <a:srgbClr val="FF0000"/>
                </a:solidFill>
                <a:latin typeface="BIZ UDPゴシック" panose="020B0400000000000000" pitchFamily="50" charset="-128"/>
                <a:ea typeface="BIZ UDPゴシック" panose="020B0400000000000000" pitchFamily="50" charset="-128"/>
              </a:rPr>
              <a:t>6,000</a:t>
            </a:r>
            <a:r>
              <a:rPr kumimoji="1" lang="ja-JP" altLang="en-US" sz="1600" u="sng" dirty="0">
                <a:solidFill>
                  <a:srgbClr val="FF0000"/>
                </a:solidFill>
                <a:latin typeface="BIZ UDPゴシック" panose="020B0400000000000000" pitchFamily="50" charset="-128"/>
                <a:ea typeface="BIZ UDPゴシック" panose="020B0400000000000000" pitchFamily="50" charset="-128"/>
              </a:rPr>
              <a:t>万円のいずれか低い額を</a:t>
            </a:r>
            <a:endParaRPr kumimoji="1" lang="en-US" altLang="ja-JP" sz="1600" u="sng" dirty="0">
              <a:solidFill>
                <a:srgbClr val="FF0000"/>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solidFill>
                  <a:srgbClr val="FF0000"/>
                </a:solidFill>
                <a:latin typeface="BIZ UDPゴシック" panose="020B0400000000000000" pitchFamily="50" charset="-128"/>
                <a:ea typeface="BIZ UDPゴシック" panose="020B0400000000000000" pitchFamily="50" charset="-128"/>
              </a:rPr>
              <a:t>　　　　　　　　　</a:t>
            </a:r>
            <a:r>
              <a:rPr kumimoji="1" lang="ja-JP" altLang="en-US" sz="1600" u="sng" dirty="0">
                <a:solidFill>
                  <a:srgbClr val="FF0000"/>
                </a:solidFill>
                <a:latin typeface="BIZ UDPゴシック" panose="020B0400000000000000" pitchFamily="50" charset="-128"/>
                <a:ea typeface="BIZ UDPゴシック" panose="020B0400000000000000" pitchFamily="50" charset="-128"/>
              </a:rPr>
              <a:t>府１号繰入金から府２号繰入金への振替額とし、事業費納付金を算定する。</a:t>
            </a:r>
          </a:p>
          <a:p>
            <a:pPr>
              <a:lnSpc>
                <a:spcPts val="800"/>
              </a:lnSpc>
            </a:pPr>
            <a:endParaRPr kumimoji="1" lang="en-US" altLang="ja-JP" sz="1600" dirty="0">
              <a:solidFill>
                <a:srgbClr val="FF0000"/>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solidFill>
                  <a:srgbClr val="FF0000"/>
                </a:solidFill>
                <a:latin typeface="BIZ UDPゴシック" panose="020B0400000000000000" pitchFamily="50" charset="-128"/>
                <a:ea typeface="BIZ UDPゴシック" panose="020B0400000000000000" pitchFamily="50" charset="-128"/>
              </a:rPr>
              <a:t>　　　　　　　　</a:t>
            </a:r>
            <a:r>
              <a:rPr kumimoji="1" lang="ja-JP" altLang="en-US" sz="1600" u="sng" dirty="0">
                <a:solidFill>
                  <a:srgbClr val="FF0000"/>
                </a:solidFill>
                <a:latin typeface="BIZ UDPゴシック" panose="020B0400000000000000" pitchFamily="50" charset="-128"/>
                <a:ea typeface="BIZ UDPゴシック" panose="020B0400000000000000" pitchFamily="50" charset="-128"/>
              </a:rPr>
              <a:t>・また、所要額合計が全体上限額を上回る場合は、</a:t>
            </a:r>
            <a:r>
              <a:rPr kumimoji="1" lang="en-US" altLang="ja-JP" sz="1600" u="sng" dirty="0">
                <a:solidFill>
                  <a:srgbClr val="FF0000"/>
                </a:solidFill>
                <a:latin typeface="BIZ UDPゴシック" panose="020B0400000000000000" pitchFamily="50" charset="-128"/>
                <a:ea typeface="BIZ UDPゴシック" panose="020B0400000000000000" pitchFamily="50" charset="-128"/>
              </a:rPr>
              <a:t>6,000</a:t>
            </a:r>
            <a:r>
              <a:rPr kumimoji="1" lang="ja-JP" altLang="en-US" sz="1600" u="sng" dirty="0">
                <a:solidFill>
                  <a:srgbClr val="FF0000"/>
                </a:solidFill>
                <a:latin typeface="BIZ UDPゴシック" panose="020B0400000000000000" pitchFamily="50" charset="-128"/>
                <a:ea typeface="BIZ UDPゴシック" panose="020B0400000000000000" pitchFamily="50" charset="-128"/>
              </a:rPr>
              <a:t>万円の範囲内で</a:t>
            </a:r>
            <a:endParaRPr kumimoji="1" lang="en-US" altLang="ja-JP" sz="1600" u="sng" dirty="0">
              <a:solidFill>
                <a:srgbClr val="FF0000"/>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solidFill>
                  <a:srgbClr val="FF0000"/>
                </a:solidFill>
                <a:latin typeface="BIZ UDPゴシック" panose="020B0400000000000000" pitchFamily="50" charset="-128"/>
                <a:ea typeface="BIZ UDPゴシック" panose="020B0400000000000000" pitchFamily="50" charset="-128"/>
              </a:rPr>
              <a:t>　　　　　　　　　</a:t>
            </a:r>
            <a:r>
              <a:rPr kumimoji="1" lang="ja-JP" altLang="en-US" sz="1600" u="sng" dirty="0">
                <a:solidFill>
                  <a:srgbClr val="FF0000"/>
                </a:solidFill>
                <a:latin typeface="BIZ UDPゴシック" panose="020B0400000000000000" pitchFamily="50" charset="-128"/>
                <a:ea typeface="BIZ UDPゴシック" panose="020B0400000000000000" pitchFamily="50" charset="-128"/>
              </a:rPr>
              <a:t>各事業に対する交付額を按分により配分・決定する。</a:t>
            </a:r>
          </a:p>
          <a:p>
            <a:pPr>
              <a:lnSpc>
                <a:spcPts val="800"/>
              </a:lnSpc>
            </a:pPr>
            <a:endParaRPr kumimoji="1" lang="en-US" altLang="ja-JP" sz="1600" dirty="0">
              <a:solidFill>
                <a:srgbClr val="FF0000"/>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solidFill>
                  <a:srgbClr val="FF0000"/>
                </a:solidFill>
                <a:latin typeface="BIZ UDPゴシック" panose="020B0400000000000000" pitchFamily="50" charset="-128"/>
                <a:ea typeface="BIZ UDPゴシック" panose="020B0400000000000000" pitchFamily="50" charset="-128"/>
              </a:rPr>
              <a:t>　　　　　　　　</a:t>
            </a:r>
            <a:r>
              <a:rPr kumimoji="1" lang="ja-JP" altLang="en-US" sz="1600" u="sng" dirty="0">
                <a:solidFill>
                  <a:srgbClr val="FF0000"/>
                </a:solidFill>
                <a:latin typeface="BIZ UDPゴシック" panose="020B0400000000000000" pitchFamily="50" charset="-128"/>
                <a:ea typeface="BIZ UDPゴシック" panose="020B0400000000000000" pitchFamily="50" charset="-128"/>
              </a:rPr>
              <a:t>・なお、上限額については、効果的取組の今後の実施状況や保険料への影響等を踏まえ、</a:t>
            </a:r>
            <a:endParaRPr kumimoji="1" lang="en-US" altLang="ja-JP" sz="1600" u="sng" dirty="0">
              <a:solidFill>
                <a:srgbClr val="FF0000"/>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600" dirty="0">
                <a:solidFill>
                  <a:srgbClr val="FF0000"/>
                </a:solidFill>
                <a:latin typeface="BIZ UDPゴシック" panose="020B0400000000000000" pitchFamily="50" charset="-128"/>
                <a:ea typeface="BIZ UDPゴシック" panose="020B0400000000000000" pitchFamily="50" charset="-128"/>
              </a:rPr>
              <a:t>　　　　　　　　　</a:t>
            </a:r>
            <a:r>
              <a:rPr kumimoji="1" lang="ja-JP" altLang="en-US" sz="1600" u="sng" dirty="0">
                <a:solidFill>
                  <a:srgbClr val="FF0000"/>
                </a:solidFill>
                <a:latin typeface="BIZ UDPゴシック" panose="020B0400000000000000" pitchFamily="50" charset="-128"/>
                <a:ea typeface="BIZ UDPゴシック" panose="020B0400000000000000" pitchFamily="50" charset="-128"/>
              </a:rPr>
              <a:t>必要に応じて、財政運営検討</a:t>
            </a:r>
            <a:r>
              <a:rPr kumimoji="1" lang="en-US" altLang="ja-JP" sz="1600" u="sng" dirty="0">
                <a:solidFill>
                  <a:srgbClr val="FF0000"/>
                </a:solidFill>
                <a:latin typeface="BIZ UDPゴシック" panose="020B0400000000000000" pitchFamily="50" charset="-128"/>
                <a:ea typeface="BIZ UDPゴシック" panose="020B0400000000000000" pitchFamily="50" charset="-128"/>
              </a:rPr>
              <a:t>WG</a:t>
            </a:r>
            <a:r>
              <a:rPr kumimoji="1" lang="ja-JP" altLang="en-US" sz="1600" u="sng" dirty="0">
                <a:solidFill>
                  <a:srgbClr val="FF0000"/>
                </a:solidFill>
                <a:latin typeface="BIZ UDPゴシック" panose="020B0400000000000000" pitchFamily="50" charset="-128"/>
                <a:ea typeface="BIZ UDPゴシック" panose="020B0400000000000000" pitchFamily="50" charset="-128"/>
              </a:rPr>
              <a:t>において見直しを行う。</a:t>
            </a:r>
            <a:endParaRPr kumimoji="1" lang="en-US" altLang="ja-JP" sz="1600" u="sng" dirty="0">
              <a:solidFill>
                <a:srgbClr val="FF0000"/>
              </a:solidFill>
              <a:latin typeface="BIZ UDPゴシック" panose="020B0400000000000000" pitchFamily="50" charset="-128"/>
              <a:ea typeface="BIZ UDPゴシック" panose="020B0400000000000000" pitchFamily="50" charset="-128"/>
            </a:endParaRPr>
          </a:p>
          <a:p>
            <a:pPr>
              <a:lnSpc>
                <a:spcPts val="1700"/>
              </a:lnSpc>
            </a:pPr>
            <a:endParaRPr kumimoji="1" lang="en-US" altLang="ja-JP" sz="1200" dirty="0">
              <a:latin typeface="BIZ UDPゴシック" panose="020B0400000000000000" pitchFamily="50" charset="-128"/>
              <a:ea typeface="BIZ UDPゴシック" panose="020B0400000000000000" pitchFamily="50" charset="-128"/>
            </a:endParaRPr>
          </a:p>
        </p:txBody>
      </p:sp>
      <p:sp>
        <p:nvSpPr>
          <p:cNvPr id="5" name="スライド番号プレースホルダー 1">
            <a:extLst>
              <a:ext uri="{FF2B5EF4-FFF2-40B4-BE49-F238E27FC236}">
                <a16:creationId xmlns:a16="http://schemas.microsoft.com/office/drawing/2014/main" id="{0B582877-C6B0-43AD-8570-6DCCF8C5A7C4}"/>
              </a:ext>
            </a:extLst>
          </p:cNvPr>
          <p:cNvSpPr>
            <a:spLocks noGrp="1"/>
          </p:cNvSpPr>
          <p:nvPr>
            <p:ph type="sldNum" sz="quarter" idx="12"/>
          </p:nvPr>
        </p:nvSpPr>
        <p:spPr>
          <a:xfrm>
            <a:off x="7578827" y="6469330"/>
            <a:ext cx="2228850" cy="365125"/>
          </a:xfrm>
        </p:spPr>
        <p:txBody>
          <a:bodyPr/>
          <a:lstStyle/>
          <a:p>
            <a:fld id="{8DE7185B-0B4E-4587-B1A4-758C0B0BD2F9}" type="slidenum">
              <a:rPr kumimoji="1" lang="ja-JP" altLang="en-US" sz="1100" smtClean="0">
                <a:latin typeface="BIZ UDPゴシック" panose="020B0400000000000000" pitchFamily="50" charset="-128"/>
                <a:ea typeface="BIZ UDPゴシック" panose="020B0400000000000000" pitchFamily="50" charset="-128"/>
              </a:rPr>
              <a:t>7</a:t>
            </a:fld>
            <a:endParaRPr kumimoji="1" lang="ja-JP" altLang="en-US" sz="11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982950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7448C642-C872-40A1-B29E-690414BC0873}"/>
              </a:ext>
            </a:extLst>
          </p:cNvPr>
          <p:cNvSpPr txBox="1"/>
          <p:nvPr/>
        </p:nvSpPr>
        <p:spPr>
          <a:xfrm>
            <a:off x="0" y="4210"/>
            <a:ext cx="9906000" cy="392415"/>
          </a:xfrm>
          <a:prstGeom prst="rect">
            <a:avLst/>
          </a:prstGeom>
          <a:ln>
            <a:noFill/>
          </a:ln>
        </p:spPr>
        <p:style>
          <a:lnRef idx="3">
            <a:schemeClr val="lt1"/>
          </a:lnRef>
          <a:fillRef idx="1">
            <a:schemeClr val="accent2"/>
          </a:fillRef>
          <a:effectRef idx="1">
            <a:schemeClr val="accent2"/>
          </a:effectRef>
          <a:fontRef idx="minor">
            <a:schemeClr val="lt1"/>
          </a:fontRef>
        </p:style>
        <p:txBody>
          <a:bodyPr wrap="square" rtlCol="0">
            <a:spAutoFit/>
          </a:bodyPr>
          <a:lstStyle/>
          <a:p>
            <a:r>
              <a:rPr kumimoji="1" lang="en-US" altLang="ja-JP" sz="1950" dirty="0"/>
              <a:t> </a:t>
            </a:r>
            <a:r>
              <a:rPr kumimoji="1" lang="ja-JP" altLang="en-US" sz="1600" b="1" dirty="0">
                <a:latin typeface="BIZ UDPゴシック" panose="020B0400000000000000" pitchFamily="50" charset="-128"/>
                <a:ea typeface="BIZ UDPゴシック" panose="020B0400000000000000" pitchFamily="50" charset="-128"/>
              </a:rPr>
              <a:t>保険料完全統一後の保健事業の在り方について</a:t>
            </a:r>
            <a:endParaRPr kumimoji="1" lang="ja-JP" altLang="en-US" sz="1400" b="1" dirty="0">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DD110E50-DA70-4022-950E-363CE1D0EC37}"/>
              </a:ext>
            </a:extLst>
          </p:cNvPr>
          <p:cNvSpPr txBox="1"/>
          <p:nvPr/>
        </p:nvSpPr>
        <p:spPr>
          <a:xfrm>
            <a:off x="95864" y="553882"/>
            <a:ext cx="4165564" cy="259045"/>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Ins="0" rtlCol="0">
            <a:spAutoFit/>
          </a:bodyPr>
          <a:lstStyle/>
          <a:p>
            <a:pPr>
              <a:lnSpc>
                <a:spcPts val="13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〇令和７年度保健事業（効果的取組）の申請について</a:t>
            </a:r>
          </a:p>
        </p:txBody>
      </p:sp>
      <p:sp>
        <p:nvSpPr>
          <p:cNvPr id="5" name="スライド番号プレースホルダー 1">
            <a:extLst>
              <a:ext uri="{FF2B5EF4-FFF2-40B4-BE49-F238E27FC236}">
                <a16:creationId xmlns:a16="http://schemas.microsoft.com/office/drawing/2014/main" id="{0B582877-C6B0-43AD-8570-6DCCF8C5A7C4}"/>
              </a:ext>
            </a:extLst>
          </p:cNvPr>
          <p:cNvSpPr>
            <a:spLocks noGrp="1"/>
          </p:cNvSpPr>
          <p:nvPr>
            <p:ph type="sldNum" sz="quarter" idx="12"/>
          </p:nvPr>
        </p:nvSpPr>
        <p:spPr>
          <a:xfrm>
            <a:off x="7578827" y="6469330"/>
            <a:ext cx="2228850" cy="365125"/>
          </a:xfrm>
        </p:spPr>
        <p:txBody>
          <a:bodyPr/>
          <a:lstStyle/>
          <a:p>
            <a:fld id="{8DE7185B-0B4E-4587-B1A4-758C0B0BD2F9}" type="slidenum">
              <a:rPr kumimoji="1" lang="ja-JP" altLang="en-US" sz="1100" smtClean="0">
                <a:latin typeface="BIZ UDPゴシック" panose="020B0400000000000000" pitchFamily="50" charset="-128"/>
                <a:ea typeface="BIZ UDPゴシック" panose="020B0400000000000000" pitchFamily="50" charset="-128"/>
              </a:rPr>
              <a:t>8</a:t>
            </a:fld>
            <a:endParaRPr kumimoji="1" lang="ja-JP" altLang="en-US" sz="1100" dirty="0">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DF648FA3-046F-403A-B8A3-3C4595B53474}"/>
              </a:ext>
            </a:extLst>
          </p:cNvPr>
          <p:cNvSpPr txBox="1"/>
          <p:nvPr/>
        </p:nvSpPr>
        <p:spPr>
          <a:xfrm>
            <a:off x="256211" y="948989"/>
            <a:ext cx="9391116" cy="1759456"/>
          </a:xfrm>
          <a:prstGeom prst="rect">
            <a:avLst/>
          </a:prstGeom>
          <a:ln>
            <a:noFill/>
            <a:prstDash val="dash"/>
          </a:ln>
        </p:spPr>
        <p:style>
          <a:lnRef idx="2">
            <a:schemeClr val="dk1"/>
          </a:lnRef>
          <a:fillRef idx="1">
            <a:schemeClr val="lt1"/>
          </a:fillRef>
          <a:effectRef idx="0">
            <a:schemeClr val="dk1"/>
          </a:effectRef>
          <a:fontRef idx="minor">
            <a:schemeClr val="dk1"/>
          </a:fontRef>
        </p:style>
        <p:txBody>
          <a:bodyPr wrap="square" rIns="0" rtlCol="0">
            <a:spAutoFit/>
          </a:bodyPr>
          <a:lstStyle/>
          <a:p>
            <a:pPr>
              <a:lnSpc>
                <a:spcPts val="1300"/>
              </a:lnSpc>
            </a:pP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第１次照会</a:t>
            </a: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p>
          <a:p>
            <a:pPr>
              <a:lnSpc>
                <a:spcPts val="1300"/>
              </a:lnSpc>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○申請事業数等</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・５事業（４市）</a:t>
            </a:r>
          </a:p>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アスマイル市町村オプション関係：３事業、その他（問診強化等）：２事業</a:t>
            </a:r>
          </a:p>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○申請事業に係る所要額</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・所要額合計：</a:t>
            </a:r>
            <a:r>
              <a:rPr kumimoji="1" lang="en-US" altLang="ja-JP" sz="1200" dirty="0">
                <a:solidFill>
                  <a:schemeClr val="tx1"/>
                </a:solidFill>
                <a:latin typeface="BIZ UDPゴシック" panose="020B0400000000000000" pitchFamily="50" charset="-128"/>
                <a:ea typeface="BIZ UDPゴシック" panose="020B0400000000000000" pitchFamily="50" charset="-128"/>
              </a:rPr>
              <a:t>33,206,273</a:t>
            </a:r>
            <a:r>
              <a:rPr kumimoji="1" lang="ja-JP" altLang="en-US" sz="1200" dirty="0">
                <a:solidFill>
                  <a:schemeClr val="tx1"/>
                </a:solidFill>
                <a:latin typeface="BIZ UDPゴシック" panose="020B0400000000000000" pitchFamily="50" charset="-128"/>
                <a:ea typeface="BIZ UDPゴシック" panose="020B0400000000000000" pitchFamily="50" charset="-128"/>
              </a:rPr>
              <a:t>円</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（最大：</a:t>
            </a:r>
            <a:r>
              <a:rPr kumimoji="1" lang="en-US" altLang="ja-JP" sz="1200" dirty="0">
                <a:solidFill>
                  <a:schemeClr val="tx1"/>
                </a:solidFill>
                <a:latin typeface="BIZ UDPゴシック" panose="020B0400000000000000" pitchFamily="50" charset="-128"/>
                <a:ea typeface="BIZ UDPゴシック" panose="020B0400000000000000" pitchFamily="50" charset="-128"/>
              </a:rPr>
              <a:t>14,850,000</a:t>
            </a:r>
            <a:r>
              <a:rPr kumimoji="1" lang="ja-JP" altLang="en-US" sz="1200" dirty="0">
                <a:solidFill>
                  <a:schemeClr val="tx1"/>
                </a:solidFill>
                <a:latin typeface="BIZ UDPゴシック" panose="020B0400000000000000" pitchFamily="50" charset="-128"/>
                <a:ea typeface="BIZ UDPゴシック" panose="020B0400000000000000" pitchFamily="50" charset="-128"/>
              </a:rPr>
              <a:t>円、最小：</a:t>
            </a:r>
            <a:r>
              <a:rPr kumimoji="1" lang="en-US" altLang="ja-JP" sz="1200" dirty="0">
                <a:solidFill>
                  <a:schemeClr val="tx1"/>
                </a:solidFill>
                <a:latin typeface="BIZ UDPゴシック" panose="020B0400000000000000" pitchFamily="50" charset="-128"/>
                <a:ea typeface="BIZ UDPゴシック" panose="020B0400000000000000" pitchFamily="50" charset="-128"/>
              </a:rPr>
              <a:t>3,794,560</a:t>
            </a:r>
            <a:r>
              <a:rPr kumimoji="1" lang="ja-JP" altLang="en-US" sz="1200" dirty="0">
                <a:solidFill>
                  <a:schemeClr val="tx1"/>
                </a:solidFill>
                <a:latin typeface="BIZ UDPゴシック" panose="020B0400000000000000" pitchFamily="50" charset="-128"/>
                <a:ea typeface="BIZ UDPゴシック" panose="020B0400000000000000" pitchFamily="50" charset="-128"/>
              </a:rPr>
              <a:t>円）</a:t>
            </a:r>
          </a:p>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a:t>
            </a: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５事業のうち１事業については、所要額不明のため上記には含まず</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A1E468F3-038A-41C1-B0F4-6491FAE434F2}"/>
              </a:ext>
            </a:extLst>
          </p:cNvPr>
          <p:cNvSpPr txBox="1"/>
          <p:nvPr/>
        </p:nvSpPr>
        <p:spPr>
          <a:xfrm>
            <a:off x="256210" y="2645181"/>
            <a:ext cx="9391116" cy="2092881"/>
          </a:xfrm>
          <a:prstGeom prst="rect">
            <a:avLst/>
          </a:prstGeom>
          <a:ln>
            <a:noFill/>
            <a:prstDash val="dash"/>
          </a:ln>
        </p:spPr>
        <p:style>
          <a:lnRef idx="2">
            <a:schemeClr val="dk1"/>
          </a:lnRef>
          <a:fillRef idx="1">
            <a:schemeClr val="lt1"/>
          </a:fillRef>
          <a:effectRef idx="0">
            <a:schemeClr val="dk1"/>
          </a:effectRef>
          <a:fontRef idx="minor">
            <a:schemeClr val="dk1"/>
          </a:fontRef>
        </p:style>
        <p:txBody>
          <a:bodyPr wrap="square" rIns="0" rtlCol="0">
            <a:spAutoFit/>
          </a:bodyPr>
          <a:lstStyle/>
          <a:p>
            <a:pPr>
              <a:lnSpc>
                <a:spcPts val="1300"/>
              </a:lnSpc>
            </a:pP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第２次照会</a:t>
            </a: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p>
          <a:p>
            <a:pPr>
              <a:lnSpc>
                <a:spcPts val="1300"/>
              </a:lnSpc>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○申請事業数等</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・２事業（２市）</a:t>
            </a:r>
          </a:p>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アスマイル市町村オプション関係：２事業</a:t>
            </a:r>
          </a:p>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○申請事業に係る所要額</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・所要額合計：</a:t>
            </a:r>
            <a:r>
              <a:rPr kumimoji="1" lang="en-US" altLang="ja-JP" sz="1200" dirty="0">
                <a:solidFill>
                  <a:schemeClr val="tx1"/>
                </a:solidFill>
                <a:latin typeface="BIZ UDPゴシック" panose="020B0400000000000000" pitchFamily="50" charset="-128"/>
                <a:ea typeface="BIZ UDPゴシック" panose="020B0400000000000000" pitchFamily="50" charset="-128"/>
              </a:rPr>
              <a:t>15,450,000</a:t>
            </a:r>
            <a:r>
              <a:rPr kumimoji="1" lang="ja-JP" altLang="en-US" sz="1200" dirty="0">
                <a:solidFill>
                  <a:schemeClr val="tx1"/>
                </a:solidFill>
                <a:latin typeface="BIZ UDPゴシック" panose="020B0400000000000000" pitchFamily="50" charset="-128"/>
                <a:ea typeface="BIZ UDPゴシック" panose="020B0400000000000000" pitchFamily="50" charset="-128"/>
              </a:rPr>
              <a:t>円</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（最大：</a:t>
            </a:r>
            <a:r>
              <a:rPr kumimoji="1" lang="en-US" altLang="ja-JP" sz="1200" dirty="0">
                <a:solidFill>
                  <a:schemeClr val="tx1"/>
                </a:solidFill>
                <a:latin typeface="BIZ UDPゴシック" panose="020B0400000000000000" pitchFamily="50" charset="-128"/>
                <a:ea typeface="BIZ UDPゴシック" panose="020B0400000000000000" pitchFamily="50" charset="-128"/>
              </a:rPr>
              <a:t>15,000,000</a:t>
            </a:r>
            <a:r>
              <a:rPr kumimoji="1" lang="ja-JP" altLang="en-US" sz="1200" dirty="0">
                <a:solidFill>
                  <a:schemeClr val="tx1"/>
                </a:solidFill>
                <a:latin typeface="BIZ UDPゴシック" panose="020B0400000000000000" pitchFamily="50" charset="-128"/>
                <a:ea typeface="BIZ UDPゴシック" panose="020B0400000000000000" pitchFamily="50" charset="-128"/>
              </a:rPr>
              <a:t>円、最小：</a:t>
            </a:r>
            <a:r>
              <a:rPr kumimoji="1" lang="en-US" altLang="ja-JP" sz="1200" dirty="0">
                <a:solidFill>
                  <a:schemeClr val="tx1"/>
                </a:solidFill>
                <a:latin typeface="BIZ UDPゴシック" panose="020B0400000000000000" pitchFamily="50" charset="-128"/>
                <a:ea typeface="BIZ UDPゴシック" panose="020B0400000000000000" pitchFamily="50" charset="-128"/>
              </a:rPr>
              <a:t>450,000</a:t>
            </a:r>
            <a:r>
              <a:rPr kumimoji="1" lang="ja-JP" altLang="en-US" sz="1200" dirty="0">
                <a:solidFill>
                  <a:schemeClr val="tx1"/>
                </a:solidFill>
                <a:latin typeface="BIZ UDPゴシック" panose="020B0400000000000000" pitchFamily="50" charset="-128"/>
                <a:ea typeface="BIZ UDPゴシック" panose="020B0400000000000000" pitchFamily="50" charset="-128"/>
              </a:rPr>
              <a:t>円）</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＜備考＞</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・第１次照会で申請のあった事業のうち、３事業（２市）は取下げ</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２事業（１市）　 ⇒独自事業分の申請と重複していたため</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１事業（１市）　 </a:t>
            </a:r>
            <a:r>
              <a:rPr kumimoji="1" lang="ja-JP" altLang="en-US" sz="500" dirty="0">
                <a:solidFill>
                  <a:schemeClr val="tx1"/>
                </a:solidFill>
                <a:latin typeface="BIZ UDPゴシック" panose="020B0400000000000000" pitchFamily="50" charset="-128"/>
                <a:ea typeface="BIZ UDPゴシック" panose="020B0400000000000000" pitchFamily="50" charset="-128"/>
              </a:rPr>
              <a:t> </a:t>
            </a:r>
            <a:r>
              <a:rPr kumimoji="1" lang="ja-JP" altLang="en-US" sz="1200" dirty="0">
                <a:solidFill>
                  <a:schemeClr val="tx1"/>
                </a:solidFill>
                <a:latin typeface="BIZ UDPゴシック" panose="020B0400000000000000" pitchFamily="50" charset="-128"/>
                <a:ea typeface="BIZ UDPゴシック" panose="020B0400000000000000" pitchFamily="50" charset="-128"/>
              </a:rPr>
              <a:t>⇒独自事業分の申請に変更したため</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53750C6E-617D-4B76-BAFD-821549F539DC}"/>
              </a:ext>
            </a:extLst>
          </p:cNvPr>
          <p:cNvSpPr txBox="1"/>
          <p:nvPr/>
        </p:nvSpPr>
        <p:spPr>
          <a:xfrm>
            <a:off x="5817447" y="3259440"/>
            <a:ext cx="3522759" cy="592470"/>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Ins="0" rtlCol="0">
            <a:spAutoFit/>
          </a:bodyPr>
          <a:lstStyle/>
          <a:p>
            <a:pPr>
              <a:lnSpc>
                <a:spcPts val="1300"/>
              </a:lnSpc>
            </a:pPr>
            <a:r>
              <a:rPr kumimoji="1" lang="ja-JP" altLang="en-US" sz="1200" u="sng" dirty="0">
                <a:solidFill>
                  <a:schemeClr val="tx1"/>
                </a:solidFill>
                <a:latin typeface="BIZ UDPゴシック" panose="020B0400000000000000" pitchFamily="50" charset="-128"/>
                <a:ea typeface="BIZ UDPゴシック" panose="020B0400000000000000" pitchFamily="50" charset="-128"/>
              </a:rPr>
              <a:t>２事業（２市）とも、</a:t>
            </a:r>
            <a:endParaRPr kumimoji="1" lang="en-US" altLang="ja-JP" sz="1200" u="sng"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1200" u="sng" dirty="0">
                <a:latin typeface="BIZ UDPゴシック" panose="020B0400000000000000" pitchFamily="50" charset="-128"/>
                <a:ea typeface="BIZ UDPゴシック" panose="020B0400000000000000" pitchFamily="50" charset="-128"/>
              </a:rPr>
              <a:t>保健事業実施にあたっての財源の充て方</a:t>
            </a:r>
            <a:r>
              <a:rPr kumimoji="1" lang="ja-JP" altLang="en-US" sz="1200" u="sng" dirty="0">
                <a:solidFill>
                  <a:schemeClr val="tx1"/>
                </a:solidFill>
                <a:latin typeface="BIZ UDPゴシック" panose="020B0400000000000000" pitchFamily="50" charset="-128"/>
                <a:ea typeface="BIZ UDPゴシック" panose="020B0400000000000000" pitchFamily="50" charset="-128"/>
              </a:rPr>
              <a:t>に即して、</a:t>
            </a:r>
            <a:endParaRPr kumimoji="1" lang="en-US" altLang="ja-JP" sz="1200" u="sng"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1200" u="sng" dirty="0">
                <a:latin typeface="BIZ UDPゴシック" panose="020B0400000000000000" pitchFamily="50" charset="-128"/>
                <a:ea typeface="BIZ UDPゴシック" panose="020B0400000000000000" pitchFamily="50" charset="-128"/>
              </a:rPr>
              <a:t>「３．保険給付費等交付金（独自事業分）」への適用可</a:t>
            </a:r>
            <a:endParaRPr kumimoji="1" lang="en-US" altLang="ja-JP" sz="1200" u="sng" dirty="0">
              <a:latin typeface="BIZ UDPゴシック" panose="020B0400000000000000" pitchFamily="50" charset="-128"/>
              <a:ea typeface="BIZ UDPゴシック" panose="020B0400000000000000" pitchFamily="50" charset="-128"/>
            </a:endParaRPr>
          </a:p>
        </p:txBody>
      </p:sp>
      <p:sp>
        <p:nvSpPr>
          <p:cNvPr id="2" name="矢印: 右 1">
            <a:extLst>
              <a:ext uri="{FF2B5EF4-FFF2-40B4-BE49-F238E27FC236}">
                <a16:creationId xmlns:a16="http://schemas.microsoft.com/office/drawing/2014/main" id="{90C84CFB-3772-43DB-81A2-22C544858F6F}"/>
              </a:ext>
            </a:extLst>
          </p:cNvPr>
          <p:cNvSpPr/>
          <p:nvPr/>
        </p:nvSpPr>
        <p:spPr>
          <a:xfrm>
            <a:off x="5132482" y="3367278"/>
            <a:ext cx="487675"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5AF9E87D-7B3C-4317-B794-0336CFDE19AC}"/>
              </a:ext>
            </a:extLst>
          </p:cNvPr>
          <p:cNvSpPr txBox="1"/>
          <p:nvPr/>
        </p:nvSpPr>
        <p:spPr>
          <a:xfrm>
            <a:off x="416559" y="5532655"/>
            <a:ext cx="9391116" cy="759182"/>
          </a:xfrm>
          <a:prstGeom prst="rect">
            <a:avLst/>
          </a:prstGeom>
          <a:ln>
            <a:noFill/>
          </a:ln>
        </p:spPr>
        <p:style>
          <a:lnRef idx="2">
            <a:schemeClr val="dk1"/>
          </a:lnRef>
          <a:fillRef idx="1">
            <a:schemeClr val="lt1"/>
          </a:fillRef>
          <a:effectRef idx="0">
            <a:schemeClr val="dk1"/>
          </a:effectRef>
          <a:fontRef idx="minor">
            <a:schemeClr val="dk1"/>
          </a:fontRef>
        </p:style>
        <p:txBody>
          <a:bodyPr wrap="square" rIns="0" rtlCol="0">
            <a:spAutoFit/>
          </a:bodyPr>
          <a:lstStyle/>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○申請のあった２事業（２市）については、保健事業実施にあたっての財源の充て方に即して、</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a:t>
            </a:r>
            <a:r>
              <a:rPr kumimoji="1" lang="zh-TW" altLang="en-US" sz="1200" dirty="0">
                <a:solidFill>
                  <a:schemeClr val="tx1"/>
                </a:solidFill>
                <a:latin typeface="BIZ UDPゴシック" panose="020B0400000000000000" pitchFamily="50" charset="-128"/>
                <a:ea typeface="BIZ UDPゴシック" panose="020B0400000000000000" pitchFamily="50" charset="-128"/>
              </a:rPr>
              <a:t> 「３．保険給付費等交付金（独自事業分）」</a:t>
            </a:r>
            <a:r>
              <a:rPr kumimoji="1" lang="ja-JP" altLang="en-US" sz="1200" dirty="0">
                <a:solidFill>
                  <a:schemeClr val="tx1"/>
                </a:solidFill>
                <a:latin typeface="BIZ UDPゴシック" panose="020B0400000000000000" pitchFamily="50" charset="-128"/>
                <a:ea typeface="BIZ UDPゴシック" panose="020B0400000000000000" pitchFamily="50" charset="-128"/>
              </a:rPr>
              <a:t>での申請とする。</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○これにより、対象となる事業がなくなるため、令和７年度保健事業（効果的取組）の採択はなし。</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FD3C8A3A-0790-4033-81B7-666D6DD204FE}"/>
              </a:ext>
            </a:extLst>
          </p:cNvPr>
          <p:cNvSpPr txBox="1"/>
          <p:nvPr/>
        </p:nvSpPr>
        <p:spPr>
          <a:xfrm>
            <a:off x="95864" y="5068313"/>
            <a:ext cx="3986028" cy="259045"/>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Ins="0" rtlCol="0">
            <a:spAutoFit/>
          </a:bodyPr>
          <a:lstStyle/>
          <a:p>
            <a:pPr>
              <a:lnSpc>
                <a:spcPts val="13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〇令和７年度保健事業（効果的取組）について（案）</a:t>
            </a:r>
          </a:p>
        </p:txBody>
      </p:sp>
      <p:sp>
        <p:nvSpPr>
          <p:cNvPr id="10" name="正方形/長方形 9">
            <a:extLst>
              <a:ext uri="{FF2B5EF4-FFF2-40B4-BE49-F238E27FC236}">
                <a16:creationId xmlns:a16="http://schemas.microsoft.com/office/drawing/2014/main" id="{969644C9-E02A-471D-9053-6FC1B10C2DA2}"/>
              </a:ext>
            </a:extLst>
          </p:cNvPr>
          <p:cNvSpPr/>
          <p:nvPr/>
        </p:nvSpPr>
        <p:spPr>
          <a:xfrm>
            <a:off x="256210" y="889581"/>
            <a:ext cx="9466910" cy="39186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3F7E626E-07AF-4A22-8C69-0D2EB937815C}"/>
              </a:ext>
            </a:extLst>
          </p:cNvPr>
          <p:cNvSpPr/>
          <p:nvPr/>
        </p:nvSpPr>
        <p:spPr>
          <a:xfrm>
            <a:off x="256210" y="5410613"/>
            <a:ext cx="9466910" cy="103035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7963861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2952</TotalTime>
  <Words>2426</Words>
  <Application>Microsoft Office PowerPoint</Application>
  <PresentationFormat>A4 210 x 297 mm</PresentationFormat>
  <Paragraphs>254</Paragraphs>
  <Slides>8</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BIZ UDPゴシック</vt:lpstr>
      <vt:lpstr>HGSｺﾞｼｯｸE</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dc:creator>
  <cp:lastModifiedBy>柿花　啓史</cp:lastModifiedBy>
  <cp:revision>296</cp:revision>
  <cp:lastPrinted>2024-07-24T04:45:21Z</cp:lastPrinted>
  <dcterms:created xsi:type="dcterms:W3CDTF">2022-12-20T00:25:44Z</dcterms:created>
  <dcterms:modified xsi:type="dcterms:W3CDTF">2024-12-10T09:57:09Z</dcterms:modified>
</cp:coreProperties>
</file>