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434" autoAdjust="0"/>
  </p:normalViewPr>
  <p:slideViewPr>
    <p:cSldViewPr>
      <p:cViewPr varScale="1">
        <p:scale>
          <a:sx n="94" d="100"/>
          <a:sy n="94" d="100"/>
        </p:scale>
        <p:origin x="821"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2024/12/17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2024/12/17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2024/12/17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2024/12/17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2024/12/17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2024/12/17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令和６年度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検討事項（中間報告）</a:t>
            </a:r>
            <a:endParaRPr kumimoji="1" lang="ja-JP" altLang="en-US" sz="1800" strike="sngStrike" dirty="0">
              <a:solidFill>
                <a:srgbClr val="FF0000"/>
              </a:solidFill>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462220372"/>
              </p:ext>
            </p:extLst>
          </p:nvPr>
        </p:nvGraphicFramePr>
        <p:xfrm>
          <a:off x="302296" y="457815"/>
          <a:ext cx="8662193" cy="5635481"/>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国が示す基準及び財政支援に基づく一部負担金減免は、府内統一的に実施することを基本として、調整会議での協議により方針を決定。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上記以外の国通知に基づく一部負担金減免は、その必要性や保険料への影響等を勘案したうえで、調整会議での協議により方針を決定。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児一時金：健康保険法施行令に規定する金額を府内統一基準」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より改正健保令のとおり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費：府内統一基準</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21362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保険料完全統一後の保健事業の在り方について、引き続き検討を進める。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保健事業実施にあたっての財源の充て方や考え方に基づき、令和７年度保健事業について、独自事業分は申請事業を全て採択し、効果的取組は採択なしとした。</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0" indent="0">
                        <a:buFont typeface="Wingdings" panose="05000000000000000000" pitchFamily="2" charset="2"/>
                        <a:buNone/>
                      </a:pP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indent="-171450">
                        <a:buFont typeface="UD デジタル 教科書体 N-B" panose="02020700000000000000" pitchFamily="17" charset="-128"/>
                        <a:buChar cha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上記の事業評価や、好事例の横展開について、検討中。</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0" indent="0">
                        <a:buFont typeface="UD デジタル 教科書体 N-B" panose="02020700000000000000" pitchFamily="17" charset="-128"/>
                        <a:buNone/>
                      </a:pP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B" panose="02020700000000000000" pitchFamily="17" charset="-128"/>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保険者努力支援制度の評価点下位の市町村への介入支援について、府が実施する国保ヘルスアップ支援事業「市町村保健事業への介入支援事業」において実施することを検討中。</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a:latin typeface="HGSｺﾞｼｯｸE" panose="020B0900000000000000" pitchFamily="50" charset="-128"/>
                <a:ea typeface="HGSｺﾞｼｯｸE" panose="020B0900000000000000" pitchFamily="50" charset="-128"/>
              </a:rPr>
              <a:t>資料２</a:t>
            </a:r>
            <a:r>
              <a:rPr lang="en-US" altLang="ja-JP" sz="1200" b="1" dirty="0">
                <a:latin typeface="HGSｺﾞｼｯｸE" panose="020B0900000000000000" pitchFamily="50" charset="-128"/>
                <a:ea typeface="HGSｺﾞｼｯｸE" panose="020B0900000000000000" pitchFamily="50" charset="-128"/>
              </a:rPr>
              <a:t>-</a:t>
            </a:r>
            <a:r>
              <a:rPr lang="ja-JP" altLang="en-US" sz="1200" b="1" dirty="0">
                <a:latin typeface="HGSｺﾞｼｯｸE" panose="020B0900000000000000" pitchFamily="50" charset="-128"/>
                <a:ea typeface="HGSｺﾞｼｯｸE" panose="020B0900000000000000" pitchFamily="50" charset="-128"/>
              </a:rPr>
              <a:t>１</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789040"/>
            <a:ext cx="3312368" cy="1080120"/>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大かっこ 9">
            <a:extLst>
              <a:ext uri="{FF2B5EF4-FFF2-40B4-BE49-F238E27FC236}">
                <a16:creationId xmlns:a16="http://schemas.microsoft.com/office/drawing/2014/main" id="{128952D7-A961-4B62-AF76-22AC9B9E9778}"/>
              </a:ext>
            </a:extLst>
          </p:cNvPr>
          <p:cNvSpPr/>
          <p:nvPr/>
        </p:nvSpPr>
        <p:spPr>
          <a:xfrm>
            <a:off x="7524328"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49313051"/>
              </p:ext>
            </p:extLst>
          </p:nvPr>
        </p:nvGraphicFramePr>
        <p:xfrm>
          <a:off x="396714" y="439170"/>
          <a:ext cx="8567774" cy="518504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保険者間調整の実態把握</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保険者間調整の円滑化に資する取組（他の保険者に対する制度理解の求めや、過誤調整の好事例の横展開）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過誤調整の未然防止に向けた取組</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
        <p:nvSpPr>
          <p:cNvPr id="5" name="大かっこ 4">
            <a:extLst>
              <a:ext uri="{FF2B5EF4-FFF2-40B4-BE49-F238E27FC236}">
                <a16:creationId xmlns:a16="http://schemas.microsoft.com/office/drawing/2014/main" id="{8C339DA0-3E55-4F21-8A60-6A9023A09E9E}"/>
              </a:ext>
            </a:extLst>
          </p:cNvPr>
          <p:cNvSpPr/>
          <p:nvPr/>
        </p:nvSpPr>
        <p:spPr>
          <a:xfrm>
            <a:off x="7524328"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419837675"/>
              </p:ext>
            </p:extLst>
          </p:nvPr>
        </p:nvGraphicFramePr>
        <p:xfrm>
          <a:off x="324707" y="474320"/>
          <a:ext cx="8495765" cy="5468536"/>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運営方針に基づく、各保険者のマイナ保険証の目標値の設定や利用促進方法等の検討。</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tc rowSpan="3">
                  <a:txBody>
                    <a:bodyPr/>
                    <a:lstStyle/>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マイナ保険証の利用率について、各市町村が、令和６年５月・８月・１１月ごとに目標値を定め、厚生労働省にシステムにより報告。</a:t>
                      </a:r>
                    </a:p>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利用促進について、広報共同実施における</a:t>
                      </a:r>
                      <a:r>
                        <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rPr>
                        <a:t>11</a:t>
                      </a: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月の共通記事として、マイナ保険証を利用するメリット、資格確認書または資格情報のお知らせに関する情報を発信。今後、令和７年３月府政だよりにもマイナ保険証関係の記事を掲載予定。</a:t>
                      </a:r>
                      <a:endPar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endParaRPr>
                    </a:p>
                    <a:p>
                      <a:pPr marL="171450" indent="-171450">
                        <a:buFont typeface="Wingdings" panose="05000000000000000000" pitchFamily="2" charset="2"/>
                        <a:buChar char="n"/>
                      </a:pP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資格確認書等について、第１回市町村国民健康保険主管課長会議（</a:t>
                      </a:r>
                      <a:r>
                        <a:rPr kumimoji="1" lang="en-US" altLang="ja-JP" sz="800" dirty="0">
                          <a:solidFill>
                            <a:schemeClr val="tx1"/>
                          </a:solidFill>
                          <a:latin typeface="UD デジタル 教科書体 N-B" panose="02020700000000000000" pitchFamily="17" charset="-128"/>
                          <a:ea typeface="UD デジタル 教科書体 N-B" panose="02020700000000000000" pitchFamily="17" charset="-128"/>
                        </a:rPr>
                        <a:t>R6.9.5</a:t>
                      </a:r>
                      <a:r>
                        <a:rPr kumimoji="1" lang="ja-JP" altLang="en-US" sz="800" dirty="0">
                          <a:solidFill>
                            <a:schemeClr val="tx1"/>
                          </a:solidFill>
                          <a:latin typeface="UD デジタル 教科書体 N-B" panose="02020700000000000000" pitchFamily="17" charset="-128"/>
                          <a:ea typeface="UD デジタル 教科書体 N-B" panose="02020700000000000000" pitchFamily="17" charset="-128"/>
                        </a:rPr>
                        <a:t>）において、交付方法、様式・記載事項・有効期限など、統一する取扱いを確認。</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
        <p:nvSpPr>
          <p:cNvPr id="5" name="大かっこ 4">
            <a:extLst>
              <a:ext uri="{FF2B5EF4-FFF2-40B4-BE49-F238E27FC236}">
                <a16:creationId xmlns:a16="http://schemas.microsoft.com/office/drawing/2014/main" id="{C88A400A-D0BF-4894-B4D1-E59A435F0AEC}"/>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946431753"/>
              </p:ext>
            </p:extLst>
          </p:nvPr>
        </p:nvGraphicFramePr>
        <p:xfrm>
          <a:off x="457200" y="508663"/>
          <a:ext cx="8435278" cy="536443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収納率向上に向けた収納対策について、引き続き検討を進める。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収納率向上に向けた収納対策について、収納率が低い要因分析の手法や短期証廃止後における滞納者との接触の機会の確保方法等を検討予定。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大阪府域地方税徴収機構との連携</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医療費適正化に関する啓発など、被保険者や関係機関等に対して府と市町村が連携し、広域的かつ計画的な広報活動を実施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令和７年度からの広報共同実施における年間計画について、検討を進める。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令和７年度の広報共同実施における広報項目について、各市町村に調査（</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R6.9.26</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付け依頼）した結果をもとに項目を検討中。</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92075"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令和５年度で激変緩和措置期間終了により廃止。</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
        <p:nvSpPr>
          <p:cNvPr id="7" name="大かっこ 6">
            <a:extLst>
              <a:ext uri="{FF2B5EF4-FFF2-40B4-BE49-F238E27FC236}">
                <a16:creationId xmlns:a16="http://schemas.microsoft.com/office/drawing/2014/main" id="{102597A1-394F-4907-9B34-202EB7EC30F0}"/>
              </a:ext>
            </a:extLst>
          </p:cNvPr>
          <p:cNvSpPr/>
          <p:nvPr/>
        </p:nvSpPr>
        <p:spPr>
          <a:xfrm>
            <a:off x="7308304"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33735158"/>
              </p:ext>
            </p:extLst>
          </p:nvPr>
        </p:nvGraphicFramePr>
        <p:xfrm>
          <a:off x="457200" y="424557"/>
          <a:ext cx="8435282" cy="357558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令和６年度に検討すべき主な事項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a:t>
                      </a:r>
                      <a:r>
                        <a:rPr kumimoji="1" lang="en-US" altLang="ja-JP" sz="800" dirty="0">
                          <a:solidFill>
                            <a:schemeClr val="tx1"/>
                          </a:solidFill>
                          <a:latin typeface="HGPｺﾞｼｯｸE" panose="020B0900000000000000" pitchFamily="50" charset="-128"/>
                          <a:ea typeface="HGPｺﾞｼｯｸE" panose="020B0900000000000000" pitchFamily="50" charset="-128"/>
                        </a:rPr>
                        <a:t>5/27</a:t>
                      </a:r>
                      <a:r>
                        <a:rPr kumimoji="1" lang="ja-JP" altLang="en-US" sz="800" dirty="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これまでの経過や被保険者（給付対象者）への影響を考慮し、当面の間は現行制度を継続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他制度との整合性や公平性確保の観点を踏まえ、概３年ごとに実態調査を実施し、調整会議において方向性を検討。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申請手続きの簡素化については、原則として実施。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客観的な事実に基づき、重大な事象等が生じていると認められる場合には、状況の把握・分析、評価することにより検証を行い、調整会議等の意見を聴きながら、運営方針に沿った対応措置を別途設ける。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令和６年度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8" name="正方形/長方形 7">
            <a:extLst>
              <a:ext uri="{FF2B5EF4-FFF2-40B4-BE49-F238E27FC236}">
                <a16:creationId xmlns:a16="http://schemas.microsoft.com/office/drawing/2014/main" id="{93B9D72E-0FB6-4F6F-9591-829C1CF4E15A}"/>
              </a:ext>
            </a:extLst>
          </p:cNvPr>
          <p:cNvSpPr/>
          <p:nvPr/>
        </p:nvSpPr>
        <p:spPr>
          <a:xfrm>
            <a:off x="440344" y="4103058"/>
            <a:ext cx="8423541" cy="622086"/>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「検討すべき主な事項」・ 「検討状況」欄に記載している「－」について、既に整理済み及び方向性等が決定、また国の動向を注視するものとして表記しているが、今後、必要に応じて検討するものとする。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p:txBody>
      </p:sp>
      <p:sp>
        <p:nvSpPr>
          <p:cNvPr id="7" name="大かっこ 6">
            <a:extLst>
              <a:ext uri="{FF2B5EF4-FFF2-40B4-BE49-F238E27FC236}">
                <a16:creationId xmlns:a16="http://schemas.microsoft.com/office/drawing/2014/main" id="{7AE96B3E-CF50-4A42-9292-132F857BB00A}"/>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5819</TotalTime>
  <Words>2168</Words>
  <Application>Microsoft Office PowerPoint</Application>
  <PresentationFormat>画面に合わせる (4:3)</PresentationFormat>
  <Paragraphs>242</Paragraphs>
  <Slides>5</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HGPｺﾞｼｯｸE</vt:lpstr>
      <vt:lpstr>HGPｺﾞｼｯｸM</vt:lpstr>
      <vt:lpstr>HGSｺﾞｼｯｸE</vt:lpstr>
      <vt:lpstr>HGSｺﾞｼｯｸM</vt:lpstr>
      <vt:lpstr>HGS創英角ｺﾞｼｯｸUB</vt:lpstr>
      <vt:lpstr>UD デジタル 教科書体 N-B</vt:lpstr>
      <vt:lpstr>UD デジタル 教科書体 NP-B</vt:lpstr>
      <vt:lpstr>游ゴシック</vt:lpstr>
      <vt:lpstr>Arial</vt:lpstr>
      <vt:lpstr>Calibri</vt:lpstr>
      <vt:lpstr>Wingdings</vt:lpstr>
      <vt:lpstr>Office ​​テーマ</vt:lpstr>
      <vt:lpstr>令和６年度　事業運営検討Ｗ・Ｇの検討事項（中間報告）</vt:lpstr>
      <vt:lpstr>令和６年度　事業運営検討Ｗ・Ｇの検討事項（中間報告）</vt:lpstr>
      <vt:lpstr>令和６年度　事業運営検討Ｗ・Ｇの検討事項（中間報告）</vt:lpstr>
      <vt:lpstr>令和６年度　事業運営検討Ｗ・Ｇの検討事項（中間報告）</vt:lpstr>
      <vt:lpstr>令和６年度　事業運営検討Ｗ・Ｇの検討事項（中間報告）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令和６年度　事業運営検討Ｗ・Ｇの検討事項（中間報告）</dc:title>
  <dc:creator>HOSTNAME</dc:creator>
  <cp:lastModifiedBy>小野　渚彩</cp:lastModifiedBy>
  <cp:revision>524</cp:revision>
  <cp:lastPrinted>2024-12-10T08:07:47Z</cp:lastPrinted>
  <dcterms:created xsi:type="dcterms:W3CDTF">2016-01-05T01:34:32Z</dcterms:created>
  <dcterms:modified xsi:type="dcterms:W3CDTF">2024-12-17T08:12:12Z</dcterms:modified>
</cp:coreProperties>
</file>