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05"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09D532C-9800-4A09-8FF1-41428CB3C960}">
          <p14:sldIdLst/>
        </p14:section>
        <p14:section name="タイトルなしのセクション" id="{604A73A7-73B0-49AB-ADDB-7704D69B2147}">
          <p14:sldIdLst>
            <p14:sldId id="30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浦　健二" initials="浦　健二" lastIdx="3" clrIdx="0">
    <p:extLst>
      <p:ext uri="{19B8F6BF-5375-455C-9EA6-DF929625EA0E}">
        <p15:presenceInfo xmlns:p15="http://schemas.microsoft.com/office/powerpoint/2012/main" userId="S::UraK@lan.pref.osaka.jp::35f9244d-2312-4152-8dba-eb49adf4d698" providerId="AD"/>
      </p:ext>
    </p:extLst>
  </p:cmAuthor>
  <p:cmAuthor id="2" name="根来　拓也" initials="根来　拓也" lastIdx="1" clrIdx="1">
    <p:extLst>
      <p:ext uri="{19B8F6BF-5375-455C-9EA6-DF929625EA0E}">
        <p15:presenceInfo xmlns:p15="http://schemas.microsoft.com/office/powerpoint/2012/main" userId="S::NegoroT@lan.pref.osaka.jp::caad8eaf-050a-4936-8ac2-1e6b1cdfb1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FFCCFF"/>
    <a:srgbClr val="FFFF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1138" y="67"/>
      </p:cViewPr>
      <p:guideLst>
        <p:guide orient="horz" pos="2160"/>
        <p:guide pos="2880"/>
      </p:guideLst>
    </p:cSldViewPr>
  </p:slideViewPr>
  <p:notesTextViewPr>
    <p:cViewPr>
      <p:scale>
        <a:sx n="1" d="1"/>
        <a:sy n="1" d="1"/>
      </p:scale>
      <p:origin x="0" y="0"/>
    </p:cViewPr>
  </p:notesTextViewPr>
  <p:notesViewPr>
    <p:cSldViewPr>
      <p:cViewPr varScale="1">
        <p:scale>
          <a:sx n="49" d="100"/>
          <a:sy n="49" d="100"/>
        </p:scale>
        <p:origin x="-2964"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0"/>
            <a:ext cx="2949575" cy="496888"/>
          </a:xfrm>
          <a:prstGeom prst="rect">
            <a:avLst/>
          </a:prstGeom>
        </p:spPr>
        <p:txBody>
          <a:bodyPr vert="horz" lIns="91382" tIns="45694" rIns="91382" bIns="4569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6" y="0"/>
            <a:ext cx="2949575" cy="496888"/>
          </a:xfrm>
          <a:prstGeom prst="rect">
            <a:avLst/>
          </a:prstGeom>
        </p:spPr>
        <p:txBody>
          <a:bodyPr vert="horz" lIns="91382" tIns="45694" rIns="91382" bIns="45694" rtlCol="0"/>
          <a:lstStyle>
            <a:lvl1pPr algn="r">
              <a:defRPr sz="1200"/>
            </a:lvl1pPr>
          </a:lstStyle>
          <a:p>
            <a:fld id="{7DAF4AE6-CAB6-453C-A8A1-BAB70DB220F0}" type="datetimeFigureOut">
              <a:rPr kumimoji="1" lang="ja-JP" altLang="en-US" smtClean="0"/>
              <a:t>2025/3/10</a:t>
            </a:fld>
            <a:endParaRPr kumimoji="1" lang="ja-JP" altLang="en-US"/>
          </a:p>
        </p:txBody>
      </p:sp>
      <p:sp>
        <p:nvSpPr>
          <p:cNvPr id="4" name="フッター プレースホルダー 3"/>
          <p:cNvSpPr>
            <a:spLocks noGrp="1"/>
          </p:cNvSpPr>
          <p:nvPr>
            <p:ph type="ftr" sz="quarter" idx="2"/>
          </p:nvPr>
        </p:nvSpPr>
        <p:spPr>
          <a:xfrm>
            <a:off x="8" y="9440863"/>
            <a:ext cx="2949575" cy="496887"/>
          </a:xfrm>
          <a:prstGeom prst="rect">
            <a:avLst/>
          </a:prstGeom>
        </p:spPr>
        <p:txBody>
          <a:bodyPr vert="horz" lIns="91382" tIns="45694" rIns="91382" bIns="4569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6" y="9440863"/>
            <a:ext cx="2949575" cy="496887"/>
          </a:xfrm>
          <a:prstGeom prst="rect">
            <a:avLst/>
          </a:prstGeom>
        </p:spPr>
        <p:txBody>
          <a:bodyPr vert="horz" lIns="91382" tIns="45694" rIns="91382" bIns="45694" rtlCol="0" anchor="b"/>
          <a:lstStyle>
            <a:lvl1pPr algn="r">
              <a:defRPr sz="1200"/>
            </a:lvl1pPr>
          </a:lstStyle>
          <a:p>
            <a:fld id="{1D063EA8-B75E-426B-AC96-E23657645027}" type="slidenum">
              <a:rPr kumimoji="1" lang="ja-JP" altLang="en-US" smtClean="0"/>
              <a:t>‹#›</a:t>
            </a:fld>
            <a:endParaRPr kumimoji="1" lang="ja-JP" altLang="en-US"/>
          </a:p>
        </p:txBody>
      </p:sp>
    </p:spTree>
    <p:extLst>
      <p:ext uri="{BB962C8B-B14F-4D97-AF65-F5344CB8AC3E}">
        <p14:creationId xmlns:p14="http://schemas.microsoft.com/office/powerpoint/2010/main" val="7922412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787" cy="496967"/>
          </a:xfrm>
          <a:prstGeom prst="rect">
            <a:avLst/>
          </a:prstGeom>
        </p:spPr>
        <p:txBody>
          <a:bodyPr vert="horz" lIns="91382" tIns="45694" rIns="91382" bIns="4569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6" y="8"/>
            <a:ext cx="2949787" cy="496967"/>
          </a:xfrm>
          <a:prstGeom prst="rect">
            <a:avLst/>
          </a:prstGeom>
        </p:spPr>
        <p:txBody>
          <a:bodyPr vert="horz" lIns="91382" tIns="45694" rIns="91382" bIns="45694" rtlCol="0"/>
          <a:lstStyle>
            <a:lvl1pPr algn="r">
              <a:defRPr sz="1200"/>
            </a:lvl1pPr>
          </a:lstStyle>
          <a:p>
            <a:fld id="{74D20167-DAF4-49D4-BD3E-EFFE4028B923}" type="datetimeFigureOut">
              <a:rPr kumimoji="1" lang="ja-JP" altLang="en-US" smtClean="0"/>
              <a:t>2025/3/10</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382" tIns="45694" rIns="91382" bIns="45694"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382" tIns="45694" rIns="91382" bIns="4569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54"/>
            <a:ext cx="2949787" cy="496967"/>
          </a:xfrm>
          <a:prstGeom prst="rect">
            <a:avLst/>
          </a:prstGeom>
        </p:spPr>
        <p:txBody>
          <a:bodyPr vert="horz" lIns="91382" tIns="45694" rIns="91382" bIns="4569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6" y="9440654"/>
            <a:ext cx="2949787" cy="496967"/>
          </a:xfrm>
          <a:prstGeom prst="rect">
            <a:avLst/>
          </a:prstGeom>
        </p:spPr>
        <p:txBody>
          <a:bodyPr vert="horz" lIns="91382" tIns="45694" rIns="91382" bIns="45694" rtlCol="0" anchor="b"/>
          <a:lstStyle>
            <a:lvl1pPr algn="r">
              <a:defRPr sz="1200"/>
            </a:lvl1pPr>
          </a:lstStyle>
          <a:p>
            <a:fld id="{E1C3A760-C582-4B5A-926D-7020B726389C}" type="slidenum">
              <a:rPr kumimoji="1" lang="ja-JP" altLang="en-US" smtClean="0"/>
              <a:t>‹#›</a:t>
            </a:fld>
            <a:endParaRPr kumimoji="1" lang="ja-JP" altLang="en-US"/>
          </a:p>
        </p:txBody>
      </p:sp>
    </p:spTree>
    <p:extLst>
      <p:ext uri="{BB962C8B-B14F-4D97-AF65-F5344CB8AC3E}">
        <p14:creationId xmlns:p14="http://schemas.microsoft.com/office/powerpoint/2010/main" val="42051897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en-US" altLang="ja-JP" strike="noStrike" baseline="0" dirty="0"/>
          </a:p>
        </p:txBody>
      </p:sp>
      <p:sp>
        <p:nvSpPr>
          <p:cNvPr id="5" name="スライド番号プレースホルダー 4"/>
          <p:cNvSpPr>
            <a:spLocks noGrp="1"/>
          </p:cNvSpPr>
          <p:nvPr>
            <p:ph type="sldNum" sz="quarter" idx="10"/>
          </p:nvPr>
        </p:nvSpPr>
        <p:spPr/>
        <p:txBody>
          <a:bodyPr/>
          <a:lstStyle/>
          <a:p>
            <a:fld id="{E1C3A760-C582-4B5A-926D-7020B726389C}" type="slidenum">
              <a:rPr kumimoji="1" lang="ja-JP" altLang="en-US" smtClean="0"/>
              <a:t>1</a:t>
            </a:fld>
            <a:endParaRPr kumimoji="1" lang="ja-JP" altLang="en-US"/>
          </a:p>
        </p:txBody>
      </p:sp>
    </p:spTree>
    <p:extLst>
      <p:ext uri="{BB962C8B-B14F-4D97-AF65-F5344CB8AC3E}">
        <p14:creationId xmlns:p14="http://schemas.microsoft.com/office/powerpoint/2010/main" val="864885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1D37E63-66D9-4CF1-A788-12A5FB3952C5}" type="datetime1">
              <a:rPr kumimoji="1" lang="ja-JP" altLang="en-US" smtClean="0"/>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05230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7F62B1-38B3-4775-A83F-9534E67B1E40}" type="datetime1">
              <a:rPr kumimoji="1" lang="ja-JP" altLang="en-US" smtClean="0"/>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29697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A7569B-6115-4317-9E67-C0E30627999E}" type="datetime1">
              <a:rPr kumimoji="1" lang="ja-JP" altLang="en-US" smtClean="0"/>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9263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E7BC70B-68B6-4C74-9CFD-57919B873A7C}" type="datetime1">
              <a:rPr kumimoji="1" lang="ja-JP" altLang="en-US" smtClean="0"/>
              <a:t>2025/3/10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419002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7FA7A6-B95E-4D2A-B818-D0B1C6DCCABC}" type="datetime1">
              <a:rPr kumimoji="1" lang="ja-JP" altLang="en-US" smtClean="0"/>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63286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2160FBD-C493-40BD-B847-379256FC2EA1}" type="datetime1">
              <a:rPr kumimoji="1" lang="ja-JP" altLang="en-US" smtClean="0"/>
              <a:t>2025/3/10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99234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B484337-0FB0-46FB-A142-CB8704F3D593}" type="datetime1">
              <a:rPr kumimoji="1" lang="ja-JP" altLang="en-US" smtClean="0"/>
              <a:t>2025/3/10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1190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1C290A0-633A-43D5-9416-581214494273}" type="datetime1">
              <a:rPr kumimoji="1" lang="ja-JP" altLang="en-US" smtClean="0"/>
              <a:t>2025/3/10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21131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6F0D5D4-1954-4382-975F-64B6AB03318A}" type="datetime1">
              <a:rPr kumimoji="1" lang="ja-JP" altLang="en-US" smtClean="0"/>
              <a:t>2025/3/10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6244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B79639A-45F3-476C-A382-3B181C8DBF1C}" type="datetime1">
              <a:rPr kumimoji="1" lang="ja-JP" altLang="en-US" smtClean="0"/>
              <a:t>2025/3/10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19225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272CD75-87DE-4F61-840F-1EEDEBEA5942}" type="datetime1">
              <a:rPr kumimoji="1" lang="ja-JP" altLang="en-US" smtClean="0"/>
              <a:t>2025/3/10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41960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0E8A36-75FB-45B5-8222-E632B41A8E8B}" type="datetime1">
              <a:rPr kumimoji="1" lang="ja-JP" altLang="en-US" smtClean="0"/>
              <a:t>2025/3/10</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7514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a:extLst>
              <a:ext uri="{FF2B5EF4-FFF2-40B4-BE49-F238E27FC236}">
                <a16:creationId xmlns:a16="http://schemas.microsoft.com/office/drawing/2014/main" id="{67C2312E-0A4F-4293-843C-8D06EF3E373E}"/>
              </a:ext>
            </a:extLst>
          </p:cNvPr>
          <p:cNvSpPr/>
          <p:nvPr/>
        </p:nvSpPr>
        <p:spPr>
          <a:xfrm>
            <a:off x="111448" y="4329032"/>
            <a:ext cx="8935454" cy="2016000"/>
          </a:xfrm>
          <a:prstGeom prst="rect">
            <a:avLst/>
          </a:prstGeom>
          <a:solidFill>
            <a:srgbClr val="FFCCFF"/>
          </a:solidFill>
          <a:ln w="19050"/>
        </p:spPr>
        <p:style>
          <a:lnRef idx="2">
            <a:schemeClr val="dk1"/>
          </a:lnRef>
          <a:fillRef idx="1">
            <a:schemeClr val="lt1"/>
          </a:fillRef>
          <a:effectRef idx="0">
            <a:schemeClr val="dk1"/>
          </a:effectRef>
          <a:fontRef idx="minor">
            <a:schemeClr val="dk1"/>
          </a:fontRef>
        </p:style>
        <p:txBody>
          <a:bodyPr rtlCol="0" anchor="t"/>
          <a:lstStyle/>
          <a:p>
            <a:pPr algn="l"/>
            <a:endParaRPr lang="en-US" altLang="zh-TW" sz="1400" b="0" i="0" u="none" strike="noStrike" baseline="0" dirty="0">
              <a:latin typeface="BIZ UDPゴシック" panose="020B0400000000000000" pitchFamily="50" charset="-128"/>
              <a:ea typeface="BIZ UDPゴシック" panose="020B0400000000000000" pitchFamily="50" charset="-128"/>
            </a:endParaRPr>
          </a:p>
        </p:txBody>
      </p:sp>
      <p:sp>
        <p:nvSpPr>
          <p:cNvPr id="31" name="正方形/長方形 30">
            <a:extLst>
              <a:ext uri="{FF2B5EF4-FFF2-40B4-BE49-F238E27FC236}">
                <a16:creationId xmlns:a16="http://schemas.microsoft.com/office/drawing/2014/main" id="{87A4EDFB-938B-4883-A324-FCB8349333A5}"/>
              </a:ext>
            </a:extLst>
          </p:cNvPr>
          <p:cNvSpPr/>
          <p:nvPr/>
        </p:nvSpPr>
        <p:spPr>
          <a:xfrm>
            <a:off x="104273" y="2060848"/>
            <a:ext cx="8935454" cy="2196000"/>
          </a:xfrm>
          <a:prstGeom prst="rect">
            <a:avLst/>
          </a:prstGeom>
          <a:solidFill>
            <a:srgbClr val="FFFF99"/>
          </a:solidFill>
          <a:ln w="19050"/>
        </p:spPr>
        <p:style>
          <a:lnRef idx="2">
            <a:schemeClr val="dk1"/>
          </a:lnRef>
          <a:fillRef idx="1">
            <a:schemeClr val="lt1"/>
          </a:fillRef>
          <a:effectRef idx="0">
            <a:schemeClr val="dk1"/>
          </a:effectRef>
          <a:fontRef idx="minor">
            <a:schemeClr val="dk1"/>
          </a:fontRef>
        </p:style>
        <p:txBody>
          <a:bodyPr rtlCol="0" anchor="t"/>
          <a:lstStyle/>
          <a:p>
            <a:pPr algn="l"/>
            <a:endParaRPr lang="en-US" altLang="zh-TW" sz="1400" b="0" i="0" u="none" strike="noStrike" baseline="0" dirty="0">
              <a:latin typeface="BIZ UDPゴシック" panose="020B0400000000000000" pitchFamily="50" charset="-128"/>
              <a:ea typeface="BIZ UDPゴシック" panose="020B0400000000000000" pitchFamily="50" charset="-128"/>
            </a:endParaRPr>
          </a:p>
        </p:txBody>
      </p:sp>
      <p:sp>
        <p:nvSpPr>
          <p:cNvPr id="22" name="正方形/長方形 21">
            <a:extLst>
              <a:ext uri="{FF2B5EF4-FFF2-40B4-BE49-F238E27FC236}">
                <a16:creationId xmlns:a16="http://schemas.microsoft.com/office/drawing/2014/main" id="{38C1C6FB-5B70-42F8-A97B-5597048F6B1B}"/>
              </a:ext>
            </a:extLst>
          </p:cNvPr>
          <p:cNvSpPr/>
          <p:nvPr/>
        </p:nvSpPr>
        <p:spPr>
          <a:xfrm>
            <a:off x="111448" y="404664"/>
            <a:ext cx="8935454" cy="1584000"/>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t"/>
          <a:lstStyle/>
          <a:p>
            <a:pPr algn="l"/>
            <a:endParaRPr lang="en-US" altLang="zh-TW" sz="1400" b="0" i="0" u="none" strike="noStrike" baseline="0" dirty="0">
              <a:latin typeface="BIZ UDPゴシック" panose="020B0400000000000000" pitchFamily="50" charset="-128"/>
              <a:ea typeface="BIZ UDPゴシック" panose="020B0400000000000000" pitchFamily="50" charset="-128"/>
            </a:endParaRPr>
          </a:p>
        </p:txBody>
      </p:sp>
      <p:sp>
        <p:nvSpPr>
          <p:cNvPr id="24" name="正方形/長方形 23">
            <a:extLst>
              <a:ext uri="{FF2B5EF4-FFF2-40B4-BE49-F238E27FC236}">
                <a16:creationId xmlns:a16="http://schemas.microsoft.com/office/drawing/2014/main" id="{58E9F6DA-FA6D-442C-8470-C212FEF1CD07}"/>
              </a:ext>
            </a:extLst>
          </p:cNvPr>
          <p:cNvSpPr/>
          <p:nvPr/>
        </p:nvSpPr>
        <p:spPr>
          <a:xfrm>
            <a:off x="204632" y="404664"/>
            <a:ext cx="8708225" cy="80041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800"/>
              </a:lnSpc>
            </a:pP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期末</a:t>
            </a:r>
            <a:r>
              <a:rPr lang="ja-JP" altLang="en-US" sz="1200" dirty="0">
                <a:solidFill>
                  <a:schemeClr val="tx1"/>
                </a:solidFill>
                <a:latin typeface="BIZ UDPゴシック" panose="020B0400000000000000" pitchFamily="50" charset="-128"/>
                <a:ea typeface="BIZ UDPゴシック" panose="020B0400000000000000" pitchFamily="50" charset="-128"/>
              </a:rPr>
              <a:t>評価</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26" name="正方形/長方形 25">
            <a:extLst>
              <a:ext uri="{FF2B5EF4-FFF2-40B4-BE49-F238E27FC236}">
                <a16:creationId xmlns:a16="http://schemas.microsoft.com/office/drawing/2014/main" id="{A0F74143-25F9-438A-A1D5-BFBC4501CD00}"/>
              </a:ext>
            </a:extLst>
          </p:cNvPr>
          <p:cNvSpPr/>
          <p:nvPr/>
        </p:nvSpPr>
        <p:spPr>
          <a:xfrm>
            <a:off x="234738" y="2340551"/>
            <a:ext cx="8708225" cy="80041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500"/>
              </a:lnSpc>
            </a:pPr>
            <a:r>
              <a:rPr kumimoji="1" lang="ja-JP" altLang="en-US" sz="1150" b="1" dirty="0">
                <a:solidFill>
                  <a:srgbClr val="0000FF"/>
                </a:solidFill>
                <a:latin typeface="BIZ UDPゴシック" panose="020B0400000000000000" pitchFamily="50" charset="-128"/>
                <a:ea typeface="BIZ UDPゴシック" panose="020B0400000000000000" pitchFamily="50" charset="-128"/>
              </a:rPr>
              <a:t>項番</a:t>
            </a:r>
            <a:r>
              <a:rPr kumimoji="1" lang="en-US" altLang="ja-JP" sz="1150" b="1" dirty="0">
                <a:solidFill>
                  <a:srgbClr val="0000FF"/>
                </a:solidFill>
                <a:latin typeface="BIZ UDPゴシック" panose="020B0400000000000000" pitchFamily="50" charset="-128"/>
                <a:ea typeface="BIZ UDPゴシック" panose="020B0400000000000000" pitchFamily="50" charset="-128"/>
              </a:rPr>
              <a:t>2-2-1</a:t>
            </a:r>
            <a:r>
              <a:rPr kumimoji="1" lang="ja-JP" altLang="en-US" sz="1150" b="1" dirty="0">
                <a:solidFill>
                  <a:srgbClr val="0000FF"/>
                </a:solidFill>
                <a:latin typeface="BIZ UDPゴシック" panose="020B0400000000000000" pitchFamily="50" charset="-128"/>
                <a:ea typeface="BIZ UDPゴシック" panose="020B0400000000000000" pitchFamily="50" charset="-128"/>
              </a:rPr>
              <a:t>　「第三者行為の早期の把握のための関係機関との連携体制の構築」 </a:t>
            </a:r>
            <a:r>
              <a:rPr kumimoji="1" lang="ja-JP" altLang="en-US" sz="1150" dirty="0">
                <a:solidFill>
                  <a:schemeClr val="tx1"/>
                </a:solidFill>
                <a:latin typeface="BIZ UDPゴシック" panose="020B0400000000000000" pitchFamily="50" charset="-128"/>
                <a:ea typeface="BIZ UDPゴシック" panose="020B0400000000000000" pitchFamily="50" charset="-128"/>
              </a:rPr>
              <a:t>⇒ 達成率は</a:t>
            </a:r>
            <a:r>
              <a:rPr kumimoji="1"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約</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63</a:t>
            </a:r>
            <a:r>
              <a:rPr kumimoji="1"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％（未達成</a:t>
            </a:r>
            <a:r>
              <a:rPr kumimoji="1"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16</a:t>
            </a:r>
            <a:r>
              <a:rPr kumimoji="1"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市町村）</a:t>
            </a:r>
            <a:endParaRPr kumimoji="1"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endParaRPr>
          </a:p>
          <a:p>
            <a:pPr marL="180975">
              <a:lnSpc>
                <a:spcPts val="150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多くの市町村が、求償事務を大阪府国民健康保険団体連合会に委託で対応しており、早期把握につながるような連携体制は確保できていない 。</a:t>
            </a:r>
          </a:p>
          <a:p>
            <a:pPr marL="268288" indent="-268288">
              <a:lnSpc>
                <a:spcPts val="1500"/>
              </a:lnSpc>
            </a:pPr>
            <a:r>
              <a:rPr lang="ja-JP" altLang="en-US" sz="1150" b="1" dirty="0">
                <a:solidFill>
                  <a:srgbClr val="0000FF"/>
                </a:solidFill>
                <a:latin typeface="BIZ UDPゴシック" panose="020B0400000000000000" pitchFamily="50" charset="-128"/>
                <a:ea typeface="BIZ UDPゴシック" panose="020B0400000000000000" pitchFamily="50" charset="-128"/>
              </a:rPr>
              <a:t>項番</a:t>
            </a:r>
            <a:r>
              <a:rPr lang="en-US" altLang="ja-JP" sz="1150" b="1" dirty="0">
                <a:solidFill>
                  <a:srgbClr val="0000FF"/>
                </a:solidFill>
                <a:latin typeface="BIZ UDPゴシック" panose="020B0400000000000000" pitchFamily="50" charset="-128"/>
                <a:ea typeface="BIZ UDPゴシック" panose="020B0400000000000000" pitchFamily="50" charset="-128"/>
              </a:rPr>
              <a:t>8-4</a:t>
            </a:r>
            <a:r>
              <a:rPr lang="ja-JP" altLang="en-US" sz="1150" b="1" dirty="0">
                <a:solidFill>
                  <a:srgbClr val="0000FF"/>
                </a:solidFill>
                <a:latin typeface="BIZ UDPゴシック" panose="020B0400000000000000" pitchFamily="50" charset="-128"/>
                <a:ea typeface="BIZ UDPゴシック" panose="020B0400000000000000" pitchFamily="50" charset="-128"/>
              </a:rPr>
              <a:t>　「保険者努力支援交付金の取組評価のがん検診・歯周疾患健診」</a:t>
            </a:r>
            <a:r>
              <a:rPr kumimoji="1" lang="ja-JP" altLang="en-US" sz="1150" b="1" dirty="0">
                <a:solidFill>
                  <a:schemeClr val="tx1"/>
                </a:solidFill>
                <a:latin typeface="BIZ UDPゴシック" panose="020B0400000000000000" pitchFamily="50" charset="-128"/>
                <a:ea typeface="BIZ UDPゴシック" panose="020B0400000000000000" pitchFamily="50" charset="-128"/>
              </a:rPr>
              <a:t> </a:t>
            </a:r>
            <a:r>
              <a:rPr kumimoji="1" lang="ja-JP" altLang="en-US" sz="1150" dirty="0">
                <a:solidFill>
                  <a:schemeClr val="tx1"/>
                </a:solidFill>
                <a:latin typeface="BIZ UDPゴシック" panose="020B0400000000000000" pitchFamily="50" charset="-128"/>
                <a:ea typeface="BIZ UDPゴシック" panose="020B0400000000000000" pitchFamily="50" charset="-128"/>
              </a:rPr>
              <a:t>⇒ </a:t>
            </a:r>
            <a:r>
              <a:rPr lang="ja-JP" altLang="en-US" sz="1150" dirty="0">
                <a:solidFill>
                  <a:schemeClr val="tx1"/>
                </a:solidFill>
                <a:latin typeface="BIZ UDPゴシック" panose="020B0400000000000000" pitchFamily="50" charset="-128"/>
                <a:ea typeface="BIZ UDPゴシック" panose="020B0400000000000000" pitchFamily="50" charset="-128"/>
              </a:rPr>
              <a:t>達成率は</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約</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60</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％（未達成</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17</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市町村）</a:t>
            </a:r>
            <a:endPar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endParaRPr>
          </a:p>
          <a:p>
            <a:pPr marL="180975">
              <a:lnSpc>
                <a:spcPts val="1400"/>
              </a:lnSpc>
            </a:pPr>
            <a:r>
              <a:rPr lang="ja-JP" altLang="en-US" sz="1000" dirty="0">
                <a:solidFill>
                  <a:schemeClr val="tx1"/>
                </a:solidFill>
                <a:latin typeface="BIZ UDPゴシック" panose="020B0400000000000000" pitchFamily="50" charset="-128"/>
                <a:ea typeface="BIZ UDPゴシック" panose="020B0400000000000000" pitchFamily="50" charset="-128"/>
              </a:rPr>
              <a:t>がん検診・歯周疾患健診の受診率は、全国に比べて低いといった課題があり、</a:t>
            </a:r>
            <a:r>
              <a:rPr lang="en-US" altLang="ja-JP" sz="1000" dirty="0">
                <a:solidFill>
                  <a:schemeClr val="tx1"/>
                </a:solidFill>
                <a:latin typeface="BIZ UDPゴシック" panose="020B0400000000000000" pitchFamily="50" charset="-128"/>
                <a:ea typeface="BIZ UDPゴシック" panose="020B0400000000000000" pitchFamily="50" charset="-128"/>
              </a:rPr>
              <a:t>SNS</a:t>
            </a:r>
            <a:r>
              <a:rPr lang="ja-JP" altLang="en-US" sz="1000" dirty="0">
                <a:solidFill>
                  <a:schemeClr val="tx1"/>
                </a:solidFill>
                <a:latin typeface="BIZ UDPゴシック" panose="020B0400000000000000" pitchFamily="50" charset="-128"/>
                <a:ea typeface="BIZ UDPゴシック" panose="020B0400000000000000" pitchFamily="50" charset="-128"/>
              </a:rPr>
              <a:t>等による新たな発信や、はがき、電話による引続きの勧奨、特定健診との同日実施等による受診率向上が必要</a:t>
            </a:r>
          </a:p>
          <a:p>
            <a:pPr>
              <a:lnSpc>
                <a:spcPts val="1500"/>
              </a:lnSpc>
            </a:pPr>
            <a:r>
              <a:rPr lang="ja-JP" altLang="en-US" sz="1150" b="1" dirty="0">
                <a:solidFill>
                  <a:srgbClr val="0000FF"/>
                </a:solidFill>
                <a:latin typeface="BIZ UDPゴシック" panose="020B0400000000000000" pitchFamily="50" charset="-128"/>
                <a:ea typeface="BIZ UDPゴシック" panose="020B0400000000000000" pitchFamily="50" charset="-128"/>
              </a:rPr>
              <a:t>項番</a:t>
            </a:r>
            <a:r>
              <a:rPr lang="en-US" altLang="ja-JP" sz="1150" b="1" dirty="0">
                <a:solidFill>
                  <a:srgbClr val="0000FF"/>
                </a:solidFill>
                <a:latin typeface="BIZ UDPゴシック" panose="020B0400000000000000" pitchFamily="50" charset="-128"/>
                <a:ea typeface="BIZ UDPゴシック" panose="020B0400000000000000" pitchFamily="50" charset="-128"/>
              </a:rPr>
              <a:t>11-1</a:t>
            </a:r>
            <a:r>
              <a:rPr lang="ja-JP" altLang="en-US" sz="1150" b="1" dirty="0">
                <a:solidFill>
                  <a:srgbClr val="0000FF"/>
                </a:solidFill>
                <a:latin typeface="BIZ UDPゴシック" panose="020B0400000000000000" pitchFamily="50" charset="-128"/>
                <a:ea typeface="BIZ UDPゴシック" panose="020B0400000000000000" pitchFamily="50" charset="-128"/>
              </a:rPr>
              <a:t>　「国保未適用者等の的確な把握」</a:t>
            </a:r>
            <a:r>
              <a:rPr kumimoji="1" lang="ja-JP" altLang="en-US" sz="1150" b="1" dirty="0">
                <a:solidFill>
                  <a:srgbClr val="0000FF"/>
                </a:solidFill>
                <a:latin typeface="BIZ UDPゴシック" panose="020B0400000000000000" pitchFamily="50" charset="-128"/>
                <a:ea typeface="BIZ UDPゴシック" panose="020B0400000000000000" pitchFamily="50" charset="-128"/>
              </a:rPr>
              <a:t> </a:t>
            </a:r>
            <a:r>
              <a:rPr kumimoji="1" lang="ja-JP" altLang="en-US" sz="1150" dirty="0">
                <a:solidFill>
                  <a:schemeClr val="tx1"/>
                </a:solidFill>
                <a:latin typeface="BIZ UDPゴシック" panose="020B0400000000000000" pitchFamily="50" charset="-128"/>
                <a:ea typeface="BIZ UDPゴシック" panose="020B0400000000000000" pitchFamily="50" charset="-128"/>
              </a:rPr>
              <a:t>⇒ </a:t>
            </a:r>
            <a:r>
              <a:rPr lang="ja-JP" altLang="en-US" sz="1150" dirty="0">
                <a:solidFill>
                  <a:schemeClr val="tx1"/>
                </a:solidFill>
                <a:latin typeface="BIZ UDPゴシック" panose="020B0400000000000000" pitchFamily="50" charset="-128"/>
                <a:ea typeface="BIZ UDPゴシック" panose="020B0400000000000000" pitchFamily="50" charset="-128"/>
              </a:rPr>
              <a:t>達成率は</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約</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63</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％（未達成</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16</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市町村）</a:t>
            </a:r>
            <a:endPar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endParaRPr>
          </a:p>
          <a:p>
            <a:pPr marL="180975">
              <a:lnSpc>
                <a:spcPts val="1500"/>
              </a:lnSpc>
            </a:pPr>
            <a:r>
              <a:rPr lang="ja-JP" altLang="en-US" sz="1000" dirty="0">
                <a:solidFill>
                  <a:schemeClr val="tx1"/>
                </a:solidFill>
                <a:latin typeface="BIZ UDPゴシック" panose="020B0400000000000000" pitchFamily="50" charset="-128"/>
                <a:ea typeface="BIZ UDPゴシック" panose="020B0400000000000000" pitchFamily="50" charset="-128"/>
              </a:rPr>
              <a:t>納付相談時等に社保適用の確認は行われているが、多くの市町村で、来訪者以外への的確な状況把握が未実施であった。</a:t>
            </a:r>
          </a:p>
          <a:p>
            <a:pPr>
              <a:lnSpc>
                <a:spcPts val="1500"/>
              </a:lnSpc>
            </a:pPr>
            <a:r>
              <a:rPr lang="ja-JP" altLang="en-US" sz="1150" b="1" dirty="0">
                <a:solidFill>
                  <a:srgbClr val="0000FF"/>
                </a:solidFill>
                <a:latin typeface="BIZ UDPゴシック" panose="020B0400000000000000" pitchFamily="50" charset="-128"/>
                <a:ea typeface="BIZ UDPゴシック" panose="020B0400000000000000" pitchFamily="50" charset="-128"/>
              </a:rPr>
              <a:t>項番</a:t>
            </a:r>
            <a:r>
              <a:rPr lang="en-US" altLang="ja-JP" sz="1150" b="1" dirty="0">
                <a:solidFill>
                  <a:srgbClr val="0000FF"/>
                </a:solidFill>
                <a:latin typeface="BIZ UDPゴシック" panose="020B0400000000000000" pitchFamily="50" charset="-128"/>
                <a:ea typeface="BIZ UDPゴシック" panose="020B0400000000000000" pitchFamily="50" charset="-128"/>
              </a:rPr>
              <a:t>11-3</a:t>
            </a:r>
            <a:r>
              <a:rPr lang="ja-JP" altLang="en-US" sz="1150" b="1" dirty="0">
                <a:solidFill>
                  <a:srgbClr val="0000FF"/>
                </a:solidFill>
                <a:latin typeface="BIZ UDPゴシック" panose="020B0400000000000000" pitchFamily="50" charset="-128"/>
                <a:ea typeface="BIZ UDPゴシック" panose="020B0400000000000000" pitchFamily="50" charset="-128"/>
              </a:rPr>
              <a:t>　「適用の適正化月間の実施」</a:t>
            </a:r>
            <a:r>
              <a:rPr kumimoji="1" lang="ja-JP" altLang="en-US" sz="1150" dirty="0">
                <a:solidFill>
                  <a:schemeClr val="tx1"/>
                </a:solidFill>
                <a:latin typeface="BIZ UDPゴシック" panose="020B0400000000000000" pitchFamily="50" charset="-128"/>
                <a:ea typeface="BIZ UDPゴシック" panose="020B0400000000000000" pitchFamily="50" charset="-128"/>
              </a:rPr>
              <a:t>⇒ </a:t>
            </a:r>
            <a:r>
              <a:rPr lang="ja-JP" altLang="en-US" sz="1150" dirty="0">
                <a:solidFill>
                  <a:schemeClr val="tx1"/>
                </a:solidFill>
                <a:latin typeface="BIZ UDPゴシック" panose="020B0400000000000000" pitchFamily="50" charset="-128"/>
                <a:ea typeface="BIZ UDPゴシック" panose="020B0400000000000000" pitchFamily="50" charset="-128"/>
              </a:rPr>
              <a:t>達成率は</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約</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56</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％（未達成</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19</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市町村）</a:t>
            </a:r>
            <a:endPar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endParaRPr>
          </a:p>
          <a:p>
            <a:pPr marL="180975">
              <a:lnSpc>
                <a:spcPts val="1400"/>
              </a:lnSpc>
            </a:pPr>
            <a:r>
              <a:rPr lang="ja-JP" altLang="en-US" sz="1000" dirty="0">
                <a:solidFill>
                  <a:schemeClr val="tx1"/>
                </a:solidFill>
                <a:latin typeface="BIZ UDPゴシック" panose="020B0400000000000000" pitchFamily="50" charset="-128"/>
                <a:ea typeface="BIZ UDPゴシック" panose="020B0400000000000000" pitchFamily="50" charset="-128"/>
              </a:rPr>
              <a:t>全市町村において様々な取組みが行われており、特定の月や期間に集中的な取組みを実施している市町村もあるが、適正化月間の規定が行われていない。</a:t>
            </a:r>
            <a:r>
              <a:rPr lang="en-US" altLang="ja-JP" sz="1000" dirty="0">
                <a:solidFill>
                  <a:schemeClr val="tx1"/>
                </a:solidFill>
                <a:latin typeface="BIZ UDPゴシック" panose="020B0400000000000000" pitchFamily="50" charset="-128"/>
                <a:ea typeface="BIZ UDPゴシック" panose="020B0400000000000000" pitchFamily="50" charset="-128"/>
              </a:rPr>
              <a:t>※</a:t>
            </a:r>
            <a:r>
              <a:rPr lang="ja-JP" altLang="en-US" sz="1000" dirty="0">
                <a:solidFill>
                  <a:schemeClr val="tx1"/>
                </a:solidFill>
                <a:latin typeface="BIZ UDPゴシック" panose="020B0400000000000000" pitchFamily="50" charset="-128"/>
                <a:ea typeface="BIZ UDPゴシック" panose="020B0400000000000000" pitchFamily="50" charset="-128"/>
              </a:rPr>
              <a:t>資格管理の徹底を図るため、適正化月間を設定していない市町村が、新たに設定する場合は、５月を適正化月間に設定する。</a:t>
            </a:r>
          </a:p>
          <a:p>
            <a:pPr marL="180975">
              <a:lnSpc>
                <a:spcPts val="1600"/>
              </a:lnSpc>
            </a:pPr>
            <a:endParaRPr lang="ja-JP" altLang="en-US" sz="1000" dirty="0">
              <a:solidFill>
                <a:schemeClr val="tx1"/>
              </a:solidFill>
              <a:latin typeface="BIZ UDPゴシック" panose="020B0400000000000000" pitchFamily="50" charset="-128"/>
              <a:ea typeface="BIZ UDPゴシック" panose="020B0400000000000000" pitchFamily="50" charset="-128"/>
            </a:endParaRPr>
          </a:p>
        </p:txBody>
      </p:sp>
      <p:sp>
        <p:nvSpPr>
          <p:cNvPr id="30" name="正方形/長方形 29">
            <a:extLst>
              <a:ext uri="{FF2B5EF4-FFF2-40B4-BE49-F238E27FC236}">
                <a16:creationId xmlns:a16="http://schemas.microsoft.com/office/drawing/2014/main" id="{1892D6B1-6A60-4FB5-B884-F21BE58B076D}"/>
              </a:ext>
            </a:extLst>
          </p:cNvPr>
          <p:cNvSpPr/>
          <p:nvPr/>
        </p:nvSpPr>
        <p:spPr>
          <a:xfrm>
            <a:off x="234738" y="4632990"/>
            <a:ext cx="8708225" cy="80041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68288" indent="-268288">
              <a:lnSpc>
                <a:spcPts val="1500"/>
              </a:lnSpc>
            </a:pPr>
            <a:r>
              <a:rPr lang="ja-JP" altLang="en-US" sz="1150" b="1" dirty="0">
                <a:solidFill>
                  <a:srgbClr val="0000FF"/>
                </a:solidFill>
                <a:latin typeface="BIZ UDPゴシック" panose="020B0400000000000000" pitchFamily="50" charset="-128"/>
                <a:ea typeface="BIZ UDPゴシック" panose="020B0400000000000000" pitchFamily="50" charset="-128"/>
              </a:rPr>
              <a:t>項番</a:t>
            </a:r>
            <a:r>
              <a:rPr lang="en-US" altLang="ja-JP" sz="1150" b="1" dirty="0">
                <a:solidFill>
                  <a:srgbClr val="0000FF"/>
                </a:solidFill>
                <a:latin typeface="BIZ UDPゴシック" panose="020B0400000000000000" pitchFamily="50" charset="-128"/>
                <a:ea typeface="BIZ UDPゴシック" panose="020B0400000000000000" pitchFamily="50" charset="-128"/>
              </a:rPr>
              <a:t>8-1</a:t>
            </a:r>
            <a:r>
              <a:rPr lang="ja-JP" altLang="en-US" sz="1150" b="1" dirty="0">
                <a:solidFill>
                  <a:srgbClr val="0000FF"/>
                </a:solidFill>
                <a:latin typeface="BIZ UDPゴシック" panose="020B0400000000000000" pitchFamily="50" charset="-128"/>
                <a:ea typeface="BIZ UDPゴシック" panose="020B0400000000000000" pitchFamily="50" charset="-128"/>
              </a:rPr>
              <a:t>　「保険者努力支援交付金の取組評価の特定健診」</a:t>
            </a:r>
            <a:r>
              <a:rPr kumimoji="1" lang="ja-JP" altLang="en-US" sz="1150" b="1" dirty="0">
                <a:solidFill>
                  <a:schemeClr val="tx1"/>
                </a:solidFill>
                <a:latin typeface="BIZ UDPゴシック" panose="020B0400000000000000" pitchFamily="50" charset="-128"/>
                <a:ea typeface="BIZ UDPゴシック" panose="020B0400000000000000" pitchFamily="50" charset="-128"/>
              </a:rPr>
              <a:t> </a:t>
            </a:r>
            <a:r>
              <a:rPr kumimoji="1" lang="ja-JP" altLang="en-US" sz="1150" dirty="0">
                <a:solidFill>
                  <a:schemeClr val="tx1"/>
                </a:solidFill>
                <a:latin typeface="BIZ UDPゴシック" panose="020B0400000000000000" pitchFamily="50" charset="-128"/>
                <a:ea typeface="BIZ UDPゴシック" panose="020B0400000000000000" pitchFamily="50" charset="-128"/>
              </a:rPr>
              <a:t>⇒ </a:t>
            </a:r>
            <a:r>
              <a:rPr lang="ja-JP" altLang="en-US" sz="1150" dirty="0">
                <a:solidFill>
                  <a:schemeClr val="tx1"/>
                </a:solidFill>
                <a:latin typeface="BIZ UDPゴシック" panose="020B0400000000000000" pitchFamily="50" charset="-128"/>
                <a:ea typeface="BIZ UDPゴシック" panose="020B0400000000000000" pitchFamily="50" charset="-128"/>
              </a:rPr>
              <a:t>達成率は</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約</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28</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％（未達成</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31</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市町村）</a:t>
            </a:r>
            <a:endPar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endParaRPr>
          </a:p>
          <a:p>
            <a:pPr marL="180975">
              <a:lnSpc>
                <a:spcPts val="1400"/>
              </a:lnSpc>
            </a:pPr>
            <a:r>
              <a:rPr lang="ja-JP" altLang="en-US" sz="1000" dirty="0">
                <a:solidFill>
                  <a:schemeClr val="tx1"/>
                </a:solidFill>
                <a:latin typeface="BIZ UDPゴシック" panose="020B0400000000000000" pitchFamily="50" charset="-128"/>
                <a:ea typeface="BIZ UDPゴシック" panose="020B0400000000000000" pitchFamily="50" charset="-128"/>
              </a:rPr>
              <a:t>若年層や、通院中の人を受診に繋げることに課題があり、</a:t>
            </a:r>
            <a:r>
              <a:rPr lang="en-US" altLang="ja-JP" sz="1000" dirty="0">
                <a:solidFill>
                  <a:schemeClr val="tx1"/>
                </a:solidFill>
                <a:latin typeface="BIZ UDPゴシック" panose="020B0400000000000000" pitchFamily="50" charset="-128"/>
                <a:ea typeface="BIZ UDPゴシック" panose="020B0400000000000000" pitchFamily="50" charset="-128"/>
              </a:rPr>
              <a:t>SNS</a:t>
            </a:r>
            <a:r>
              <a:rPr lang="ja-JP" altLang="en-US" sz="1000" dirty="0">
                <a:solidFill>
                  <a:schemeClr val="tx1"/>
                </a:solidFill>
                <a:latin typeface="BIZ UDPゴシック" panose="020B0400000000000000" pitchFamily="50" charset="-128"/>
                <a:ea typeface="BIZ UDPゴシック" panose="020B0400000000000000" pitchFamily="50" charset="-128"/>
              </a:rPr>
              <a:t>等による新たな発信、はがき、電話による勧奨に加え、かかかりつけ医と連携した通院中の人に対する直接的な働きかけが必要</a:t>
            </a:r>
          </a:p>
          <a:p>
            <a:pPr marL="268288" indent="-268288">
              <a:lnSpc>
                <a:spcPts val="1500"/>
              </a:lnSpc>
            </a:pPr>
            <a:r>
              <a:rPr lang="ja-JP" altLang="en-US" sz="1150" b="1" dirty="0">
                <a:solidFill>
                  <a:srgbClr val="0000FF"/>
                </a:solidFill>
                <a:latin typeface="BIZ UDPゴシック" panose="020B0400000000000000" pitchFamily="50" charset="-128"/>
                <a:ea typeface="BIZ UDPゴシック" panose="020B0400000000000000" pitchFamily="50" charset="-128"/>
              </a:rPr>
              <a:t>項番</a:t>
            </a:r>
            <a:r>
              <a:rPr lang="en-US" altLang="ja-JP" sz="1150" b="1" dirty="0">
                <a:solidFill>
                  <a:srgbClr val="0000FF"/>
                </a:solidFill>
                <a:latin typeface="BIZ UDPゴシック" panose="020B0400000000000000" pitchFamily="50" charset="-128"/>
                <a:ea typeface="BIZ UDPゴシック" panose="020B0400000000000000" pitchFamily="50" charset="-128"/>
              </a:rPr>
              <a:t>8-2</a:t>
            </a:r>
            <a:r>
              <a:rPr lang="ja-JP" altLang="en-US" sz="1150" b="1" dirty="0">
                <a:solidFill>
                  <a:srgbClr val="0000FF"/>
                </a:solidFill>
                <a:latin typeface="BIZ UDPゴシック" panose="020B0400000000000000" pitchFamily="50" charset="-128"/>
                <a:ea typeface="BIZ UDPゴシック" panose="020B0400000000000000" pitchFamily="50" charset="-128"/>
              </a:rPr>
              <a:t>　「保険者努力支援交付金の取組評価の保健指導」</a:t>
            </a:r>
            <a:r>
              <a:rPr kumimoji="1" lang="ja-JP" altLang="en-US" sz="1150" b="1" dirty="0">
                <a:solidFill>
                  <a:schemeClr val="tx1"/>
                </a:solidFill>
                <a:latin typeface="BIZ UDPゴシック" panose="020B0400000000000000" pitchFamily="50" charset="-128"/>
                <a:ea typeface="BIZ UDPゴシック" panose="020B0400000000000000" pitchFamily="50" charset="-128"/>
              </a:rPr>
              <a:t> </a:t>
            </a:r>
            <a:r>
              <a:rPr kumimoji="1" lang="ja-JP" altLang="en-US" sz="1150" dirty="0">
                <a:solidFill>
                  <a:schemeClr val="tx1"/>
                </a:solidFill>
                <a:latin typeface="BIZ UDPゴシック" panose="020B0400000000000000" pitchFamily="50" charset="-128"/>
                <a:ea typeface="BIZ UDPゴシック" panose="020B0400000000000000" pitchFamily="50" charset="-128"/>
              </a:rPr>
              <a:t>⇒ </a:t>
            </a:r>
            <a:r>
              <a:rPr lang="ja-JP" altLang="en-US" sz="1150" dirty="0">
                <a:solidFill>
                  <a:schemeClr val="tx1"/>
                </a:solidFill>
                <a:latin typeface="BIZ UDPゴシック" panose="020B0400000000000000" pitchFamily="50" charset="-128"/>
                <a:ea typeface="BIZ UDPゴシック" panose="020B0400000000000000" pitchFamily="50" charset="-128"/>
              </a:rPr>
              <a:t>達成率は</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約</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33</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％（未達成</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29</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市町村）</a:t>
            </a:r>
            <a:endPar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endParaRPr>
          </a:p>
          <a:p>
            <a:pPr marL="180975">
              <a:lnSpc>
                <a:spcPts val="1400"/>
              </a:lnSpc>
            </a:pPr>
            <a:r>
              <a:rPr lang="ja-JP" altLang="en-US" sz="1000" dirty="0">
                <a:solidFill>
                  <a:schemeClr val="tx1"/>
                </a:solidFill>
                <a:latin typeface="BIZ UDPゴシック" panose="020B0400000000000000" pitchFamily="50" charset="-128"/>
                <a:ea typeface="BIZ UDPゴシック" panose="020B0400000000000000" pitchFamily="50" charset="-128"/>
              </a:rPr>
              <a:t>保健指導の必要性の理解が進んでおらず、</a:t>
            </a:r>
            <a:r>
              <a:rPr lang="en-US" altLang="ja-JP" sz="1000" dirty="0">
                <a:solidFill>
                  <a:schemeClr val="tx1"/>
                </a:solidFill>
                <a:latin typeface="BIZ UDPゴシック" panose="020B0400000000000000" pitchFamily="50" charset="-128"/>
                <a:ea typeface="BIZ UDPゴシック" panose="020B0400000000000000" pitchFamily="50" charset="-128"/>
              </a:rPr>
              <a:t>ICT</a:t>
            </a:r>
            <a:r>
              <a:rPr lang="ja-JP" altLang="en-US" sz="1000" dirty="0">
                <a:solidFill>
                  <a:schemeClr val="tx1"/>
                </a:solidFill>
                <a:latin typeface="BIZ UDPゴシック" panose="020B0400000000000000" pitchFamily="50" charset="-128"/>
                <a:ea typeface="BIZ UDPゴシック" panose="020B0400000000000000" pitchFamily="50" charset="-128"/>
              </a:rPr>
              <a:t>を活用したオンラインによる指導の実施や、電話等による勧奨に加え、かかかりつけ医と連携した通院中の人に対する直接的な働きかけが必要</a:t>
            </a:r>
          </a:p>
          <a:p>
            <a:pPr marL="268288" indent="-268288">
              <a:lnSpc>
                <a:spcPts val="1500"/>
              </a:lnSpc>
            </a:pPr>
            <a:r>
              <a:rPr lang="ja-JP" altLang="en-US" sz="1150" b="1" dirty="0">
                <a:solidFill>
                  <a:srgbClr val="0000FF"/>
                </a:solidFill>
                <a:latin typeface="BIZ UDPゴシック" panose="020B0400000000000000" pitchFamily="50" charset="-128"/>
                <a:ea typeface="BIZ UDPゴシック" panose="020B0400000000000000" pitchFamily="50" charset="-128"/>
              </a:rPr>
              <a:t>項番</a:t>
            </a:r>
            <a:r>
              <a:rPr lang="en-US" altLang="ja-JP" sz="1150" b="1" dirty="0">
                <a:solidFill>
                  <a:srgbClr val="0000FF"/>
                </a:solidFill>
                <a:latin typeface="BIZ UDPゴシック" panose="020B0400000000000000" pitchFamily="50" charset="-128"/>
                <a:ea typeface="BIZ UDPゴシック" panose="020B0400000000000000" pitchFamily="50" charset="-128"/>
              </a:rPr>
              <a:t>8-6</a:t>
            </a:r>
            <a:r>
              <a:rPr lang="ja-JP" altLang="en-US" sz="1150" b="1" dirty="0">
                <a:solidFill>
                  <a:srgbClr val="0000FF"/>
                </a:solidFill>
                <a:latin typeface="BIZ UDPゴシック" panose="020B0400000000000000" pitchFamily="50" charset="-128"/>
                <a:ea typeface="BIZ UDPゴシック" panose="020B0400000000000000" pitchFamily="50" charset="-128"/>
              </a:rPr>
              <a:t>　「保険者努力支援交付金の取組評価の収納率」</a:t>
            </a:r>
            <a:r>
              <a:rPr kumimoji="1" lang="ja-JP" altLang="en-US" sz="1150" b="1" dirty="0">
                <a:solidFill>
                  <a:schemeClr val="tx1"/>
                </a:solidFill>
                <a:latin typeface="BIZ UDPゴシック" panose="020B0400000000000000" pitchFamily="50" charset="-128"/>
                <a:ea typeface="BIZ UDPゴシック" panose="020B0400000000000000" pitchFamily="50" charset="-128"/>
              </a:rPr>
              <a:t> </a:t>
            </a:r>
            <a:r>
              <a:rPr kumimoji="1" lang="ja-JP" altLang="en-US" sz="1150" dirty="0">
                <a:solidFill>
                  <a:schemeClr val="tx1"/>
                </a:solidFill>
                <a:latin typeface="BIZ UDPゴシック" panose="020B0400000000000000" pitchFamily="50" charset="-128"/>
                <a:ea typeface="BIZ UDPゴシック" panose="020B0400000000000000" pitchFamily="50" charset="-128"/>
              </a:rPr>
              <a:t>⇒ </a:t>
            </a:r>
            <a:r>
              <a:rPr lang="ja-JP" altLang="en-US" sz="1150" dirty="0">
                <a:solidFill>
                  <a:schemeClr val="tx1"/>
                </a:solidFill>
                <a:latin typeface="BIZ UDPゴシック" panose="020B0400000000000000" pitchFamily="50" charset="-128"/>
                <a:ea typeface="BIZ UDPゴシック" panose="020B0400000000000000" pitchFamily="50" charset="-128"/>
              </a:rPr>
              <a:t>達成率は</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約</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30</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％（未達成</a:t>
            </a:r>
            <a:r>
              <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rPr>
              <a:t>30</a:t>
            </a:r>
            <a:r>
              <a:rPr lang="ja-JP" altLang="en-US" sz="1150" dirty="0">
                <a:solidFill>
                  <a:schemeClr val="tx1"/>
                </a:solidFill>
                <a:highlight>
                  <a:srgbClr val="00FF00"/>
                </a:highlight>
                <a:latin typeface="BIZ UDPゴシック" panose="020B0400000000000000" pitchFamily="50" charset="-128"/>
                <a:ea typeface="BIZ UDPゴシック" panose="020B0400000000000000" pitchFamily="50" charset="-128"/>
              </a:rPr>
              <a:t>市町村）</a:t>
            </a:r>
            <a:endParaRPr lang="en-US" altLang="ja-JP" sz="1150" dirty="0">
              <a:solidFill>
                <a:schemeClr val="tx1"/>
              </a:solidFill>
              <a:highlight>
                <a:srgbClr val="00FF00"/>
              </a:highlight>
              <a:latin typeface="BIZ UDPゴシック" panose="020B0400000000000000" pitchFamily="50" charset="-128"/>
              <a:ea typeface="BIZ UDPゴシック" panose="020B0400000000000000" pitchFamily="50" charset="-128"/>
            </a:endParaRPr>
          </a:p>
          <a:p>
            <a:pPr marL="180975">
              <a:lnSpc>
                <a:spcPts val="1400"/>
              </a:lnSpc>
            </a:pPr>
            <a:r>
              <a:rPr lang="ja-JP" altLang="en-US" sz="1000" dirty="0">
                <a:solidFill>
                  <a:schemeClr val="tx1"/>
                </a:solidFill>
                <a:latin typeface="BIZ UDPゴシック" panose="020B0400000000000000" pitchFamily="50" charset="-128"/>
                <a:ea typeface="BIZ UDPゴシック" panose="020B0400000000000000" pitchFamily="50" charset="-128"/>
              </a:rPr>
              <a:t>全市町村で、様々な取組みが行われているが、口座振替率の減少の影響や、新型コロナウイルス感染症に係る減免制度の終了により一時的に収納率が悪化した市町村もあり、引続きの対策が必要</a:t>
            </a:r>
          </a:p>
          <a:p>
            <a:pPr>
              <a:lnSpc>
                <a:spcPts val="1600"/>
              </a:lnSpc>
            </a:pPr>
            <a:endParaRPr lang="en-US" altLang="ja-JP" sz="1000" dirty="0">
              <a:solidFill>
                <a:schemeClr val="tx1"/>
              </a:solidFill>
              <a:latin typeface="BIZ UDPゴシック" panose="020B0400000000000000" pitchFamily="50" charset="-128"/>
              <a:ea typeface="BIZ UDPゴシック" panose="020B0400000000000000" pitchFamily="50" charset="-128"/>
            </a:endParaRPr>
          </a:p>
        </p:txBody>
      </p:sp>
      <p:sp>
        <p:nvSpPr>
          <p:cNvPr id="3" name="四角形: 角を丸くする 2">
            <a:extLst>
              <a:ext uri="{FF2B5EF4-FFF2-40B4-BE49-F238E27FC236}">
                <a16:creationId xmlns:a16="http://schemas.microsoft.com/office/drawing/2014/main" id="{5C7328A1-1B98-47FC-ACD4-B88AACA3A647}"/>
              </a:ext>
            </a:extLst>
          </p:cNvPr>
          <p:cNvSpPr/>
          <p:nvPr/>
        </p:nvSpPr>
        <p:spPr>
          <a:xfrm>
            <a:off x="239954" y="2125591"/>
            <a:ext cx="3143232" cy="216024"/>
          </a:xfrm>
          <a:prstGeom prst="round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50" b="1" dirty="0"/>
              <a:t>【</a:t>
            </a:r>
            <a:r>
              <a:rPr kumimoji="1" lang="ja-JP" altLang="en-US" sz="1150" b="1" dirty="0"/>
              <a:t>主な▲の分析（主な要因等を整理して記載）</a:t>
            </a:r>
            <a:r>
              <a:rPr kumimoji="1" lang="en-US" altLang="ja-JP" sz="1150" b="1" dirty="0"/>
              <a:t>】</a:t>
            </a:r>
            <a:r>
              <a:rPr kumimoji="1" lang="ja-JP" altLang="en-US" sz="1150" b="1" dirty="0"/>
              <a:t>　</a:t>
            </a:r>
          </a:p>
        </p:txBody>
      </p:sp>
      <p:sp>
        <p:nvSpPr>
          <p:cNvPr id="34" name="四角形: 角を丸くする 33">
            <a:extLst>
              <a:ext uri="{FF2B5EF4-FFF2-40B4-BE49-F238E27FC236}">
                <a16:creationId xmlns:a16="http://schemas.microsoft.com/office/drawing/2014/main" id="{1CAEE1DA-F260-48A7-9F83-20C44EF503A2}"/>
              </a:ext>
            </a:extLst>
          </p:cNvPr>
          <p:cNvSpPr/>
          <p:nvPr/>
        </p:nvSpPr>
        <p:spPr>
          <a:xfrm>
            <a:off x="284890" y="4402930"/>
            <a:ext cx="3143232" cy="216024"/>
          </a:xfrm>
          <a:prstGeom prst="round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50" b="1" dirty="0"/>
              <a:t>【</a:t>
            </a:r>
            <a:r>
              <a:rPr kumimoji="1" lang="ja-JP" altLang="en-US" sz="1150" b="1" dirty="0"/>
              <a:t>主な</a:t>
            </a:r>
            <a:r>
              <a:rPr kumimoji="1" lang="en-US" altLang="ja-JP" sz="1150" b="1" dirty="0"/>
              <a:t>×</a:t>
            </a:r>
            <a:r>
              <a:rPr kumimoji="1" lang="ja-JP" altLang="en-US" sz="1150" b="1" dirty="0"/>
              <a:t>の分析（主な要因等を整理して記載） </a:t>
            </a:r>
            <a:r>
              <a:rPr kumimoji="1" lang="en-US" altLang="ja-JP" sz="1150" b="1" dirty="0"/>
              <a:t>】</a:t>
            </a:r>
            <a:r>
              <a:rPr kumimoji="1" lang="ja-JP" altLang="en-US" sz="1150" b="1" dirty="0"/>
              <a:t>　</a:t>
            </a:r>
          </a:p>
        </p:txBody>
      </p:sp>
      <p:graphicFrame>
        <p:nvGraphicFramePr>
          <p:cNvPr id="2" name="表 3">
            <a:extLst>
              <a:ext uri="{FF2B5EF4-FFF2-40B4-BE49-F238E27FC236}">
                <a16:creationId xmlns:a16="http://schemas.microsoft.com/office/drawing/2014/main" id="{6F0DF1B8-7158-4CD3-BEE6-34ACAEE67356}"/>
              </a:ext>
            </a:extLst>
          </p:cNvPr>
          <p:cNvGraphicFramePr>
            <a:graphicFrameLocks noGrp="1"/>
          </p:cNvGraphicFramePr>
          <p:nvPr>
            <p:extLst>
              <p:ext uri="{D42A27DB-BD31-4B8C-83A1-F6EECF244321}">
                <p14:modId xmlns:p14="http://schemas.microsoft.com/office/powerpoint/2010/main" val="2434883566"/>
              </p:ext>
            </p:extLst>
          </p:nvPr>
        </p:nvGraphicFramePr>
        <p:xfrm>
          <a:off x="1173604" y="476672"/>
          <a:ext cx="7704001" cy="1440000"/>
        </p:xfrm>
        <a:graphic>
          <a:graphicData uri="http://schemas.openxmlformats.org/drawingml/2006/table">
            <a:tbl>
              <a:tblPr firstRow="1" bandRow="1">
                <a:tableStyleId>{5C22544A-7EE6-4342-B048-85BDC9FD1C3A}</a:tableStyleId>
              </a:tblPr>
              <a:tblGrid>
                <a:gridCol w="1771206">
                  <a:extLst>
                    <a:ext uri="{9D8B030D-6E8A-4147-A177-3AD203B41FA5}">
                      <a16:colId xmlns:a16="http://schemas.microsoft.com/office/drawing/2014/main" val="3947692144"/>
                    </a:ext>
                  </a:extLst>
                </a:gridCol>
                <a:gridCol w="1771206">
                  <a:extLst>
                    <a:ext uri="{9D8B030D-6E8A-4147-A177-3AD203B41FA5}">
                      <a16:colId xmlns:a16="http://schemas.microsoft.com/office/drawing/2014/main" val="3030990140"/>
                    </a:ext>
                  </a:extLst>
                </a:gridCol>
                <a:gridCol w="4161589">
                  <a:extLst>
                    <a:ext uri="{9D8B030D-6E8A-4147-A177-3AD203B41FA5}">
                      <a16:colId xmlns:a16="http://schemas.microsoft.com/office/drawing/2014/main" val="1037721725"/>
                    </a:ext>
                  </a:extLst>
                </a:gridCol>
              </a:tblGrid>
              <a:tr h="240000">
                <a:tc rowSpan="2">
                  <a:txBody>
                    <a:bodyPr/>
                    <a:lstStyle/>
                    <a:p>
                      <a:pPr algn="ctr"/>
                      <a:r>
                        <a:rPr kumimoji="1" lang="en-US" altLang="ja-JP" sz="1050" dirty="0">
                          <a:latin typeface="BIZ UDPゴシック" panose="020B0400000000000000" pitchFamily="50" charset="-128"/>
                          <a:ea typeface="BIZ UDPゴシック" panose="020B0400000000000000" pitchFamily="50" charset="-128"/>
                        </a:rPr>
                        <a:t>43</a:t>
                      </a:r>
                      <a:r>
                        <a:rPr kumimoji="1" lang="ja-JP" altLang="en-US" sz="1050" dirty="0">
                          <a:latin typeface="BIZ UDPゴシック" panose="020B0400000000000000" pitchFamily="50" charset="-128"/>
                          <a:ea typeface="BIZ UDPゴシック" panose="020B0400000000000000" pitchFamily="50" charset="-128"/>
                        </a:rPr>
                        <a:t>市町村の目標達成率　</a:t>
                      </a:r>
                    </a:p>
                  </a:txBody>
                  <a:tcPr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ctr"/>
                      <a:r>
                        <a:rPr kumimoji="1" lang="ja-JP" altLang="en-US" sz="1050" dirty="0">
                          <a:latin typeface="BIZ UDPゴシック" panose="020B0400000000000000" pitchFamily="50" charset="-128"/>
                          <a:ea typeface="BIZ UDPゴシック" panose="020B0400000000000000" pitchFamily="50" charset="-128"/>
                        </a:rPr>
                        <a:t>達成項目数（割合）</a:t>
                      </a: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4F81BD"/>
                    </a:solidFill>
                  </a:tcPr>
                </a:tc>
                <a:tc hMerge="1">
                  <a:txBody>
                    <a:bodyPr/>
                    <a:lstStyle/>
                    <a:p>
                      <a:pPr algn="ctr"/>
                      <a:endParaRPr kumimoji="1" lang="ja-JP" altLang="en-US" sz="1050" dirty="0">
                        <a:latin typeface="BIZ UDPゴシック" panose="020B0400000000000000" pitchFamily="50" charset="-128"/>
                        <a:ea typeface="BIZ UDPゴシック" panose="020B0400000000000000"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4F81BD"/>
                    </a:solidFill>
                  </a:tcPr>
                </a:tc>
                <a:extLst>
                  <a:ext uri="{0D108BD9-81ED-4DB2-BD59-A6C34878D82A}">
                    <a16:rowId xmlns:a16="http://schemas.microsoft.com/office/drawing/2014/main" val="970464657"/>
                  </a:ext>
                </a:extLst>
              </a:tr>
              <a:tr h="240000">
                <a:tc vMerge="1">
                  <a:txBody>
                    <a:bodyPr/>
                    <a:lstStyle/>
                    <a:p>
                      <a:pPr algn="ctr"/>
                      <a:endParaRPr kumimoji="1" lang="ja-JP" altLang="en-US" sz="1050" dirty="0">
                        <a:latin typeface="BIZ UDPゴシック" panose="020B0400000000000000" pitchFamily="50" charset="-128"/>
                        <a:ea typeface="BIZ UDPゴシック" panose="020B0400000000000000"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50" dirty="0">
                          <a:solidFill>
                            <a:schemeClr val="bg1"/>
                          </a:solidFill>
                          <a:latin typeface="BIZ UDPゴシック" panose="020B0400000000000000" pitchFamily="50" charset="-128"/>
                          <a:ea typeface="BIZ UDPゴシック" panose="020B0400000000000000" pitchFamily="50" charset="-128"/>
                        </a:rPr>
                        <a:t>期中評価</a:t>
                      </a: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4F81BD"/>
                    </a:solidFill>
                  </a:tcPr>
                </a:tc>
                <a:tc>
                  <a:txBody>
                    <a:bodyPr/>
                    <a:lstStyle/>
                    <a:p>
                      <a:pPr algn="ctr"/>
                      <a:r>
                        <a:rPr kumimoji="1" lang="ja-JP" altLang="en-US" sz="1050" dirty="0">
                          <a:solidFill>
                            <a:schemeClr val="bg1"/>
                          </a:solidFill>
                          <a:latin typeface="BIZ UDPゴシック" panose="020B0400000000000000" pitchFamily="50" charset="-128"/>
                          <a:ea typeface="BIZ UDPゴシック" panose="020B0400000000000000" pitchFamily="50" charset="-128"/>
                        </a:rPr>
                        <a:t>期末評価</a:t>
                      </a: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4F81BD"/>
                    </a:solidFill>
                  </a:tcPr>
                </a:tc>
                <a:extLst>
                  <a:ext uri="{0D108BD9-81ED-4DB2-BD59-A6C34878D82A}">
                    <a16:rowId xmlns:a16="http://schemas.microsoft.com/office/drawing/2014/main" val="1154484544"/>
                  </a:ext>
                </a:extLst>
              </a:tr>
              <a:tr h="240000">
                <a:tc>
                  <a:txBody>
                    <a:bodyPr/>
                    <a:lstStyle/>
                    <a:p>
                      <a:pPr algn="ctr"/>
                      <a:r>
                        <a:rPr kumimoji="1" lang="ja-JP" altLang="en-US" sz="1050" dirty="0">
                          <a:latin typeface="BIZ UDPゴシック" panose="020B0400000000000000" pitchFamily="50" charset="-128"/>
                          <a:ea typeface="BIZ UDPゴシック" panose="020B0400000000000000" pitchFamily="50" charset="-128"/>
                        </a:rPr>
                        <a:t>１００</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　　　「◎」</a:t>
                      </a: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BIZ UDPゴシック" panose="020B0400000000000000" pitchFamily="50" charset="-128"/>
                          <a:ea typeface="BIZ UDPゴシック" panose="020B0400000000000000" pitchFamily="50" charset="-128"/>
                        </a:rPr>
                        <a:t>17</a:t>
                      </a:r>
                      <a:r>
                        <a:rPr kumimoji="1" lang="ja-JP" altLang="en-US" sz="1050" dirty="0">
                          <a:solidFill>
                            <a:schemeClr val="tx1"/>
                          </a:solidFill>
                          <a:latin typeface="BIZ UDPゴシック" panose="020B0400000000000000" pitchFamily="50" charset="-128"/>
                          <a:ea typeface="BIZ UDPゴシック" panose="020B0400000000000000" pitchFamily="50" charset="-128"/>
                        </a:rPr>
                        <a:t>項目  （</a:t>
                      </a:r>
                      <a:r>
                        <a:rPr kumimoji="1" lang="en-US" altLang="ja-JP" sz="1050" dirty="0">
                          <a:solidFill>
                            <a:schemeClr val="tx1"/>
                          </a:solidFill>
                          <a:latin typeface="BIZ UDPゴシック" panose="020B0400000000000000" pitchFamily="50" charset="-128"/>
                          <a:ea typeface="BIZ UDPゴシック" panose="020B0400000000000000" pitchFamily="50" charset="-128"/>
                        </a:rPr>
                        <a:t>44%</a:t>
                      </a:r>
                      <a:r>
                        <a:rPr kumimoji="1" lang="ja-JP" altLang="en-US" sz="1050" dirty="0">
                          <a:solidFill>
                            <a:schemeClr val="tx1"/>
                          </a:solidFill>
                          <a:latin typeface="BIZ UDPゴシック" panose="020B0400000000000000" pitchFamily="50" charset="-128"/>
                          <a:ea typeface="BIZ UDPゴシック" panose="020B0400000000000000" pitchFamily="50" charset="-128"/>
                        </a:rPr>
                        <a:t>）</a:t>
                      </a: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BIZ UDPゴシック" panose="020B0400000000000000" pitchFamily="50" charset="-128"/>
                          <a:ea typeface="BIZ UDPゴシック" panose="020B0400000000000000" pitchFamily="50" charset="-128"/>
                        </a:rPr>
                        <a:t>１７項目　（</a:t>
                      </a:r>
                      <a:r>
                        <a:rPr kumimoji="1" lang="en-US" altLang="ja-JP" sz="1050" dirty="0">
                          <a:solidFill>
                            <a:schemeClr val="tx1"/>
                          </a:solidFill>
                          <a:latin typeface="BIZ UDPゴシック" panose="020B0400000000000000" pitchFamily="50" charset="-128"/>
                          <a:ea typeface="BIZ UDPゴシック" panose="020B0400000000000000" pitchFamily="50" charset="-128"/>
                        </a:rPr>
                        <a:t>38%</a:t>
                      </a:r>
                      <a:r>
                        <a:rPr kumimoji="1" lang="ja-JP" altLang="en-US" sz="1050" dirty="0">
                          <a:solidFill>
                            <a:schemeClr val="tx1"/>
                          </a:solidFill>
                          <a:latin typeface="BIZ UDPゴシック" panose="020B0400000000000000" pitchFamily="50" charset="-128"/>
                          <a:ea typeface="BIZ UDPゴシック" panose="020B0400000000000000" pitchFamily="50" charset="-128"/>
                        </a:rPr>
                        <a:t>）</a:t>
                      </a: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0002125"/>
                  </a:ext>
                </a:extLst>
              </a:tr>
              <a:tr h="240000">
                <a:tc>
                  <a:txBody>
                    <a:bodyPr/>
                    <a:lstStyle/>
                    <a:p>
                      <a:pPr algn="ctr"/>
                      <a:r>
                        <a:rPr kumimoji="1" lang="en-US" altLang="ja-JP" sz="1050" dirty="0">
                          <a:latin typeface="BIZ UDPゴシック" panose="020B0400000000000000" pitchFamily="50" charset="-128"/>
                          <a:ea typeface="BIZ UDPゴシック" panose="020B0400000000000000" pitchFamily="50" charset="-128"/>
                        </a:rPr>
                        <a:t>75%</a:t>
                      </a:r>
                      <a:r>
                        <a:rPr kumimoji="1" lang="ja-JP" altLang="en-US" sz="1050" dirty="0">
                          <a:latin typeface="BIZ UDPゴシック" panose="020B0400000000000000" pitchFamily="50" charset="-128"/>
                          <a:ea typeface="BIZ UDPゴシック" panose="020B0400000000000000" pitchFamily="50" charset="-128"/>
                        </a:rPr>
                        <a:t>以上　「○」</a:t>
                      </a: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050" dirty="0">
                          <a:solidFill>
                            <a:schemeClr val="tx1"/>
                          </a:solidFill>
                          <a:latin typeface="BIZ UDPゴシック" panose="020B0400000000000000" pitchFamily="50" charset="-128"/>
                          <a:ea typeface="BIZ UDPゴシック" panose="020B0400000000000000" pitchFamily="50" charset="-128"/>
                        </a:rPr>
                        <a:t>14</a:t>
                      </a:r>
                      <a:r>
                        <a:rPr kumimoji="1" lang="ja-JP" altLang="en-US" sz="1050" dirty="0">
                          <a:solidFill>
                            <a:schemeClr val="tx1"/>
                          </a:solidFill>
                          <a:latin typeface="BIZ UDPゴシック" panose="020B0400000000000000" pitchFamily="50" charset="-128"/>
                          <a:ea typeface="BIZ UDPゴシック" panose="020B0400000000000000" pitchFamily="50" charset="-128"/>
                        </a:rPr>
                        <a:t>項目　（</a:t>
                      </a:r>
                      <a:r>
                        <a:rPr kumimoji="1" lang="en-US" altLang="ja-JP" sz="1050" dirty="0">
                          <a:solidFill>
                            <a:schemeClr val="tx1"/>
                          </a:solidFill>
                          <a:latin typeface="BIZ UDPゴシック" panose="020B0400000000000000" pitchFamily="50" charset="-128"/>
                          <a:ea typeface="BIZ UDPゴシック" panose="020B0400000000000000" pitchFamily="50" charset="-128"/>
                        </a:rPr>
                        <a:t>36%</a:t>
                      </a:r>
                      <a:r>
                        <a:rPr kumimoji="1" lang="ja-JP" altLang="en-US" sz="1050" dirty="0">
                          <a:solidFill>
                            <a:schemeClr val="tx1"/>
                          </a:solidFill>
                          <a:latin typeface="BIZ UDPゴシック" panose="020B0400000000000000" pitchFamily="50" charset="-128"/>
                          <a:ea typeface="BIZ UDPゴシック" panose="020B0400000000000000" pitchFamily="50" charset="-128"/>
                        </a:rPr>
                        <a:t>）　</a:t>
                      </a:r>
                      <a:endParaRPr kumimoji="1" lang="ja-JP" altLang="en-US" sz="1050" dirty="0">
                        <a:latin typeface="BIZ UDPゴシック" panose="020B0400000000000000" pitchFamily="50" charset="-128"/>
                        <a:ea typeface="BIZ UDPゴシック" panose="020B0400000000000000" pitchFamily="50" charset="-128"/>
                      </a:endParaRP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BIZ UDPゴシック" panose="020B0400000000000000" pitchFamily="50" charset="-128"/>
                          <a:ea typeface="BIZ UDPゴシック" panose="020B0400000000000000" pitchFamily="50" charset="-128"/>
                        </a:rPr>
                        <a:t>14</a:t>
                      </a:r>
                      <a:r>
                        <a:rPr kumimoji="1" lang="ja-JP" altLang="en-US" sz="1050" dirty="0">
                          <a:solidFill>
                            <a:schemeClr val="tx1"/>
                          </a:solidFill>
                          <a:latin typeface="BIZ UDPゴシック" panose="020B0400000000000000" pitchFamily="50" charset="-128"/>
                          <a:ea typeface="BIZ UDPゴシック" panose="020B0400000000000000" pitchFamily="50" charset="-128"/>
                        </a:rPr>
                        <a:t>項目　（</a:t>
                      </a:r>
                      <a:r>
                        <a:rPr kumimoji="1" lang="en-US" altLang="ja-JP" sz="1050" dirty="0">
                          <a:solidFill>
                            <a:schemeClr val="tx1"/>
                          </a:solidFill>
                          <a:latin typeface="BIZ UDPゴシック" panose="020B0400000000000000" pitchFamily="50" charset="-128"/>
                          <a:ea typeface="BIZ UDPゴシック" panose="020B0400000000000000" pitchFamily="50" charset="-128"/>
                        </a:rPr>
                        <a:t>31%</a:t>
                      </a:r>
                      <a:r>
                        <a:rPr kumimoji="1" lang="ja-JP" altLang="en-US" sz="1050" dirty="0">
                          <a:solidFill>
                            <a:schemeClr val="tx1"/>
                          </a:solidFill>
                          <a:latin typeface="BIZ UDPゴシック" panose="020B0400000000000000" pitchFamily="50" charset="-128"/>
                          <a:ea typeface="BIZ UDPゴシック" panose="020B0400000000000000" pitchFamily="50" charset="-128"/>
                        </a:rPr>
                        <a:t>）　</a:t>
                      </a:r>
                      <a:r>
                        <a:rPr kumimoji="1" lang="en-US" altLang="ja-JP" sz="1050" dirty="0">
                          <a:solidFill>
                            <a:schemeClr val="tx1"/>
                          </a:solidFill>
                          <a:latin typeface="BIZ UDPゴシック" panose="020B0400000000000000" pitchFamily="50" charset="-128"/>
                          <a:ea typeface="BIZ UDPゴシック" panose="020B0400000000000000" pitchFamily="50" charset="-128"/>
                        </a:rPr>
                        <a:t>※</a:t>
                      </a:r>
                      <a:r>
                        <a:rPr kumimoji="1" lang="ja-JP" altLang="en-US" sz="1050" dirty="0">
                          <a:solidFill>
                            <a:schemeClr val="tx1"/>
                          </a:solidFill>
                          <a:latin typeface="BIZ UDPゴシック" panose="020B0400000000000000" pitchFamily="50" charset="-128"/>
                          <a:ea typeface="BIZ UDPゴシック" panose="020B0400000000000000" pitchFamily="50" charset="-128"/>
                        </a:rPr>
                        <a:t>うち</a:t>
                      </a:r>
                      <a:r>
                        <a:rPr kumimoji="1" lang="en-US" altLang="ja-JP" sz="1050" dirty="0">
                          <a:solidFill>
                            <a:schemeClr val="tx1"/>
                          </a:solidFill>
                          <a:latin typeface="BIZ UDPゴシック" panose="020B0400000000000000" pitchFamily="50" charset="-128"/>
                          <a:ea typeface="BIZ UDPゴシック" panose="020B0400000000000000" pitchFamily="50" charset="-128"/>
                        </a:rPr>
                        <a:t>90</a:t>
                      </a:r>
                      <a:r>
                        <a:rPr kumimoji="1" lang="ja-JP" altLang="en-US" sz="1050" dirty="0">
                          <a:solidFill>
                            <a:schemeClr val="tx1"/>
                          </a:solidFill>
                          <a:latin typeface="BIZ UDPゴシック" panose="020B0400000000000000" pitchFamily="50" charset="-128"/>
                          <a:ea typeface="BIZ UDPゴシック" panose="020B0400000000000000" pitchFamily="50" charset="-128"/>
                        </a:rPr>
                        <a:t>％以上達成が</a:t>
                      </a:r>
                      <a:r>
                        <a:rPr kumimoji="1" lang="en-US" altLang="ja-JP" sz="1050" dirty="0">
                          <a:solidFill>
                            <a:schemeClr val="tx1"/>
                          </a:solidFill>
                          <a:latin typeface="BIZ UDPゴシック" panose="020B0400000000000000" pitchFamily="50" charset="-128"/>
                          <a:ea typeface="BIZ UDPゴシック" panose="020B0400000000000000" pitchFamily="50" charset="-128"/>
                        </a:rPr>
                        <a:t>11</a:t>
                      </a:r>
                      <a:r>
                        <a:rPr kumimoji="1" lang="ja-JP" altLang="en-US" sz="1050" dirty="0">
                          <a:solidFill>
                            <a:schemeClr val="tx1"/>
                          </a:solidFill>
                          <a:latin typeface="BIZ UDPゴシック" panose="020B0400000000000000" pitchFamily="50" charset="-128"/>
                          <a:ea typeface="BIZ UDPゴシック" panose="020B0400000000000000" pitchFamily="50" charset="-128"/>
                        </a:rPr>
                        <a:t>項目と高い達成率</a:t>
                      </a:r>
                      <a:endParaRPr kumimoji="1" lang="ja-JP" altLang="en-US" sz="1050" dirty="0">
                        <a:latin typeface="BIZ UDPゴシック" panose="020B0400000000000000" pitchFamily="50" charset="-128"/>
                        <a:ea typeface="BIZ UDPゴシック" panose="020B0400000000000000" pitchFamily="50" charset="-128"/>
                      </a:endParaRP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8353851"/>
                  </a:ext>
                </a:extLst>
              </a:tr>
              <a:tr h="240000">
                <a:tc>
                  <a:txBody>
                    <a:bodyPr/>
                    <a:lstStyle/>
                    <a:p>
                      <a:pPr algn="ctr"/>
                      <a:r>
                        <a:rPr kumimoji="1" lang="ja-JP" altLang="en-US" sz="1050" dirty="0">
                          <a:latin typeface="BIZ UDPゴシック" panose="020B0400000000000000" pitchFamily="50" charset="-128"/>
                          <a:ea typeface="BIZ UDPゴシック" panose="020B0400000000000000" pitchFamily="50" charset="-128"/>
                        </a:rPr>
                        <a:t>５０％以上　「▲」</a:t>
                      </a: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a:txBody>
                    <a:bodyPr/>
                    <a:lstStyle/>
                    <a:p>
                      <a:pPr algn="ctr"/>
                      <a:r>
                        <a:rPr kumimoji="1" lang="ja-JP" altLang="en-US" sz="1050" dirty="0">
                          <a:solidFill>
                            <a:schemeClr val="tx1"/>
                          </a:solidFill>
                          <a:latin typeface="BIZ UDPゴシック" panose="020B0400000000000000" pitchFamily="50" charset="-128"/>
                          <a:ea typeface="BIZ UDPゴシック" panose="020B0400000000000000" pitchFamily="50" charset="-128"/>
                        </a:rPr>
                        <a:t>　５項目　（</a:t>
                      </a:r>
                      <a:r>
                        <a:rPr kumimoji="1" lang="en-US" altLang="ja-JP" sz="1050" dirty="0">
                          <a:solidFill>
                            <a:schemeClr val="tx1"/>
                          </a:solidFill>
                          <a:latin typeface="BIZ UDPゴシック" panose="020B0400000000000000" pitchFamily="50" charset="-128"/>
                          <a:ea typeface="BIZ UDPゴシック" panose="020B0400000000000000" pitchFamily="50" charset="-128"/>
                        </a:rPr>
                        <a:t>13%</a:t>
                      </a:r>
                      <a:r>
                        <a:rPr kumimoji="1" lang="ja-JP" altLang="en-US" sz="1050" dirty="0">
                          <a:solidFill>
                            <a:schemeClr val="tx1"/>
                          </a:solidFill>
                          <a:latin typeface="BIZ UDPゴシック" panose="020B0400000000000000" pitchFamily="50" charset="-128"/>
                          <a:ea typeface="BIZ UDPゴシック" panose="020B0400000000000000" pitchFamily="50" charset="-128"/>
                        </a:rPr>
                        <a:t>）</a:t>
                      </a:r>
                      <a:endParaRPr kumimoji="1" lang="ja-JP" altLang="en-US" sz="1050" dirty="0">
                        <a:latin typeface="BIZ UDPゴシック" panose="020B0400000000000000" pitchFamily="50" charset="-128"/>
                        <a:ea typeface="BIZ UDPゴシック" panose="020B0400000000000000" pitchFamily="50" charset="-128"/>
                      </a:endParaRP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a:txBody>
                    <a:bodyPr/>
                    <a:lstStyle/>
                    <a:p>
                      <a:r>
                        <a:rPr kumimoji="1" lang="ja-JP" altLang="en-US" sz="1050" dirty="0">
                          <a:latin typeface="BIZ UDPゴシック" panose="020B0400000000000000" pitchFamily="50" charset="-128"/>
                          <a:ea typeface="BIZ UDPゴシック" panose="020B0400000000000000" pitchFamily="50" charset="-128"/>
                        </a:rPr>
                        <a:t>　</a:t>
                      </a:r>
                      <a:r>
                        <a:rPr kumimoji="1" lang="en-US" altLang="ja-JP" sz="1050" dirty="0">
                          <a:latin typeface="BIZ UDPゴシック" panose="020B0400000000000000" pitchFamily="50" charset="-128"/>
                          <a:ea typeface="BIZ UDPゴシック" panose="020B0400000000000000" pitchFamily="50" charset="-128"/>
                        </a:rPr>
                        <a:t>8</a:t>
                      </a:r>
                      <a:r>
                        <a:rPr kumimoji="1" lang="ja-JP" altLang="en-US" sz="1050" dirty="0">
                          <a:latin typeface="BIZ UDPゴシック" panose="020B0400000000000000" pitchFamily="50" charset="-128"/>
                          <a:ea typeface="BIZ UDPゴシック" panose="020B0400000000000000" pitchFamily="50" charset="-128"/>
                        </a:rPr>
                        <a:t>項目</a:t>
                      </a:r>
                      <a:r>
                        <a:rPr kumimoji="1" lang="ja-JP" altLang="en-US" sz="1050" dirty="0">
                          <a:solidFill>
                            <a:schemeClr val="tx1"/>
                          </a:solidFill>
                          <a:latin typeface="BIZ UDPゴシック" panose="020B0400000000000000" pitchFamily="50" charset="-128"/>
                          <a:ea typeface="BIZ UDPゴシック" panose="020B0400000000000000" pitchFamily="50" charset="-128"/>
                        </a:rPr>
                        <a:t>　（</a:t>
                      </a:r>
                      <a:r>
                        <a:rPr kumimoji="1" lang="en-US" altLang="ja-JP" sz="1050" dirty="0">
                          <a:solidFill>
                            <a:schemeClr val="tx1"/>
                          </a:solidFill>
                          <a:latin typeface="BIZ UDPゴシック" panose="020B0400000000000000" pitchFamily="50" charset="-128"/>
                          <a:ea typeface="BIZ UDPゴシック" panose="020B0400000000000000" pitchFamily="50" charset="-128"/>
                        </a:rPr>
                        <a:t>18%</a:t>
                      </a:r>
                      <a:r>
                        <a:rPr kumimoji="1" lang="ja-JP" altLang="en-US" sz="1050" dirty="0">
                          <a:solidFill>
                            <a:schemeClr val="tx1"/>
                          </a:solidFill>
                          <a:latin typeface="BIZ UDPゴシック" panose="020B0400000000000000" pitchFamily="50" charset="-128"/>
                          <a:ea typeface="BIZ UDPゴシック" panose="020B0400000000000000" pitchFamily="50" charset="-128"/>
                        </a:rPr>
                        <a:t>）</a:t>
                      </a:r>
                      <a:endParaRPr kumimoji="1" lang="ja-JP" altLang="en-US" sz="1050" dirty="0">
                        <a:latin typeface="BIZ UDPゴシック" panose="020B0400000000000000" pitchFamily="50" charset="-128"/>
                        <a:ea typeface="BIZ UDPゴシック" panose="020B0400000000000000" pitchFamily="50" charset="-128"/>
                      </a:endParaRP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993477127"/>
                  </a:ext>
                </a:extLst>
              </a:tr>
              <a:tr h="240000">
                <a:tc>
                  <a:txBody>
                    <a:bodyPr/>
                    <a:lstStyle/>
                    <a:p>
                      <a:pPr algn="ctr"/>
                      <a:r>
                        <a:rPr kumimoji="1" lang="ja-JP" altLang="en-US" sz="1050" dirty="0">
                          <a:latin typeface="BIZ UDPゴシック" panose="020B0400000000000000" pitchFamily="50" charset="-128"/>
                          <a:ea typeface="BIZ UDPゴシック" panose="020B0400000000000000" pitchFamily="50" charset="-128"/>
                        </a:rPr>
                        <a:t>４９％以下　「</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a:t>
                      </a: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CFF"/>
                    </a:solidFill>
                  </a:tcPr>
                </a:tc>
                <a:tc>
                  <a:txBody>
                    <a:bodyPr/>
                    <a:lstStyle/>
                    <a:p>
                      <a:pPr algn="ctr"/>
                      <a:r>
                        <a:rPr kumimoji="1" lang="ja-JP" altLang="en-US" sz="1050" dirty="0">
                          <a:solidFill>
                            <a:schemeClr val="tx1"/>
                          </a:solidFill>
                          <a:latin typeface="BIZ UDPゴシック" panose="020B0400000000000000" pitchFamily="50" charset="-128"/>
                          <a:ea typeface="BIZ UDPゴシック" panose="020B0400000000000000" pitchFamily="50" charset="-128"/>
                        </a:rPr>
                        <a:t>　３項目　（　</a:t>
                      </a:r>
                      <a:r>
                        <a:rPr kumimoji="1" lang="en-US" altLang="ja-JP" sz="1050" dirty="0">
                          <a:solidFill>
                            <a:schemeClr val="tx1"/>
                          </a:solidFill>
                          <a:latin typeface="BIZ UDPゴシック" panose="020B0400000000000000" pitchFamily="50" charset="-128"/>
                          <a:ea typeface="BIZ UDPゴシック" panose="020B0400000000000000" pitchFamily="50" charset="-128"/>
                        </a:rPr>
                        <a:t>7%</a:t>
                      </a:r>
                      <a:r>
                        <a:rPr kumimoji="1" lang="ja-JP" altLang="en-US" sz="1050" dirty="0">
                          <a:solidFill>
                            <a:schemeClr val="tx1"/>
                          </a:solidFill>
                          <a:latin typeface="BIZ UDPゴシック" panose="020B0400000000000000" pitchFamily="50" charset="-128"/>
                          <a:ea typeface="BIZ UDPゴシック" panose="020B0400000000000000" pitchFamily="50" charset="-128"/>
                        </a:rPr>
                        <a:t>）</a:t>
                      </a:r>
                      <a:endParaRPr kumimoji="1" lang="ja-JP" altLang="en-US" sz="1050" dirty="0">
                        <a:latin typeface="BIZ UDPゴシック" panose="020B0400000000000000" pitchFamily="50" charset="-128"/>
                        <a:ea typeface="BIZ UDPゴシック" panose="020B0400000000000000" pitchFamily="50" charset="-128"/>
                      </a:endParaRP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CFF"/>
                    </a:solidFill>
                  </a:tcPr>
                </a:tc>
                <a:tc>
                  <a:txBody>
                    <a:bodyPr/>
                    <a:lstStyle/>
                    <a:p>
                      <a:r>
                        <a:rPr kumimoji="1" lang="ja-JP" altLang="en-US" sz="1050" dirty="0">
                          <a:latin typeface="BIZ UDPゴシック" panose="020B0400000000000000" pitchFamily="50" charset="-128"/>
                          <a:ea typeface="BIZ UDPゴシック" panose="020B0400000000000000" pitchFamily="50" charset="-128"/>
                        </a:rPr>
                        <a:t>　</a:t>
                      </a:r>
                      <a:r>
                        <a:rPr kumimoji="1" lang="en-US" altLang="ja-JP" sz="1050" dirty="0">
                          <a:latin typeface="BIZ UDPゴシック" panose="020B0400000000000000" pitchFamily="50" charset="-128"/>
                          <a:ea typeface="BIZ UDPゴシック" panose="020B0400000000000000" pitchFamily="50" charset="-128"/>
                        </a:rPr>
                        <a:t>6</a:t>
                      </a:r>
                      <a:r>
                        <a:rPr kumimoji="1" lang="ja-JP" altLang="en-US" sz="1050" dirty="0">
                          <a:latin typeface="BIZ UDPゴシック" panose="020B0400000000000000" pitchFamily="50" charset="-128"/>
                          <a:ea typeface="BIZ UDPゴシック" panose="020B0400000000000000" pitchFamily="50" charset="-128"/>
                        </a:rPr>
                        <a:t>項目</a:t>
                      </a:r>
                      <a:r>
                        <a:rPr kumimoji="1" lang="ja-JP" altLang="en-US" sz="1050" dirty="0">
                          <a:solidFill>
                            <a:schemeClr val="tx1"/>
                          </a:solidFill>
                          <a:latin typeface="BIZ UDPゴシック" panose="020B0400000000000000" pitchFamily="50" charset="-128"/>
                          <a:ea typeface="BIZ UDPゴシック" panose="020B0400000000000000" pitchFamily="50" charset="-128"/>
                        </a:rPr>
                        <a:t>　（</a:t>
                      </a:r>
                      <a:r>
                        <a:rPr kumimoji="1" lang="en-US" altLang="ja-JP" sz="1050" dirty="0">
                          <a:solidFill>
                            <a:schemeClr val="tx1"/>
                          </a:solidFill>
                          <a:latin typeface="BIZ UDPゴシック" panose="020B0400000000000000" pitchFamily="50" charset="-128"/>
                          <a:ea typeface="BIZ UDPゴシック" panose="020B0400000000000000" pitchFamily="50" charset="-128"/>
                        </a:rPr>
                        <a:t>13%</a:t>
                      </a:r>
                      <a:r>
                        <a:rPr kumimoji="1" lang="ja-JP" altLang="en-US" sz="1050" dirty="0">
                          <a:solidFill>
                            <a:schemeClr val="tx1"/>
                          </a:solidFill>
                          <a:latin typeface="BIZ UDPゴシック" panose="020B0400000000000000" pitchFamily="50" charset="-128"/>
                          <a:ea typeface="BIZ UDPゴシック" panose="020B0400000000000000" pitchFamily="50" charset="-128"/>
                        </a:rPr>
                        <a:t>）</a:t>
                      </a:r>
                      <a:endParaRPr kumimoji="1" lang="ja-JP" altLang="en-US" sz="1050" dirty="0">
                        <a:latin typeface="BIZ UDPゴシック" panose="020B0400000000000000" pitchFamily="50" charset="-128"/>
                        <a:ea typeface="BIZ UDPゴシック" panose="020B0400000000000000" pitchFamily="50" charset="-128"/>
                      </a:endParaRP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CFF"/>
                    </a:solidFill>
                  </a:tcPr>
                </a:tc>
                <a:extLst>
                  <a:ext uri="{0D108BD9-81ED-4DB2-BD59-A6C34878D82A}">
                    <a16:rowId xmlns:a16="http://schemas.microsoft.com/office/drawing/2014/main" val="3735515434"/>
                  </a:ext>
                </a:extLst>
              </a:tr>
            </a:tbl>
          </a:graphicData>
        </a:graphic>
      </p:graphicFrame>
      <p:sp>
        <p:nvSpPr>
          <p:cNvPr id="13" name="正方形/長方形 12">
            <a:extLst>
              <a:ext uri="{FF2B5EF4-FFF2-40B4-BE49-F238E27FC236}">
                <a16:creationId xmlns:a16="http://schemas.microsoft.com/office/drawing/2014/main" id="{619EB724-F8A7-4D72-B179-1490EB5C917C}"/>
              </a:ext>
            </a:extLst>
          </p:cNvPr>
          <p:cNvSpPr/>
          <p:nvPr/>
        </p:nvSpPr>
        <p:spPr>
          <a:xfrm>
            <a:off x="1043607" y="6382384"/>
            <a:ext cx="7899355" cy="44858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t">
            <a:spAutoFit/>
          </a:bodyPr>
          <a:lstStyle/>
          <a:p>
            <a:pPr>
              <a:lnSpc>
                <a:spcPts val="1900"/>
              </a:lnSpc>
            </a:pPr>
            <a:r>
              <a:rPr lang="en-US" altLang="ja-JP" sz="1400" b="1" dirty="0">
                <a:solidFill>
                  <a:schemeClr val="tx1"/>
                </a:solidFill>
                <a:latin typeface="BIZ UDPゴシック" panose="020B0400000000000000" pitchFamily="50" charset="-128"/>
                <a:ea typeface="BIZ UDPゴシック" panose="020B0400000000000000" pitchFamily="50" charset="-128"/>
              </a:rPr>
              <a:t>R</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７の進捗管理に向けて、</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R</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６の市町村評価で課題のあった取組みについて、改善を図り目標計画を達成するための具体的な取組みを明らかにしていく。</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14" name="正方形/長方形 13">
            <a:extLst>
              <a:ext uri="{FF2B5EF4-FFF2-40B4-BE49-F238E27FC236}">
                <a16:creationId xmlns:a16="http://schemas.microsoft.com/office/drawing/2014/main" id="{C27100B6-EA87-4948-97B3-FD381630CA41}"/>
              </a:ext>
            </a:extLst>
          </p:cNvPr>
          <p:cNvSpPr/>
          <p:nvPr/>
        </p:nvSpPr>
        <p:spPr>
          <a:xfrm>
            <a:off x="3407636" y="2104060"/>
            <a:ext cx="2088000" cy="47263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ctr">
              <a:lnSpc>
                <a:spcPts val="1600"/>
              </a:lnSpc>
            </a:pPr>
            <a:r>
              <a:rPr kumimoji="1" lang="ja-JP" altLang="en-US" sz="1150" dirty="0">
                <a:solidFill>
                  <a:schemeClr val="tx1"/>
                </a:solidFill>
                <a:latin typeface="BIZ UDPゴシック" panose="020B0400000000000000" pitchFamily="50" charset="-128"/>
                <a:ea typeface="BIZ UDPゴシック" panose="020B0400000000000000" pitchFamily="50" charset="-128"/>
              </a:rPr>
              <a:t>下位</a:t>
            </a:r>
            <a:r>
              <a:rPr kumimoji="1" lang="en-US" altLang="ja-JP" sz="1150" dirty="0">
                <a:solidFill>
                  <a:schemeClr val="tx1"/>
                </a:solidFill>
                <a:latin typeface="BIZ UDPゴシック" panose="020B0400000000000000" pitchFamily="50" charset="-128"/>
                <a:ea typeface="BIZ UDPゴシック" panose="020B0400000000000000" pitchFamily="50" charset="-128"/>
              </a:rPr>
              <a:t>3</a:t>
            </a:r>
            <a:r>
              <a:rPr kumimoji="1" lang="ja-JP" altLang="en-US" sz="1150" dirty="0">
                <a:solidFill>
                  <a:schemeClr val="tx1"/>
                </a:solidFill>
                <a:latin typeface="BIZ UDPゴシック" panose="020B0400000000000000" pitchFamily="50" charset="-128"/>
                <a:ea typeface="BIZ UDPゴシック" panose="020B0400000000000000" pitchFamily="50" charset="-128"/>
              </a:rPr>
              <a:t>項目（同率あり）を記載</a:t>
            </a:r>
            <a:endParaRPr lang="ja-JP" altLang="en-US" sz="1000" dirty="0">
              <a:solidFill>
                <a:schemeClr val="tx1"/>
              </a:solidFill>
              <a:latin typeface="BIZ UDPゴシック" panose="020B0400000000000000" pitchFamily="50" charset="-128"/>
              <a:ea typeface="BIZ UDPゴシック" panose="020B0400000000000000" pitchFamily="50" charset="-128"/>
            </a:endParaRPr>
          </a:p>
        </p:txBody>
      </p:sp>
      <p:sp>
        <p:nvSpPr>
          <p:cNvPr id="15" name="正方形/長方形 14">
            <a:extLst>
              <a:ext uri="{FF2B5EF4-FFF2-40B4-BE49-F238E27FC236}">
                <a16:creationId xmlns:a16="http://schemas.microsoft.com/office/drawing/2014/main" id="{2E293ABC-DF94-48D9-9C74-C4B2A0E93FBB}"/>
              </a:ext>
            </a:extLst>
          </p:cNvPr>
          <p:cNvSpPr/>
          <p:nvPr/>
        </p:nvSpPr>
        <p:spPr>
          <a:xfrm>
            <a:off x="3430344" y="4389739"/>
            <a:ext cx="1368000" cy="26744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ctr">
              <a:lnSpc>
                <a:spcPts val="1600"/>
              </a:lnSpc>
            </a:pPr>
            <a:r>
              <a:rPr kumimoji="1" lang="ja-JP" altLang="en-US" sz="1150" dirty="0">
                <a:solidFill>
                  <a:schemeClr val="tx1"/>
                </a:solidFill>
                <a:latin typeface="BIZ UDPゴシック" panose="020B0400000000000000" pitchFamily="50" charset="-128"/>
                <a:ea typeface="BIZ UDPゴシック" panose="020B0400000000000000" pitchFamily="50" charset="-128"/>
              </a:rPr>
              <a:t>下位</a:t>
            </a:r>
            <a:r>
              <a:rPr kumimoji="1" lang="en-US" altLang="ja-JP" sz="1150" dirty="0">
                <a:solidFill>
                  <a:schemeClr val="tx1"/>
                </a:solidFill>
                <a:latin typeface="BIZ UDPゴシック" panose="020B0400000000000000" pitchFamily="50" charset="-128"/>
                <a:ea typeface="BIZ UDPゴシック" panose="020B0400000000000000" pitchFamily="50" charset="-128"/>
              </a:rPr>
              <a:t>3</a:t>
            </a:r>
            <a:r>
              <a:rPr kumimoji="1" lang="ja-JP" altLang="en-US" sz="1150" dirty="0">
                <a:solidFill>
                  <a:schemeClr val="tx1"/>
                </a:solidFill>
                <a:latin typeface="BIZ UDPゴシック" panose="020B0400000000000000" pitchFamily="50" charset="-128"/>
                <a:ea typeface="BIZ UDPゴシック" panose="020B0400000000000000" pitchFamily="50" charset="-128"/>
              </a:rPr>
              <a:t>項目を記載</a:t>
            </a:r>
            <a:endParaRPr lang="ja-JP" altLang="en-US" sz="1000" dirty="0">
              <a:solidFill>
                <a:schemeClr val="tx1"/>
              </a:solidFill>
              <a:latin typeface="BIZ UDPゴシック" panose="020B0400000000000000" pitchFamily="50" charset="-128"/>
              <a:ea typeface="BIZ UDPゴシック" panose="020B0400000000000000" pitchFamily="50" charset="-128"/>
            </a:endParaRPr>
          </a:p>
        </p:txBody>
      </p:sp>
      <p:sp>
        <p:nvSpPr>
          <p:cNvPr id="16" name="タイトル 1">
            <a:extLst>
              <a:ext uri="{FF2B5EF4-FFF2-40B4-BE49-F238E27FC236}">
                <a16:creationId xmlns:a16="http://schemas.microsoft.com/office/drawing/2014/main" id="{8508EBC8-A68D-45EB-85F1-9DCA850AA37F}"/>
              </a:ext>
            </a:extLst>
          </p:cNvPr>
          <p:cNvSpPr txBox="1">
            <a:spLocks/>
          </p:cNvSpPr>
          <p:nvPr/>
        </p:nvSpPr>
        <p:spPr>
          <a:xfrm>
            <a:off x="-26511" y="-15597"/>
            <a:ext cx="9170510" cy="348078"/>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b"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85725" algn="l">
              <a:lnSpc>
                <a:spcPts val="18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令和６年度</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サイクルに基づく進捗管理表</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府全体の期末評価</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報告（案）の概要</a:t>
            </a:r>
          </a:p>
        </p:txBody>
      </p:sp>
      <p:sp>
        <p:nvSpPr>
          <p:cNvPr id="17" name="テキスト ボックス 5">
            <a:extLst>
              <a:ext uri="{FF2B5EF4-FFF2-40B4-BE49-F238E27FC236}">
                <a16:creationId xmlns:a16="http://schemas.microsoft.com/office/drawing/2014/main" id="{FB70918F-6B98-4357-BE8B-7D2400BB25CF}"/>
              </a:ext>
            </a:extLst>
          </p:cNvPr>
          <p:cNvSpPr txBox="1">
            <a:spLocks/>
          </p:cNvSpPr>
          <p:nvPr/>
        </p:nvSpPr>
        <p:spPr>
          <a:xfrm>
            <a:off x="8328345" y="39777"/>
            <a:ext cx="745963" cy="294839"/>
          </a:xfrm>
          <a:prstGeom prst="rect">
            <a:avLst/>
          </a:prstGeom>
          <a:solidFill>
            <a:schemeClr val="bg1"/>
          </a:solidFill>
          <a:ln w="25400">
            <a:solidFill>
              <a:schemeClr val="tx1"/>
            </a:solidFill>
          </a:ln>
        </p:spPr>
        <p:txBody>
          <a:bodyPr wrap="square" lIns="72000" tIns="36000" rIns="72000" bIns="36000" rtlCol="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a:t>
            </a:r>
            <a:r>
              <a:rPr kumimoji="1" lang="en-US" altLang="ja-JP" sz="12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1-1</a:t>
            </a:r>
            <a:r>
              <a:rPr kumimoji="1" lang="ja-JP" altLang="en-US" sz="1200" b="1" i="0" u="none" strike="noStrike" kern="1200" cap="none" spc="0" normalizeH="0" baseline="0" dirty="0">
                <a:ln>
                  <a:noFill/>
                </a:ln>
                <a:effectLst/>
                <a:uLnTx/>
                <a:uFillTx/>
                <a:latin typeface="HGSｺﾞｼｯｸE" panose="020B0900000000000000" pitchFamily="50" charset="-128"/>
                <a:ea typeface="HGSｺﾞｼｯｸE" panose="020B0900000000000000" pitchFamily="50" charset="-128"/>
                <a:cs typeface="+mn-cs"/>
              </a:rPr>
              <a:t>　</a:t>
            </a:r>
            <a:endParaRPr kumimoji="1" lang="ja-JP" altLang="en-US" sz="800" b="1" i="0" u="none" strike="noStrike" kern="1200" cap="none" spc="0" normalizeH="0" baseline="0" dirty="0">
              <a:ln>
                <a:noFill/>
              </a:ln>
              <a:effectLst/>
              <a:uLnTx/>
              <a:uFillTx/>
              <a:latin typeface="HGSｺﾞｼｯｸE" panose="020B0900000000000000" pitchFamily="50" charset="-128"/>
              <a:ea typeface="HGSｺﾞｼｯｸE" panose="020B0900000000000000" pitchFamily="50" charset="-128"/>
              <a:cs typeface="+mn-cs"/>
            </a:endParaRPr>
          </a:p>
        </p:txBody>
      </p:sp>
      <p:sp>
        <p:nvSpPr>
          <p:cNvPr id="4" name="矢印: 右 3">
            <a:extLst>
              <a:ext uri="{FF2B5EF4-FFF2-40B4-BE49-F238E27FC236}">
                <a16:creationId xmlns:a16="http://schemas.microsoft.com/office/drawing/2014/main" id="{A561AB58-EC05-4FAA-91A6-65B7BE8A624E}"/>
              </a:ext>
            </a:extLst>
          </p:cNvPr>
          <p:cNvSpPr/>
          <p:nvPr/>
        </p:nvSpPr>
        <p:spPr>
          <a:xfrm>
            <a:off x="284889" y="6382384"/>
            <a:ext cx="758717" cy="430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415507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10020</TotalTime>
  <Words>733</Words>
  <Application>Microsoft Office PowerPoint</Application>
  <PresentationFormat>画面に合わせる (4:3)</PresentationFormat>
  <Paragraphs>39</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HGSｺﾞｼｯｸE</vt:lpstr>
      <vt:lpstr>Meiryo UI</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atsuko</dc:creator>
  <cp:lastModifiedBy>柿花　啓史</cp:lastModifiedBy>
  <cp:revision>998</cp:revision>
  <cp:lastPrinted>2025-03-10T01:29:41Z</cp:lastPrinted>
  <dcterms:created xsi:type="dcterms:W3CDTF">2017-09-18T04:43:12Z</dcterms:created>
  <dcterms:modified xsi:type="dcterms:W3CDTF">2025-03-10T04:35:39Z</dcterms:modified>
</cp:coreProperties>
</file>