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EA"/>
    <a:srgbClr val="FCFC6A"/>
    <a:srgbClr val="FFB7C0"/>
    <a:srgbClr val="FFA3AE"/>
    <a:srgbClr val="FF7D8C"/>
    <a:srgbClr val="FFCBFF"/>
    <a:srgbClr val="FFCCFF"/>
    <a:srgbClr val="E6E6E6"/>
    <a:srgbClr val="FEDAF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1157" y="-3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3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82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84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77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72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2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44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86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75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09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95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6F0F1-01FC-41A4-8249-6D496223F2CF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F3BAB-8298-4400-A844-842454170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94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6368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13758" y="51955"/>
            <a:ext cx="4017785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更新申請手続きの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Q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＆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26708"/>
            <a:ext cx="1415772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特定医療費</a:t>
            </a:r>
            <a:endParaRPr kumimoji="1"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（指定難病）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-4147" y="1604231"/>
            <a:ext cx="1107996" cy="369332"/>
          </a:xfrm>
          <a:prstGeom prst="rect">
            <a:avLst/>
          </a:prstGeom>
          <a:solidFill>
            <a:srgbClr val="FCFC6A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申請方法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174173" y="1985490"/>
            <a:ext cx="6487884" cy="859109"/>
            <a:chOff x="398416" y="1267215"/>
            <a:chExt cx="6134102" cy="859109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398418" y="1267215"/>
              <a:ext cx="6134100" cy="3231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郵送の場合は簡易書留で送らないといけないのでしょうか。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98416" y="1572326"/>
              <a:ext cx="6134101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400050" indent="-400050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kern="100" dirty="0">
                  <a:latin typeface="Meiryo UI" panose="020B0604030504040204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A.</a:t>
              </a:r>
              <a:r>
                <a:rPr lang="ja-JP" altLang="ja-JP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普通郵便でも</a:t>
              </a:r>
              <a:r>
                <a:rPr lang="ja-JP" altLang="en-US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受付可能ですが、発送記録の残る「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簡易書留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・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レターパック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・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特定</a:t>
              </a:r>
              <a:endParaRPr lang="en-US" altLang="ja-JP" sz="1500" dirty="0"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400050" indent="-400050">
                <a:spcAft>
                  <a:spcPts val="0"/>
                </a:spcAft>
              </a:pP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記録郵便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」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を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お勧めします。</a:t>
              </a:r>
              <a:endPara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188686" y="3129495"/>
            <a:ext cx="6473370" cy="1228441"/>
            <a:chOff x="398416" y="1267215"/>
            <a:chExt cx="6134102" cy="1228441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398418" y="1267215"/>
              <a:ext cx="6134100" cy="3231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必ず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９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月末までに申請しなければならないのでしょうか。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98416" y="1572326"/>
              <a:ext cx="6134101" cy="9233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kern="100" dirty="0">
                  <a:latin typeface="Meiryo UI" panose="020B0604030504040204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A.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年内に結果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をお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届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けするために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、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９月末での申請を推奨しています。</a:t>
              </a:r>
              <a:endParaRPr lang="en-US" altLang="ja-JP" sz="1500" dirty="0"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endParaRPr lang="en-US" altLang="ja-JP" sz="11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en-US" altLang="ja-JP" sz="14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kern="100" dirty="0"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保険者への適用区分の照会</a:t>
              </a:r>
              <a:r>
                <a:rPr lang="ja-JP" altLang="en-US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状況</a:t>
              </a:r>
              <a:r>
                <a:rPr lang="ja-JP" altLang="ja-JP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や、添付書類に不備があった場合</a:t>
              </a:r>
              <a:r>
                <a:rPr lang="ja-JP" altLang="en-US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など</a:t>
              </a:r>
              <a:r>
                <a:rPr lang="ja-JP" altLang="ja-JP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は、</a:t>
              </a:r>
              <a:r>
                <a:rPr lang="ja-JP" altLang="en-US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審査に</a:t>
              </a:r>
              <a:endPara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　時間を要することがございます</a:t>
              </a:r>
              <a:r>
                <a:rPr lang="ja-JP" altLang="ja-JP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。</a:t>
              </a:r>
              <a:endPara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188686" y="4904205"/>
            <a:ext cx="6473369" cy="859109"/>
            <a:chOff x="398416" y="1267215"/>
            <a:chExt cx="6134102" cy="859109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398418" y="1267215"/>
              <a:ext cx="6134100" cy="55399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指定医の確認方法について教えてください。</a:t>
              </a:r>
              <a:endParaRPr kumimoji="1" lang="ja-JP" altLang="en-US" sz="1500" dirty="0"/>
            </a:p>
            <a:p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98416" y="1572326"/>
              <a:ext cx="6134101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400050" indent="-400050" algn="just">
                <a:spcAft>
                  <a:spcPts val="0"/>
                </a:spcAft>
              </a:pPr>
              <a:r>
                <a:rPr lang="ja-JP" altLang="en-US" sz="1500" dirty="0">
                  <a:latin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dirty="0">
                  <a:latin typeface="Meiryo UI" panose="020B0604030504040204" pitchFamily="50" charset="-128"/>
                  <a:cs typeface="Times New Roman" panose="02020603050405020304" pitchFamily="18" charset="0"/>
                </a:rPr>
                <a:t>A.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指定医かどうかは、医師及び医療機関に直接お聞きいただくか、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大阪府のホーム</a:t>
              </a:r>
              <a:endParaRPr lang="en-US" altLang="ja-JP" sz="1500" dirty="0"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400050" indent="-400050" algn="just">
                <a:spcAft>
                  <a:spcPts val="0"/>
                </a:spcAft>
              </a:pP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　ページ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からお調べください。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endPara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88685" y="5787445"/>
            <a:ext cx="6473369" cy="859109"/>
            <a:chOff x="398416" y="1267215"/>
            <a:chExt cx="6134102" cy="859109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398418" y="1267215"/>
              <a:ext cx="6134100" cy="3231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latin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dirty="0">
                  <a:latin typeface="Meiryo UI" panose="020B0604030504040204" pitchFamily="50" charset="-128"/>
                  <a:cs typeface="Times New Roman" panose="02020603050405020304" pitchFamily="18" charset="0"/>
                </a:rPr>
                <a:t>Q.</a:t>
              </a:r>
              <a:r>
                <a:rPr lang="ja-JP" altLang="ja-JP" sz="14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臨床調査個人票</a:t>
              </a:r>
              <a:r>
                <a:rPr lang="ja-JP" altLang="en-US" sz="14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の作成費用（診断書料）</a:t>
              </a:r>
              <a:r>
                <a:rPr lang="ja-JP" altLang="ja-JP" sz="14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は</a:t>
              </a:r>
              <a:r>
                <a:rPr lang="ja-JP" altLang="en-US" sz="14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本制度の</a:t>
              </a:r>
              <a:r>
                <a:rPr lang="ja-JP" altLang="ja-JP" sz="14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医療費助成の対象です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か。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398416" y="1572326"/>
              <a:ext cx="6134101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kern="100" dirty="0">
                  <a:latin typeface="Meiryo UI" panose="020B0604030504040204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A.</a:t>
              </a:r>
              <a:r>
                <a:rPr lang="ja-JP" altLang="ja-JP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対象外です。</a:t>
              </a:r>
              <a:endParaRPr lang="en-US" altLang="ja-JP" sz="15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indent="133350" algn="just">
                <a:spcAft>
                  <a:spcPts val="0"/>
                </a:spcAft>
              </a:pPr>
              <a:r>
                <a:rPr lang="ja-JP" altLang="en-US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  </a:t>
              </a:r>
              <a:r>
                <a:rPr lang="ja-JP" altLang="ja-JP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診断書料は、臨床調査個人票を記載していただく</a:t>
              </a:r>
              <a:r>
                <a:rPr lang="ja-JP" altLang="en-US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医療機関</a:t>
              </a:r>
              <a:r>
                <a:rPr lang="ja-JP" altLang="ja-JP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でご確認ください。</a:t>
              </a:r>
              <a:endParaRPr lang="ja-JP" altLang="ja-JP" sz="15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188684" y="7200428"/>
            <a:ext cx="6473369" cy="871809"/>
            <a:chOff x="398416" y="1267215"/>
            <a:chExt cx="6134102" cy="871809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398418" y="1267215"/>
              <a:ext cx="6134100" cy="3231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自己負担上限額管理票はいつからいつまでの分のコピーが必要ですか。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98416" y="1585026"/>
              <a:ext cx="6134101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A.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令和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６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８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月以降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から直近受診分まで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の全ての管理票の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コピー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を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提出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してくだ</a:t>
              </a:r>
              <a:endParaRPr lang="en-US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266700" indent="-266700"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さい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（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なお、来所申請の場合は原本持参でも結構です。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）。</a:t>
              </a:r>
              <a:endParaRPr lang="ja-JP" altLang="ja-JP" sz="15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4096" y="6808383"/>
            <a:ext cx="1107996" cy="369332"/>
          </a:xfrm>
          <a:prstGeom prst="rect">
            <a:avLst/>
          </a:prstGeom>
          <a:solidFill>
            <a:srgbClr val="FCFC6A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申請書類</a:t>
            </a:r>
          </a:p>
        </p:txBody>
      </p:sp>
      <p:grpSp>
        <p:nvGrpSpPr>
          <p:cNvPr id="42" name="グループ化 41"/>
          <p:cNvGrpSpPr/>
          <p:nvPr/>
        </p:nvGrpSpPr>
        <p:grpSpPr>
          <a:xfrm>
            <a:off x="188683" y="9029152"/>
            <a:ext cx="6473369" cy="859109"/>
            <a:chOff x="398416" y="1267215"/>
            <a:chExt cx="6134102" cy="859109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398418" y="1267215"/>
              <a:ext cx="6134100" cy="3231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非課税の場合でも課税証明書は必要ですか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398416" y="1572326"/>
              <a:ext cx="6134101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400050" indent="-400050"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kern="100" dirty="0">
                  <a:latin typeface="Meiryo UI" panose="020B0604030504040204" pitchFamily="50" charset="-128"/>
                  <a:ea typeface="游明朝" panose="02020400000000000000" pitchFamily="18" charset="-128"/>
                  <a:cs typeface="Times New Roman" panose="02020603050405020304" pitchFamily="18" charset="0"/>
                </a:rPr>
                <a:t>A.</a:t>
              </a:r>
              <a:r>
                <a:rPr lang="ja-JP" altLang="en-US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必要です。</a:t>
              </a:r>
              <a:endParaRPr lang="en-US" altLang="ja-JP" sz="15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400050" indent="-400050" algn="just">
                <a:spcAft>
                  <a:spcPts val="0"/>
                </a:spcAft>
              </a:pPr>
              <a:r>
                <a:rPr lang="ja-JP" altLang="en-US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非課税の場合でも、最新の課税証明書を提出してください。</a:t>
              </a:r>
              <a:endPara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188683" y="8119787"/>
            <a:ext cx="6473369" cy="859109"/>
            <a:chOff x="398416" y="1267215"/>
            <a:chExt cx="6134102" cy="859109"/>
          </a:xfrm>
        </p:grpSpPr>
        <p:sp>
          <p:nvSpPr>
            <p:cNvPr id="46" name="テキスト ボックス 45"/>
            <p:cNvSpPr txBox="1"/>
            <p:nvPr/>
          </p:nvSpPr>
          <p:spPr>
            <a:xfrm>
              <a:off x="398418" y="1267215"/>
              <a:ext cx="6134100" cy="3231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世帯分離している同居家族がいる場合、同居家族分の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住民票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も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必要ですか。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98416" y="1572326"/>
              <a:ext cx="6134101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A.</a:t>
              </a:r>
              <a:r>
                <a:rPr lang="ja-JP" altLang="ja-JP" sz="15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同居していても、世帯分離していれば分離した方の分は不要です。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受診者</a:t>
              </a:r>
              <a:r>
                <a:rPr lang="ja-JP" altLang="ja-JP" sz="15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の方の「世帯全員分の住民票」</a:t>
              </a:r>
              <a:r>
                <a:rPr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のみ</a:t>
              </a:r>
              <a:r>
                <a:rPr lang="ja-JP" altLang="ja-JP" sz="15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必要です。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48" name="テキスト ボックス 47"/>
          <p:cNvSpPr txBox="1"/>
          <p:nvPr/>
        </p:nvSpPr>
        <p:spPr>
          <a:xfrm>
            <a:off x="4096" y="4518229"/>
            <a:ext cx="1800493" cy="369332"/>
          </a:xfrm>
          <a:prstGeom prst="rect">
            <a:avLst/>
          </a:prstGeom>
          <a:solidFill>
            <a:srgbClr val="FCFC6A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臨床調査個人票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478971" y="763662"/>
            <a:ext cx="5878286" cy="786298"/>
            <a:chOff x="478971" y="745001"/>
            <a:chExt cx="5878286" cy="786298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7" name="角丸四角形 6"/>
            <p:cNvSpPr/>
            <p:nvPr/>
          </p:nvSpPr>
          <p:spPr>
            <a:xfrm>
              <a:off x="478971" y="745001"/>
              <a:ext cx="5878286" cy="786298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707886" y="801574"/>
              <a:ext cx="5543624" cy="6463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更新申請にかかるよくある質問をまとめております。</a:t>
              </a:r>
              <a:endPara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kumimoji="1" lang="ja-JP" altLang="en-US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申請の際は、郵送しております案内文を必ずお読みください。</a:t>
              </a:r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2403" y="44193"/>
            <a:ext cx="388794" cy="510768"/>
          </a:xfrm>
          <a:prstGeom prst="rect">
            <a:avLst/>
          </a:prstGeom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250303" y="5367049"/>
            <a:ext cx="4539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6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86075" y="4518229"/>
            <a:ext cx="1847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1500" dirty="0"/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9826" y="5474847"/>
            <a:ext cx="2382374" cy="411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0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/>
          <p:cNvGrpSpPr/>
          <p:nvPr/>
        </p:nvGrpSpPr>
        <p:grpSpPr>
          <a:xfrm>
            <a:off x="184275" y="4625358"/>
            <a:ext cx="6541132" cy="1699896"/>
            <a:chOff x="417370" y="1646230"/>
            <a:chExt cx="6134101" cy="1699896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417370" y="1646230"/>
              <a:ext cx="6134100" cy="3231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更新申請すれば必ず認定され、新しい受給者証が届きますか。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17370" y="1976520"/>
              <a:ext cx="6134101" cy="13696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A.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病気の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重症度又は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*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軽症高額該当の基準を満たさなければ、不認定となります。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　</a:t>
              </a:r>
              <a:endParaRPr lang="en-US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  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重症度の基準を満たさない場合は、自己負担上限額管理票にて医療費を確認</a:t>
              </a:r>
              <a:endParaRPr lang="en-US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しますので、必ず提出してください。</a:t>
              </a:r>
              <a:endParaRPr lang="en-US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endParaRPr lang="ja-JP" altLang="ja-JP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>
                <a:spcAft>
                  <a:spcPts val="0"/>
                </a:spcAft>
              </a:pP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*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軽症高額該当：令和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６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年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8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月から申請月までの連続する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12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か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月間で指定難病の医療費総額が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33,330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円を超える月が３回以上あることを満たす必要があります。</a:t>
              </a:r>
              <a:endParaRPr lang="ja-JP" altLang="ja-JP" sz="15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184275" y="6360448"/>
            <a:ext cx="6541132" cy="1213052"/>
            <a:chOff x="398416" y="1267215"/>
            <a:chExt cx="6134102" cy="1213052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398418" y="1267215"/>
              <a:ext cx="6134100" cy="3231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更新申請の結果は、いつ頃どのように通知されますか。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398416" y="1572326"/>
              <a:ext cx="6134101" cy="90794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A. 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認定された場合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受付日から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*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約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３か月程度で受給者証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が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郵送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され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ます。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</a:t>
              </a:r>
              <a:endParaRPr lang="en-US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 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不認定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場合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受付日から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約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３か月程度でその旨を郵送にて通知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され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ます。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endParaRPr lang="en-US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endParaRPr lang="en-US" altLang="ja-JP" sz="8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just"/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*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３か月以上かかることもあります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ので、ご了承ください。</a:t>
              </a:r>
              <a:endParaRPr lang="ja-JP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174171" y="8077103"/>
            <a:ext cx="6520919" cy="859109"/>
            <a:chOff x="398416" y="1267215"/>
            <a:chExt cx="6134102" cy="859109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398418" y="1267215"/>
              <a:ext cx="6134100" cy="3231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500" dirty="0">
                  <a:latin typeface="Meiryo UI" panose="020B0604030504040204" pitchFamily="50" charset="-128"/>
                  <a:cs typeface="Times New Roman" panose="02020603050405020304" pitchFamily="18" charset="0"/>
                </a:rPr>
                <a:t> Q.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更新案内が届きましたが、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受診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者本人が亡くなっています。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398416" y="1572326"/>
              <a:ext cx="6134101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A.</a:t>
              </a:r>
              <a:r>
                <a:rPr lang="ja-JP" altLang="en-US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受診</a:t>
              </a:r>
              <a:r>
                <a:rPr lang="ja-JP" altLang="ja-JP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者がお亡くなりになられた場合は、「受給資格喪失届」を提出する必要が</a:t>
              </a:r>
              <a:r>
                <a:rPr lang="ja-JP" altLang="en-US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あり</a:t>
              </a:r>
              <a:endParaRPr lang="en-US" altLang="ja-JP" sz="15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266700" indent="-266700">
                <a:spcAft>
                  <a:spcPts val="0"/>
                </a:spcAft>
              </a:pPr>
              <a:r>
                <a:rPr lang="ja-JP" altLang="en-US" sz="1500" kern="10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500" kern="10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ます</a:t>
              </a:r>
              <a:r>
                <a:rPr lang="ja-JP" altLang="en-US" sz="1500" kern="10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ので、</a:t>
              </a:r>
              <a:r>
                <a:rPr lang="ja-JP" altLang="ja-JP" sz="1500" kern="10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富田林</a:t>
              </a:r>
              <a:r>
                <a:rPr lang="ja-JP" altLang="ja-JP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保健所までご連絡ください。</a:t>
              </a:r>
              <a:endParaRPr lang="ja-JP" altLang="ja-JP" sz="15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-4046" y="4247546"/>
            <a:ext cx="646331" cy="369332"/>
          </a:xfrm>
          <a:prstGeom prst="rect">
            <a:avLst/>
          </a:prstGeom>
          <a:solidFill>
            <a:srgbClr val="FCFC6A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審査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4046" y="7687946"/>
            <a:ext cx="776175" cy="369332"/>
          </a:xfrm>
          <a:prstGeom prst="rect">
            <a:avLst/>
          </a:prstGeom>
          <a:solidFill>
            <a:srgbClr val="FCFC6A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6" name="テキスト ボックス 13"/>
          <p:cNvSpPr txBox="1"/>
          <p:nvPr/>
        </p:nvSpPr>
        <p:spPr>
          <a:xfrm>
            <a:off x="-4046" y="9129356"/>
            <a:ext cx="6862045" cy="7699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申請書提出・問い合わせ先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大阪府富田林保健所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地域保健課　調整チーム</a:t>
            </a:r>
          </a:p>
          <a:p>
            <a:pPr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電話　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0721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23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2684</a:t>
            </a:r>
          </a:p>
        </p:txBody>
      </p:sp>
      <p:grpSp>
        <p:nvGrpSpPr>
          <p:cNvPr id="49" name="グループ化 48"/>
          <p:cNvGrpSpPr/>
          <p:nvPr/>
        </p:nvGrpSpPr>
        <p:grpSpPr>
          <a:xfrm>
            <a:off x="160499" y="3070278"/>
            <a:ext cx="6520920" cy="1106090"/>
            <a:chOff x="398414" y="1696510"/>
            <a:chExt cx="6134101" cy="1106090"/>
          </a:xfrm>
        </p:grpSpPr>
        <p:sp>
          <p:nvSpPr>
            <p:cNvPr id="50" name="テキスト ボックス 49"/>
            <p:cNvSpPr txBox="1"/>
            <p:nvPr/>
          </p:nvSpPr>
          <p:spPr>
            <a:xfrm>
              <a:off x="398415" y="1696510"/>
              <a:ext cx="6134100" cy="5539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すでに富田林保健所管轄内から管轄外（他府県、大阪市・堺市等）に転出し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endParaRPr lang="en-US" altLang="ja-JP" sz="1500" dirty="0"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　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ていますが、更新申請の案内が届きました。</a:t>
              </a:r>
              <a:endPara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398414" y="2248602"/>
              <a:ext cx="6134101" cy="5539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400050" indent="-400050" algn="just">
                <a:spcAft>
                  <a:spcPts val="0"/>
                </a:spcAft>
              </a:pPr>
              <a:r>
                <a:rPr lang="ja-JP" altLang="en-US" sz="1500" dirty="0">
                  <a:latin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dirty="0">
                  <a:latin typeface="Meiryo UI" panose="020B0604030504040204" pitchFamily="50" charset="-128"/>
                  <a:cs typeface="Times New Roman" panose="02020603050405020304" pitchFamily="18" charset="0"/>
                </a:rPr>
                <a:t>A.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転出先の住所地にて転入・更新の手続きが必要です。</a:t>
              </a:r>
              <a:endParaRPr lang="en-US" altLang="ja-JP" sz="1500" dirty="0"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400050" indent="-400050" algn="just">
                <a:spcAft>
                  <a:spcPts val="0"/>
                </a:spcAft>
              </a:pP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    </a:t>
              </a: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詳細は、転出先の管轄保健所に問い合わせてください。</a:t>
              </a:r>
              <a:endParaRPr lang="ja-JP" altLang="ja-JP" sz="15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52" name="テキスト ボックス 51"/>
          <p:cNvSpPr txBox="1"/>
          <p:nvPr/>
        </p:nvSpPr>
        <p:spPr>
          <a:xfrm>
            <a:off x="0" y="2687913"/>
            <a:ext cx="646331" cy="369332"/>
          </a:xfrm>
          <a:prstGeom prst="rect">
            <a:avLst/>
          </a:prstGeom>
          <a:solidFill>
            <a:srgbClr val="FCFC6A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転出</a:t>
            </a:r>
          </a:p>
        </p:txBody>
      </p:sp>
      <p:grpSp>
        <p:nvGrpSpPr>
          <p:cNvPr id="53" name="グループ化 52"/>
          <p:cNvGrpSpPr/>
          <p:nvPr/>
        </p:nvGrpSpPr>
        <p:grpSpPr>
          <a:xfrm>
            <a:off x="174170" y="373508"/>
            <a:ext cx="6473368" cy="1089941"/>
            <a:chOff x="398416" y="1267215"/>
            <a:chExt cx="6134101" cy="1089941"/>
          </a:xfrm>
        </p:grpSpPr>
        <p:sp>
          <p:nvSpPr>
            <p:cNvPr id="54" name="テキスト ボックス 53"/>
            <p:cNvSpPr txBox="1"/>
            <p:nvPr/>
          </p:nvSpPr>
          <p:spPr>
            <a:xfrm>
              <a:off x="398417" y="1267215"/>
              <a:ext cx="6134100" cy="32316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 algn="just">
                <a:spcAft>
                  <a:spcPts val="0"/>
                </a:spcAft>
              </a:pPr>
              <a:r>
                <a:rPr lang="ja-JP" altLang="en-US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ja-JP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Ｑ</a:t>
              </a:r>
              <a:r>
                <a:rPr lang="en-US" altLang="ja-JP" sz="1500" dirty="0">
                  <a:ea typeface="Meiryo UI" panose="020B0604030504040204" pitchFamily="50" charset="-128"/>
                  <a:cs typeface="Times New Roman" panose="02020603050405020304" pitchFamily="18" charset="0"/>
                </a:rPr>
                <a:t>.</a:t>
              </a:r>
              <a:r>
                <a:rPr lang="ja-JP" altLang="ja-JP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保険証</a:t>
              </a:r>
              <a:r>
                <a:rPr lang="ja-JP" altLang="en-US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が変わりました。すぐに変更手続きが必要ですか</a:t>
              </a:r>
              <a:r>
                <a:rPr lang="ja-JP" altLang="ja-JP" sz="1500" kern="100" dirty="0">
                  <a:latin typeface="游明朝" panose="02020400000000000000" pitchFamily="18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。</a:t>
              </a:r>
              <a:endParaRPr lang="ja-JP" altLang="ja-JP" sz="15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398416" y="1572326"/>
              <a:ext cx="6134101" cy="78483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266700" indent="-266700" algn="just">
                <a:spcAft>
                  <a:spcPts val="0"/>
                </a:spcAft>
              </a:pPr>
              <a:r>
                <a:rPr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</a:t>
              </a:r>
              <a:r>
                <a:rPr lang="en-US" altLang="ja-JP" sz="15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A.</a:t>
              </a:r>
              <a:r>
                <a:rPr lang="ja-JP" altLang="en-US" sz="15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必要です（変更時期によっては、更新申請と同時に変更手続きが可能です。）。</a:t>
              </a:r>
              <a:endParaRPr lang="en-US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266700" indent="-266700" algn="just">
                <a:spcAft>
                  <a:spcPts val="0"/>
                </a:spcAft>
              </a:pPr>
              <a:r>
                <a:rPr lang="en-US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   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受給者証に記載の保険証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の情報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とお手持ちの保険証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の情報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が異なる場合</a:t>
              </a: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は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</a:t>
              </a:r>
              <a:endParaRPr lang="en-US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266700" indent="-266700" algn="just">
                <a:spcAft>
                  <a:spcPts val="0"/>
                </a:spcAft>
              </a:pPr>
              <a:r>
                <a:rPr lang="ja-JP" altLang="en-US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医療機関</a:t>
              </a:r>
              <a:r>
                <a:rPr lang="ja-JP" altLang="ja-JP" sz="15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で精算ができないケースや、自己負担額が変更になることもあります。</a:t>
              </a:r>
            </a:p>
          </p:txBody>
        </p:sp>
      </p:grpSp>
      <p:sp>
        <p:nvSpPr>
          <p:cNvPr id="56" name="テキスト ボックス 55"/>
          <p:cNvSpPr txBox="1"/>
          <p:nvPr/>
        </p:nvSpPr>
        <p:spPr>
          <a:xfrm>
            <a:off x="0" y="-3896"/>
            <a:ext cx="646331" cy="369332"/>
          </a:xfrm>
          <a:prstGeom prst="rect">
            <a:avLst/>
          </a:prstGeom>
          <a:solidFill>
            <a:srgbClr val="FCFC6A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変更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4" y="9148538"/>
            <a:ext cx="742049" cy="742049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174171" y="1483918"/>
            <a:ext cx="6473367" cy="3231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500" dirty="0"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500" dirty="0">
                <a:ea typeface="Meiryo UI" panose="020B0604030504040204" pitchFamily="50" charset="-128"/>
                <a:cs typeface="Times New Roman" panose="02020603050405020304" pitchFamily="18" charset="0"/>
              </a:rPr>
              <a:t>Ｑ</a:t>
            </a:r>
            <a:r>
              <a:rPr lang="en-US" altLang="ja-JP" sz="1500" dirty="0">
                <a:ea typeface="Meiryo UI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500" dirty="0">
                <a:ea typeface="Meiryo UI" panose="020B0604030504040204" pitchFamily="50" charset="-128"/>
                <a:cs typeface="Times New Roman" panose="02020603050405020304" pitchFamily="18" charset="0"/>
              </a:rPr>
              <a:t>更新申請後に</a:t>
            </a:r>
            <a:r>
              <a:rPr lang="ja-JP" altLang="ja-JP" sz="15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保険証</a:t>
            </a:r>
            <a:r>
              <a:rPr lang="ja-JP" altLang="en-US" sz="15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が変わりましたが、</a:t>
            </a:r>
            <a:r>
              <a:rPr lang="ja-JP" altLang="ja-JP" sz="1500" dirty="0">
                <a:ea typeface="Meiryo UI" panose="020B0604030504040204" pitchFamily="50" charset="-128"/>
                <a:cs typeface="Times New Roman" panose="02020603050405020304" pitchFamily="18" charset="0"/>
              </a:rPr>
              <a:t>どうしたらいいでしょうか。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7925" y="1821539"/>
            <a:ext cx="6473368" cy="78483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66700" indent="-266700" algn="just">
              <a:spcAft>
                <a:spcPts val="0"/>
              </a:spcAft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A.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更新申請後に保険変更があった場合も、速やかに変更手続きが必要です。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66700" indent="-266700" algn="just">
              <a:spcAft>
                <a:spcPts val="0"/>
              </a:spcAft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 変更手続きの際に、追加の書類が必要となる場合がありますので、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266700" indent="-266700" algn="just">
              <a:spcAft>
                <a:spcPts val="0"/>
              </a:spcAft>
            </a:pP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 詳細は富田林保健所までお問い合わせください。</a:t>
            </a:r>
            <a:endParaRPr lang="ja-JP" altLang="ja-JP" sz="15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689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</TotalTime>
  <Words>865</Words>
  <Application>Microsoft Office PowerPoint</Application>
  <PresentationFormat>A4 210 x 297 mm</PresentationFormat>
  <Paragraphs>64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平田　珠弓</dc:creator>
  <cp:lastModifiedBy>池尻　正教</cp:lastModifiedBy>
  <cp:revision>112</cp:revision>
  <cp:lastPrinted>2023-06-22T01:31:13Z</cp:lastPrinted>
  <dcterms:created xsi:type="dcterms:W3CDTF">2023-06-07T05:44:41Z</dcterms:created>
  <dcterms:modified xsi:type="dcterms:W3CDTF">2025-06-23T01:25:55Z</dcterms:modified>
</cp:coreProperties>
</file>