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9" r:id="rId2"/>
    <p:sldId id="256" r:id="rId3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FFCC"/>
    <a:srgbClr val="FFFF99"/>
    <a:srgbClr val="FFFFCC"/>
    <a:srgbClr val="F8F8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>
        <p:scale>
          <a:sx n="125" d="100"/>
          <a:sy n="125" d="100"/>
        </p:scale>
        <p:origin x="1128" y="-16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CDE4B-6BE3-4055-A50D-BB0A1381EC2C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50900"/>
            <a:ext cx="15890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9A9EA-9E16-4180-9774-A0E70CBE4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8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5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95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99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9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9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2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8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51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37A7-9132-4D12-B7DD-6E905728E54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2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矢印: ストライプ 17">
            <a:extLst>
              <a:ext uri="{FF2B5EF4-FFF2-40B4-BE49-F238E27FC236}">
                <a16:creationId xmlns:a16="http://schemas.microsoft.com/office/drawing/2014/main" id="{406E23C1-E427-4C93-A021-D7FBD83535E9}"/>
              </a:ext>
            </a:extLst>
          </p:cNvPr>
          <p:cNvSpPr/>
          <p:nvPr/>
        </p:nvSpPr>
        <p:spPr>
          <a:xfrm rot="5400000">
            <a:off x="-1485398" y="3742554"/>
            <a:ext cx="3668280" cy="492443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BEAFFD6-B30E-4C05-86B8-61B515ED4F83}"/>
              </a:ext>
            </a:extLst>
          </p:cNvPr>
          <p:cNvSpPr/>
          <p:nvPr/>
        </p:nvSpPr>
        <p:spPr>
          <a:xfrm>
            <a:off x="0" y="824726"/>
            <a:ext cx="6858000" cy="3526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申請書</a:t>
            </a:r>
            <a:r>
              <a:rPr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枚目 「８ マイナンバー連携を希望する」 にチェック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8D9D3AA-39E6-4F6D-B84A-B606B67F03A6}"/>
              </a:ext>
            </a:extLst>
          </p:cNvPr>
          <p:cNvSpPr/>
          <p:nvPr/>
        </p:nvSpPr>
        <p:spPr>
          <a:xfrm>
            <a:off x="6632" y="1517453"/>
            <a:ext cx="6857999" cy="6336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世帯調書 に 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「受診者」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 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「記載対象者」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の個人番号を記載</a:t>
            </a:r>
            <a:endParaRPr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（以下の表を参照）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16C097-F42F-4E42-AC0E-ABA7F61D0838}"/>
              </a:ext>
            </a:extLst>
          </p:cNvPr>
          <p:cNvSpPr/>
          <p:nvPr/>
        </p:nvSpPr>
        <p:spPr>
          <a:xfrm>
            <a:off x="6632" y="5822914"/>
            <a:ext cx="6846825" cy="4434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「受診者の個人番号」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身元確認書類」 を提示 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又は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8C5C78-3547-490F-8376-D39CDA9BF847}"/>
              </a:ext>
            </a:extLst>
          </p:cNvPr>
          <p:cNvSpPr txBox="1"/>
          <p:nvPr/>
        </p:nvSpPr>
        <p:spPr>
          <a:xfrm>
            <a:off x="611622" y="2172924"/>
            <a:ext cx="65355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「業種別国民健康保険組合加入者」、　「被用者保険 非課税」　の方は、住民票のみ省略可　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＊課税証明書は省略できません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受診者の個人番号のみ記載してください。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B7A4BBA-39AE-48E5-9079-8FD60E07E02F}"/>
              </a:ext>
            </a:extLst>
          </p:cNvPr>
          <p:cNvSpPr/>
          <p:nvPr/>
        </p:nvSpPr>
        <p:spPr>
          <a:xfrm>
            <a:off x="-13623" y="6709998"/>
            <a:ext cx="6858000" cy="2729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書類省略の注意事項　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（必ずお読みください）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58B441E-D1C3-4035-898E-8FAB2DC7DC30}"/>
              </a:ext>
            </a:extLst>
          </p:cNvPr>
          <p:cNvSpPr txBox="1"/>
          <p:nvPr/>
        </p:nvSpPr>
        <p:spPr>
          <a:xfrm>
            <a:off x="43278" y="7102690"/>
            <a:ext cx="6867343" cy="2392076"/>
          </a:xfrm>
          <a:prstGeom prst="rect">
            <a:avLst/>
          </a:prstGeom>
          <a:noFill/>
        </p:spPr>
        <p:txBody>
          <a:bodyPr wrap="square" lIns="90562" tIns="45281" rIns="90562" bIns="45281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個人番号は、 間違いがないよう自己の責任で記載してください。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郵送の場合、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受診者以外の 「個人番号カードの裏面（ 番号記載の面 ）」　のコピーは不要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市町村民税未申告等により、情報を取得できなかった場合は、後日、書類の提出を求める場合があります。　 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提出がない場合は、上位所得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30,000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円）として取り扱います。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非課税世帯で受給者の収入金額が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80.9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万円以下の方について、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申請書４「申立欄⑤」にチェックがない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場合の階層区分は、</a:t>
            </a:r>
            <a:r>
              <a:rPr lang="en-US" altLang="ja-JP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B2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になります。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マイナンバー連携には数日を要するため、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受給者証交付までに通常より時間がかかる可能性があります。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マイナンバー連携された方は、富田林保健所で階層区分の確認ができません。マイナポータルなどからご自身で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課税金額を確認のうえ、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階層区分の変更を希望する方は、別途 「変更申請書」 もあわせてご提出ください。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A1EE9DF-3A3A-4B89-B06E-D9E4F32C2EC9}"/>
              </a:ext>
            </a:extLst>
          </p:cNvPr>
          <p:cNvSpPr/>
          <p:nvPr/>
        </p:nvSpPr>
        <p:spPr>
          <a:xfrm>
            <a:off x="688843" y="135460"/>
            <a:ext cx="6124929" cy="366250"/>
          </a:xfrm>
          <a:prstGeom prst="roundRect">
            <a:avLst/>
          </a:prstGeom>
          <a:solidFill>
            <a:schemeClr val="bg1"/>
          </a:solidFill>
          <a:ln w="158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878DB81-DFE7-420D-9570-1318944F5916}"/>
              </a:ext>
            </a:extLst>
          </p:cNvPr>
          <p:cNvSpPr txBox="1"/>
          <p:nvPr/>
        </p:nvSpPr>
        <p:spPr>
          <a:xfrm>
            <a:off x="151105" y="6331800"/>
            <a:ext cx="5067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提示する確認書類については、本紙ウラを参照ください。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4645474-3412-4886-887E-676DC8304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02" y="5669376"/>
            <a:ext cx="983134" cy="820917"/>
          </a:xfrm>
          <a:prstGeom prst="rect">
            <a:avLst/>
          </a:prstGeom>
        </p:spPr>
      </p:pic>
      <p:sp>
        <p:nvSpPr>
          <p:cNvPr id="2" name="矢印: ストライプ 1">
            <a:extLst>
              <a:ext uri="{FF2B5EF4-FFF2-40B4-BE49-F238E27FC236}">
                <a16:creationId xmlns:a16="http://schemas.microsoft.com/office/drawing/2014/main" id="{77243723-C04B-40FE-9DF8-2B0083C91D55}"/>
              </a:ext>
            </a:extLst>
          </p:cNvPr>
          <p:cNvSpPr/>
          <p:nvPr/>
        </p:nvSpPr>
        <p:spPr>
          <a:xfrm rot="5400000">
            <a:off x="180749" y="1090270"/>
            <a:ext cx="352646" cy="509099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62AE2EF-5FB4-49D3-B2D5-9C24E231BCD8}"/>
              </a:ext>
            </a:extLst>
          </p:cNvPr>
          <p:cNvSpPr/>
          <p:nvPr/>
        </p:nvSpPr>
        <p:spPr>
          <a:xfrm>
            <a:off x="5218176" y="9564624"/>
            <a:ext cx="1310640" cy="2729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5BBB613-6C96-4F78-99E9-568ECE1ECE12}"/>
              </a:ext>
            </a:extLst>
          </p:cNvPr>
          <p:cNvSpPr txBox="1"/>
          <p:nvPr/>
        </p:nvSpPr>
        <p:spPr>
          <a:xfrm>
            <a:off x="5780496" y="9621469"/>
            <a:ext cx="12035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（ウラ面へ）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2C6E3-5612-45CD-95EF-EE0A8711F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85132"/>
              </p:ext>
            </p:extLst>
          </p:nvPr>
        </p:nvGraphicFramePr>
        <p:xfrm>
          <a:off x="46055" y="2705938"/>
          <a:ext cx="6767718" cy="2617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6022">
                  <a:extLst>
                    <a:ext uri="{9D8B030D-6E8A-4147-A177-3AD203B41FA5}">
                      <a16:colId xmlns:a16="http://schemas.microsoft.com/office/drawing/2014/main" val="1806790071"/>
                    </a:ext>
                  </a:extLst>
                </a:gridCol>
                <a:gridCol w="1700784">
                  <a:extLst>
                    <a:ext uri="{9D8B030D-6E8A-4147-A177-3AD203B41FA5}">
                      <a16:colId xmlns:a16="http://schemas.microsoft.com/office/drawing/2014/main" val="1096172298"/>
                    </a:ext>
                  </a:extLst>
                </a:gridCol>
                <a:gridCol w="3270912">
                  <a:extLst>
                    <a:ext uri="{9D8B030D-6E8A-4147-A177-3AD203B41FA5}">
                      <a16:colId xmlns:a16="http://schemas.microsoft.com/office/drawing/2014/main" val="3679201929"/>
                    </a:ext>
                  </a:extLst>
                </a:gridCol>
              </a:tblGrid>
              <a:tr h="354254">
                <a:tc gridSpan="2">
                  <a:txBody>
                    <a:bodyPr/>
                    <a:lstStyle/>
                    <a:p>
                      <a:pPr algn="ctr">
                        <a:tabLst>
                          <a:tab pos="201930" algn="l"/>
                        </a:tabLs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保険の種類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01930" algn="l"/>
                        </a:tabLs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個人番号記載対象者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93157"/>
                  </a:ext>
                </a:extLst>
              </a:tr>
              <a:tr h="740834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（市町村国保）</a:t>
                      </a: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同じ世帯で、受診者と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同一保険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（保険証の記号・番号が同じ）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に加入されている方 </a:t>
                      </a:r>
                      <a:r>
                        <a:rPr lang="ja-JP" altLang="en-US" sz="13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全員</a:t>
                      </a:r>
                      <a:endParaRPr lang="en-US" altLang="ja-JP" sz="13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本人を除く、課税年で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歳未満（平成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年４月２日以降　</a:t>
                      </a:r>
                      <a:endParaRPr lang="en-US" alt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生まれ）の方は省略可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37454"/>
                  </a:ext>
                </a:extLst>
              </a:tr>
              <a:tr h="334949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後期高齢者医療広域連合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同じ世帯で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後期高齢に加入されている方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3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全員</a:t>
                      </a:r>
                      <a:endParaRPr lang="ja-JP" sz="13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051439"/>
                  </a:ext>
                </a:extLst>
              </a:tr>
              <a:tr h="429598">
                <a:tc gridSpan="2">
                  <a:txBody>
                    <a:bodyPr/>
                    <a:lstStyle/>
                    <a:p>
                      <a:pPr algn="just">
                        <a:tabLst>
                          <a:tab pos="201930" algn="l"/>
                        </a:tabLs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 業種別国民健康保険組合</a:t>
                      </a:r>
                    </a:p>
                    <a:p>
                      <a:pPr algn="just">
                        <a:tabLst>
                          <a:tab pos="201930" algn="l"/>
                        </a:tabLs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（土建国保、建設国保、医師国保など）</a:t>
                      </a: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</a:t>
                      </a:r>
                      <a:r>
                        <a:rPr lang="ja-JP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のみ　</a:t>
                      </a:r>
                      <a:endParaRPr lang="ja-JP" altLang="ja-JP" sz="110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29770"/>
                  </a:ext>
                </a:extLst>
              </a:tr>
              <a:tr h="374966">
                <a:tc row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被用者保険</a:t>
                      </a:r>
                    </a:p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en-US" alt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（全国健康保険協会、共済組合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lang="en-US" alt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ja-JP" alt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健康保険組合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など）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が被保険者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のみ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343220"/>
                  </a:ext>
                </a:extLst>
              </a:tr>
              <a:tr h="3833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者以外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が被保険者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被保険者</a:t>
                      </a:r>
                      <a:endParaRPr lang="en-US" alt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199" marR="72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012680"/>
                  </a:ext>
                </a:extLst>
              </a:tr>
            </a:tbl>
          </a:graphicData>
        </a:graphic>
      </p:graphicFrame>
      <p:sp>
        <p:nvSpPr>
          <p:cNvPr id="26" name="タイトル 1">
            <a:extLst>
              <a:ext uri="{FF2B5EF4-FFF2-40B4-BE49-F238E27FC236}">
                <a16:creationId xmlns:a16="http://schemas.microsoft.com/office/drawing/2014/main" id="{CCD04198-B9D7-44E1-AB61-9E1DDE7031F9}"/>
              </a:ext>
            </a:extLst>
          </p:cNvPr>
          <p:cNvSpPr txBox="1">
            <a:spLocks/>
          </p:cNvSpPr>
          <p:nvPr/>
        </p:nvSpPr>
        <p:spPr>
          <a:xfrm>
            <a:off x="594965" y="513387"/>
            <a:ext cx="5670159" cy="2673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～　住民票・課税証明書が省略できます（健康保険証は省略できません。）。　～</a:t>
            </a:r>
            <a:endParaRPr lang="en-US" altLang="ja-JP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3E481EAD-DF39-487E-973F-D63847DA4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" y="18097"/>
            <a:ext cx="680204" cy="642540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17783DE-F2C9-46C7-997F-BC987FB05591}"/>
              </a:ext>
            </a:extLst>
          </p:cNvPr>
          <p:cNvSpPr/>
          <p:nvPr/>
        </p:nvSpPr>
        <p:spPr>
          <a:xfrm>
            <a:off x="5531005" y="168913"/>
            <a:ext cx="1170878" cy="3004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その３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オモテ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037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0159355-105D-4237-B64F-906042F805D7}"/>
              </a:ext>
            </a:extLst>
          </p:cNvPr>
          <p:cNvSpPr/>
          <p:nvPr/>
        </p:nvSpPr>
        <p:spPr>
          <a:xfrm>
            <a:off x="233679" y="4850947"/>
            <a:ext cx="6501845" cy="1901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611051-897F-446C-9BC7-92136A28F29D}"/>
              </a:ext>
            </a:extLst>
          </p:cNvPr>
          <p:cNvSpPr/>
          <p:nvPr/>
        </p:nvSpPr>
        <p:spPr>
          <a:xfrm>
            <a:off x="208134" y="7218324"/>
            <a:ext cx="6441224" cy="22429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7493D05-2EE7-417A-887A-E5E575995CB8}"/>
              </a:ext>
            </a:extLst>
          </p:cNvPr>
          <p:cNvSpPr/>
          <p:nvPr/>
        </p:nvSpPr>
        <p:spPr>
          <a:xfrm>
            <a:off x="233680" y="2661295"/>
            <a:ext cx="6501845" cy="17676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9EF5393-1CF8-4E8C-B594-B739B897F1C0}"/>
              </a:ext>
            </a:extLst>
          </p:cNvPr>
          <p:cNvSpPr txBox="1">
            <a:spLocks/>
          </p:cNvSpPr>
          <p:nvPr/>
        </p:nvSpPr>
        <p:spPr>
          <a:xfrm>
            <a:off x="0" y="264819"/>
            <a:ext cx="6873240" cy="512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マイナンバー連携のための必要書類</a:t>
            </a:r>
            <a:endParaRPr lang="ja-JP" altLang="en-US" sz="1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EF5818C-25DA-4D22-878F-4708F034F6C2}"/>
              </a:ext>
            </a:extLst>
          </p:cNvPr>
          <p:cNvSpPr/>
          <p:nvPr/>
        </p:nvSpPr>
        <p:spPr>
          <a:xfrm>
            <a:off x="221592" y="2511081"/>
            <a:ext cx="1042830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1072580B-2A92-42FC-B084-58CF258E7B0F}"/>
              </a:ext>
            </a:extLst>
          </p:cNvPr>
          <p:cNvSpPr txBox="1">
            <a:spLocks/>
          </p:cNvSpPr>
          <p:nvPr/>
        </p:nvSpPr>
        <p:spPr>
          <a:xfrm>
            <a:off x="3229348" y="2980681"/>
            <a:ext cx="3344528" cy="143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000"/>
              </a:lnSpc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個人番号カード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（裏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：番号がある面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個人番号が記載された住民票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または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住民票記載事項証明書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00"/>
              </a:lnSpc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個人番号通知カード</a:t>
            </a:r>
            <a:endParaRPr lang="en-US" alt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5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（記載事項に変更がない場合に限る）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8F2C14AB-1E07-41CB-AA99-4B9D1D233E92}"/>
              </a:ext>
            </a:extLst>
          </p:cNvPr>
          <p:cNvSpPr txBox="1">
            <a:spLocks/>
          </p:cNvSpPr>
          <p:nvPr/>
        </p:nvSpPr>
        <p:spPr>
          <a:xfrm>
            <a:off x="340524" y="7514786"/>
            <a:ext cx="2708432" cy="256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顔写真つきのもの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（いずれか１点）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92D7C61-D4C3-43A8-AF2D-16971F6BC8AB}"/>
              </a:ext>
            </a:extLst>
          </p:cNvPr>
          <p:cNvSpPr/>
          <p:nvPr/>
        </p:nvSpPr>
        <p:spPr>
          <a:xfrm>
            <a:off x="406134" y="7777556"/>
            <a:ext cx="2833045" cy="127032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字幕 2">
            <a:extLst>
              <a:ext uri="{FF2B5EF4-FFF2-40B4-BE49-F238E27FC236}">
                <a16:creationId xmlns:a16="http://schemas.microsoft.com/office/drawing/2014/main" id="{E2B04842-8375-4BCD-8C06-B06C5DF80271}"/>
              </a:ext>
            </a:extLst>
          </p:cNvPr>
          <p:cNvSpPr txBox="1">
            <a:spLocks/>
          </p:cNvSpPr>
          <p:nvPr/>
        </p:nvSpPr>
        <p:spPr>
          <a:xfrm>
            <a:off x="-67909" y="7848869"/>
            <a:ext cx="3328730" cy="1218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algn="l">
              <a:lnSpc>
                <a:spcPts val="800"/>
              </a:lnSpc>
            </a:pP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□個人番号カード（表面）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□運転免許証　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□運転経歴証明書　</a:t>
            </a:r>
            <a:endParaRPr lang="en-US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□旅券（パスポート）　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□身体障害者手帳　</a:t>
            </a: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□療育手帳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□在留カード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□精神障害者保健福祉手帳　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□特別永住者証明書　など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字幕 2">
            <a:extLst>
              <a:ext uri="{FF2B5EF4-FFF2-40B4-BE49-F238E27FC236}">
                <a16:creationId xmlns:a16="http://schemas.microsoft.com/office/drawing/2014/main" id="{018BF98D-E6DD-418A-8EEF-825D7D5DFA51}"/>
              </a:ext>
            </a:extLst>
          </p:cNvPr>
          <p:cNvSpPr txBox="1">
            <a:spLocks/>
          </p:cNvSpPr>
          <p:nvPr/>
        </p:nvSpPr>
        <p:spPr>
          <a:xfrm>
            <a:off x="3363787" y="7515724"/>
            <a:ext cx="3011583" cy="309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顔写真のないもの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（２点）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7252FCA-86CB-4013-887C-A4E70DF7C6D6}"/>
              </a:ext>
            </a:extLst>
          </p:cNvPr>
          <p:cNvSpPr/>
          <p:nvPr/>
        </p:nvSpPr>
        <p:spPr>
          <a:xfrm>
            <a:off x="3363787" y="7782846"/>
            <a:ext cx="3075651" cy="12650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89B5CD93-D45C-43B5-A79A-41776B5780CE}"/>
              </a:ext>
            </a:extLst>
          </p:cNvPr>
          <p:cNvSpPr txBox="1">
            <a:spLocks/>
          </p:cNvSpPr>
          <p:nvPr/>
        </p:nvSpPr>
        <p:spPr>
          <a:xfrm>
            <a:off x="2941889" y="7836360"/>
            <a:ext cx="3561614" cy="1158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algn="l">
              <a:lnSpc>
                <a:spcPts val="800"/>
              </a:lnSpc>
            </a:pP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□健康保険証　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特定医療費（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指定難病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受給者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証</a:t>
            </a:r>
            <a:endParaRPr lang="ja-JP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□年金手帳　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□児童扶養手当証書</a:t>
            </a: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□特別児童扶養手当証書　</a:t>
            </a:r>
            <a:endParaRPr lang="en-US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600"/>
              </a:lnSpc>
            </a:pP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□その他</a:t>
            </a:r>
            <a:r>
              <a:rPr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官公署が発行した書類で氏名及び生年月日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600"/>
              </a:lnSpc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又は住所の記載があるもの　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ECD240A2-44C4-4531-8327-A326F06E929B}"/>
              </a:ext>
            </a:extLst>
          </p:cNvPr>
          <p:cNvSpPr/>
          <p:nvPr/>
        </p:nvSpPr>
        <p:spPr>
          <a:xfrm>
            <a:off x="206235" y="4631624"/>
            <a:ext cx="1073543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E5149E8-8D70-42F2-A119-72F6EF34AD54}"/>
              </a:ext>
            </a:extLst>
          </p:cNvPr>
          <p:cNvSpPr txBox="1"/>
          <p:nvPr/>
        </p:nvSpPr>
        <p:spPr>
          <a:xfrm>
            <a:off x="758810" y="3463002"/>
            <a:ext cx="195572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受診者本人</a:t>
            </a:r>
            <a:r>
              <a:rPr lang="ja-JP" altLang="en-US" sz="13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いずれか１点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8D9044C-76E7-44F8-9F1D-2BA2C3759CAB}"/>
              </a:ext>
            </a:extLst>
          </p:cNvPr>
          <p:cNvSpPr txBox="1"/>
          <p:nvPr/>
        </p:nvSpPr>
        <p:spPr>
          <a:xfrm>
            <a:off x="1822656" y="1459354"/>
            <a:ext cx="47086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</a:t>
            </a:r>
            <a:r>
              <a:rPr lang="ja-JP" altLang="en-US" sz="12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について、</a:t>
            </a:r>
            <a:endParaRPr lang="en-US" altLang="ja-JP" sz="12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endParaRPr lang="en-US" altLang="ja-JP" sz="12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2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窓口申請の方は提示、郵送申請の方はコピーを添付してください。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A400B25-21D5-4526-A3A0-0E95C46959AC}"/>
              </a:ext>
            </a:extLst>
          </p:cNvPr>
          <p:cNvSpPr txBox="1"/>
          <p:nvPr/>
        </p:nvSpPr>
        <p:spPr>
          <a:xfrm>
            <a:off x="233679" y="6865838"/>
            <a:ext cx="248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身元確認書類（例）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2D13C7F-4B07-4DD0-945B-27DB4CAF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23" y="850652"/>
            <a:ext cx="1166073" cy="1374301"/>
          </a:xfrm>
          <a:prstGeom prst="rect">
            <a:avLst/>
          </a:prstGeom>
        </p:spPr>
      </p:pic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A57C163-CFAD-4728-AF89-31AFC90D4009}"/>
              </a:ext>
            </a:extLst>
          </p:cNvPr>
          <p:cNvSpPr txBox="1"/>
          <p:nvPr/>
        </p:nvSpPr>
        <p:spPr>
          <a:xfrm>
            <a:off x="233680" y="2156564"/>
            <a:ext cx="163403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Ⓒ</a:t>
            </a:r>
            <a:r>
              <a:rPr lang="en-US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2014 </a:t>
            </a:r>
            <a:r>
              <a:rPr lang="ja-JP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大阪府もずやん</a:t>
            </a:r>
            <a:endParaRPr lang="ja-JP" altLang="en-US" sz="700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36244AB6-1699-4BC8-83B3-1559B7A846B4}"/>
              </a:ext>
            </a:extLst>
          </p:cNvPr>
          <p:cNvSpPr/>
          <p:nvPr/>
        </p:nvSpPr>
        <p:spPr>
          <a:xfrm>
            <a:off x="1903699" y="1355930"/>
            <a:ext cx="1554106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、２</a:t>
            </a: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F0DB0C7-3E0D-4CA0-B849-EDCDB327D629}"/>
              </a:ext>
            </a:extLst>
          </p:cNvPr>
          <p:cNvSpPr txBox="1"/>
          <p:nvPr/>
        </p:nvSpPr>
        <p:spPr>
          <a:xfrm>
            <a:off x="390490" y="5188936"/>
            <a:ext cx="27965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➀受給者本人が申請する場合</a:t>
            </a:r>
            <a:endParaRPr lang="en-US" altLang="ja-JP" sz="13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C80E03A-A3B2-403D-8DAA-E6BAA782AF21}"/>
              </a:ext>
            </a:extLst>
          </p:cNvPr>
          <p:cNvSpPr txBox="1"/>
          <p:nvPr/>
        </p:nvSpPr>
        <p:spPr>
          <a:xfrm>
            <a:off x="409040" y="5833748"/>
            <a:ext cx="40337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②代理人が申請する場合</a:t>
            </a:r>
            <a:endParaRPr lang="en-US" altLang="ja-JP" sz="13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「世帯調書」 の委任状欄を記入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左中かっこ 6">
            <a:extLst>
              <a:ext uri="{FF2B5EF4-FFF2-40B4-BE49-F238E27FC236}">
                <a16:creationId xmlns:a16="http://schemas.microsoft.com/office/drawing/2014/main" id="{09222B31-A335-44D3-8DD2-E26A8722230D}"/>
              </a:ext>
            </a:extLst>
          </p:cNvPr>
          <p:cNvSpPr/>
          <p:nvPr/>
        </p:nvSpPr>
        <p:spPr>
          <a:xfrm>
            <a:off x="3030436" y="2897048"/>
            <a:ext cx="198912" cy="1366163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Oval 8">
            <a:extLst>
              <a:ext uri="{FF2B5EF4-FFF2-40B4-BE49-F238E27FC236}">
                <a16:creationId xmlns:a16="http://schemas.microsoft.com/office/drawing/2014/main" id="{08941DEE-D961-4B1C-B7A7-FC971E121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390" y="323385"/>
            <a:ext cx="958012" cy="396761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その３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ウラ</a:t>
            </a:r>
            <a:endParaRPr lang="en-US" altLang="ja-JP" sz="319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DC56FC45-470E-44D4-A221-1EF6205F093D}"/>
              </a:ext>
            </a:extLst>
          </p:cNvPr>
          <p:cNvSpPr/>
          <p:nvPr/>
        </p:nvSpPr>
        <p:spPr>
          <a:xfrm>
            <a:off x="2800702" y="5207498"/>
            <a:ext cx="453501" cy="178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D8410890-FFAF-4325-8B89-62482069FA7F}"/>
              </a:ext>
            </a:extLst>
          </p:cNvPr>
          <p:cNvSpPr/>
          <p:nvPr/>
        </p:nvSpPr>
        <p:spPr>
          <a:xfrm>
            <a:off x="2807320" y="5914863"/>
            <a:ext cx="453501" cy="178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5F8CB73-15DD-44A0-8879-90FBA5546DD2}"/>
              </a:ext>
            </a:extLst>
          </p:cNvPr>
          <p:cNvSpPr txBox="1"/>
          <p:nvPr/>
        </p:nvSpPr>
        <p:spPr>
          <a:xfrm>
            <a:off x="3353652" y="5104407"/>
            <a:ext cx="4130040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受診者本人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身元確認書類</a:t>
            </a:r>
            <a:endParaRPr kumimoji="1" lang="ja-JP" altLang="en-US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（受給者が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歳未満の場合は保護者）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4C4B73-9027-46C7-B2F1-09FBB361C131}"/>
              </a:ext>
            </a:extLst>
          </p:cNvPr>
          <p:cNvSpPr txBox="1"/>
          <p:nvPr/>
        </p:nvSpPr>
        <p:spPr>
          <a:xfrm>
            <a:off x="3363787" y="5848504"/>
            <a:ext cx="4727448" cy="648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3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申請者</a:t>
            </a:r>
            <a:r>
              <a:rPr lang="ja-JP" altLang="en-US" sz="13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の身元確認書類</a:t>
            </a:r>
            <a:endParaRPr lang="en-US" altLang="ja-JP" sz="13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法定代理人の場合、以下のいずれか１点も併せて提出</a:t>
            </a:r>
            <a:endParaRPr lang="en-US" altLang="ja-JP" sz="105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05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戸籍謄本、登記事項証明書、裁判所の決定通知書</a:t>
            </a:r>
            <a:endParaRPr lang="en-US" altLang="ja-JP" sz="105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7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849</Words>
  <Application>Microsoft Office PowerPoint</Application>
  <PresentationFormat>A4 210 x 297 mm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2024-06-25T08:00:34Z</dcterms:created>
  <dcterms:modified xsi:type="dcterms:W3CDTF">2025-06-09T04:39:56Z</dcterms:modified>
</cp:coreProperties>
</file>