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9" d="100"/>
          <a:sy n="69" d="100"/>
        </p:scale>
        <p:origin x="229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837D6C02-FE7F-45FC-8ADA-FA527946007F}" type="datetimeFigureOut">
              <a:rPr kumimoji="1" lang="ja-JP" altLang="en-US" smtClean="0"/>
              <a:t>2025/5/30</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2ED04B6C-81F6-4623-A487-D31A3BAA9F5B}" type="slidenum">
              <a:rPr kumimoji="1" lang="ja-JP" altLang="en-US" smtClean="0"/>
              <a:t>‹#›</a:t>
            </a:fld>
            <a:endParaRPr kumimoji="1" lang="ja-JP" altLang="en-US"/>
          </a:p>
        </p:txBody>
      </p:sp>
    </p:spTree>
    <p:extLst>
      <p:ext uri="{BB962C8B-B14F-4D97-AF65-F5344CB8AC3E}">
        <p14:creationId xmlns:p14="http://schemas.microsoft.com/office/powerpoint/2010/main" val="1328015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6B5838D-FF84-4AAE-9249-D5BCCDCC4292}" type="datetimeFigureOut">
              <a:rPr kumimoji="1" lang="ja-JP" altLang="en-US" smtClean="0"/>
              <a:t>2025/5/30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F1D92F5-2A4E-4AAD-94CC-258B39697ACD}" type="slidenum">
              <a:rPr kumimoji="1" lang="ja-JP" altLang="en-US" smtClean="0"/>
              <a:t>‹#›</a:t>
            </a:fld>
            <a:endParaRPr kumimoji="1" lang="ja-JP" altLang="en-US"/>
          </a:p>
        </p:txBody>
      </p:sp>
    </p:spTree>
    <p:extLst>
      <p:ext uri="{BB962C8B-B14F-4D97-AF65-F5344CB8AC3E}">
        <p14:creationId xmlns:p14="http://schemas.microsoft.com/office/powerpoint/2010/main" val="21138995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77524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07959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246020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848316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980999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3051955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426773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52321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3560809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2848323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B729374-ACAD-4EC8-9F32-0279C6AA1949}"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543914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B729374-ACAD-4EC8-9F32-0279C6AA1949}" type="datetimeFigureOut">
              <a:rPr kumimoji="1" lang="ja-JP" altLang="en-US" smtClean="0"/>
              <a:t>2025/5/30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32811509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hlw.go.jp/stf/seisakunitsuite/bunya/0000084783.htm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nanbyou.or.j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78997E6D-0930-4A0A-939A-D6068E740C36}"/>
              </a:ext>
            </a:extLst>
          </p:cNvPr>
          <p:cNvPicPr>
            <a:picLocks noChangeAspect="1"/>
          </p:cNvPicPr>
          <p:nvPr/>
        </p:nvPicPr>
        <p:blipFill>
          <a:blip r:embed="rId2"/>
          <a:stretch>
            <a:fillRect/>
          </a:stretch>
        </p:blipFill>
        <p:spPr>
          <a:xfrm>
            <a:off x="3044624" y="2685785"/>
            <a:ext cx="1067116" cy="1490309"/>
          </a:xfrm>
          <a:prstGeom prst="rect">
            <a:avLst/>
          </a:prstGeom>
        </p:spPr>
      </p:pic>
      <p:sp>
        <p:nvSpPr>
          <p:cNvPr id="2" name="タイトル 1"/>
          <p:cNvSpPr>
            <a:spLocks noGrp="1"/>
          </p:cNvSpPr>
          <p:nvPr>
            <p:ph type="title"/>
          </p:nvPr>
        </p:nvSpPr>
        <p:spPr>
          <a:xfrm>
            <a:off x="0" y="0"/>
            <a:ext cx="6858000" cy="601567"/>
          </a:xfrm>
          <a:solidFill>
            <a:schemeClr val="bg1"/>
          </a:solidFill>
          <a:ln w="19050">
            <a:solidFill>
              <a:schemeClr val="tx1"/>
            </a:solidFill>
          </a:ln>
        </p:spPr>
        <p:txBody>
          <a:bodyPr anchor="b">
            <a:noAutofit/>
          </a:bodyPr>
          <a:lstStyle/>
          <a:p>
            <a:pPr algn="ctr"/>
            <a:r>
              <a:rPr lang="ja-JP" altLang="en-US" sz="2800" dirty="0">
                <a:latin typeface="UD デジタル 教科書体 NK-B" panose="02020700000000000000" pitchFamily="18" charset="-128"/>
                <a:ea typeface="UD デジタル 教科書体 NK-B" panose="02020700000000000000" pitchFamily="18" charset="-128"/>
              </a:rPr>
              <a:t>臨床調査個人票作成依頼書</a:t>
            </a:r>
            <a:r>
              <a:rPr lang="ja-JP" altLang="en-US" sz="1800" dirty="0">
                <a:latin typeface="UD デジタル 教科書体 NK-B" panose="02020700000000000000" pitchFamily="18" charset="-128"/>
                <a:ea typeface="UD デジタル 教科書体 NK-B" panose="02020700000000000000" pitchFamily="18" charset="-128"/>
              </a:rPr>
              <a:t>（きいろ）</a:t>
            </a:r>
            <a:endParaRPr lang="ja-JP" altLang="en-US" sz="2800" dirty="0">
              <a:latin typeface="UD デジタル 教科書体 NK-B" panose="02020700000000000000" pitchFamily="18" charset="-128"/>
              <a:ea typeface="UD デジタル 教科書体 NK-B" panose="02020700000000000000" pitchFamily="18"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11899384"/>
              </p:ext>
            </p:extLst>
          </p:nvPr>
        </p:nvGraphicFramePr>
        <p:xfrm>
          <a:off x="46300" y="1019256"/>
          <a:ext cx="6748040" cy="909905"/>
        </p:xfrm>
        <a:graphic>
          <a:graphicData uri="http://schemas.openxmlformats.org/drawingml/2006/table">
            <a:tbl>
              <a:tblPr bandRow="1">
                <a:tableStyleId>{5C22544A-7EE6-4342-B048-85BDC9FD1C3A}</a:tableStyleId>
              </a:tblPr>
              <a:tblGrid>
                <a:gridCol w="1302466">
                  <a:extLst>
                    <a:ext uri="{9D8B030D-6E8A-4147-A177-3AD203B41FA5}">
                      <a16:colId xmlns:a16="http://schemas.microsoft.com/office/drawing/2014/main" val="4247831783"/>
                    </a:ext>
                  </a:extLst>
                </a:gridCol>
                <a:gridCol w="3196228">
                  <a:extLst>
                    <a:ext uri="{9D8B030D-6E8A-4147-A177-3AD203B41FA5}">
                      <a16:colId xmlns:a16="http://schemas.microsoft.com/office/drawing/2014/main" val="173760904"/>
                    </a:ext>
                  </a:extLst>
                </a:gridCol>
                <a:gridCol w="2249346">
                  <a:extLst>
                    <a:ext uri="{9D8B030D-6E8A-4147-A177-3AD203B41FA5}">
                      <a16:colId xmlns:a16="http://schemas.microsoft.com/office/drawing/2014/main" val="1764591947"/>
                    </a:ext>
                  </a:extLst>
                </a:gridCol>
              </a:tblGrid>
              <a:tr h="90990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K-R" panose="02020400000000000000" pitchFamily="18" charset="-128"/>
                          <a:ea typeface="UD デジタル 教科書体 NK-R" panose="02020400000000000000" pitchFamily="18" charset="-128"/>
                        </a:rPr>
                        <a:t>フリガナ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R" panose="02020400000000000000" pitchFamily="18" charset="-128"/>
                          <a:ea typeface="UD デジタル 教科書体 NK-R" panose="02020400000000000000" pitchFamily="18" charset="-128"/>
                        </a:rPr>
                        <a:t>受診者氏名</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74295" marR="74295" marT="37148" marB="37148"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r>
                        <a:rPr kumimoji="1" lang="ja-JP" altLang="en-US" sz="1600" dirty="0">
                          <a:latin typeface="UD デジタル 教科書体 NK-R" panose="02020400000000000000" pitchFamily="18" charset="-128"/>
                          <a:ea typeface="UD デジタル 教科書体 NK-R" panose="02020400000000000000" pitchFamily="18" charset="-128"/>
                        </a:rPr>
                        <a:t>　生年月日</a:t>
                      </a:r>
                    </a:p>
                    <a:p>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年　　　月　　　日</a:t>
                      </a:r>
                    </a:p>
                  </a:txBody>
                  <a:tcPr marL="74295" marR="74295" marT="37148" marB="37148"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06215"/>
                  </a:ext>
                </a:extLst>
              </a:tr>
            </a:tbl>
          </a:graphicData>
        </a:graphic>
      </p:graphicFrame>
      <p:sp>
        <p:nvSpPr>
          <p:cNvPr id="8" name="テキスト ボックス 7"/>
          <p:cNvSpPr txBox="1"/>
          <p:nvPr/>
        </p:nvSpPr>
        <p:spPr>
          <a:xfrm>
            <a:off x="-84315" y="635886"/>
            <a:ext cx="6942316" cy="338554"/>
          </a:xfrm>
          <a:prstGeom prst="rect">
            <a:avLst/>
          </a:prstGeom>
          <a:noFill/>
        </p:spPr>
        <p:txBody>
          <a:bodyPr wrap="squar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（特定医療費（指定難病）受給者記入欄）　　</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 太枠内に氏名・生年月日を記入してください。</a:t>
            </a:r>
            <a:endParaRPr kumimoji="1" lang="en-US" altLang="ja-JP" dirty="0">
              <a:latin typeface="UD デジタル 教科書体 NK-R" panose="02020400000000000000" pitchFamily="18" charset="-128"/>
              <a:ea typeface="UD デジタル 教科書体 NK-R" panose="02020400000000000000" pitchFamily="18" charset="-128"/>
            </a:endParaRPr>
          </a:p>
        </p:txBody>
      </p:sp>
      <p:sp>
        <p:nvSpPr>
          <p:cNvPr id="9" name="正方形/長方形 8"/>
          <p:cNvSpPr/>
          <p:nvPr/>
        </p:nvSpPr>
        <p:spPr>
          <a:xfrm>
            <a:off x="46301" y="2145860"/>
            <a:ext cx="6794340" cy="400110"/>
          </a:xfrm>
          <a:prstGeom prst="rect">
            <a:avLst/>
          </a:prstGeom>
        </p:spPr>
        <p:txBody>
          <a:bodyPr wrap="square">
            <a:spAutoFit/>
          </a:bodyPr>
          <a:lstStyle/>
          <a:p>
            <a:pPr algn="ctr"/>
            <a:r>
              <a:rPr kumimoji="1" lang="ja-JP" altLang="en-US" sz="2000" b="1" u="sng" dirty="0">
                <a:latin typeface="UD デジタル 教科書体 NK-R" panose="02020400000000000000" pitchFamily="18" charset="-128"/>
                <a:ea typeface="UD デジタル 教科書体 NK-R" panose="02020400000000000000" pitchFamily="18" charset="-128"/>
              </a:rPr>
              <a:t>受給者証と この用紙を医療機関に提示してください。</a:t>
            </a:r>
            <a:endParaRPr kumimoji="1" lang="ja-JP" altLang="en-US" sz="2000" b="1" u="sng" dirty="0"/>
          </a:p>
        </p:txBody>
      </p:sp>
      <p:sp>
        <p:nvSpPr>
          <p:cNvPr id="3" name="正方形/長方形 2"/>
          <p:cNvSpPr/>
          <p:nvPr/>
        </p:nvSpPr>
        <p:spPr>
          <a:xfrm>
            <a:off x="46300" y="4526091"/>
            <a:ext cx="6748041" cy="4844760"/>
          </a:xfrm>
          <a:prstGeom prst="rect">
            <a:avLst/>
          </a:prstGeom>
          <a:noFill/>
          <a:ln w="38100" cap="flat" cmpd="sng" algn="ctr">
            <a:solidFill>
              <a:srgbClr val="0070C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sz="1463"/>
          </a:p>
        </p:txBody>
      </p:sp>
      <p:sp>
        <p:nvSpPr>
          <p:cNvPr id="11" name="テキスト ボックス 10"/>
          <p:cNvSpPr txBox="1"/>
          <p:nvPr/>
        </p:nvSpPr>
        <p:spPr>
          <a:xfrm>
            <a:off x="31830" y="5001554"/>
            <a:ext cx="6794340" cy="4297267"/>
          </a:xfrm>
          <a:prstGeom prst="rect">
            <a:avLst/>
          </a:prstGeom>
          <a:noFill/>
        </p:spPr>
        <p:txBody>
          <a:bodyPr wrap="square" rtlCol="0">
            <a:spAutoFit/>
          </a:bodyPr>
          <a:lstStyle/>
          <a:p>
            <a:pPr algn="ctr">
              <a:spcBef>
                <a:spcPts val="600"/>
              </a:spcBef>
              <a:spcAft>
                <a:spcPts val="600"/>
              </a:spcAft>
            </a:pP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更新手続きにかかる臨床調査個人票について</a:t>
            </a:r>
            <a:r>
              <a:rPr kumimoji="1" lang="en-US" altLang="ja-JP" dirty="0">
                <a:latin typeface="UD デジタル 教科書体 NK-R" panose="02020400000000000000" pitchFamily="18" charset="-128"/>
                <a:ea typeface="UD デジタル 教科書体 NK-R" panose="02020400000000000000" pitchFamily="18" charset="-128"/>
              </a:rPr>
              <a:t>】</a:t>
            </a:r>
          </a:p>
          <a:p>
            <a:pPr>
              <a:spcAft>
                <a:spcPts val="1200"/>
              </a:spcAft>
            </a:pPr>
            <a:r>
              <a:rPr kumimoji="1" lang="ja-JP" altLang="en-US" sz="1600" dirty="0">
                <a:latin typeface="UD デジタル 教科書体 NK-R" panose="02020400000000000000" pitchFamily="18" charset="-128"/>
                <a:ea typeface="UD デジタル 教科書体 NK-R" panose="02020400000000000000" pitchFamily="18" charset="-128"/>
              </a:rPr>
              <a:t>難病指定医（難病協力指定医）　様</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rPr>
              <a:t>　臨床調査個人票の作成依頼がありましたら、受給者証に記載の疾病名を確認していただき、</a:t>
            </a:r>
            <a:r>
              <a:rPr kumimoji="1" lang="ja-JP" altLang="en-US" sz="1200" b="1" u="wavyHeavy" dirty="0">
                <a:latin typeface="UD デジタル 教科書体 NK-R" panose="02020400000000000000" pitchFamily="18" charset="-128"/>
                <a:ea typeface="UD デジタル 教科書体 NK-R" panose="02020400000000000000" pitchFamily="18" charset="-128"/>
              </a:rPr>
              <a:t>①各医療機関にて下記</a:t>
            </a:r>
            <a:r>
              <a:rPr kumimoji="1" lang="en-US" altLang="ja-JP" sz="1200" b="1" u="wavyHeavy" dirty="0">
                <a:latin typeface="UD デジタル 教科書体 NK-R" panose="02020400000000000000" pitchFamily="18" charset="-128"/>
                <a:ea typeface="UD デジタル 教科書体 NK-R" panose="02020400000000000000" pitchFamily="18" charset="-128"/>
              </a:rPr>
              <a:t>HP</a:t>
            </a:r>
            <a:r>
              <a:rPr kumimoji="1" lang="ja-JP" altLang="en-US" sz="1200" b="1" u="wavyHeavy" dirty="0">
                <a:latin typeface="UD デジタル 教科書体 NK-R" panose="02020400000000000000" pitchFamily="18" charset="-128"/>
                <a:ea typeface="UD デジタル 教科書体 NK-R" panose="02020400000000000000" pitchFamily="18" charset="-128"/>
              </a:rPr>
              <a:t>より臨床調査個人票をダウンロードのうえ作成</a:t>
            </a:r>
            <a:r>
              <a:rPr kumimoji="1" lang="ja-JP" altLang="en-US" sz="1200" dirty="0">
                <a:latin typeface="UD デジタル 教科書体 NK-R" panose="02020400000000000000" pitchFamily="18" charset="-128"/>
                <a:ea typeface="UD デジタル 教科書体 NK-R" panose="02020400000000000000" pitchFamily="18" charset="-128"/>
              </a:rPr>
              <a:t>（手書きの場合は必ず、ボールペン等の消えない筆記具を使用）、または</a:t>
            </a:r>
            <a:r>
              <a:rPr kumimoji="1" lang="ja-JP" altLang="en-US" sz="1200" b="1" u="wavyHeavy" dirty="0">
                <a:latin typeface="UD デジタル 教科書体 NK-R" panose="02020400000000000000" pitchFamily="18" charset="-128"/>
                <a:ea typeface="UD デジタル 教科書体 NK-R" panose="02020400000000000000" pitchFamily="18" charset="-128"/>
              </a:rPr>
              <a:t>②難病データベース（</a:t>
            </a:r>
            <a:r>
              <a:rPr kumimoji="1" lang="en-US" altLang="ja-JP" sz="1200" b="1" u="wavyHeavy" dirty="0">
                <a:latin typeface="UD デジタル 教科書体 NK-R" panose="02020400000000000000" pitchFamily="18" charset="-128"/>
                <a:ea typeface="UD デジタル 教科書体 NK-R" panose="02020400000000000000" pitchFamily="18" charset="-128"/>
              </a:rPr>
              <a:t>DB</a:t>
            </a:r>
            <a:r>
              <a:rPr kumimoji="1" lang="ja-JP" altLang="en-US" sz="1200" b="1" u="wavyHeavy" dirty="0">
                <a:latin typeface="UD デジタル 教科書体 NK-R" panose="02020400000000000000" pitchFamily="18" charset="-128"/>
                <a:ea typeface="UD デジタル 教科書体 NK-R" panose="02020400000000000000" pitchFamily="18" charset="-128"/>
              </a:rPr>
              <a:t>）にてオンライン登録のうえアクセスキー付き臨床調査個人票を発行</a:t>
            </a:r>
            <a:r>
              <a:rPr kumimoji="1" lang="ja-JP" altLang="en-US" sz="1200" dirty="0">
                <a:latin typeface="UD デジタル 教科書体 NK-R" panose="02020400000000000000" pitchFamily="18" charset="-128"/>
                <a:ea typeface="UD デジタル 教科書体 NK-R" panose="02020400000000000000" pitchFamily="18" charset="-128"/>
              </a:rPr>
              <a:t>し、患者さまにお渡しいただきますよう、ご理解とご協力をお願いします。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難病</a:t>
            </a:r>
            <a:r>
              <a:rPr kumimoji="1" lang="en-US" altLang="ja-JP" sz="1200" dirty="0">
                <a:latin typeface="UD デジタル 教科書体 NK-R" panose="02020400000000000000" pitchFamily="18" charset="-128"/>
                <a:ea typeface="UD デジタル 教科書体 NK-R" panose="02020400000000000000" pitchFamily="18" charset="-128"/>
              </a:rPr>
              <a:t>DB</a:t>
            </a:r>
            <a:r>
              <a:rPr kumimoji="1" lang="ja-JP" altLang="en-US" sz="1200" dirty="0">
                <a:latin typeface="UD デジタル 教科書体 NK-R" panose="02020400000000000000" pitchFamily="18" charset="-128"/>
                <a:ea typeface="UD デジタル 教科書体 NK-R" panose="02020400000000000000" pitchFamily="18" charset="-128"/>
              </a:rPr>
              <a:t>の利用については、裏面のご案内も参照してください）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rPr>
              <a:t>　上記①または②の対応が難しい場合は、大阪府地域保健課難病認定グループに、様式の送付を依頼してください。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spcAft>
                <a:spcPts val="1200"/>
              </a:spcAft>
            </a:pPr>
            <a:r>
              <a:rPr kumimoji="1" lang="ja-JP" altLang="en-US" sz="1200" dirty="0">
                <a:latin typeface="UD デジタル 教科書体 NK-R" panose="02020400000000000000" pitchFamily="18" charset="-128"/>
                <a:ea typeface="UD デジタル 教科書体 NK-R" panose="02020400000000000000" pitchFamily="18" charset="-128"/>
              </a:rPr>
              <a:t>　なお、</a:t>
            </a:r>
            <a:r>
              <a:rPr kumimoji="1" lang="ja-JP" altLang="en-US" sz="1200" b="1" u="sng" dirty="0">
                <a:latin typeface="UD デジタル 教科書体 NK-R" panose="02020400000000000000" pitchFamily="18" charset="-128"/>
                <a:ea typeface="UD デジタル 教科書体 NK-R" panose="02020400000000000000" pitchFamily="18" charset="-128"/>
              </a:rPr>
              <a:t>令和</a:t>
            </a:r>
            <a:r>
              <a:rPr kumimoji="1" lang="en-US" altLang="ja-JP" sz="1200" b="1" u="sng" dirty="0">
                <a:latin typeface="UD デジタル 教科書体 NK-R" panose="02020400000000000000" pitchFamily="18" charset="-128"/>
                <a:ea typeface="UD デジタル 教科書体 NK-R" panose="02020400000000000000" pitchFamily="18" charset="-128"/>
              </a:rPr>
              <a:t>6</a:t>
            </a:r>
            <a:r>
              <a:rPr kumimoji="1" lang="ja-JP" altLang="en-US" sz="1200" b="1" u="sng" dirty="0">
                <a:latin typeface="UD デジタル 教科書体 NK-R" panose="02020400000000000000" pitchFamily="18" charset="-128"/>
                <a:ea typeface="UD デジタル 教科書体 NK-R" panose="02020400000000000000" pitchFamily="18" charset="-128"/>
              </a:rPr>
              <a:t>年</a:t>
            </a:r>
            <a:r>
              <a:rPr kumimoji="1" lang="en-US" altLang="ja-JP" sz="1200" b="1" u="sng" dirty="0">
                <a:latin typeface="UD デジタル 教科書体 NK-R" panose="02020400000000000000" pitchFamily="18" charset="-128"/>
                <a:ea typeface="UD デジタル 教科書体 NK-R" panose="02020400000000000000" pitchFamily="18" charset="-128"/>
              </a:rPr>
              <a:t>4</a:t>
            </a:r>
            <a:r>
              <a:rPr kumimoji="1" lang="ja-JP" altLang="en-US" sz="1200" b="1" u="sng" dirty="0">
                <a:latin typeface="UD デジタル 教科書体 NK-R" panose="02020400000000000000" pitchFamily="18" charset="-128"/>
                <a:ea typeface="UD デジタル 教科書体 NK-R" panose="02020400000000000000" pitchFamily="18" charset="-128"/>
              </a:rPr>
              <a:t>月</a:t>
            </a:r>
            <a:r>
              <a:rPr kumimoji="1" lang="en-US" altLang="ja-JP" sz="1200" b="1" u="sng" dirty="0">
                <a:latin typeface="UD デジタル 教科書体 NK-R" panose="02020400000000000000" pitchFamily="18" charset="-128"/>
                <a:ea typeface="UD デジタル 教科書体 NK-R" panose="02020400000000000000" pitchFamily="18" charset="-128"/>
              </a:rPr>
              <a:t>1</a:t>
            </a:r>
            <a:r>
              <a:rPr kumimoji="1" lang="ja-JP" altLang="en-US" sz="1200" b="1" u="sng" dirty="0">
                <a:latin typeface="UD デジタル 教科書体 NK-R" panose="02020400000000000000" pitchFamily="18" charset="-128"/>
                <a:ea typeface="UD デジタル 教科書体 NK-R" panose="02020400000000000000" pitchFamily="18" charset="-128"/>
              </a:rPr>
              <a:t>日から一部の疾病について診断基準等が改定</a:t>
            </a:r>
            <a:r>
              <a:rPr kumimoji="1" lang="ja-JP" altLang="en-US" sz="1200" dirty="0">
                <a:latin typeface="UD デジタル 教科書体 NK-R" panose="02020400000000000000" pitchFamily="18" charset="-128"/>
                <a:ea typeface="UD デジタル 教科書体 NK-R" panose="02020400000000000000" pitchFamily="18" charset="-128"/>
              </a:rPr>
              <a:t>されたことに伴い、</a:t>
            </a:r>
            <a:r>
              <a:rPr kumimoji="1" lang="ja-JP" altLang="en-US" sz="1200" b="1" u="sng" dirty="0">
                <a:latin typeface="UD デジタル 教科書体 NK-R" panose="02020400000000000000" pitchFamily="18" charset="-128"/>
                <a:ea typeface="UD デジタル 教科書体 NK-R" panose="02020400000000000000" pitchFamily="18" charset="-128"/>
              </a:rPr>
              <a:t>全ての疾病で臨床調査個人票も改定</a:t>
            </a:r>
            <a:r>
              <a:rPr kumimoji="1" lang="ja-JP" altLang="en-US" sz="1200" dirty="0">
                <a:latin typeface="UD デジタル 教科書体 NK-R" panose="02020400000000000000" pitchFamily="18" charset="-128"/>
                <a:ea typeface="UD デジタル 教科書体 NK-R" panose="02020400000000000000" pitchFamily="18" charset="-128"/>
              </a:rPr>
              <a:t>されています。</a:t>
            </a:r>
            <a:r>
              <a:rPr kumimoji="1" lang="ja-JP" altLang="en-US" sz="1200" b="1" u="sng" dirty="0">
                <a:latin typeface="UD デジタル 教科書体 NK-R" panose="02020400000000000000" pitchFamily="18" charset="-128"/>
                <a:ea typeface="UD デジタル 教科書体 NK-R" panose="02020400000000000000" pitchFamily="18" charset="-128"/>
              </a:rPr>
              <a:t>必ず、新様式で作成</a:t>
            </a:r>
            <a:r>
              <a:rPr kumimoji="1" lang="ja-JP" altLang="en-US" sz="1200" dirty="0">
                <a:latin typeface="UD デジタル 教科書体 NK-R" panose="02020400000000000000" pitchFamily="18" charset="-128"/>
                <a:ea typeface="UD デジタル 教科書体 NK-R" panose="02020400000000000000" pitchFamily="18" charset="-128"/>
              </a:rPr>
              <a:t>してください。また、</a:t>
            </a:r>
            <a:r>
              <a:rPr kumimoji="1" lang="ja-JP" altLang="en-US" sz="1200" b="1" u="sng" dirty="0">
                <a:latin typeface="UD デジタル 教科書体 NK-R" panose="02020400000000000000" pitchFamily="18" charset="-128"/>
                <a:ea typeface="UD デジタル 教科書体 NK-R" panose="02020400000000000000" pitchFamily="18" charset="-128"/>
              </a:rPr>
              <a:t>大阪府版（簡易版）の新規および更新用臨床調査個人票は、既に廃止</a:t>
            </a:r>
            <a:r>
              <a:rPr kumimoji="1" lang="ja-JP" altLang="en-US" sz="1200" dirty="0">
                <a:latin typeface="UD デジタル 教科書体 NK-R" panose="02020400000000000000" pitchFamily="18" charset="-128"/>
                <a:ea typeface="UD デジタル 教科書体 NK-R" panose="02020400000000000000" pitchFamily="18" charset="-128"/>
              </a:rPr>
              <a:t>され、使用できません。</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厚生労働省</a:t>
            </a:r>
            <a:r>
              <a:rPr lang="en-US" altLang="ja-JP" sz="1200" dirty="0">
                <a:latin typeface="UD デジタル 教科書体 NK-R" panose="02020400000000000000" pitchFamily="18" charset="-128"/>
                <a:ea typeface="UD デジタル 教科書体 NK-R" panose="02020400000000000000" pitchFamily="18" charset="-128"/>
              </a:rPr>
              <a:t>HP</a:t>
            </a:r>
            <a:r>
              <a:rPr lang="ja-JP" altLang="en-US" sz="1200" dirty="0"/>
              <a:t>     </a:t>
            </a:r>
            <a:endParaRPr lang="en-US" altLang="ja-JP" sz="1200" dirty="0"/>
          </a:p>
          <a:p>
            <a:pPr>
              <a:lnSpc>
                <a:spcPts val="2000"/>
              </a:lnSpc>
              <a:spcAft>
                <a:spcPts val="600"/>
              </a:spcAft>
            </a:pPr>
            <a:r>
              <a:rPr lang="en-US" altLang="ja-JP" sz="1200" dirty="0">
                <a:hlinkClick r:id="rId3"/>
              </a:rPr>
              <a:t>https://www.mhlw.go.jp/stf/seisakunitsuite/bunya/0000084783.html</a:t>
            </a:r>
            <a:endParaRPr lang="en-US" altLang="ja-JP" sz="1200" dirty="0"/>
          </a:p>
          <a:p>
            <a:pPr>
              <a:lnSpc>
                <a:spcPts val="2000"/>
              </a:lnSpc>
            </a:pPr>
            <a:r>
              <a:rPr lang="ja-JP" altLang="en-US" sz="1200" dirty="0"/>
              <a:t>■</a:t>
            </a:r>
            <a:r>
              <a:rPr lang="ja-JP" altLang="en-US" sz="1200" dirty="0">
                <a:latin typeface="UD デジタル 教科書体 NK-R" panose="02020400000000000000" pitchFamily="18" charset="-128"/>
                <a:ea typeface="UD デジタル 教科書体 NK-R" panose="02020400000000000000" pitchFamily="18" charset="-128"/>
              </a:rPr>
              <a:t>難病情報センター</a:t>
            </a:r>
            <a:r>
              <a:rPr lang="en-US" altLang="ja-JP" sz="1200" dirty="0">
                <a:latin typeface="UD デジタル 教科書体 NK-R" panose="02020400000000000000" pitchFamily="18" charset="-128"/>
                <a:ea typeface="UD デジタル 教科書体 NK-R" panose="02020400000000000000" pitchFamily="18" charset="-128"/>
              </a:rPr>
              <a:t>HP</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hlinkClick r:id="rId4"/>
              </a:rPr>
              <a:t>https://www.nanbyou.or.jp</a:t>
            </a:r>
            <a:endParaRPr lang="en-US" altLang="ja-JP" sz="1200" dirty="0">
              <a:latin typeface="UD デジタル 教科書体 NK-R" panose="02020400000000000000" pitchFamily="18" charset="-128"/>
              <a:ea typeface="UD デジタル 教科書体 NK-R" panose="02020400000000000000" pitchFamily="18" charset="-128"/>
            </a:endParaRPr>
          </a:p>
          <a:p>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500"/>
              </a:lnSpc>
            </a:pP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臨床調査個人票の正誤表はこちら　　</a:t>
            </a:r>
            <a:r>
              <a:rPr lang="en-US" altLang="ja-JP" sz="1200" u="sng" dirty="0">
                <a:solidFill>
                  <a:srgbClr val="0070C0"/>
                </a:solidFill>
                <a:latin typeface="UD デジタル 教科書体 NK-R" panose="02020400000000000000" pitchFamily="18" charset="-128"/>
                <a:ea typeface="UD デジタル 教科書体 NK-R" panose="02020400000000000000" pitchFamily="18" charset="-128"/>
              </a:rPr>
              <a:t>https://www.mhlw.go.jp/content/001483737.pdf</a:t>
            </a:r>
          </a:p>
        </p:txBody>
      </p:sp>
      <p:sp>
        <p:nvSpPr>
          <p:cNvPr id="7" name="正方形/長方形 6"/>
          <p:cNvSpPr/>
          <p:nvPr/>
        </p:nvSpPr>
        <p:spPr>
          <a:xfrm>
            <a:off x="46300" y="4526091"/>
            <a:ext cx="6748041" cy="386218"/>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医療機関確認欄</a:t>
            </a:r>
          </a:p>
        </p:txBody>
      </p:sp>
      <p:sp>
        <p:nvSpPr>
          <p:cNvPr id="16" name="加算 6">
            <a:extLst>
              <a:ext uri="{FF2B5EF4-FFF2-40B4-BE49-F238E27FC236}">
                <a16:creationId xmlns:a16="http://schemas.microsoft.com/office/drawing/2014/main" id="{0B766DA3-C003-457C-AB45-7C331F1DFDD4}"/>
              </a:ext>
            </a:extLst>
          </p:cNvPr>
          <p:cNvSpPr/>
          <p:nvPr/>
        </p:nvSpPr>
        <p:spPr>
          <a:xfrm>
            <a:off x="2395202" y="3286535"/>
            <a:ext cx="409514" cy="383912"/>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18" name="右矢印 7">
            <a:extLst>
              <a:ext uri="{FF2B5EF4-FFF2-40B4-BE49-F238E27FC236}">
                <a16:creationId xmlns:a16="http://schemas.microsoft.com/office/drawing/2014/main" id="{B382950D-4DE3-4A82-A0EC-A97212CAD13D}"/>
              </a:ext>
            </a:extLst>
          </p:cNvPr>
          <p:cNvSpPr/>
          <p:nvPr/>
        </p:nvSpPr>
        <p:spPr>
          <a:xfrm>
            <a:off x="4174645" y="3497680"/>
            <a:ext cx="453304" cy="324332"/>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grpSp>
        <p:nvGrpSpPr>
          <p:cNvPr id="24" name="グループ化 23">
            <a:extLst>
              <a:ext uri="{FF2B5EF4-FFF2-40B4-BE49-F238E27FC236}">
                <a16:creationId xmlns:a16="http://schemas.microsoft.com/office/drawing/2014/main" id="{02CA1655-BC91-4695-A529-2E189E31FCED}"/>
              </a:ext>
            </a:extLst>
          </p:cNvPr>
          <p:cNvGrpSpPr/>
          <p:nvPr/>
        </p:nvGrpSpPr>
        <p:grpSpPr>
          <a:xfrm>
            <a:off x="892097" y="2853777"/>
            <a:ext cx="1254961" cy="1257685"/>
            <a:chOff x="2786133" y="1667286"/>
            <a:chExt cx="710909" cy="759962"/>
          </a:xfrm>
        </p:grpSpPr>
        <p:sp>
          <p:nvSpPr>
            <p:cNvPr id="17" name="テキスト ボックス 16">
              <a:extLst>
                <a:ext uri="{FF2B5EF4-FFF2-40B4-BE49-F238E27FC236}">
                  <a16:creationId xmlns:a16="http://schemas.microsoft.com/office/drawing/2014/main" id="{7CF3D515-293E-40D4-B251-374AA4699A89}"/>
                </a:ext>
              </a:extLst>
            </p:cNvPr>
            <p:cNvSpPr txBox="1"/>
            <p:nvPr/>
          </p:nvSpPr>
          <p:spPr>
            <a:xfrm>
              <a:off x="2848803" y="2233462"/>
              <a:ext cx="575485" cy="193786"/>
            </a:xfrm>
            <a:prstGeom prst="rect">
              <a:avLst/>
            </a:prstGeom>
            <a:noFill/>
            <a:ln w="19050">
              <a:solidFill>
                <a:srgbClr val="FF0000"/>
              </a:solidFill>
            </a:ln>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受給者証</a:t>
              </a:r>
            </a:p>
          </p:txBody>
        </p:sp>
        <p:pic>
          <p:nvPicPr>
            <p:cNvPr id="19" name="図 18">
              <a:extLst>
                <a:ext uri="{FF2B5EF4-FFF2-40B4-BE49-F238E27FC236}">
                  <a16:creationId xmlns:a16="http://schemas.microsoft.com/office/drawing/2014/main" id="{DBA389D4-830D-45EC-B04F-D5244BF2BF09}"/>
                </a:ext>
              </a:extLst>
            </p:cNvPr>
            <p:cNvPicPr>
              <a:picLocks noChangeAspect="1"/>
            </p:cNvPicPr>
            <p:nvPr/>
          </p:nvPicPr>
          <p:blipFill>
            <a:blip r:embed="rId5"/>
            <a:stretch>
              <a:fillRect/>
            </a:stretch>
          </p:blipFill>
          <p:spPr>
            <a:xfrm>
              <a:off x="2786133" y="1667286"/>
              <a:ext cx="710909" cy="517328"/>
            </a:xfrm>
            <a:prstGeom prst="rect">
              <a:avLst/>
            </a:prstGeom>
          </p:spPr>
        </p:pic>
      </p:grpSp>
      <p:grpSp>
        <p:nvGrpSpPr>
          <p:cNvPr id="20" name="グループ化 19">
            <a:extLst>
              <a:ext uri="{FF2B5EF4-FFF2-40B4-BE49-F238E27FC236}">
                <a16:creationId xmlns:a16="http://schemas.microsoft.com/office/drawing/2014/main" id="{B672D52F-67FF-4EAB-A6DB-E0C5A7B3C1B8}"/>
              </a:ext>
            </a:extLst>
          </p:cNvPr>
          <p:cNvGrpSpPr/>
          <p:nvPr/>
        </p:nvGrpSpPr>
        <p:grpSpPr>
          <a:xfrm>
            <a:off x="4978817" y="2868563"/>
            <a:ext cx="1073947" cy="1298655"/>
            <a:chOff x="4814072" y="883026"/>
            <a:chExt cx="878611" cy="1338391"/>
          </a:xfrm>
        </p:grpSpPr>
        <p:sp>
          <p:nvSpPr>
            <p:cNvPr id="22" name="正方形/長方形 21">
              <a:extLst>
                <a:ext uri="{FF2B5EF4-FFF2-40B4-BE49-F238E27FC236}">
                  <a16:creationId xmlns:a16="http://schemas.microsoft.com/office/drawing/2014/main" id="{7273CEE9-829B-4E1C-B63F-1982F6647B36}"/>
                </a:ext>
              </a:extLst>
            </p:cNvPr>
            <p:cNvSpPr/>
            <p:nvPr/>
          </p:nvSpPr>
          <p:spPr>
            <a:xfrm>
              <a:off x="4814072" y="883026"/>
              <a:ext cx="873023" cy="29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医療機関</a:t>
              </a:r>
            </a:p>
          </p:txBody>
        </p:sp>
        <p:pic>
          <p:nvPicPr>
            <p:cNvPr id="23" name="図 22">
              <a:extLst>
                <a:ext uri="{FF2B5EF4-FFF2-40B4-BE49-F238E27FC236}">
                  <a16:creationId xmlns:a16="http://schemas.microsoft.com/office/drawing/2014/main" id="{5D290804-FD56-4917-8F0C-84C0152BD941}"/>
                </a:ext>
              </a:extLst>
            </p:cNvPr>
            <p:cNvPicPr>
              <a:picLocks noChangeAspect="1"/>
            </p:cNvPicPr>
            <p:nvPr/>
          </p:nvPicPr>
          <p:blipFill>
            <a:blip r:embed="rId6"/>
            <a:stretch>
              <a:fillRect/>
            </a:stretch>
          </p:blipFill>
          <p:spPr>
            <a:xfrm>
              <a:off x="4819660" y="1200337"/>
              <a:ext cx="873023" cy="1021080"/>
            </a:xfrm>
            <a:prstGeom prst="rect">
              <a:avLst/>
            </a:prstGeom>
          </p:spPr>
        </p:pic>
      </p:grpSp>
      <p:sp>
        <p:nvSpPr>
          <p:cNvPr id="21" name="テキスト ボックス 20">
            <a:extLst>
              <a:ext uri="{FF2B5EF4-FFF2-40B4-BE49-F238E27FC236}">
                <a16:creationId xmlns:a16="http://schemas.microsoft.com/office/drawing/2014/main" id="{A5DA37A1-9764-49BC-ADEF-31A3BE6F416C}"/>
              </a:ext>
            </a:extLst>
          </p:cNvPr>
          <p:cNvSpPr txBox="1"/>
          <p:nvPr/>
        </p:nvSpPr>
        <p:spPr>
          <a:xfrm>
            <a:off x="28877" y="9370852"/>
            <a:ext cx="6701043" cy="472309"/>
          </a:xfrm>
          <a:prstGeom prst="rect">
            <a:avLst/>
          </a:prstGeom>
          <a:noFill/>
        </p:spPr>
        <p:txBody>
          <a:bodyPr wrap="square" rtlCol="0">
            <a:spAutoFit/>
          </a:bodyPr>
          <a:lstStyle/>
          <a:p>
            <a:pPr>
              <a:lnSpc>
                <a:spcPts val="1500"/>
              </a:lnSpc>
            </a:pPr>
            <a:r>
              <a:rPr kumimoji="1" lang="en-US" altLang="ja-JP" sz="1200" b="1" dirty="0">
                <a:latin typeface="UD デジタル 教科書体 NK-R" panose="02020400000000000000" pitchFamily="18" charset="-128"/>
                <a:ea typeface="UD デジタル 教科書体 NK-R" panose="02020400000000000000" pitchFamily="18" charset="-128"/>
              </a:rPr>
              <a:t>【</a:t>
            </a:r>
            <a:r>
              <a:rPr kumimoji="1" lang="ja-JP" altLang="en-US" sz="1200" b="1" dirty="0">
                <a:latin typeface="UD デジタル 教科書体 NK-R" panose="02020400000000000000" pitchFamily="18" charset="-128"/>
                <a:ea typeface="UD デジタル 教科書体 NK-R" panose="02020400000000000000" pitchFamily="18" charset="-128"/>
              </a:rPr>
              <a:t>医療機関からのお問い合わせ先</a:t>
            </a:r>
            <a:r>
              <a:rPr kumimoji="1" lang="en-US" altLang="ja-JP" sz="1200" b="1" dirty="0">
                <a:latin typeface="UD デジタル 教科書体 NK-R" panose="02020400000000000000" pitchFamily="18" charset="-128"/>
                <a:ea typeface="UD デジタル 教科書体 NK-R" panose="02020400000000000000" pitchFamily="18" charset="-128"/>
              </a:rPr>
              <a:t>】</a:t>
            </a:r>
            <a:r>
              <a:rPr kumimoji="1" lang="ja-JP" altLang="en-US" sz="1200" b="1" dirty="0">
                <a:latin typeface="UD デジタル 教科書体 NK-R" panose="02020400000000000000" pitchFamily="18" charset="-128"/>
                <a:ea typeface="UD デジタル 教科書体 NK-R" panose="02020400000000000000" pitchFamily="18" charset="-128"/>
              </a:rPr>
              <a:t>    大阪府健康医療部保健医療室　　地域保健課難病認定グループ</a:t>
            </a:r>
            <a:r>
              <a:rPr kumimoji="1" lang="en-US" altLang="ja-JP" sz="1200" b="1" dirty="0">
                <a:latin typeface="UD デジタル 教科書体 NK-R" panose="02020400000000000000" pitchFamily="18" charset="-128"/>
                <a:ea typeface="UD デジタル 教科書体 NK-R" panose="02020400000000000000" pitchFamily="18" charset="-128"/>
              </a:rPr>
              <a:t> </a:t>
            </a:r>
          </a:p>
          <a:p>
            <a:pPr>
              <a:lnSpc>
                <a:spcPts val="1500"/>
              </a:lnSpc>
            </a:pPr>
            <a:r>
              <a:rPr kumimoji="1" lang="en-US" altLang="ja-JP" sz="1200" b="1" dirty="0">
                <a:latin typeface="UD デジタル 教科書体 NK-R" panose="02020400000000000000" pitchFamily="18" charset="-128"/>
                <a:ea typeface="UD デジタル 教科書体 NK-R" panose="02020400000000000000" pitchFamily="18" charset="-128"/>
              </a:rPr>
              <a:t>                                                        </a:t>
            </a:r>
            <a:r>
              <a:rPr kumimoji="1" lang="ja-JP" altLang="en-US" sz="1200" b="1" dirty="0">
                <a:latin typeface="UD デジタル 教科書体 NK-R" panose="02020400000000000000" pitchFamily="18" charset="-128"/>
                <a:ea typeface="UD デジタル 教科書体 NK-R" panose="02020400000000000000" pitchFamily="18" charset="-128"/>
              </a:rPr>
              <a:t>　　　　　　　　　　　　　　　　　　　　　　　　 　（代表番号）０６</a:t>
            </a:r>
            <a:r>
              <a:rPr kumimoji="1" lang="en-US" altLang="ja-JP" sz="1200" b="1" dirty="0">
                <a:latin typeface="UD デジタル 教科書体 NK-R" panose="02020400000000000000" pitchFamily="18" charset="-128"/>
                <a:ea typeface="UD デジタル 教科書体 NK-R" panose="02020400000000000000" pitchFamily="18" charset="-128"/>
              </a:rPr>
              <a:t>-</a:t>
            </a:r>
            <a:r>
              <a:rPr kumimoji="1" lang="ja-JP" altLang="en-US" sz="1200" b="1" dirty="0">
                <a:latin typeface="UD デジタル 教科書体 NK-R" panose="02020400000000000000" pitchFamily="18" charset="-128"/>
                <a:ea typeface="UD デジタル 教科書体 NK-R" panose="02020400000000000000" pitchFamily="18" charset="-128"/>
              </a:rPr>
              <a:t>６９４１</a:t>
            </a:r>
            <a:r>
              <a:rPr kumimoji="1" lang="en-US" altLang="ja-JP" sz="1200" b="1" dirty="0">
                <a:latin typeface="UD デジタル 教科書体 NK-R" panose="02020400000000000000" pitchFamily="18" charset="-128"/>
                <a:ea typeface="UD デジタル 教科書体 NK-R" panose="02020400000000000000" pitchFamily="18" charset="-128"/>
              </a:rPr>
              <a:t>-</a:t>
            </a:r>
            <a:r>
              <a:rPr kumimoji="1" lang="ja-JP" altLang="en-US" sz="1200" b="1" dirty="0">
                <a:latin typeface="UD デジタル 教科書体 NK-R" panose="02020400000000000000" pitchFamily="18" charset="-128"/>
                <a:ea typeface="UD デジタル 教科書体 NK-R" panose="02020400000000000000" pitchFamily="18" charset="-128"/>
              </a:rPr>
              <a:t>０３５１</a:t>
            </a:r>
            <a:r>
              <a:rPr kumimoji="1" lang="ja-JP" altLang="en-US" sz="1200" dirty="0"/>
              <a:t>　</a:t>
            </a:r>
          </a:p>
        </p:txBody>
      </p:sp>
      <p:sp>
        <p:nvSpPr>
          <p:cNvPr id="15" name="テキスト ボックス 14">
            <a:extLst>
              <a:ext uri="{FF2B5EF4-FFF2-40B4-BE49-F238E27FC236}">
                <a16:creationId xmlns:a16="http://schemas.microsoft.com/office/drawing/2014/main" id="{CFC1F9C2-F9FF-4BAB-86B8-3A136B697FE1}"/>
              </a:ext>
            </a:extLst>
          </p:cNvPr>
          <p:cNvSpPr txBox="1"/>
          <p:nvPr/>
        </p:nvSpPr>
        <p:spPr>
          <a:xfrm>
            <a:off x="3055100" y="3785041"/>
            <a:ext cx="1015897" cy="338554"/>
          </a:xfrm>
          <a:prstGeom prst="rect">
            <a:avLst/>
          </a:prstGeom>
          <a:solidFill>
            <a:schemeClr val="bg1"/>
          </a:solidFill>
          <a:ln w="19050">
            <a:solidFill>
              <a:srgbClr val="FF0000"/>
            </a:solid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この用紙</a:t>
            </a:r>
          </a:p>
        </p:txBody>
      </p:sp>
    </p:spTree>
    <p:extLst>
      <p:ext uri="{BB962C8B-B14F-4D97-AF65-F5344CB8AC3E}">
        <p14:creationId xmlns:p14="http://schemas.microsoft.com/office/powerpoint/2010/main" val="2119895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A58E0F06-4313-400C-A93D-02B849794B5E}"/>
              </a:ext>
            </a:extLst>
          </p:cNvPr>
          <p:cNvSpPr/>
          <p:nvPr/>
        </p:nvSpPr>
        <p:spPr>
          <a:xfrm>
            <a:off x="77320" y="248403"/>
            <a:ext cx="6703358" cy="457553"/>
          </a:xfrm>
          <a:prstGeom prst="rect">
            <a:avLst/>
          </a:prstGeom>
          <a:solidFill>
            <a:srgbClr val="C5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50265" eaLnBrk="1" fontAlgn="auto" latinLnBrk="0" hangingPunct="1">
              <a:lnSpc>
                <a:spcPct val="130000"/>
              </a:lnSpc>
              <a:spcBef>
                <a:spcPts val="0"/>
              </a:spcBef>
              <a:spcAft>
                <a:spcPts val="0"/>
              </a:spcAft>
              <a:buClrTx/>
              <a:buSzTx/>
              <a:buFontTx/>
              <a:buNone/>
              <a:tabLst/>
              <a:defRPr/>
            </a:pPr>
            <a:r>
              <a:rPr kumimoji="1" lang="ja-JP" altLang="en-US" sz="1600" b="1" kern="0" dirty="0">
                <a:solidFill>
                  <a:schemeClr val="tx1"/>
                </a:solidFill>
                <a:latin typeface="メイリオ"/>
                <a:ea typeface="メイリオ"/>
              </a:rPr>
              <a:t>令和</a:t>
            </a:r>
            <a:r>
              <a:rPr kumimoji="1" lang="en-US" altLang="ja-JP" sz="1600" b="1" kern="0" dirty="0">
                <a:solidFill>
                  <a:schemeClr val="tx1"/>
                </a:solidFill>
                <a:latin typeface="メイリオ"/>
                <a:ea typeface="メイリオ"/>
              </a:rPr>
              <a:t>7</a:t>
            </a:r>
            <a:r>
              <a:rPr kumimoji="1" lang="ja-JP" altLang="en-US" sz="1600" b="1" kern="0" dirty="0">
                <a:solidFill>
                  <a:schemeClr val="tx1"/>
                </a:solidFill>
                <a:latin typeface="メイリオ"/>
                <a:ea typeface="メイリオ"/>
              </a:rPr>
              <a:t>年度以降の</a:t>
            </a:r>
            <a:r>
              <a:rPr kumimoji="1" lang="ja-JP" altLang="en-US" sz="1600" b="1" i="0" u="none" strike="noStrike" kern="0" cap="none" spc="0" normalizeH="0" baseline="0" noProof="0" dirty="0">
                <a:ln>
                  <a:noFill/>
                </a:ln>
                <a:solidFill>
                  <a:schemeClr val="tx1"/>
                </a:solidFill>
                <a:effectLst/>
                <a:uLnTx/>
                <a:uFillTx/>
                <a:latin typeface="メイリオ"/>
                <a:ea typeface="メイリオ"/>
                <a:cs typeface="+mn-cs"/>
              </a:rPr>
              <a:t> 臨床調査個人票の取扱い について</a:t>
            </a:r>
          </a:p>
        </p:txBody>
      </p:sp>
      <p:graphicFrame>
        <p:nvGraphicFramePr>
          <p:cNvPr id="4" name="表 2">
            <a:extLst>
              <a:ext uri="{FF2B5EF4-FFF2-40B4-BE49-F238E27FC236}">
                <a16:creationId xmlns:a16="http://schemas.microsoft.com/office/drawing/2014/main" id="{C4AF7C24-5668-45DF-A54A-0D8D1E9BDDF9}"/>
              </a:ext>
            </a:extLst>
          </p:cNvPr>
          <p:cNvGraphicFramePr>
            <a:graphicFrameLocks noGrp="1"/>
          </p:cNvGraphicFramePr>
          <p:nvPr>
            <p:extLst>
              <p:ext uri="{D42A27DB-BD31-4B8C-83A1-F6EECF244321}">
                <p14:modId xmlns:p14="http://schemas.microsoft.com/office/powerpoint/2010/main" val="4217165200"/>
              </p:ext>
            </p:extLst>
          </p:nvPr>
        </p:nvGraphicFramePr>
        <p:xfrm>
          <a:off x="131106" y="2661559"/>
          <a:ext cx="6629400" cy="1468798"/>
        </p:xfrm>
        <a:graphic>
          <a:graphicData uri="http://schemas.openxmlformats.org/drawingml/2006/table">
            <a:tbl>
              <a:tblPr firstRow="1" bandRow="1">
                <a:tableStyleId>{5940675A-B579-460E-94D1-54222C63F5DA}</a:tableStyleId>
              </a:tblPr>
              <a:tblGrid>
                <a:gridCol w="294860">
                  <a:extLst>
                    <a:ext uri="{9D8B030D-6E8A-4147-A177-3AD203B41FA5}">
                      <a16:colId xmlns:a16="http://schemas.microsoft.com/office/drawing/2014/main" val="2802981677"/>
                    </a:ext>
                  </a:extLst>
                </a:gridCol>
                <a:gridCol w="1681614">
                  <a:extLst>
                    <a:ext uri="{9D8B030D-6E8A-4147-A177-3AD203B41FA5}">
                      <a16:colId xmlns:a16="http://schemas.microsoft.com/office/drawing/2014/main" val="863278700"/>
                    </a:ext>
                  </a:extLst>
                </a:gridCol>
                <a:gridCol w="1159727">
                  <a:extLst>
                    <a:ext uri="{9D8B030D-6E8A-4147-A177-3AD203B41FA5}">
                      <a16:colId xmlns:a16="http://schemas.microsoft.com/office/drawing/2014/main" val="3602830949"/>
                    </a:ext>
                  </a:extLst>
                </a:gridCol>
                <a:gridCol w="3493199">
                  <a:extLst>
                    <a:ext uri="{9D8B030D-6E8A-4147-A177-3AD203B41FA5}">
                      <a16:colId xmlns:a16="http://schemas.microsoft.com/office/drawing/2014/main" val="4045605186"/>
                    </a:ext>
                  </a:extLst>
                </a:gridCol>
              </a:tblGrid>
              <a:tr h="280078">
                <a:tc>
                  <a:txBody>
                    <a:bodyPr/>
                    <a:lstStyle/>
                    <a:p>
                      <a:endParaRPr kumimoji="1" lang="ja-JP" altLang="en-US" sz="1200">
                        <a:solidFill>
                          <a:schemeClr val="tx1"/>
                        </a:solidFill>
                        <a:latin typeface="UD デジタル 教科書体 NK-R" panose="02020400000000000000" pitchFamily="18" charset="-128"/>
                        <a:ea typeface="UD デジタル 教科書体 NK-R" panose="02020400000000000000" pitchFamily="18" charset="-128"/>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rPr>
                        <a:t>診断基準</a:t>
                      </a:r>
                      <a:endParaRPr kumimoji="1" lang="ja-JP" altLang="en-US" sz="12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a:tc>
                <a:tc>
                  <a:txBody>
                    <a:bodyPr/>
                    <a:lstStyle/>
                    <a:p>
                      <a:pPr algn="ctr"/>
                      <a:r>
                        <a:rPr kumimoji="1" lang="ja-JP" altLang="en-US" sz="1200" b="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rPr>
                        <a:t>重症度分類 </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臨床調査個人票における記載</a:t>
                      </a:r>
                    </a:p>
                  </a:txBody>
                  <a:tcPr/>
                </a:tc>
                <a:extLst>
                  <a:ext uri="{0D108BD9-81ED-4DB2-BD59-A6C34878D82A}">
                    <a16:rowId xmlns:a16="http://schemas.microsoft.com/office/drawing/2014/main" val="505230618"/>
                  </a:ext>
                </a:extLst>
              </a:tr>
              <a:tr h="1150727">
                <a:tc>
                  <a:txBody>
                    <a:bodyP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更新申請</a:t>
                      </a:r>
                    </a:p>
                  </a:txBody>
                  <a:tcPr/>
                </a:tc>
                <a:tc>
                  <a:txBody>
                    <a:bodyP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過去に認定済であることをもって診断基準を満たしているものとし、右記のとおり臨床調査個人票を記載する</a:t>
                      </a:r>
                    </a:p>
                  </a:txBody>
                  <a:tcPr/>
                </a:tc>
                <a:tc>
                  <a:txBody>
                    <a:bodyPr/>
                    <a:lstStyle/>
                    <a:p>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改正後</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の重症度分類に基づき重症度の判定を行う。</a:t>
                      </a:r>
                    </a:p>
                  </a:txBody>
                  <a:tcPr/>
                </a:tc>
                <a:tc>
                  <a:txBody>
                    <a:bodyP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「症状の概要、経過、特記すべき事項など」欄に「認定済」と記載</a:t>
                      </a:r>
                    </a:p>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●＜診断のカテゴリー＞欄で「非該当」となる場合は、チェックを入れず空欄とする</a:t>
                      </a:r>
                    </a:p>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●その他も通常どおり記載（「診断基準に関する事項」も含めて全て記載する）</a:t>
                      </a:r>
                    </a:p>
                  </a:txBody>
                  <a:tcPr/>
                </a:tc>
                <a:extLst>
                  <a:ext uri="{0D108BD9-81ED-4DB2-BD59-A6C34878D82A}">
                    <a16:rowId xmlns:a16="http://schemas.microsoft.com/office/drawing/2014/main" val="1760285316"/>
                  </a:ext>
                </a:extLst>
              </a:tr>
            </a:tbl>
          </a:graphicData>
        </a:graphic>
      </p:graphicFrame>
      <p:sp>
        <p:nvSpPr>
          <p:cNvPr id="9" name="テキスト ボックス 8">
            <a:extLst>
              <a:ext uri="{FF2B5EF4-FFF2-40B4-BE49-F238E27FC236}">
                <a16:creationId xmlns:a16="http://schemas.microsoft.com/office/drawing/2014/main" id="{A23B0D24-840B-4455-A4D5-704344A4C704}"/>
              </a:ext>
            </a:extLst>
          </p:cNvPr>
          <p:cNvSpPr txBox="1"/>
          <p:nvPr/>
        </p:nvSpPr>
        <p:spPr>
          <a:xfrm>
            <a:off x="43699" y="714846"/>
            <a:ext cx="6750425" cy="1938992"/>
          </a:xfrm>
          <a:prstGeom prst="rect">
            <a:avLst/>
          </a:prstGeom>
          <a:noFill/>
        </p:spPr>
        <p:txBody>
          <a:bodyPr wrap="square" rtlCol="0">
            <a:spAutoFit/>
          </a:bodyPr>
          <a:lstStyle/>
          <a:p>
            <a:r>
              <a:rPr lang="ja-JP" altLang="en-US" sz="1200" b="1" dirty="0">
                <a:latin typeface="UD デジタル 教科書体 NK-R" panose="02020400000000000000" pitchFamily="18" charset="-128"/>
                <a:ea typeface="UD デジタル 教科書体 NK-R" panose="02020400000000000000" pitchFamily="18" charset="-128"/>
              </a:rPr>
              <a:t>①</a:t>
            </a:r>
            <a:r>
              <a:rPr lang="ja-JP" altLang="en-US" sz="1200" dirty="0">
                <a:latin typeface="UD デジタル 教科書体 NK-R" panose="02020400000000000000" pitchFamily="18" charset="-128"/>
                <a:ea typeface="UD デジタル 教科書体 NK-R" panose="02020400000000000000" pitchFamily="18" charset="-128"/>
              </a:rPr>
              <a:t>令和</a:t>
            </a:r>
            <a:r>
              <a:rPr lang="en-US" altLang="ja-JP" sz="1200" dirty="0">
                <a:latin typeface="UD デジタル 教科書体 NK-R" panose="02020400000000000000" pitchFamily="18" charset="-128"/>
                <a:ea typeface="UD デジタル 教科書体 NK-R" panose="02020400000000000000" pitchFamily="18" charset="-128"/>
              </a:rPr>
              <a:t>6</a:t>
            </a:r>
            <a:r>
              <a:rPr lang="ja-JP" altLang="en-US" sz="1200" dirty="0">
                <a:latin typeface="UD デジタル 教科書体 NK-R" panose="02020400000000000000" pitchFamily="18" charset="-128"/>
                <a:ea typeface="UD デジタル 教科書体 NK-R" panose="02020400000000000000" pitchFamily="18" charset="-128"/>
              </a:rPr>
              <a:t>年</a:t>
            </a:r>
            <a:r>
              <a:rPr lang="en-US" altLang="ja-JP" sz="1200" dirty="0">
                <a:latin typeface="UD デジタル 教科書体 NK-R" panose="02020400000000000000" pitchFamily="18" charset="-128"/>
                <a:ea typeface="UD デジタル 教科書体 NK-R" panose="02020400000000000000" pitchFamily="18" charset="-128"/>
              </a:rPr>
              <a:t>4</a:t>
            </a:r>
            <a:r>
              <a:rPr lang="ja-JP" altLang="en-US" sz="1200" dirty="0">
                <a:latin typeface="UD デジタル 教科書体 NK-R" panose="02020400000000000000" pitchFamily="18" charset="-128"/>
                <a:ea typeface="UD デジタル 教科書体 NK-R" panose="02020400000000000000" pitchFamily="18" charset="-128"/>
              </a:rPr>
              <a:t>月</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日に行われた診断基準及び重症度分類のアップデートに伴う、</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年間の移行期間（経過措置）が終了しました</a:t>
            </a:r>
            <a:r>
              <a:rPr lang="ja-JP" altLang="en-US" sz="1200" b="1" dirty="0">
                <a:latin typeface="UD デジタル 教科書体 NK-R" panose="02020400000000000000" pitchFamily="18" charset="-128"/>
                <a:ea typeface="UD デジタル 教科書体 NK-R" panose="02020400000000000000" pitchFamily="18" charset="-128"/>
              </a:rPr>
              <a:t>。</a:t>
            </a:r>
            <a:endParaRPr lang="en-US" altLang="ja-JP" sz="1200" b="1" dirty="0">
              <a:latin typeface="UD デジタル 教科書体 NK-R" panose="02020400000000000000" pitchFamily="18" charset="-128"/>
              <a:ea typeface="UD デジタル 教科書体 NK-R" panose="02020400000000000000" pitchFamily="18" charset="-128"/>
            </a:endParaRPr>
          </a:p>
          <a:p>
            <a:r>
              <a:rPr lang="ja-JP" altLang="en-US" sz="1200" b="1" dirty="0">
                <a:latin typeface="UD デジタル 教科書体 NK-R" panose="02020400000000000000" pitchFamily="18" charset="-128"/>
                <a:ea typeface="UD デジタル 教科書体 NK-R" panose="02020400000000000000" pitchFamily="18" charset="-128"/>
              </a:rPr>
              <a:t>　</a:t>
            </a:r>
            <a:r>
              <a:rPr lang="ja-JP" altLang="en-US" sz="1200" b="1" u="sng" dirty="0">
                <a:latin typeface="UD デジタル 教科書体 NK-R" panose="02020400000000000000" pitchFamily="18" charset="-128"/>
                <a:ea typeface="UD デジタル 教科書体 NK-R" panose="02020400000000000000" pitchFamily="18" charset="-128"/>
              </a:rPr>
              <a:t>令和７年４月１日以降に作成された臨床調査個人票（以後、「臨個票」）による申請</a:t>
            </a:r>
            <a:r>
              <a:rPr lang="ja-JP" altLang="en-US" sz="1200" dirty="0">
                <a:latin typeface="UD デジタル 教科書体 NK-R" panose="02020400000000000000" pitchFamily="18" charset="-128"/>
                <a:ea typeface="UD デジタル 教科書体 NK-R" panose="02020400000000000000" pitchFamily="18" charset="-128"/>
              </a:rPr>
              <a:t>については、</a:t>
            </a:r>
            <a:r>
              <a:rPr lang="ja-JP" altLang="en-US" sz="1200" b="1" u="sng" dirty="0">
                <a:latin typeface="UD デジタル 教科書体 NK-R" panose="02020400000000000000" pitchFamily="18" charset="-128"/>
                <a:ea typeface="UD デジタル 教科書体 NK-R" panose="02020400000000000000" pitchFamily="18" charset="-128"/>
              </a:rPr>
              <a:t>改正後の診断基準、重症度分類及び臨個票により審査を行う</a:t>
            </a:r>
            <a:r>
              <a:rPr lang="ja-JP" altLang="en-US" sz="1200" dirty="0">
                <a:latin typeface="UD デジタル 教科書体 NK-R" panose="02020400000000000000" pitchFamily="18" charset="-128"/>
                <a:ea typeface="UD デジタル 教科書体 NK-R" panose="02020400000000000000" pitchFamily="18" charset="-128"/>
              </a:rPr>
              <a:t>こととなり、改正前の診断基準、重症度分類及び臨個票は用いないものとします。臨個票を作成される場合は、</a:t>
            </a:r>
            <a:r>
              <a:rPr lang="ja-JP" altLang="en-US" sz="1200" b="1" u="sng" dirty="0">
                <a:latin typeface="UD デジタル 教科書体 NK-R" panose="02020400000000000000" pitchFamily="18" charset="-128"/>
                <a:ea typeface="UD デジタル 教科書体 NK-R" panose="02020400000000000000" pitchFamily="18" charset="-128"/>
              </a:rPr>
              <a:t>必ず改正後の臨個票を使用</a:t>
            </a:r>
            <a:r>
              <a:rPr lang="ja-JP" altLang="en-US" sz="1200" dirty="0">
                <a:latin typeface="UD デジタル 教科書体 NK-R" panose="02020400000000000000" pitchFamily="18" charset="-128"/>
                <a:ea typeface="UD デジタル 教科書体 NK-R" panose="02020400000000000000" pitchFamily="18" charset="-128"/>
              </a:rPr>
              <a:t>してください。なお、</a:t>
            </a:r>
            <a:r>
              <a:rPr lang="ja-JP" altLang="en-US" sz="1200" b="1" u="sng" dirty="0">
                <a:latin typeface="UD デジタル 教科書体 NK-R" panose="02020400000000000000" pitchFamily="18" charset="-128"/>
                <a:ea typeface="UD デジタル 教科書体 NK-R" panose="02020400000000000000" pitchFamily="18" charset="-128"/>
              </a:rPr>
              <a:t>改正前の臨個票を使用した場合</a:t>
            </a:r>
            <a:r>
              <a:rPr lang="ja-JP" altLang="en-US" sz="1200" dirty="0">
                <a:latin typeface="UD デジタル 教科書体 NK-R" panose="02020400000000000000" pitchFamily="18" charset="-128"/>
                <a:ea typeface="UD デジタル 教科書体 NK-R" panose="02020400000000000000" pitchFamily="18" charset="-128"/>
              </a:rPr>
              <a:t>、改正後の診断基準で必要となる検査項目等について、</a:t>
            </a:r>
            <a:r>
              <a:rPr lang="ja-JP" altLang="en-US" sz="1200" b="1" u="sng" dirty="0">
                <a:latin typeface="UD デジタル 教科書体 NK-R" panose="02020400000000000000" pitchFamily="18" charset="-128"/>
                <a:ea typeface="UD デジタル 教科書体 NK-R" panose="02020400000000000000" pitchFamily="18" charset="-128"/>
              </a:rPr>
              <a:t>電話で検査結果等の照会</a:t>
            </a:r>
            <a:r>
              <a:rPr lang="ja-JP" altLang="en-US" sz="1200" dirty="0">
                <a:latin typeface="UD デジタル 教科書体 NK-R" panose="02020400000000000000" pitchFamily="18" charset="-128"/>
                <a:ea typeface="UD デジタル 教科書体 NK-R" panose="02020400000000000000" pitchFamily="18" charset="-128"/>
              </a:rPr>
              <a:t>を行います。</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②</a:t>
            </a:r>
            <a:r>
              <a:rPr lang="ja-JP" altLang="en-US" sz="1200" b="1" u="sng" dirty="0">
                <a:latin typeface="UD デジタル 教科書体 NK-R" panose="02020400000000000000" pitchFamily="18" charset="-128"/>
                <a:ea typeface="UD デジタル 教科書体 NK-R" panose="02020400000000000000" pitchFamily="18" charset="-128"/>
              </a:rPr>
              <a:t>「ミトコンドリア病」「全身性エリテマトーデス」及び「下垂体性</a:t>
            </a:r>
            <a:r>
              <a:rPr lang="en-US" altLang="ja-JP" sz="1200" b="1" u="sng" dirty="0">
                <a:latin typeface="UD デジタル 教科書体 NK-R" panose="02020400000000000000" pitchFamily="18" charset="-128"/>
                <a:ea typeface="UD デジタル 教科書体 NK-R" panose="02020400000000000000" pitchFamily="18" charset="-128"/>
              </a:rPr>
              <a:t>PRL </a:t>
            </a:r>
            <a:r>
              <a:rPr lang="ja-JP" altLang="en-US" sz="1200" b="1" u="sng" dirty="0">
                <a:latin typeface="UD デジタル 教科書体 NK-R" panose="02020400000000000000" pitchFamily="18" charset="-128"/>
                <a:ea typeface="UD デジタル 教科書体 NK-R" panose="02020400000000000000" pitchFamily="18" charset="-128"/>
              </a:rPr>
              <a:t>分泌亢進症」の患者の「更新申請」</a:t>
            </a:r>
            <a:r>
              <a:rPr lang="ja-JP" altLang="en-US" sz="1200" dirty="0">
                <a:latin typeface="UD デジタル 教科書体 NK-R" panose="02020400000000000000" pitchFamily="18" charset="-128"/>
                <a:ea typeface="UD デジタル 教科書体 NK-R" panose="02020400000000000000" pitchFamily="18" charset="-128"/>
              </a:rPr>
              <a:t>については、改正後の診断基準により対象範囲が狭まる可能性があるため、以下の取扱いとなります。</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（新規申請については原則、その他の疾病と同様の取扱いです。）</a:t>
            </a:r>
          </a:p>
        </p:txBody>
      </p:sp>
      <p:sp>
        <p:nvSpPr>
          <p:cNvPr id="10" name="テキスト ボックス 9">
            <a:extLst>
              <a:ext uri="{FF2B5EF4-FFF2-40B4-BE49-F238E27FC236}">
                <a16:creationId xmlns:a16="http://schemas.microsoft.com/office/drawing/2014/main" id="{D9D88055-7741-42D8-93F2-D1F594832CC3}"/>
              </a:ext>
            </a:extLst>
          </p:cNvPr>
          <p:cNvSpPr txBox="1"/>
          <p:nvPr/>
        </p:nvSpPr>
        <p:spPr>
          <a:xfrm>
            <a:off x="87405" y="4754850"/>
            <a:ext cx="6683186" cy="2677656"/>
          </a:xfrm>
          <a:prstGeom prst="rect">
            <a:avLst/>
          </a:prstGeom>
          <a:noFill/>
        </p:spPr>
        <p:txBody>
          <a:bodyPr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b="1" dirty="0">
                <a:latin typeface="UD デジタル 教科書体 NK-R" panose="02020400000000000000" pitchFamily="18" charset="-128"/>
                <a:ea typeface="UD デジタル 教科書体 NK-R" panose="02020400000000000000" pitchFamily="18" charset="-128"/>
              </a:rPr>
              <a:t>臨床調査個人票は最新の様式を使用してください。</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u="sng" dirty="0">
                <a:latin typeface="UD デジタル 教科書体 NK-R" panose="02020400000000000000" pitchFamily="18" charset="-128"/>
                <a:ea typeface="UD デジタル 教科書体 NK-R" panose="02020400000000000000" pitchFamily="18" charset="-128"/>
              </a:rPr>
              <a:t>改正後の臨個票（新様式）の右下の数字（帳票</a:t>
            </a:r>
            <a:r>
              <a:rPr kumimoji="1" lang="en-US" altLang="ja-JP" sz="1200" u="sng" dirty="0">
                <a:latin typeface="UD デジタル 教科書体 NK-R" panose="02020400000000000000" pitchFamily="18" charset="-128"/>
                <a:ea typeface="UD デジタル 教科書体 NK-R" panose="02020400000000000000" pitchFamily="18" charset="-128"/>
              </a:rPr>
              <a:t>ID</a:t>
            </a:r>
            <a:r>
              <a:rPr kumimoji="1" lang="ja-JP" altLang="en-US" sz="1200" u="sng" dirty="0">
                <a:latin typeface="UD デジタル 教科書体 NK-R" panose="02020400000000000000" pitchFamily="18" charset="-128"/>
                <a:ea typeface="UD デジタル 教科書体 NK-R" panose="02020400000000000000" pitchFamily="18" charset="-128"/>
              </a:rPr>
              <a:t>）は、「</a:t>
            </a:r>
            <a:r>
              <a:rPr kumimoji="1" lang="en-US" altLang="ja-JP" sz="1200" u="sng" dirty="0">
                <a:latin typeface="UD デジタル 教科書体 NK-R" panose="02020400000000000000" pitchFamily="18" charset="-128"/>
                <a:ea typeface="UD デジタル 教科書体 NK-R" panose="02020400000000000000" pitchFamily="18" charset="-128"/>
              </a:rPr>
              <a:t>2403-</a:t>
            </a:r>
            <a:r>
              <a:rPr kumimoji="1" lang="ja-JP" altLang="en-US" sz="1200" u="sng" dirty="0">
                <a:latin typeface="UD デジタル 教科書体 NK-R" panose="02020400000000000000" pitchFamily="18" charset="-128"/>
                <a:ea typeface="UD デジタル 教科書体 NK-R" panose="02020400000000000000" pitchFamily="18" charset="-128"/>
              </a:rPr>
              <a:t>」及び「</a:t>
            </a:r>
            <a:r>
              <a:rPr kumimoji="1" lang="en-US" altLang="ja-JP" sz="1200" u="sng" dirty="0">
                <a:latin typeface="UD デジタル 教科書体 NK-R" panose="02020400000000000000" pitchFamily="18" charset="-128"/>
                <a:ea typeface="UD デジタル 教科書体 NK-R" panose="02020400000000000000" pitchFamily="18" charset="-128"/>
              </a:rPr>
              <a:t>2503-</a:t>
            </a:r>
            <a:r>
              <a:rPr kumimoji="1" lang="ja-JP" altLang="en-US" sz="1200" u="sng" dirty="0">
                <a:latin typeface="UD デジタル 教科書体 NK-R" panose="02020400000000000000" pitchFamily="18" charset="-128"/>
                <a:ea typeface="UD デジタル 教科書体 NK-R" panose="02020400000000000000" pitchFamily="18" charset="-128"/>
              </a:rPr>
              <a:t>」から始まっています。</a:t>
            </a: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1703-</a:t>
            </a: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2309-</a:t>
            </a:r>
            <a:r>
              <a:rPr kumimoji="1" lang="ja-JP" altLang="en-US" sz="1200" dirty="0">
                <a:latin typeface="UD デジタル 教科書体 NK-R" panose="02020400000000000000" pitchFamily="18" charset="-128"/>
                <a:ea typeface="UD デジタル 教科書体 NK-R" panose="02020400000000000000" pitchFamily="18" charset="-128"/>
              </a:rPr>
              <a:t>」で始まっているものは、改正前の臨個票（旧様式）です。今後は、使用しないでください。）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u="sng" dirty="0">
                <a:latin typeface="UD デジタル 教科書体 NK-R" panose="02020400000000000000" pitchFamily="18" charset="-128"/>
                <a:ea typeface="UD デジタル 教科書体 NK-R" panose="02020400000000000000" pitchFamily="18" charset="-128"/>
              </a:rPr>
              <a:t>「医師の氏名」欄は、臨床調査個人票につき１名です。</a:t>
            </a:r>
            <a:r>
              <a:rPr kumimoji="1" lang="ja-JP" altLang="en-US" sz="1200" dirty="0">
                <a:latin typeface="UD デジタル 教科書体 NK-R" panose="02020400000000000000" pitchFamily="18" charset="-128"/>
                <a:ea typeface="UD デジタル 教科書体 NK-R" panose="02020400000000000000" pitchFamily="18" charset="-128"/>
              </a:rPr>
              <a:t>受診科が複数の場合や主治医が複数いる場合も、書類の責任者として１名を記載して下さい。</a:t>
            </a:r>
          </a:p>
          <a:p>
            <a:r>
              <a:rPr kumimoji="1" lang="ja-JP" altLang="en-US" sz="1200" dirty="0">
                <a:latin typeface="UD デジタル 教科書体 NK-R" panose="02020400000000000000" pitchFamily="18" charset="-128"/>
                <a:ea typeface="UD デジタル 教科書体 NK-R" panose="02020400000000000000" pitchFamily="18" charset="-128"/>
              </a:rPr>
              <a:t>●研究利用の観点からも全ての項目を記入することが望ましいとされていますが、枠線の規定があるものは、その規定に従って記載してください。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b="0" u="none" dirty="0">
                <a:latin typeface="UD デジタル 教科書体 NK-R" panose="02020400000000000000" pitchFamily="18" charset="-128"/>
                <a:ea typeface="UD デジタル 教科書体 NK-R" panose="02020400000000000000" pitchFamily="18" charset="-128"/>
              </a:rPr>
              <a:t>診断基準に関する事項は、診断基準上に特段の規定がない限り、いずれの時期のものを⽤いても差し⽀えありません。</a:t>
            </a:r>
            <a:endParaRPr kumimoji="1" lang="en-US" altLang="ja-JP" sz="1200" b="0" u="none"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b="1" u="sng" dirty="0">
                <a:latin typeface="UD デジタル 教科書体 NK-R" panose="02020400000000000000" pitchFamily="18" charset="-128"/>
                <a:ea typeface="UD デジタル 教科書体 NK-R" panose="02020400000000000000" pitchFamily="18" charset="-128"/>
              </a:rPr>
              <a:t>治療開始後における「重症度分類」は、適切な医学的管理の下で治療が行われている状態で、直近</a:t>
            </a:r>
            <a:r>
              <a:rPr kumimoji="1" lang="en-US" altLang="ja-JP" sz="1200" b="1" u="sng" dirty="0">
                <a:latin typeface="UD デジタル 教科書体 NK-R" panose="02020400000000000000" pitchFamily="18" charset="-128"/>
                <a:ea typeface="UD デジタル 教科書体 NK-R" panose="02020400000000000000" pitchFamily="18" charset="-128"/>
              </a:rPr>
              <a:t>6</a:t>
            </a:r>
            <a:r>
              <a:rPr kumimoji="1" lang="ja-JP" altLang="en-US" sz="1200" b="1" u="sng" dirty="0">
                <a:latin typeface="UD デジタル 教科書体 NK-R" panose="02020400000000000000" pitchFamily="18" charset="-128"/>
                <a:ea typeface="UD デジタル 教科書体 NK-R" panose="02020400000000000000" pitchFamily="18" charset="-128"/>
              </a:rPr>
              <a:t>か月間で最も悪い状態を記載してください。</a:t>
            </a:r>
          </a:p>
          <a:p>
            <a:r>
              <a:rPr kumimoji="1" lang="ja-JP" altLang="en-US" sz="1200" dirty="0">
                <a:latin typeface="UD デジタル 教科書体 NK-R" panose="02020400000000000000" pitchFamily="18" charset="-128"/>
                <a:ea typeface="UD デジタル 教科書体 NK-R" panose="02020400000000000000" pitchFamily="18" charset="-128"/>
              </a:rPr>
              <a:t>●「診断年月日」欄は、上記の重症度分類を含む臨個票に書かれた内容を診断した日（記載年月日の直近</a:t>
            </a:r>
            <a:r>
              <a:rPr kumimoji="1" lang="en-US" altLang="ja-JP" sz="1200" dirty="0">
                <a:latin typeface="UD デジタル 教科書体 NK-R" panose="02020400000000000000" pitchFamily="18" charset="-128"/>
                <a:ea typeface="UD デジタル 教科書体 NK-R" panose="02020400000000000000" pitchFamily="18" charset="-128"/>
              </a:rPr>
              <a:t>6</a:t>
            </a:r>
            <a:r>
              <a:rPr kumimoji="1" lang="ja-JP" altLang="en-US" sz="1200" dirty="0">
                <a:latin typeface="UD デジタル 教科書体 NK-R" panose="02020400000000000000" pitchFamily="18" charset="-128"/>
                <a:ea typeface="UD デジタル 教科書体 NK-R" panose="02020400000000000000" pitchFamily="18" charset="-128"/>
              </a:rPr>
              <a:t>か月以内の日にち）を記入してください。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a:extLst>
              <a:ext uri="{FF2B5EF4-FFF2-40B4-BE49-F238E27FC236}">
                <a16:creationId xmlns:a16="http://schemas.microsoft.com/office/drawing/2014/main" id="{0C0D213C-419F-4F35-9000-B0680FDEFD7F}"/>
              </a:ext>
            </a:extLst>
          </p:cNvPr>
          <p:cNvSpPr txBox="1"/>
          <p:nvPr/>
        </p:nvSpPr>
        <p:spPr>
          <a:xfrm>
            <a:off x="84041" y="7955038"/>
            <a:ext cx="6723529" cy="1384995"/>
          </a:xfrm>
          <a:prstGeom prst="rect">
            <a:avLst/>
          </a:prstGeom>
          <a:noFill/>
        </p:spPr>
        <p:txBody>
          <a:bodyPr wrap="square" rtlCol="0">
            <a:spAutoFit/>
          </a:bodyPr>
          <a:lstStyle/>
          <a:p>
            <a:r>
              <a:rPr lang="ja-JP" altLang="en-US" sz="1200" dirty="0">
                <a:latin typeface="BIZ UDPゴシック" panose="020B0400000000000000" pitchFamily="50" charset="-128"/>
                <a:ea typeface="BIZ UDPゴシック" panose="020B0400000000000000" pitchFamily="50" charset="-128"/>
              </a:rPr>
              <a:t>　</a:t>
            </a:r>
            <a:r>
              <a:rPr lang="ja-JP" altLang="en-US" sz="1200" b="1" u="sng" dirty="0">
                <a:latin typeface="UD デジタル 教科書体 NK-R" panose="02020400000000000000" pitchFamily="18" charset="-128"/>
                <a:ea typeface="UD デジタル 教科書体 NK-R" panose="02020400000000000000" pitchFamily="18" charset="-128"/>
              </a:rPr>
              <a:t>令和</a:t>
            </a:r>
            <a:r>
              <a:rPr lang="en-US" altLang="ja-JP" sz="1200" b="1" u="sng" dirty="0">
                <a:latin typeface="UD デジタル 教科書体 NK-R" panose="02020400000000000000" pitchFamily="18" charset="-128"/>
                <a:ea typeface="UD デジタル 教科書体 NK-R" panose="02020400000000000000" pitchFamily="18" charset="-128"/>
              </a:rPr>
              <a:t>6</a:t>
            </a:r>
            <a:r>
              <a:rPr lang="ja-JP" altLang="en-US" sz="1200" b="1" u="sng" dirty="0">
                <a:latin typeface="UD デジタル 教科書体 NK-R" panose="02020400000000000000" pitchFamily="18" charset="-128"/>
                <a:ea typeface="UD デジタル 教科書体 NK-R" panose="02020400000000000000" pitchFamily="18" charset="-128"/>
              </a:rPr>
              <a:t>年</a:t>
            </a:r>
            <a:r>
              <a:rPr lang="en-US" altLang="ja-JP" sz="1200" b="1" u="sng" dirty="0">
                <a:latin typeface="UD デジタル 教科書体 NK-R" panose="02020400000000000000" pitchFamily="18" charset="-128"/>
                <a:ea typeface="UD デジタル 教科書体 NK-R" panose="02020400000000000000" pitchFamily="18" charset="-128"/>
              </a:rPr>
              <a:t>4</a:t>
            </a:r>
            <a:r>
              <a:rPr lang="ja-JP" altLang="en-US" sz="1200" b="1" u="sng" dirty="0">
                <a:latin typeface="UD デジタル 教科書体 NK-R" panose="02020400000000000000" pitchFamily="18" charset="-128"/>
                <a:ea typeface="UD デジタル 教科書体 NK-R" panose="02020400000000000000" pitchFamily="18" charset="-128"/>
              </a:rPr>
              <a:t>月</a:t>
            </a:r>
            <a:r>
              <a:rPr lang="en-US" altLang="ja-JP" sz="1200" b="1" u="sng" dirty="0">
                <a:latin typeface="UD デジタル 教科書体 NK-R" panose="02020400000000000000" pitchFamily="18" charset="-128"/>
                <a:ea typeface="UD デジタル 教科書体 NK-R" panose="02020400000000000000" pitchFamily="18" charset="-128"/>
              </a:rPr>
              <a:t>1</a:t>
            </a:r>
            <a:r>
              <a:rPr lang="ja-JP" altLang="en-US" sz="1200" b="1" u="sng" dirty="0">
                <a:latin typeface="UD デジタル 教科書体 NK-R" panose="02020400000000000000" pitchFamily="18" charset="-128"/>
                <a:ea typeface="UD デジタル 教科書体 NK-R" panose="02020400000000000000" pitchFamily="18" charset="-128"/>
              </a:rPr>
              <a:t>日より、新しい難病データベース（</a:t>
            </a:r>
            <a:r>
              <a:rPr lang="en-US" altLang="ja-JP" sz="1200" b="1" u="sng" dirty="0">
                <a:latin typeface="UD デジタル 教科書体 NK-R" panose="02020400000000000000" pitchFamily="18" charset="-128"/>
                <a:ea typeface="UD デジタル 教科書体 NK-R" panose="02020400000000000000" pitchFamily="18" charset="-128"/>
              </a:rPr>
              <a:t>DB</a:t>
            </a:r>
            <a:r>
              <a:rPr lang="ja-JP" altLang="en-US" sz="1200" b="1" u="sng" dirty="0">
                <a:latin typeface="UD デジタル 教科書体 NK-R" panose="02020400000000000000" pitchFamily="18" charset="-128"/>
                <a:ea typeface="UD デジタル 教科書体 NK-R" panose="02020400000000000000" pitchFamily="18" charset="-128"/>
              </a:rPr>
              <a:t>）の利用が開始</a:t>
            </a:r>
            <a:r>
              <a:rPr lang="ja-JP" altLang="en-US" sz="1200" dirty="0">
                <a:latin typeface="UD デジタル 教科書体 NK-R" panose="02020400000000000000" pitchFamily="18" charset="-128"/>
                <a:ea typeface="UD デジタル 教科書体 NK-R" panose="02020400000000000000" pitchFamily="18" charset="-128"/>
              </a:rPr>
              <a:t>されました。新しい</a:t>
            </a:r>
            <a:r>
              <a:rPr lang="ja-JP" altLang="en-US" sz="1200" b="1" u="sng" dirty="0">
                <a:latin typeface="UD デジタル 教科書体 NK-R" panose="02020400000000000000" pitchFamily="18" charset="-128"/>
                <a:ea typeface="UD デジタル 教科書体 NK-R" panose="02020400000000000000" pitchFamily="18" charset="-128"/>
              </a:rPr>
              <a:t>難病</a:t>
            </a:r>
            <a:r>
              <a:rPr lang="en-US" altLang="ja-JP" sz="1200" b="1" u="sng" dirty="0">
                <a:latin typeface="UD デジタル 教科書体 NK-R" panose="02020400000000000000" pitchFamily="18" charset="-128"/>
                <a:ea typeface="UD デジタル 教科書体 NK-R" panose="02020400000000000000" pitchFamily="18" charset="-128"/>
              </a:rPr>
              <a:t>DB</a:t>
            </a:r>
            <a:r>
              <a:rPr lang="ja-JP" altLang="en-US" sz="1200" b="1" u="sng" dirty="0">
                <a:latin typeface="UD デジタル 教科書体 NK-R" panose="02020400000000000000" pitchFamily="18" charset="-128"/>
                <a:ea typeface="UD デジタル 教科書体 NK-R" panose="02020400000000000000" pitchFamily="18" charset="-128"/>
              </a:rPr>
              <a:t>では指定医の負担軽減</a:t>
            </a:r>
            <a:r>
              <a:rPr lang="ja-JP" altLang="en-US" sz="1200" dirty="0">
                <a:latin typeface="UD デジタル 教科書体 NK-R" panose="02020400000000000000" pitchFamily="18" charset="-128"/>
                <a:ea typeface="UD デジタル 教科書体 NK-R" panose="02020400000000000000" pitchFamily="18" charset="-128"/>
              </a:rPr>
              <a:t>が図られ、「前回登録した情報から変更点のみを修正できる」「患者の同意を得て、転院時等に他医療機関における臨個票が参照できる」「臨個票の入力漏れ等をチェックできる」「合計値や指標等が自動計算される」等の機能が搭載されています。また、アクセスキーのみの臨個票（</a:t>
            </a:r>
            <a:r>
              <a:rPr lang="en-US" altLang="ja-JP" sz="1200" dirty="0">
                <a:latin typeface="UD デジタル 教科書体 NK-R" panose="02020400000000000000" pitchFamily="18" charset="-128"/>
                <a:ea typeface="UD デジタル 教科書体 NK-R" panose="02020400000000000000" pitchFamily="18" charset="-128"/>
              </a:rPr>
              <a:t>A4</a:t>
            </a:r>
            <a:r>
              <a:rPr lang="ja-JP" altLang="en-US" sz="1200" dirty="0">
                <a:latin typeface="UD デジタル 教科書体 NK-R" panose="02020400000000000000" pitchFamily="18" charset="-128"/>
                <a:ea typeface="UD デジタル 教科書体 NK-R" panose="02020400000000000000" pitchFamily="18" charset="-128"/>
              </a:rPr>
              <a:t>サイズ</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枚）を出力することで、資源や経費の削減にもつながります。</a:t>
            </a:r>
            <a:r>
              <a:rPr lang="ja-JP" altLang="en-US" sz="1200" b="1" u="sng" dirty="0">
                <a:latin typeface="UD デジタル 教科書体 NK-R" panose="02020400000000000000" pitchFamily="18" charset="-128"/>
                <a:ea typeface="UD デジタル 教科書体 NK-R" panose="02020400000000000000" pitchFamily="18" charset="-128"/>
              </a:rPr>
              <a:t>難病</a:t>
            </a:r>
            <a:r>
              <a:rPr lang="en-US" altLang="ja-JP" sz="1200" b="1" u="sng" dirty="0">
                <a:latin typeface="UD デジタル 教科書体 NK-R" panose="02020400000000000000" pitchFamily="18" charset="-128"/>
                <a:ea typeface="UD デジタル 教科書体 NK-R" panose="02020400000000000000" pitchFamily="18" charset="-128"/>
              </a:rPr>
              <a:t>DB</a:t>
            </a:r>
            <a:r>
              <a:rPr lang="ja-JP" altLang="en-US" sz="1200" b="1" u="sng" dirty="0">
                <a:latin typeface="UD デジタル 教科書体 NK-R" panose="02020400000000000000" pitchFamily="18" charset="-128"/>
                <a:ea typeface="UD デジタル 教科書体 NK-R" panose="02020400000000000000" pitchFamily="18" charset="-128"/>
              </a:rPr>
              <a:t>内で臨床調査個人票を作成するためには、難病指定医・難病協力指定医ごとに、</a:t>
            </a:r>
            <a:r>
              <a:rPr lang="en-US" altLang="ja-JP" sz="1200" b="1" u="sng" dirty="0">
                <a:latin typeface="UD デジタル 教科書体 NK-R" panose="02020400000000000000" pitchFamily="18" charset="-128"/>
                <a:ea typeface="UD デジタル 教科書体 NK-R" panose="02020400000000000000" pitchFamily="18" charset="-128"/>
              </a:rPr>
              <a:t>ID</a:t>
            </a:r>
            <a:r>
              <a:rPr lang="ja-JP" altLang="en-US" sz="1200" b="1" u="sng" dirty="0">
                <a:latin typeface="UD デジタル 教科書体 NK-R" panose="02020400000000000000" pitchFamily="18" charset="-128"/>
                <a:ea typeface="UD デジタル 教科書体 NK-R" panose="02020400000000000000" pitchFamily="18" charset="-128"/>
              </a:rPr>
              <a:t>・パスワードが必要</a:t>
            </a:r>
            <a:r>
              <a:rPr lang="ja-JP" altLang="en-US" sz="1200" dirty="0">
                <a:latin typeface="UD デジタル 教科書体 NK-R" panose="02020400000000000000" pitchFamily="18" charset="-128"/>
                <a:ea typeface="UD デジタル 教科書体 NK-R" panose="02020400000000000000" pitchFamily="18" charset="-128"/>
              </a:rPr>
              <a:t>です。</a:t>
            </a:r>
            <a:r>
              <a:rPr lang="en-US" altLang="ja-JP" sz="1200" dirty="0">
                <a:latin typeface="UD デジタル 教科書体 NK-R" panose="02020400000000000000" pitchFamily="18" charset="-128"/>
                <a:ea typeface="UD デジタル 教科書体 NK-R" panose="02020400000000000000" pitchFamily="18" charset="-128"/>
              </a:rPr>
              <a:t>ID</a:t>
            </a:r>
            <a:r>
              <a:rPr lang="ja-JP" altLang="en-US" sz="1200" dirty="0">
                <a:latin typeface="UD デジタル 教科書体 NK-R" panose="02020400000000000000" pitchFamily="18" charset="-128"/>
                <a:ea typeface="UD デジタル 教科書体 NK-R" panose="02020400000000000000" pitchFamily="18" charset="-128"/>
              </a:rPr>
              <a:t>・パスワードの申請方法については、指定医の指定を受けた自治体の</a:t>
            </a:r>
            <a:r>
              <a:rPr lang="en-US" altLang="ja-JP" sz="1200" dirty="0">
                <a:latin typeface="UD デジタル 教科書体 NK-R" panose="02020400000000000000" pitchFamily="18" charset="-128"/>
                <a:ea typeface="UD デジタル 教科書体 NK-R" panose="02020400000000000000" pitchFamily="18" charset="-128"/>
              </a:rPr>
              <a:t>HP</a:t>
            </a:r>
            <a:r>
              <a:rPr lang="ja-JP" altLang="en-US" sz="1200" dirty="0">
                <a:latin typeface="UD デジタル 教科書体 NK-R" panose="02020400000000000000" pitchFamily="18" charset="-128"/>
                <a:ea typeface="UD デジタル 教科書体 NK-R" panose="02020400000000000000" pitchFamily="18" charset="-128"/>
              </a:rPr>
              <a:t>等をご確認ください。</a:t>
            </a:r>
          </a:p>
        </p:txBody>
      </p:sp>
      <p:sp>
        <p:nvSpPr>
          <p:cNvPr id="12" name="正方形/長方形 11">
            <a:extLst>
              <a:ext uri="{FF2B5EF4-FFF2-40B4-BE49-F238E27FC236}">
                <a16:creationId xmlns:a16="http://schemas.microsoft.com/office/drawing/2014/main" id="{2D19DCC6-D2B7-4864-849A-DB1D59EA0FE4}"/>
              </a:ext>
            </a:extLst>
          </p:cNvPr>
          <p:cNvSpPr/>
          <p:nvPr/>
        </p:nvSpPr>
        <p:spPr>
          <a:xfrm>
            <a:off x="77319" y="4295597"/>
            <a:ext cx="6693272" cy="444006"/>
          </a:xfrm>
          <a:prstGeom prst="rect">
            <a:avLst/>
          </a:prstGeom>
          <a:solidFill>
            <a:srgbClr val="C5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50265" eaLnBrk="1" fontAlgn="auto" latinLnBrk="0" hangingPunct="1">
              <a:lnSpc>
                <a:spcPct val="130000"/>
              </a:lnSpc>
              <a:spcBef>
                <a:spcPts val="0"/>
              </a:spcBef>
              <a:spcAft>
                <a:spcPts val="0"/>
              </a:spcAft>
              <a:buClrTx/>
              <a:buSzTx/>
              <a:buFontTx/>
              <a:buNone/>
              <a:tabLst/>
              <a:defRPr/>
            </a:pPr>
            <a:r>
              <a:rPr kumimoji="1" lang="ja-JP" altLang="en-US" sz="1600" b="1" kern="0" dirty="0">
                <a:solidFill>
                  <a:schemeClr val="tx1"/>
                </a:solidFill>
                <a:latin typeface="メイリオ"/>
                <a:ea typeface="メイリオ"/>
              </a:rPr>
              <a:t>臨床調査個人票 記入にあたっての 留意事項</a:t>
            </a:r>
            <a:endParaRPr kumimoji="1" lang="en-US" altLang="ja-JP" sz="1800" b="1" i="0" u="none" strike="noStrike" kern="0" cap="none" spc="0" normalizeH="0" baseline="0" noProof="0" dirty="0">
              <a:ln>
                <a:noFill/>
              </a:ln>
              <a:solidFill>
                <a:schemeClr val="tx1"/>
              </a:solidFill>
              <a:effectLst/>
              <a:uLnTx/>
              <a:uFillTx/>
              <a:latin typeface="メイリオ"/>
              <a:ea typeface="メイリオ"/>
              <a:cs typeface="+mn-cs"/>
            </a:endParaRPr>
          </a:p>
        </p:txBody>
      </p:sp>
      <p:sp>
        <p:nvSpPr>
          <p:cNvPr id="13" name="正方形/長方形 12">
            <a:extLst>
              <a:ext uri="{FF2B5EF4-FFF2-40B4-BE49-F238E27FC236}">
                <a16:creationId xmlns:a16="http://schemas.microsoft.com/office/drawing/2014/main" id="{6D6E513F-697A-4945-BDB9-B008A761E512}"/>
              </a:ext>
            </a:extLst>
          </p:cNvPr>
          <p:cNvSpPr/>
          <p:nvPr/>
        </p:nvSpPr>
        <p:spPr>
          <a:xfrm>
            <a:off x="77319" y="7497485"/>
            <a:ext cx="6703358" cy="457553"/>
          </a:xfrm>
          <a:prstGeom prst="rect">
            <a:avLst/>
          </a:prstGeom>
          <a:solidFill>
            <a:srgbClr val="C5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50265">
              <a:lnSpc>
                <a:spcPct val="130000"/>
              </a:lnSpc>
              <a:defRPr/>
            </a:pPr>
            <a:r>
              <a:rPr kumimoji="1" lang="ja-JP" altLang="en-US" sz="16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臨床調査個人票</a:t>
            </a:r>
            <a:r>
              <a:rPr lang="ja-JP" altLang="en-US" sz="1600" b="1" i="0" dirty="0">
                <a:solidFill>
                  <a:srgbClr val="000000"/>
                </a:solidFill>
                <a:effectLst/>
                <a:latin typeface="メイリオ" panose="020B0604030504040204" pitchFamily="50" charset="-128"/>
                <a:ea typeface="メイリオ" panose="020B0604030504040204" pitchFamily="50" charset="-128"/>
              </a:rPr>
              <a:t>の オンライン登録（難病</a:t>
            </a:r>
            <a:r>
              <a:rPr lang="en-US" altLang="ja-JP" sz="1600" b="1" i="0" dirty="0">
                <a:solidFill>
                  <a:srgbClr val="000000"/>
                </a:solidFill>
                <a:effectLst/>
                <a:latin typeface="メイリオ" panose="020B0604030504040204" pitchFamily="50" charset="-128"/>
                <a:ea typeface="メイリオ" panose="020B0604030504040204" pitchFamily="50" charset="-128"/>
              </a:rPr>
              <a:t>DB</a:t>
            </a:r>
            <a:r>
              <a:rPr lang="ja-JP" altLang="en-US" sz="1600" b="1" i="0" dirty="0">
                <a:solidFill>
                  <a:srgbClr val="000000"/>
                </a:solidFill>
                <a:effectLst/>
                <a:latin typeface="メイリオ" panose="020B0604030504040204" pitchFamily="50" charset="-128"/>
                <a:ea typeface="メイリオ" panose="020B0604030504040204" pitchFamily="50" charset="-128"/>
              </a:rPr>
              <a:t>）について</a:t>
            </a:r>
          </a:p>
        </p:txBody>
      </p:sp>
      <p:sp>
        <p:nvSpPr>
          <p:cNvPr id="2" name="テキスト ボックス 1">
            <a:extLst>
              <a:ext uri="{FF2B5EF4-FFF2-40B4-BE49-F238E27FC236}">
                <a16:creationId xmlns:a16="http://schemas.microsoft.com/office/drawing/2014/main" id="{3D7D41BF-05B2-4116-B189-E60682EC89F5}"/>
              </a:ext>
            </a:extLst>
          </p:cNvPr>
          <p:cNvSpPr txBox="1"/>
          <p:nvPr/>
        </p:nvSpPr>
        <p:spPr>
          <a:xfrm>
            <a:off x="77319" y="9431557"/>
            <a:ext cx="6693272" cy="276999"/>
          </a:xfrm>
          <a:prstGeom prst="rect">
            <a:avLst/>
          </a:prstGeom>
          <a:noFill/>
          <a:ln w="9525">
            <a:solidFill>
              <a:schemeClr val="accent5">
                <a:lumMod val="60000"/>
                <a:lumOff val="40000"/>
              </a:schemeClr>
            </a:solidFill>
          </a:ln>
        </p:spPr>
        <p:txBody>
          <a:bodyPr wrap="square" rtlCol="0">
            <a:spAutoFit/>
          </a:bodyPr>
          <a:lstStyle/>
          <a:p>
            <a:r>
              <a:rPr kumimoji="1" lang="en-US" altLang="ja-JP" sz="1200" dirty="0">
                <a:solidFill>
                  <a:srgbClr val="222222"/>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rgbClr val="222222"/>
                </a:solidFill>
                <a:latin typeface="UD デジタル 教科書体 NK-R" panose="02020400000000000000" pitchFamily="18" charset="-128"/>
                <a:ea typeface="UD デジタル 教科書体 NK-R" panose="02020400000000000000" pitchFamily="18" charset="-128"/>
              </a:rPr>
              <a:t>重症度を満たさない場合は、患者にその旨をお伝えください。</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2262077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3133</TotalTime>
  <Words>1182</Words>
  <Application>Microsoft Office PowerPoint</Application>
  <PresentationFormat>A4 210 x 297 mm</PresentationFormat>
  <Paragraphs>51</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Meiryo UI</vt:lpstr>
      <vt:lpstr>UD デジタル 教科書体 NK-B</vt:lpstr>
      <vt:lpstr>UD デジタル 教科書体 NK-R</vt:lpstr>
      <vt:lpstr>メイリオ</vt:lpstr>
      <vt:lpstr>游ゴシック</vt:lpstr>
      <vt:lpstr>Arial</vt:lpstr>
      <vt:lpstr>Calibri</vt:lpstr>
      <vt:lpstr>Calibri Light</vt:lpstr>
      <vt:lpstr>Office テーマ</vt:lpstr>
      <vt:lpstr>臨床調査個人票作成依頼書（きいろ）</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【重要なお知らせ】 　　指定医のみなさまへ</dc:title>
  <dc:creator>内田　良恵</dc:creator>
  <cp:lastModifiedBy>池尻　正教</cp:lastModifiedBy>
  <cp:revision>160</cp:revision>
  <cp:lastPrinted>2025-05-29T09:05:41Z</cp:lastPrinted>
  <dcterms:created xsi:type="dcterms:W3CDTF">2023-01-11T05:02:48Z</dcterms:created>
  <dcterms:modified xsi:type="dcterms:W3CDTF">2025-05-30T00:56:59Z</dcterms:modified>
</cp:coreProperties>
</file>