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4660"/>
  </p:normalViewPr>
  <p:slideViewPr>
    <p:cSldViewPr snapToGrid="0">
      <p:cViewPr varScale="1">
        <p:scale>
          <a:sx n="69" d="100"/>
          <a:sy n="69" d="100"/>
        </p:scale>
        <p:origin x="1579" y="9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906221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15031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9"/>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9"/>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50589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894083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31"/>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11433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83577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4"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4" y="2428351"/>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4" y="3618444"/>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6" y="2428351"/>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6" y="3618444"/>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168180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403380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82123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6" y="1426289"/>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6"/>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62800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6" y="1426289"/>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6"/>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689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1"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1"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403"/>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4907EE3-CFC1-4494-8EFD-3CF1FEDF9B4A}" type="datetimeFigureOut">
              <a:rPr kumimoji="1" lang="ja-JP" altLang="en-US" smtClean="0"/>
              <a:t>2025/6/6</a:t>
            </a:fld>
            <a:endParaRPr kumimoji="1" lang="ja-JP" altLang="en-US"/>
          </a:p>
        </p:txBody>
      </p:sp>
      <p:sp>
        <p:nvSpPr>
          <p:cNvPr id="5" name="Footer Placeholder 4"/>
          <p:cNvSpPr>
            <a:spLocks noGrp="1"/>
          </p:cNvSpPr>
          <p:nvPr>
            <p:ph type="ftr" sz="quarter" idx="3"/>
          </p:nvPr>
        </p:nvSpPr>
        <p:spPr>
          <a:xfrm>
            <a:off x="2271716" y="9181403"/>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403"/>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17024257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70707" y="2404166"/>
            <a:ext cx="6871402" cy="3638945"/>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　１</a:t>
            </a:r>
            <a:r>
              <a:rPr lang="en-US" altLang="ja-JP" sz="1600" b="1" dirty="0">
                <a:latin typeface="Meiryo UI" panose="020B0604030504040204" pitchFamily="50" charset="-128"/>
                <a:ea typeface="Meiryo UI" panose="020B0604030504040204" pitchFamily="50" charset="-128"/>
              </a:rPr>
              <a:t>. </a:t>
            </a:r>
            <a:r>
              <a:rPr lang="ja-JP" altLang="ja-JP" sz="1600" b="1" dirty="0">
                <a:latin typeface="Meiryo UI" panose="020B0604030504040204" pitchFamily="50" charset="-128"/>
                <a:ea typeface="Meiryo UI" panose="020B0604030504040204" pitchFamily="50" charset="-128"/>
              </a:rPr>
              <a:t>特定医療費（指定難病）支給認定申請書（更新用</a:t>
            </a:r>
            <a:r>
              <a:rPr lang="ja-JP" altLang="en-US" sz="1600" b="1" dirty="0">
                <a:latin typeface="Meiryo UI" panose="020B0604030504040204" pitchFamily="50" charset="-128"/>
                <a:ea typeface="Meiryo UI" panose="020B0604030504040204" pitchFamily="50" charset="-128"/>
              </a:rPr>
              <a:t>・３枚綴り</a:t>
            </a:r>
            <a:r>
              <a:rPr lang="ja-JP" altLang="ja-JP" sz="1600" b="1"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br>
              <a:rPr lang="en-US" altLang="ja-JP" sz="1300" b="1" dirty="0">
                <a:latin typeface="Meiryo UI" panose="020B0604030504040204" pitchFamily="50" charset="-128"/>
                <a:ea typeface="Meiryo UI" panose="020B0604030504040204" pitchFamily="50" charset="-128"/>
              </a:rPr>
            </a:br>
            <a:endParaRPr lang="en-US" altLang="ja-JP" sz="1300" b="1"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pPr algn="just">
              <a:lnSpc>
                <a:spcPts val="1900"/>
              </a:lnSpc>
              <a:buSzPts val="1200"/>
            </a:pPr>
            <a:r>
              <a:rPr lang="ja-JP" altLang="en-US" sz="1600" b="1" dirty="0">
                <a:latin typeface="Meiryo UI" panose="020B0604030504040204" pitchFamily="50" charset="-128"/>
                <a:ea typeface="Meiryo UI" panose="020B0604030504040204" pitchFamily="50" charset="-128"/>
              </a:rPr>
              <a:t>☐　２</a:t>
            </a:r>
            <a:r>
              <a:rPr lang="en-US" altLang="ja-JP" sz="1600" b="1" dirty="0">
                <a:latin typeface="Meiryo UI" panose="020B0604030504040204" pitchFamily="50" charset="-128"/>
                <a:ea typeface="Meiryo UI" panose="020B0604030504040204" pitchFamily="50" charset="-128"/>
              </a:rPr>
              <a:t>. </a:t>
            </a: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臨床調査個人票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（指定医が</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記載</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した日から</a:t>
            </a:r>
            <a:r>
              <a:rPr lang="en-US" altLang="ja-JP" sz="1600" u="sng"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600" u="sng" kern="100" dirty="0">
                <a:latin typeface="Meiryo UI" panose="020B0604030504040204" pitchFamily="50" charset="-128"/>
                <a:ea typeface="Meiryo UI" panose="020B0604030504040204" pitchFamily="50" charset="-128"/>
                <a:cs typeface="Times New Roman" panose="02020603050405020304" pitchFamily="18" charset="0"/>
              </a:rPr>
              <a:t>か月以内</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のもの）</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buSzPts val="1200"/>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別紙「</a:t>
            </a:r>
            <a:r>
              <a:rPr kumimoji="1" lang="ja-JP" altLang="en-US" sz="1200" dirty="0">
                <a:latin typeface="Meiryo UI" panose="020B0604030504040204" pitchFamily="50" charset="-128"/>
                <a:ea typeface="Meiryo UI" panose="020B0604030504040204" pitchFamily="50" charset="-128"/>
              </a:rPr>
              <a:t>臨床調査個人票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作成</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依頼</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書（きいろ）」</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にて、病院に作成を依頼してください。</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buSzPts val="1200"/>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SzPts val="1200"/>
            </a:pPr>
            <a:endParaRPr lang="en-US" altLang="ja-JP" sz="1107"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SzPts val="1200"/>
            </a:pPr>
            <a:endParaRPr lang="en-US" altLang="ja-JP" sz="923" b="1"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b="1" dirty="0">
                <a:latin typeface="Meiryo UI" panose="020B0604030504040204" pitchFamily="50" charset="-128"/>
                <a:ea typeface="Meiryo UI" panose="020B0604030504040204" pitchFamily="50" charset="-128"/>
              </a:rPr>
              <a:t>☐　３</a:t>
            </a:r>
            <a:r>
              <a:rPr lang="en-US" altLang="ja-JP" sz="1600" b="1" dirty="0">
                <a:latin typeface="Meiryo UI" panose="020B0604030504040204" pitchFamily="50" charset="-128"/>
                <a:ea typeface="Meiryo UI" panose="020B0604030504040204" pitchFamily="50" charset="-128"/>
              </a:rPr>
              <a:t>. </a:t>
            </a:r>
            <a:r>
              <a:rPr lang="ja-JP" altLang="ja-JP" sz="1600" b="1" dirty="0">
                <a:latin typeface="Meiryo UI" panose="020B0604030504040204" pitchFamily="50" charset="-128"/>
                <a:ea typeface="Meiryo UI" panose="020B0604030504040204" pitchFamily="50" charset="-128"/>
                <a:cs typeface="Times New Roman" panose="02020603050405020304" pitchFamily="18" charset="0"/>
              </a:rPr>
              <a:t>自己負担上限</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額</a:t>
            </a:r>
            <a:r>
              <a:rPr lang="ja-JP" altLang="ja-JP" sz="1600" b="1" dirty="0">
                <a:latin typeface="Meiryo UI" panose="020B0604030504040204" pitchFamily="50" charset="-128"/>
                <a:ea typeface="Meiryo UI" panose="020B0604030504040204" pitchFamily="50" charset="-128"/>
                <a:cs typeface="Times New Roman" panose="02020603050405020304" pitchFamily="18" charset="0"/>
              </a:rPr>
              <a:t>管理票</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来所申請の場合は原本持参でも結構です。</a:t>
            </a:r>
            <a:endParaRPr lang="en-US" altLang="ja-JP" sz="1600" b="1" dirty="0">
              <a:latin typeface="Meiryo UI" panose="020B0604030504040204" pitchFamily="50" charset="-128"/>
              <a:ea typeface="Meiryo UI" panose="020B0604030504040204" pitchFamily="50" charset="-128"/>
              <a:cs typeface="Times New Roman" panose="02020603050405020304" pitchFamily="18" charset="0"/>
            </a:endParaRPr>
          </a:p>
          <a:p>
            <a:pPr lvl="0"/>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　　　　　　　氏名が書かれた表紙と令和６年８月以降で記載のあるページが必要です。</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107" dirty="0">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107" b="1" dirty="0">
              <a:latin typeface="Meiryo UI" panose="020B0604030504040204" pitchFamily="50" charset="-128"/>
              <a:ea typeface="Meiryo UI" panose="020B0604030504040204" pitchFamily="50" charset="-128"/>
              <a:cs typeface="Times New Roman" panose="02020603050405020304" pitchFamily="18" charset="0"/>
            </a:endParaRPr>
          </a:p>
          <a:p>
            <a:pPr lvl="0">
              <a:lnSpc>
                <a:spcPts val="1900"/>
              </a:lnSpc>
            </a:pPr>
            <a:r>
              <a:rPr lang="ja-JP" altLang="en-US" sz="1600" b="1" dirty="0">
                <a:latin typeface="Meiryo UI" panose="020B0604030504040204" pitchFamily="50" charset="-128"/>
                <a:ea typeface="Meiryo UI" panose="020B0604030504040204" pitchFamily="50" charset="-128"/>
              </a:rPr>
              <a:t>☐　　　 </a:t>
            </a:r>
            <a:r>
              <a:rPr lang="ja-JP" altLang="ja-JP" sz="1600" b="1" dirty="0">
                <a:latin typeface="Meiryo UI" panose="020B0604030504040204" pitchFamily="50" charset="-128"/>
                <a:ea typeface="Meiryo UI" panose="020B0604030504040204" pitchFamily="50" charset="-128"/>
              </a:rPr>
              <a:t>世帯全員の住民票</a:t>
            </a:r>
            <a:r>
              <a:rPr lang="ja-JP" altLang="ja-JP" sz="1600" dirty="0">
                <a:latin typeface="Meiryo UI" panose="020B0604030504040204" pitchFamily="50" charset="-128"/>
                <a:ea typeface="Meiryo UI" panose="020B0604030504040204" pitchFamily="50" charset="-128"/>
              </a:rPr>
              <a:t>（発行日から</a:t>
            </a:r>
            <a:r>
              <a:rPr lang="en-US" altLang="ja-JP" sz="1600" u="sng" dirty="0">
                <a:latin typeface="Meiryo UI" panose="020B0604030504040204" pitchFamily="50" charset="-128"/>
                <a:ea typeface="Meiryo UI" panose="020B0604030504040204" pitchFamily="50" charset="-128"/>
              </a:rPr>
              <a:t>6</a:t>
            </a:r>
            <a:r>
              <a:rPr lang="ja-JP" altLang="ja-JP" sz="1600" u="sng" dirty="0">
                <a:latin typeface="Meiryo UI" panose="020B0604030504040204" pitchFamily="50" charset="-128"/>
                <a:ea typeface="Meiryo UI" panose="020B0604030504040204" pitchFamily="50" charset="-128"/>
              </a:rPr>
              <a:t>か月以内</a:t>
            </a:r>
            <a:r>
              <a:rPr lang="ja-JP" altLang="ja-JP" sz="1600" dirty="0">
                <a:latin typeface="Meiryo UI" panose="020B0604030504040204" pitchFamily="50" charset="-128"/>
                <a:ea typeface="Meiryo UI" panose="020B0604030504040204" pitchFamily="50" charset="-128"/>
              </a:rPr>
              <a:t>のもの）</a:t>
            </a:r>
          </a:p>
          <a:p>
            <a:pPr>
              <a:lnSpc>
                <a:spcPts val="1900"/>
              </a:lnSpc>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単身世帯の方でも、必ず</a:t>
            </a:r>
            <a:r>
              <a:rPr lang="ja-JP" altLang="ja-JP" sz="1200" b="1" dirty="0">
                <a:latin typeface="Meiryo UI" panose="020B0604030504040204" pitchFamily="50" charset="-128"/>
                <a:ea typeface="Meiryo UI" panose="020B0604030504040204" pitchFamily="50" charset="-128"/>
              </a:rPr>
              <a:t>「世帯全員」</a:t>
            </a:r>
            <a:r>
              <a:rPr lang="ja-JP" altLang="en-US" sz="1200" dirty="0">
                <a:latin typeface="Meiryo UI" panose="020B0604030504040204" pitchFamily="50" charset="-128"/>
                <a:ea typeface="Meiryo UI" panose="020B0604030504040204" pitchFamily="50" charset="-128"/>
              </a:rPr>
              <a:t>という種類を</a:t>
            </a:r>
            <a:r>
              <a:rPr lang="ja-JP" altLang="ja-JP" sz="1200" dirty="0">
                <a:latin typeface="Meiryo UI" panose="020B0604030504040204" pitchFamily="50" charset="-128"/>
                <a:ea typeface="Meiryo UI" panose="020B0604030504040204" pitchFamily="50" charset="-128"/>
              </a:rPr>
              <a:t>取得</a:t>
            </a:r>
            <a:r>
              <a:rPr lang="ja-JP" altLang="en-US" sz="1200" dirty="0">
                <a:latin typeface="Meiryo UI" panose="020B0604030504040204" pitchFamily="50" charset="-128"/>
                <a:ea typeface="Meiryo UI" panose="020B0604030504040204" pitchFamily="50" charset="-128"/>
              </a:rPr>
              <a:t>して</a:t>
            </a:r>
            <a:r>
              <a:rPr lang="ja-JP" altLang="ja-JP" sz="1200" dirty="0">
                <a:latin typeface="Meiryo UI" panose="020B0604030504040204" pitchFamily="50" charset="-128"/>
                <a:ea typeface="Meiryo UI" panose="020B0604030504040204" pitchFamily="50" charset="-128"/>
              </a:rPr>
              <a:t>ください。</a:t>
            </a:r>
            <a:endParaRPr lang="en-US" altLang="ja-JP" sz="1200" dirty="0">
              <a:latin typeface="Meiryo UI" panose="020B0604030504040204" pitchFamily="50" charset="-128"/>
              <a:ea typeface="Meiryo UI" panose="020B0604030504040204" pitchFamily="50" charset="-128"/>
            </a:endParaRPr>
          </a:p>
          <a:p>
            <a:pPr>
              <a:lnSpc>
                <a:spcPts val="1900"/>
              </a:lnSpc>
            </a:pPr>
            <a:r>
              <a:rPr lang="ja-JP" altLang="en-US" sz="1200" dirty="0">
                <a:latin typeface="Meiryo UI" panose="020B0604030504040204" pitchFamily="50" charset="-128"/>
                <a:ea typeface="Meiryo UI" panose="020B0604030504040204" pitchFamily="50" charset="-128"/>
              </a:rPr>
              <a:t>　　　　　　　 個人番号の記載は不要です。</a:t>
            </a:r>
            <a:endParaRPr lang="en-US" altLang="ja-JP" sz="12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29146" y="8519417"/>
            <a:ext cx="5684644"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７</a:t>
            </a: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日常生活についてのおたずね</a:t>
            </a:r>
            <a:endParaRPr kumimoji="1" lang="en-US" altLang="ja-JP" sz="1600" dirty="0">
              <a:latin typeface="Meiryo UI" panose="020B0604030504040204" pitchFamily="50" charset="-128"/>
              <a:ea typeface="Meiryo UI" panose="020B0604030504040204" pitchFamily="50" charset="-128"/>
            </a:endParaRPr>
          </a:p>
        </p:txBody>
      </p:sp>
      <p:sp>
        <p:nvSpPr>
          <p:cNvPr id="25" name="AutoShape 4">
            <a:extLst>
              <a:ext uri="{FF2B5EF4-FFF2-40B4-BE49-F238E27FC236}">
                <a16:creationId xmlns:a16="http://schemas.microsoft.com/office/drawing/2014/main" id="{E83046D7-74AA-497D-A546-A5B214554BFC}"/>
              </a:ext>
            </a:extLst>
          </p:cNvPr>
          <p:cNvSpPr>
            <a:spLocks noChangeArrowheads="1"/>
          </p:cNvSpPr>
          <p:nvPr/>
        </p:nvSpPr>
        <p:spPr bwMode="auto">
          <a:xfrm>
            <a:off x="63087" y="189816"/>
            <a:ext cx="6724206" cy="381000"/>
          </a:xfrm>
          <a:prstGeom prst="roundRect">
            <a:avLst>
              <a:gd name="adj" fmla="val 16667"/>
            </a:avLst>
          </a:prstGeom>
          <a:solidFill>
            <a:schemeClr val="bg2"/>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ja-JP" altLang="en-US" sz="1801" b="1" dirty="0">
                <a:latin typeface="Meiryo UI" panose="020B0604030504040204" pitchFamily="50" charset="-128"/>
                <a:ea typeface="Meiryo UI" panose="020B0604030504040204" pitchFamily="50" charset="-128"/>
              </a:rPr>
              <a:t>　　　必要書類の確認リスト</a:t>
            </a:r>
            <a:r>
              <a:rPr lang="ja-JP" altLang="en-US" sz="1600" b="1" dirty="0">
                <a:latin typeface="Meiryo UI" panose="020B0604030504040204" pitchFamily="50" charset="-128"/>
                <a:ea typeface="Meiryo UI" panose="020B0604030504040204" pitchFamily="50" charset="-128"/>
              </a:rPr>
              <a:t>（みずいろ）</a:t>
            </a:r>
            <a:r>
              <a:rPr lang="ja-JP" altLang="en-US" sz="1801"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後期</a:t>
            </a:r>
            <a:endParaRPr lang="ja-JP" altLang="ja-JP" sz="1801"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D4AC1D3-6A4B-4C9D-8BCB-9776DAA8A791}"/>
              </a:ext>
            </a:extLst>
          </p:cNvPr>
          <p:cNvSpPr/>
          <p:nvPr/>
        </p:nvSpPr>
        <p:spPr>
          <a:xfrm>
            <a:off x="70711" y="2232177"/>
            <a:ext cx="6716582" cy="7201383"/>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80FA9C9-5034-4EB5-8290-E3EF4DCCB80B}"/>
              </a:ext>
            </a:extLst>
          </p:cNvPr>
          <p:cNvSpPr txBox="1"/>
          <p:nvPr/>
        </p:nvSpPr>
        <p:spPr>
          <a:xfrm>
            <a:off x="405078" y="6085920"/>
            <a:ext cx="6154218" cy="795218"/>
          </a:xfrm>
          <a:prstGeom prst="rect">
            <a:avLst/>
          </a:prstGeom>
          <a:noFill/>
          <a:ln>
            <a:noFill/>
          </a:ln>
        </p:spPr>
        <p:txBody>
          <a:bodyPr wrap="square" rtlCol="0">
            <a:spAutoFit/>
          </a:bodyPr>
          <a:lstStyle/>
          <a:p>
            <a:pPr>
              <a:lnSpc>
                <a:spcPts val="1900"/>
              </a:lnSpc>
            </a:pPr>
            <a:r>
              <a:rPr lang="ja-JP" altLang="en-US" sz="1600" b="1" dirty="0">
                <a:latin typeface="Meiryo UI" panose="020B0604030504040204" pitchFamily="50" charset="-128"/>
                <a:ea typeface="Meiryo UI" panose="020B0604030504040204" pitchFamily="50" charset="-128"/>
              </a:rPr>
              <a:t>５</a:t>
            </a: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健康保険証または資格確認書　　　　　</a:t>
            </a:r>
            <a:r>
              <a:rPr lang="ja-JP" altLang="en-US" sz="1600" dirty="0">
                <a:latin typeface="Meiryo UI" panose="020B0604030504040204" pitchFamily="50" charset="-128"/>
                <a:ea typeface="Meiryo UI" panose="020B0604030504040204" pitchFamily="50" charset="-128"/>
              </a:rPr>
              <a:t>（全員分まとめてコピー可）</a:t>
            </a:r>
            <a:r>
              <a:rPr lang="ja-JP" altLang="en-US" sz="1290" dirty="0">
                <a:latin typeface="Meiryo UI" panose="020B0604030504040204" pitchFamily="50" charset="-128"/>
                <a:ea typeface="Meiryo UI" panose="020B0604030504040204" pitchFamily="50" charset="-128"/>
              </a:rPr>
              <a:t>　</a:t>
            </a:r>
            <a:endParaRPr lang="en-US" altLang="ja-JP" sz="1290" dirty="0">
              <a:latin typeface="Meiryo UI" panose="020B0604030504040204" pitchFamily="50" charset="-128"/>
              <a:ea typeface="Meiryo UI" panose="020B0604030504040204" pitchFamily="50" charset="-128"/>
            </a:endParaRPr>
          </a:p>
          <a:p>
            <a:pPr>
              <a:lnSpc>
                <a:spcPts val="1900"/>
              </a:lnSpc>
            </a:pPr>
            <a:r>
              <a:rPr lang="ja-JP" altLang="en-US" sz="1290" dirty="0">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住民票に記載されている方 全員分　</a:t>
            </a:r>
            <a:r>
              <a:rPr lang="ja-JP" altLang="en-US" sz="1290" dirty="0">
                <a:latin typeface="Meiryo UI" panose="020B0604030504040204" pitchFamily="50" charset="-128"/>
                <a:ea typeface="Meiryo UI" panose="020B0604030504040204" pitchFamily="50" charset="-128"/>
              </a:rPr>
              <a:t>　</a:t>
            </a:r>
            <a:endParaRPr lang="en-US" altLang="ja-JP" sz="1290" dirty="0">
              <a:latin typeface="Meiryo UI" panose="020B0604030504040204" pitchFamily="50" charset="-128"/>
              <a:ea typeface="Meiryo UI" panose="020B0604030504040204" pitchFamily="50" charset="-128"/>
            </a:endParaRPr>
          </a:p>
          <a:p>
            <a:pPr>
              <a:lnSpc>
                <a:spcPts val="1900"/>
              </a:lnSpc>
            </a:pPr>
            <a:r>
              <a:rPr lang="ja-JP" altLang="en-US" sz="1290" dirty="0">
                <a:latin typeface="Meiryo UI" panose="020B0604030504040204" pitchFamily="50" charset="-128"/>
                <a:ea typeface="Meiryo UI" panose="020B0604030504040204" pitchFamily="50" charset="-128"/>
              </a:rPr>
              <a:t>　　　　</a:t>
            </a:r>
            <a:r>
              <a:rPr lang="en-US" altLang="ja-JP" sz="1290" b="1" u="sng" dirty="0">
                <a:latin typeface="Meiryo UI" panose="020B0604030504040204" pitchFamily="50" charset="-128"/>
                <a:ea typeface="Meiryo UI" panose="020B0604030504040204" pitchFamily="50" charset="-128"/>
              </a:rPr>
              <a:t>※</a:t>
            </a:r>
            <a:r>
              <a:rPr lang="ja-JP" altLang="en-US" sz="1290" b="1" u="sng" dirty="0">
                <a:latin typeface="Meiryo UI" panose="020B0604030504040204" pitchFamily="50" charset="-128"/>
                <a:ea typeface="Meiryo UI" panose="020B0604030504040204" pitchFamily="50" charset="-128"/>
              </a:rPr>
              <a:t> 「マイナ保険証」は、利用できません！</a:t>
            </a:r>
            <a:endParaRPr kumimoji="1" lang="ja-JP" altLang="en-US" sz="1290" u="sng"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FF6F11AF-8880-4AB4-91B5-61D1FFC2DB1F}"/>
              </a:ext>
            </a:extLst>
          </p:cNvPr>
          <p:cNvSpPr/>
          <p:nvPr/>
        </p:nvSpPr>
        <p:spPr>
          <a:xfrm>
            <a:off x="2895913" y="4314767"/>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69" name="正方形/長方形 68">
            <a:extLst>
              <a:ext uri="{FF2B5EF4-FFF2-40B4-BE49-F238E27FC236}">
                <a16:creationId xmlns:a16="http://schemas.microsoft.com/office/drawing/2014/main" id="{63918B4E-C0B8-4A6E-80D0-7701754A8A95}"/>
              </a:ext>
            </a:extLst>
          </p:cNvPr>
          <p:cNvSpPr/>
          <p:nvPr/>
        </p:nvSpPr>
        <p:spPr>
          <a:xfrm>
            <a:off x="429146" y="6335419"/>
            <a:ext cx="4467081" cy="69191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5CB218B9-58DD-4871-AF7C-6B7DECE09203}"/>
              </a:ext>
            </a:extLst>
          </p:cNvPr>
          <p:cNvSpPr/>
          <p:nvPr/>
        </p:nvSpPr>
        <p:spPr>
          <a:xfrm>
            <a:off x="875506" y="7398964"/>
            <a:ext cx="615220" cy="2375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latin typeface="Meiryo UI" panose="020B0604030504040204" pitchFamily="50" charset="-128"/>
              <a:ea typeface="Meiryo UI" panose="020B0604030504040204" pitchFamily="50" charset="-128"/>
            </a:endParaRPr>
          </a:p>
        </p:txBody>
      </p:sp>
      <p:sp>
        <p:nvSpPr>
          <p:cNvPr id="74" name="正方形/長方形 73">
            <a:extLst>
              <a:ext uri="{FF2B5EF4-FFF2-40B4-BE49-F238E27FC236}">
                <a16:creationId xmlns:a16="http://schemas.microsoft.com/office/drawing/2014/main" id="{5F575BD0-7626-43E4-997D-C72E82A91F76}"/>
              </a:ext>
            </a:extLst>
          </p:cNvPr>
          <p:cNvSpPr/>
          <p:nvPr/>
        </p:nvSpPr>
        <p:spPr>
          <a:xfrm>
            <a:off x="1662570" y="7387931"/>
            <a:ext cx="3969852" cy="264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20EBB2FA-4288-4527-A9AB-B45AF82D09A6}"/>
              </a:ext>
            </a:extLst>
          </p:cNvPr>
          <p:cNvSpPr txBox="1"/>
          <p:nvPr/>
        </p:nvSpPr>
        <p:spPr>
          <a:xfrm>
            <a:off x="203183" y="721466"/>
            <a:ext cx="6606450" cy="1330236"/>
          </a:xfrm>
          <a:prstGeom prst="rect">
            <a:avLst/>
          </a:prstGeom>
          <a:noFill/>
        </p:spPr>
        <p:txBody>
          <a:bodyPr wrap="square" rtlCol="0">
            <a:spAutoFit/>
          </a:bodyPr>
          <a:lstStyle/>
          <a:p>
            <a:pPr>
              <a:lnSpc>
                <a:spcPts val="2500"/>
              </a:lnSpc>
            </a:pPr>
            <a:r>
              <a:rPr kumimoji="1" lang="ja-JP" altLang="en-US" sz="1400" dirty="0">
                <a:latin typeface="Meiryo UI" panose="020B0604030504040204" pitchFamily="50" charset="-128"/>
                <a:ea typeface="Meiryo UI" panose="020B0604030504040204" pitchFamily="50" charset="-128"/>
              </a:rPr>
              <a:t>・書類</a:t>
            </a: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１～７</a:t>
            </a:r>
            <a:r>
              <a:rPr kumimoji="1" lang="ja-JP" altLang="en-US" sz="16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は、全て提出してください。</a:t>
            </a:r>
            <a:endParaRPr kumimoji="1" lang="en-US" altLang="ja-JP" sz="1400" dirty="0">
              <a:latin typeface="Meiryo UI" panose="020B0604030504040204" pitchFamily="50" charset="-128"/>
              <a:ea typeface="Meiryo UI" panose="020B0604030504040204" pitchFamily="50" charset="-128"/>
            </a:endParaRPr>
          </a:p>
          <a:p>
            <a:pPr>
              <a:lnSpc>
                <a:spcPts val="25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をマイナンバーで省略する方は、</a:t>
            </a:r>
            <a:r>
              <a:rPr kumimoji="1" lang="ja-JP" altLang="en-US" sz="1400" b="1" u="sng" dirty="0">
                <a:latin typeface="Meiryo UI" panose="020B0604030504040204" pitchFamily="50" charset="-128"/>
                <a:ea typeface="Meiryo UI" panose="020B0604030504040204" pitchFamily="50" charset="-128"/>
              </a:rPr>
              <a:t>別紙「</a:t>
            </a:r>
            <a:r>
              <a:rPr kumimoji="0" lang="ja-JP" altLang="ja-JP" sz="14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マイナンバー連携</a:t>
            </a:r>
            <a:r>
              <a:rPr kumimoji="0" lang="ja-JP" altLang="en-US" sz="14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を希望する</a:t>
            </a:r>
            <a:r>
              <a:rPr kumimoji="0" lang="ja-JP" altLang="ja-JP" sz="14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方</a:t>
            </a:r>
            <a:r>
              <a:rPr kumimoji="0" lang="ja-JP" altLang="en-US" sz="14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へ</a:t>
            </a:r>
            <a:r>
              <a:rPr kumimoji="1" lang="ja-JP" altLang="en-US" sz="1400" b="1" u="sng"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を</a:t>
            </a:r>
            <a:endParaRPr kumimoji="1" lang="en-US" altLang="ja-JP" sz="1400" dirty="0">
              <a:latin typeface="Meiryo UI" panose="020B0604030504040204" pitchFamily="50" charset="-128"/>
              <a:ea typeface="Meiryo UI" panose="020B0604030504040204" pitchFamily="50" charset="-128"/>
            </a:endParaRPr>
          </a:p>
          <a:p>
            <a:pPr>
              <a:lnSpc>
                <a:spcPts val="2500"/>
              </a:lnSpc>
            </a:pPr>
            <a:r>
              <a:rPr kumimoji="1" lang="ja-JP" altLang="en-US" sz="1400" dirty="0">
                <a:latin typeface="Meiryo UI" panose="020B0604030504040204" pitchFamily="50" charset="-128"/>
                <a:ea typeface="Meiryo UI" panose="020B0604030504040204" pitchFamily="50" charset="-128"/>
              </a:rPr>
              <a:t>　 必ずお読みください。</a:t>
            </a:r>
            <a:endParaRPr kumimoji="1" lang="en-US" altLang="ja-JP" sz="1400" dirty="0">
              <a:latin typeface="Meiryo UI" panose="020B0604030504040204" pitchFamily="50" charset="-128"/>
              <a:ea typeface="Meiryo UI" panose="020B0604030504040204" pitchFamily="50" charset="-128"/>
            </a:endParaRPr>
          </a:p>
          <a:p>
            <a:pPr>
              <a:lnSpc>
                <a:spcPts val="2500"/>
              </a:lnSpc>
            </a:pPr>
            <a:r>
              <a:rPr kumimoji="1" lang="ja-JP" altLang="en-US" sz="1400" dirty="0">
                <a:latin typeface="Meiryo UI" panose="020B0604030504040204" pitchFamily="50" charset="-128"/>
                <a:ea typeface="Meiryo UI" panose="020B0604030504040204" pitchFamily="50" charset="-128"/>
              </a:rPr>
              <a:t>・ 　　　　　　は</a:t>
            </a:r>
            <a:r>
              <a:rPr kumimoji="1" lang="en-US" altLang="ja-JP" sz="1400" dirty="0">
                <a:latin typeface="Meiryo UI" panose="020B0604030504040204" pitchFamily="50" charset="-128"/>
                <a:ea typeface="Meiryo UI" panose="020B0604030504040204" pitchFamily="50" charset="-128"/>
              </a:rPr>
              <a:t>A4</a:t>
            </a:r>
            <a:r>
              <a:rPr kumimoji="1" lang="ja-JP" altLang="en-US" sz="1400" dirty="0">
                <a:latin typeface="Meiryo UI" panose="020B0604030504040204" pitchFamily="50" charset="-128"/>
                <a:ea typeface="Meiryo UI" panose="020B0604030504040204" pitchFamily="50" charset="-128"/>
              </a:rPr>
              <a:t>サイズの用紙に行い、小さく切り取らずご提出ください。</a:t>
            </a:r>
            <a:endParaRPr kumimoji="1" lang="en-US" altLang="ja-JP" sz="1400"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F0F12B7E-B155-4D51-BFD7-CF7C9EC1ED77}"/>
              </a:ext>
            </a:extLst>
          </p:cNvPr>
          <p:cNvSpPr txBox="1"/>
          <p:nvPr/>
        </p:nvSpPr>
        <p:spPr>
          <a:xfrm>
            <a:off x="63087" y="6113328"/>
            <a:ext cx="254139" cy="338554"/>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EB6DEB55-43F2-45A8-8353-F2047B562C65}"/>
              </a:ext>
            </a:extLst>
          </p:cNvPr>
          <p:cNvSpPr txBox="1"/>
          <p:nvPr/>
        </p:nvSpPr>
        <p:spPr>
          <a:xfrm>
            <a:off x="63561" y="7070009"/>
            <a:ext cx="250948" cy="338554"/>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32EDECC3-E728-4A30-8A5A-6FDABF15007D}"/>
              </a:ext>
            </a:extLst>
          </p:cNvPr>
          <p:cNvSpPr txBox="1"/>
          <p:nvPr/>
        </p:nvSpPr>
        <p:spPr>
          <a:xfrm>
            <a:off x="547104" y="7689033"/>
            <a:ext cx="6297578" cy="687111"/>
          </a:xfrm>
          <a:prstGeom prst="rect">
            <a:avLst/>
          </a:prstGeom>
          <a:noFill/>
        </p:spPr>
        <p:txBody>
          <a:bodyPr wrap="square">
            <a:spAutoFit/>
          </a:bodyPr>
          <a:lstStyle/>
          <a:p>
            <a:pPr>
              <a:lnSpc>
                <a:spcPts val="1600"/>
              </a:lnSpc>
            </a:pPr>
            <a:r>
              <a:rPr lang="ja-JP" altLang="en-US" sz="1200" dirty="0">
                <a:latin typeface="Meiryo UI" panose="020B0604030504040204" pitchFamily="50" charset="-128"/>
                <a:ea typeface="Meiryo UI" panose="020B0604030504040204" pitchFamily="50" charset="-128"/>
              </a:rPr>
              <a:t>　※ 非課税の方は、数字の”０”が表記されたものが必要。</a:t>
            </a:r>
          </a:p>
          <a:p>
            <a:pPr>
              <a:lnSpc>
                <a:spcPts val="1600"/>
              </a:lnSpc>
            </a:pPr>
            <a:r>
              <a:rPr lang="ja-JP" altLang="en-US" sz="1200" dirty="0">
                <a:latin typeface="Meiryo UI" panose="020B0604030504040204" pitchFamily="50" charset="-128"/>
                <a:ea typeface="Meiryo UI" panose="020B0604030504040204" pitchFamily="50" charset="-128"/>
              </a:rPr>
              <a:t>　※ </a:t>
            </a:r>
            <a:r>
              <a:rPr lang="ja-JP" altLang="en-US" sz="1200" b="1" u="sng" dirty="0">
                <a:latin typeface="Meiryo UI" panose="020B0604030504040204" pitchFamily="50" charset="-128"/>
                <a:ea typeface="Meiryo UI" panose="020B0604030504040204" pitchFamily="50" charset="-128"/>
              </a:rPr>
              <a:t>令和８年1月1日時点で75歳になっている方</a:t>
            </a:r>
            <a:r>
              <a:rPr lang="ja-JP" altLang="en-US" sz="1200" dirty="0">
                <a:latin typeface="Meiryo UI" panose="020B0604030504040204" pitchFamily="50" charset="-128"/>
                <a:ea typeface="Meiryo UI" panose="020B0604030504040204" pitchFamily="50" charset="-128"/>
              </a:rPr>
              <a:t>は、「後期高齢者医療制度」 加入者として</a:t>
            </a:r>
            <a:endParaRPr lang="en-US" altLang="ja-JP" sz="1200" dirty="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　　 取り扱いますので、課税証明書の提出が必要です。</a:t>
            </a:r>
          </a:p>
        </p:txBody>
      </p:sp>
      <p:sp>
        <p:nvSpPr>
          <p:cNvPr id="50" name="テキスト ボックス 49">
            <a:extLst>
              <a:ext uri="{FF2B5EF4-FFF2-40B4-BE49-F238E27FC236}">
                <a16:creationId xmlns:a16="http://schemas.microsoft.com/office/drawing/2014/main" id="{887AC83C-B5D2-4199-929C-542074CE4F7A}"/>
              </a:ext>
            </a:extLst>
          </p:cNvPr>
          <p:cNvSpPr txBox="1"/>
          <p:nvPr/>
        </p:nvSpPr>
        <p:spPr>
          <a:xfrm>
            <a:off x="76433" y="8530229"/>
            <a:ext cx="250948" cy="338554"/>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444FD431-B355-4262-A13F-16FFE88103D9}"/>
              </a:ext>
            </a:extLst>
          </p:cNvPr>
          <p:cNvSpPr/>
          <p:nvPr/>
        </p:nvSpPr>
        <p:spPr>
          <a:xfrm>
            <a:off x="3501269" y="6141367"/>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51" name="正方形/長方形 50">
            <a:extLst>
              <a:ext uri="{FF2B5EF4-FFF2-40B4-BE49-F238E27FC236}">
                <a16:creationId xmlns:a16="http://schemas.microsoft.com/office/drawing/2014/main" id="{7A95A7AB-13D8-487F-AB77-FE0AD5CD760C}"/>
              </a:ext>
            </a:extLst>
          </p:cNvPr>
          <p:cNvSpPr/>
          <p:nvPr/>
        </p:nvSpPr>
        <p:spPr>
          <a:xfrm>
            <a:off x="2616344" y="6396899"/>
            <a:ext cx="519645" cy="2214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818699" y="7060714"/>
            <a:ext cx="5492197" cy="594137"/>
          </a:xfrm>
          <a:prstGeom prst="rect">
            <a:avLst/>
          </a:prstGeom>
          <a:noFill/>
        </p:spPr>
        <p:txBody>
          <a:bodyPr wrap="square" rtlCol="0">
            <a:spAutoFit/>
          </a:bodyPr>
          <a:lstStyle/>
          <a:p>
            <a:pPr>
              <a:lnSpc>
                <a:spcPts val="2100"/>
              </a:lnSpc>
            </a:pPr>
            <a:r>
              <a:rPr lang="ja-JP" altLang="ja-JP" sz="1600" b="1" u="sng" dirty="0">
                <a:latin typeface="Meiryo UI" panose="020B0604030504040204" pitchFamily="50" charset="-128"/>
                <a:ea typeface="Meiryo UI" panose="020B0604030504040204" pitchFamily="50" charset="-128"/>
              </a:rPr>
              <a:t>令和</a:t>
            </a:r>
            <a:r>
              <a:rPr lang="ja-JP" altLang="en-US" sz="1600" b="1" u="sng" dirty="0">
                <a:latin typeface="Meiryo UI" panose="020B0604030504040204" pitchFamily="50" charset="-128"/>
                <a:ea typeface="Meiryo UI" panose="020B0604030504040204" pitchFamily="50" charset="-128"/>
              </a:rPr>
              <a:t>７</a:t>
            </a:r>
            <a:r>
              <a:rPr lang="ja-JP" altLang="ja-JP" sz="1600" b="1" u="sng" dirty="0">
                <a:latin typeface="Meiryo UI" panose="020B0604030504040204" pitchFamily="50" charset="-128"/>
                <a:ea typeface="Meiryo UI" panose="020B0604030504040204" pitchFamily="50" charset="-128"/>
              </a:rPr>
              <a:t>年度</a:t>
            </a:r>
            <a:r>
              <a:rPr lang="en-US" altLang="ja-JP" sz="1600" b="1" dirty="0">
                <a:latin typeface="Meiryo UI" panose="020B0604030504040204" pitchFamily="50" charset="-128"/>
                <a:ea typeface="Meiryo UI" panose="020B0604030504040204" pitchFamily="50" charset="-128"/>
              </a:rPr>
              <a:t> </a:t>
            </a:r>
            <a:r>
              <a:rPr lang="ja-JP" altLang="ja-JP" sz="1600" b="1">
                <a:latin typeface="Meiryo UI" panose="020B0604030504040204" pitchFamily="50" charset="-128"/>
                <a:ea typeface="Meiryo UI" panose="020B0604030504040204" pitchFamily="50" charset="-128"/>
              </a:rPr>
              <a:t>市町</a:t>
            </a:r>
            <a:r>
              <a:rPr lang="ja-JP" altLang="en-US" sz="1600" b="1">
                <a:latin typeface="Meiryo UI" panose="020B0604030504040204" pitchFamily="50" charset="-128"/>
                <a:ea typeface="Meiryo UI" panose="020B0604030504040204" pitchFamily="50" charset="-128"/>
              </a:rPr>
              <a:t>村民</a:t>
            </a:r>
            <a:r>
              <a:rPr lang="ja-JP" altLang="ja-JP" sz="1600" b="1" dirty="0">
                <a:latin typeface="Meiryo UI" panose="020B0604030504040204" pitchFamily="50" charset="-128"/>
                <a:ea typeface="Meiryo UI" panose="020B0604030504040204" pitchFamily="50" charset="-128"/>
              </a:rPr>
              <a:t>税課税証明書</a:t>
            </a:r>
            <a:endParaRPr lang="en-US" altLang="ja-JP" sz="1600" b="1" dirty="0">
              <a:latin typeface="Meiryo UI" panose="020B0604030504040204" pitchFamily="50" charset="-128"/>
              <a:ea typeface="Meiryo UI" panose="020B0604030504040204" pitchFamily="50" charset="-128"/>
            </a:endParaRPr>
          </a:p>
          <a:p>
            <a:pPr>
              <a:lnSpc>
                <a:spcPts val="2100"/>
              </a:lnSpc>
            </a:pPr>
            <a:r>
              <a:rPr lang="ja-JP" altLang="en-US" sz="1200" b="1" dirty="0">
                <a:latin typeface="Meiryo UI" panose="020B0604030504040204" pitchFamily="50" charset="-128"/>
                <a:ea typeface="Meiryo UI" panose="020B0604030504040204" pitchFamily="50" charset="-128"/>
              </a:rPr>
              <a:t> 受診者　</a:t>
            </a:r>
            <a:r>
              <a:rPr lang="ja-JP" altLang="en-US" sz="1200" dirty="0">
                <a:latin typeface="Meiryo UI" panose="020B0604030504040204" pitchFamily="50" charset="-128"/>
                <a:ea typeface="Meiryo UI" panose="020B0604030504040204" pitchFamily="50" charset="-128"/>
              </a:rPr>
              <a:t>と　　   　</a:t>
            </a:r>
            <a:r>
              <a:rPr lang="ja-JP" altLang="en-US" sz="1200" b="1" dirty="0">
                <a:latin typeface="Meiryo UI" panose="020B0604030504040204" pitchFamily="50" charset="-128"/>
                <a:ea typeface="Meiryo UI" panose="020B0604030504040204" pitchFamily="50" charset="-128"/>
              </a:rPr>
              <a:t>住民票上で後期高齢者医療制度に加入している方全員　</a:t>
            </a:r>
            <a:r>
              <a:rPr lang="ja-JP" altLang="en-US" sz="1200" dirty="0">
                <a:latin typeface="Meiryo UI" panose="020B0604030504040204" pitchFamily="50" charset="-128"/>
                <a:ea typeface="Meiryo UI" panose="020B0604030504040204" pitchFamily="50" charset="-128"/>
              </a:rPr>
              <a:t>分</a:t>
            </a:r>
          </a:p>
        </p:txBody>
      </p:sp>
      <p:sp>
        <p:nvSpPr>
          <p:cNvPr id="53" name="正方形/長方形 52">
            <a:extLst>
              <a:ext uri="{FF2B5EF4-FFF2-40B4-BE49-F238E27FC236}">
                <a16:creationId xmlns:a16="http://schemas.microsoft.com/office/drawing/2014/main" id="{89C01B39-4718-4D9A-A554-19489C35C067}"/>
              </a:ext>
            </a:extLst>
          </p:cNvPr>
          <p:cNvSpPr/>
          <p:nvPr/>
        </p:nvSpPr>
        <p:spPr>
          <a:xfrm>
            <a:off x="5053302" y="5242836"/>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原本</a:t>
            </a:r>
          </a:p>
        </p:txBody>
      </p:sp>
      <p:sp>
        <p:nvSpPr>
          <p:cNvPr id="58" name="正方形/長方形 57">
            <a:extLst>
              <a:ext uri="{FF2B5EF4-FFF2-40B4-BE49-F238E27FC236}">
                <a16:creationId xmlns:a16="http://schemas.microsoft.com/office/drawing/2014/main" id="{082AD63C-574B-41E3-99F1-F705440DE810}"/>
              </a:ext>
            </a:extLst>
          </p:cNvPr>
          <p:cNvSpPr/>
          <p:nvPr/>
        </p:nvSpPr>
        <p:spPr>
          <a:xfrm>
            <a:off x="4091094" y="7108013"/>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原本</a:t>
            </a:r>
          </a:p>
        </p:txBody>
      </p:sp>
      <p:sp>
        <p:nvSpPr>
          <p:cNvPr id="61" name="Oval 8">
            <a:extLst>
              <a:ext uri="{FF2B5EF4-FFF2-40B4-BE49-F238E27FC236}">
                <a16:creationId xmlns:a16="http://schemas.microsoft.com/office/drawing/2014/main" id="{5C96BF91-B070-4E0A-9BB3-D2D2396D2B57}"/>
              </a:ext>
            </a:extLst>
          </p:cNvPr>
          <p:cNvSpPr>
            <a:spLocks noChangeArrowheads="1"/>
          </p:cNvSpPr>
          <p:nvPr/>
        </p:nvSpPr>
        <p:spPr bwMode="auto">
          <a:xfrm>
            <a:off x="5716372" y="228036"/>
            <a:ext cx="1011936" cy="316751"/>
          </a:xfrm>
          <a:prstGeom prst="roundRect">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ja-JP" altLang="en-US" sz="1600" dirty="0">
                <a:latin typeface="Meiryo UI" panose="020B0604030504040204" pitchFamily="50" charset="-128"/>
                <a:ea typeface="Meiryo UI" panose="020B0604030504040204" pitchFamily="50" charset="-128"/>
              </a:rPr>
              <a:t>その２</a:t>
            </a:r>
            <a:r>
              <a:rPr lang="ja-JP" altLang="en-US" sz="1000" dirty="0">
                <a:latin typeface="Meiryo UI" panose="020B0604030504040204" pitchFamily="50" charset="-128"/>
                <a:ea typeface="Meiryo UI" panose="020B0604030504040204" pitchFamily="50" charset="-128"/>
              </a:rPr>
              <a:t>オモテ</a:t>
            </a:r>
            <a:endParaRPr lang="en-US" altLang="ja-JP" sz="16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2AD7EFC5-9EC1-4A09-9D81-8CAFC37F6340}"/>
              </a:ext>
            </a:extLst>
          </p:cNvPr>
          <p:cNvSpPr txBox="1"/>
          <p:nvPr/>
        </p:nvSpPr>
        <p:spPr>
          <a:xfrm>
            <a:off x="327381" y="9326282"/>
            <a:ext cx="6231915" cy="291170"/>
          </a:xfrm>
          <a:prstGeom prst="rect">
            <a:avLst/>
          </a:prstGeom>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292" dirty="0">
                <a:solidFill>
                  <a:schemeClr val="tx1"/>
                </a:solidFill>
                <a:latin typeface="Meiryo UI" panose="020B0604030504040204" pitchFamily="50" charset="-128"/>
                <a:ea typeface="Meiryo UI" panose="020B0604030504040204" pitchFamily="50" charset="-128"/>
              </a:rPr>
              <a:t>裏面（ウラ） 「該当のある方にご提出いただく書類」 なども必ずご確認ください。</a:t>
            </a:r>
            <a:endParaRPr kumimoji="1" lang="en-US" altLang="ja-JP" sz="1292" dirty="0">
              <a:solidFill>
                <a:schemeClr val="tx1"/>
              </a:solidFill>
              <a:latin typeface="Meiryo UI" panose="020B0604030504040204" pitchFamily="50" charset="-128"/>
              <a:ea typeface="Meiryo UI" panose="020B0604030504040204" pitchFamily="50" charset="-128"/>
            </a:endParaRPr>
          </a:p>
        </p:txBody>
      </p:sp>
      <p:sp>
        <p:nvSpPr>
          <p:cNvPr id="41" name="Oval 8">
            <a:extLst>
              <a:ext uri="{FF2B5EF4-FFF2-40B4-BE49-F238E27FC236}">
                <a16:creationId xmlns:a16="http://schemas.microsoft.com/office/drawing/2014/main" id="{679DE4B4-0EDC-4102-A675-EB8FC4DE2641}"/>
              </a:ext>
            </a:extLst>
          </p:cNvPr>
          <p:cNvSpPr>
            <a:spLocks noChangeArrowheads="1"/>
          </p:cNvSpPr>
          <p:nvPr/>
        </p:nvSpPr>
        <p:spPr bwMode="auto">
          <a:xfrm>
            <a:off x="810774" y="1102145"/>
            <a:ext cx="341376" cy="318075"/>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00" b="1" dirty="0">
                <a:latin typeface="Meiryo UI" panose="020B0604030504040204" pitchFamily="50" charset="-128"/>
                <a:ea typeface="Meiryo UI" panose="020B0604030504040204" pitchFamily="50" charset="-128"/>
              </a:rPr>
              <a:t>6</a:t>
            </a:r>
          </a:p>
        </p:txBody>
      </p:sp>
      <p:sp>
        <p:nvSpPr>
          <p:cNvPr id="46" name="Oval 8">
            <a:extLst>
              <a:ext uri="{FF2B5EF4-FFF2-40B4-BE49-F238E27FC236}">
                <a16:creationId xmlns:a16="http://schemas.microsoft.com/office/drawing/2014/main" id="{FED64E52-FF6A-461B-9AF4-29B5F39D114C}"/>
              </a:ext>
            </a:extLst>
          </p:cNvPr>
          <p:cNvSpPr>
            <a:spLocks noChangeArrowheads="1"/>
          </p:cNvSpPr>
          <p:nvPr/>
        </p:nvSpPr>
        <p:spPr bwMode="auto">
          <a:xfrm>
            <a:off x="434401" y="1103564"/>
            <a:ext cx="341376" cy="318075"/>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00" b="1" dirty="0">
                <a:latin typeface="Meiryo UI" panose="020B0604030504040204" pitchFamily="50" charset="-128"/>
                <a:ea typeface="Meiryo UI" panose="020B0604030504040204" pitchFamily="50" charset="-128"/>
              </a:rPr>
              <a:t>4</a:t>
            </a:r>
          </a:p>
        </p:txBody>
      </p:sp>
      <p:sp>
        <p:nvSpPr>
          <p:cNvPr id="47" name="Oval 8">
            <a:extLst>
              <a:ext uri="{FF2B5EF4-FFF2-40B4-BE49-F238E27FC236}">
                <a16:creationId xmlns:a16="http://schemas.microsoft.com/office/drawing/2014/main" id="{7286B252-A36C-4020-ADC4-A784925CBCEC}"/>
              </a:ext>
            </a:extLst>
          </p:cNvPr>
          <p:cNvSpPr>
            <a:spLocks noChangeArrowheads="1"/>
          </p:cNvSpPr>
          <p:nvPr/>
        </p:nvSpPr>
        <p:spPr bwMode="auto">
          <a:xfrm>
            <a:off x="416803" y="5261123"/>
            <a:ext cx="303969" cy="295611"/>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60" b="1" dirty="0">
                <a:latin typeface="Meiryo UI" panose="020B0604030504040204" pitchFamily="50" charset="-128"/>
                <a:ea typeface="Meiryo UI" panose="020B0604030504040204" pitchFamily="50" charset="-128"/>
              </a:rPr>
              <a:t>4</a:t>
            </a:r>
          </a:p>
        </p:txBody>
      </p:sp>
      <p:sp>
        <p:nvSpPr>
          <p:cNvPr id="48" name="Oval 8">
            <a:extLst>
              <a:ext uri="{FF2B5EF4-FFF2-40B4-BE49-F238E27FC236}">
                <a16:creationId xmlns:a16="http://schemas.microsoft.com/office/drawing/2014/main" id="{7E4A8836-0784-4AD3-B7DB-4438FF2E0D0D}"/>
              </a:ext>
            </a:extLst>
          </p:cNvPr>
          <p:cNvSpPr>
            <a:spLocks noChangeArrowheads="1"/>
          </p:cNvSpPr>
          <p:nvPr/>
        </p:nvSpPr>
        <p:spPr bwMode="auto">
          <a:xfrm>
            <a:off x="465632" y="7105131"/>
            <a:ext cx="303969" cy="295611"/>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60" b="1" dirty="0">
                <a:latin typeface="Meiryo UI" panose="020B0604030504040204" pitchFamily="50" charset="-128"/>
                <a:ea typeface="Meiryo UI" panose="020B0604030504040204" pitchFamily="50" charset="-128"/>
              </a:rPr>
              <a:t>6</a:t>
            </a:r>
          </a:p>
        </p:txBody>
      </p:sp>
      <p:sp>
        <p:nvSpPr>
          <p:cNvPr id="52" name="Oval 8">
            <a:extLst>
              <a:ext uri="{FF2B5EF4-FFF2-40B4-BE49-F238E27FC236}">
                <a16:creationId xmlns:a16="http://schemas.microsoft.com/office/drawing/2014/main" id="{DEA8D2B6-875A-4FFF-BD4D-C4BA4DC00DCE}"/>
              </a:ext>
            </a:extLst>
          </p:cNvPr>
          <p:cNvSpPr>
            <a:spLocks noChangeArrowheads="1"/>
          </p:cNvSpPr>
          <p:nvPr/>
        </p:nvSpPr>
        <p:spPr bwMode="auto">
          <a:xfrm>
            <a:off x="1745367" y="7375116"/>
            <a:ext cx="289173" cy="261424"/>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400" b="1" dirty="0">
                <a:latin typeface="Meiryo UI" panose="020B0604030504040204" pitchFamily="50" charset="-128"/>
                <a:ea typeface="Meiryo UI" panose="020B0604030504040204" pitchFamily="50" charset="-128"/>
              </a:rPr>
              <a:t>4</a:t>
            </a:r>
          </a:p>
        </p:txBody>
      </p:sp>
      <p:sp>
        <p:nvSpPr>
          <p:cNvPr id="30" name="正方形/長方形 29">
            <a:extLst>
              <a:ext uri="{FF2B5EF4-FFF2-40B4-BE49-F238E27FC236}">
                <a16:creationId xmlns:a16="http://schemas.microsoft.com/office/drawing/2014/main" id="{59DE0628-1CB0-441A-9D4F-AE98F7E3958B}"/>
              </a:ext>
            </a:extLst>
          </p:cNvPr>
          <p:cNvSpPr/>
          <p:nvPr/>
        </p:nvSpPr>
        <p:spPr>
          <a:xfrm>
            <a:off x="485952" y="1774026"/>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Tree>
    <p:extLst>
      <p:ext uri="{BB962C8B-B14F-4D97-AF65-F5344CB8AC3E}">
        <p14:creationId xmlns:p14="http://schemas.microsoft.com/office/powerpoint/2010/main" val="238539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14402" y="1047484"/>
            <a:ext cx="6291545" cy="346393"/>
          </a:xfrm>
        </p:spPr>
        <p:txBody>
          <a:bodyPr>
            <a:normAutofit/>
          </a:bodyPr>
          <a:lstStyle/>
          <a:p>
            <a:pPr marL="0" indent="0">
              <a:lnSpc>
                <a:spcPts val="899"/>
              </a:lnSpc>
              <a:buNone/>
            </a:pPr>
            <a:r>
              <a:rPr lang="ja-JP" altLang="en-US" sz="1400" b="1"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障がい年金・遺族年金等を受給されている方</a:t>
            </a:r>
            <a:r>
              <a:rPr lang="ja-JP" altLang="en-US" sz="1000" dirty="0">
                <a:latin typeface="Meiryo UI" panose="020B0604030504040204" pitchFamily="50" charset="-128"/>
                <a:ea typeface="Meiryo UI" panose="020B0604030504040204" pitchFamily="50" charset="-128"/>
              </a:rPr>
              <a:t>（オモテ</a:t>
            </a:r>
            <a:r>
              <a:rPr lang="en-US" altLang="ja-JP" sz="1000"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6 </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が全員非課税の場合のみ）</a:t>
            </a:r>
            <a:endParaRPr lang="en-US" altLang="ja-JP" sz="1292" dirty="0">
              <a:latin typeface="Meiryo UI" panose="020B0604030504040204" pitchFamily="50" charset="-128"/>
              <a:ea typeface="Meiryo UI" panose="020B0604030504040204" pitchFamily="50" charset="-128"/>
            </a:endParaRPr>
          </a:p>
        </p:txBody>
      </p:sp>
      <p:sp>
        <p:nvSpPr>
          <p:cNvPr id="5" name="正方形/長方形 4"/>
          <p:cNvSpPr/>
          <p:nvPr/>
        </p:nvSpPr>
        <p:spPr>
          <a:xfrm>
            <a:off x="64701" y="568476"/>
            <a:ext cx="6728602" cy="368451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11" name="グループ化 10"/>
          <p:cNvGrpSpPr/>
          <p:nvPr/>
        </p:nvGrpSpPr>
        <p:grpSpPr>
          <a:xfrm>
            <a:off x="66644" y="8645631"/>
            <a:ext cx="6725654" cy="1206145"/>
            <a:chOff x="570107" y="7325190"/>
            <a:chExt cx="5794513" cy="1610052"/>
          </a:xfrm>
        </p:grpSpPr>
        <p:sp>
          <p:nvSpPr>
            <p:cNvPr id="13" name="テキスト ボックス 12"/>
            <p:cNvSpPr txBox="1"/>
            <p:nvPr/>
          </p:nvSpPr>
          <p:spPr>
            <a:xfrm>
              <a:off x="636710" y="7682736"/>
              <a:ext cx="5540503" cy="774163"/>
            </a:xfrm>
            <a:prstGeom prst="rect">
              <a:avLst/>
            </a:prstGeom>
            <a:noFill/>
          </p:spPr>
          <p:txBody>
            <a:bodyPr wrap="square" rtlCol="0">
              <a:spAutoFit/>
            </a:bodyPr>
            <a:lstStyle/>
            <a:p>
              <a:r>
                <a:rPr kumimoji="1" lang="ja-JP" altLang="en-US" sz="1292" dirty="0">
                  <a:latin typeface="Meiryo UI" panose="020B0604030504040204" pitchFamily="50" charset="-128"/>
                  <a:ea typeface="Meiryo UI" panose="020B0604030504040204" pitchFamily="50" charset="-128"/>
                </a:rPr>
                <a:t>　更新申請に係る、よくある質問をホームページに掲載しております。</a:t>
              </a:r>
              <a:endParaRPr kumimoji="1" lang="en-US" altLang="ja-JP" sz="1292" dirty="0">
                <a:latin typeface="Meiryo UI" panose="020B0604030504040204" pitchFamily="50" charset="-128"/>
                <a:ea typeface="Meiryo UI" panose="020B0604030504040204" pitchFamily="50" charset="-128"/>
              </a:endParaRPr>
            </a:p>
            <a:p>
              <a:endParaRPr kumimoji="1" lang="en-US" altLang="ja-JP" sz="1292" dirty="0">
                <a:latin typeface="Meiryo UI" panose="020B0604030504040204" pitchFamily="50" charset="-128"/>
                <a:ea typeface="Meiryo UI" panose="020B0604030504040204" pitchFamily="50" charset="-128"/>
              </a:endParaRPr>
            </a:p>
            <a:p>
              <a:r>
                <a:rPr kumimoji="1" lang="ja-JP" altLang="en-US" sz="1292" dirty="0">
                  <a:latin typeface="Meiryo UI" panose="020B0604030504040204" pitchFamily="50" charset="-128"/>
                  <a:ea typeface="Meiryo UI" panose="020B0604030504040204" pitchFamily="50" charset="-128"/>
                </a:rPr>
                <a:t>　富田林保健所のホームページ</a:t>
              </a:r>
              <a:r>
                <a:rPr kumimoji="1" lang="ja-JP" altLang="en-US" sz="1200" dirty="0">
                  <a:latin typeface="Meiryo UI" panose="020B0604030504040204" pitchFamily="50" charset="-128"/>
                  <a:ea typeface="Meiryo UI" panose="020B0604030504040204" pitchFamily="50" charset="-128"/>
                </a:rPr>
                <a:t>（事業一覧ページ⇒トピックス）からご覧ください。</a:t>
              </a:r>
              <a:endParaRPr kumimoji="1" lang="en-US" altLang="ja-JP" sz="1292" dirty="0">
                <a:latin typeface="Meiryo UI" panose="020B0604030504040204" pitchFamily="50" charset="-128"/>
                <a:ea typeface="Meiryo UI" panose="020B0604030504040204" pitchFamily="50" charset="-128"/>
              </a:endParaRPr>
            </a:p>
          </p:txBody>
        </p:sp>
        <p:sp>
          <p:nvSpPr>
            <p:cNvPr id="14" name="正方形/長方形 13"/>
            <p:cNvSpPr/>
            <p:nvPr/>
          </p:nvSpPr>
          <p:spPr>
            <a:xfrm>
              <a:off x="570107" y="7325190"/>
              <a:ext cx="5794513" cy="1610052"/>
            </a:xfrm>
            <a:prstGeom prst="rect">
              <a:avLst/>
            </a:prstGeom>
            <a:noFill/>
            <a:ln w="3175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Meiryo UI" panose="020B0604030504040204" pitchFamily="50" charset="-128"/>
                <a:ea typeface="Meiryo UI" panose="020B0604030504040204" pitchFamily="50" charset="-128"/>
              </a:endParaRPr>
            </a:p>
          </p:txBody>
        </p:sp>
      </p:grpSp>
      <p:sp>
        <p:nvSpPr>
          <p:cNvPr id="4" name="タイトル 3"/>
          <p:cNvSpPr>
            <a:spLocks noGrp="1"/>
          </p:cNvSpPr>
          <p:nvPr>
            <p:ph type="title"/>
          </p:nvPr>
        </p:nvSpPr>
        <p:spPr>
          <a:xfrm>
            <a:off x="337857" y="345528"/>
            <a:ext cx="6291545" cy="458176"/>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62"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該当のある方にご提出いただく書類</a:t>
            </a:r>
            <a:endParaRPr lang="ja-JP" altLang="en-US" sz="1662" dirty="0">
              <a:solidFill>
                <a:schemeClr val="tx1"/>
              </a:solidFill>
            </a:endParaRPr>
          </a:p>
        </p:txBody>
      </p:sp>
      <p:sp>
        <p:nvSpPr>
          <p:cNvPr id="12" name="コンテンツ プレースホルダー 2">
            <a:extLst>
              <a:ext uri="{FF2B5EF4-FFF2-40B4-BE49-F238E27FC236}">
                <a16:creationId xmlns:a16="http://schemas.microsoft.com/office/drawing/2014/main" id="{41B29CEB-28A6-4919-B9AB-FF0DB4872062}"/>
              </a:ext>
            </a:extLst>
          </p:cNvPr>
          <p:cNvSpPr txBox="1">
            <a:spLocks/>
          </p:cNvSpPr>
          <p:nvPr/>
        </p:nvSpPr>
        <p:spPr>
          <a:xfrm>
            <a:off x="538016" y="1288671"/>
            <a:ext cx="5967931" cy="1476610"/>
          </a:xfrm>
          <a:prstGeom prst="rect">
            <a:avLst/>
          </a:prstGeom>
        </p:spPr>
        <p:txBody>
          <a:bodyPr vert="horz" lIns="91439" tIns="45720" rIns="91439"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00000"/>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・令和６年中に受給された手当</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の金額が確認できる、「決定通知」や「振り込み通知」など の　　　　　　　が必要です。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00000"/>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ただし、収入金額が年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80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万９千円を超える場合は、申請書</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枚目の６「申立欄」の</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申立なし</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    ✓チェックをすることで提出を省略できます。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00000"/>
              </a:lnSpc>
              <a:buNone/>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障がい年金、遺族年金</a:t>
            </a:r>
            <a:r>
              <a:rPr lang="ja-JP" altLang="en-US" sz="1100" dirty="0">
                <a:latin typeface="Meiryo UI" panose="020B0604030504040204" pitchFamily="50" charset="-128"/>
                <a:ea typeface="Meiryo UI" panose="020B0604030504040204" pitchFamily="50" charset="-128"/>
              </a:rPr>
              <a:t>、特別障がい者手当、障がい児福祉手当、特別児童扶養手当 等。</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コンテンツ プレースホルダー 2">
            <a:extLst>
              <a:ext uri="{FF2B5EF4-FFF2-40B4-BE49-F238E27FC236}">
                <a16:creationId xmlns:a16="http://schemas.microsoft.com/office/drawing/2014/main" id="{F1BC0F22-44ED-41E9-ADC8-BD5C0822A64A}"/>
              </a:ext>
            </a:extLst>
          </p:cNvPr>
          <p:cNvSpPr txBox="1">
            <a:spLocks/>
          </p:cNvSpPr>
          <p:nvPr/>
        </p:nvSpPr>
        <p:spPr>
          <a:xfrm>
            <a:off x="214399" y="2765281"/>
            <a:ext cx="6513106" cy="1371983"/>
          </a:xfrm>
          <a:prstGeom prst="rect">
            <a:avLst/>
          </a:prstGeom>
        </p:spPr>
        <p:txBody>
          <a:bodyPr vert="horz" lIns="91439" tIns="45720" rIns="91439"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10000"/>
              </a:lnSpc>
              <a:buNone/>
            </a:pPr>
            <a:r>
              <a:rPr lang="ja-JP" altLang="en-US" sz="1477"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u="sng" dirty="0">
                <a:latin typeface="Meiryo UI" panose="020B0604030504040204" pitchFamily="50" charset="-128"/>
                <a:ea typeface="Meiryo UI" panose="020B0604030504040204" pitchFamily="50" charset="-128"/>
              </a:rPr>
              <a:t>同一保険世帯に、指定難病の受給者がおられる場合（</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あん分）</a:t>
            </a:r>
            <a:endParaRPr lang="en-US" altLang="ja-JP" sz="14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10000"/>
              </a:lnSpc>
              <a:buNone/>
            </a:pPr>
            <a:r>
              <a:rPr lang="ja-JP" altLang="en-US" sz="1200" dirty="0">
                <a:latin typeface="Meiryo UI" panose="020B0604030504040204" pitchFamily="50" charset="-128"/>
                <a:ea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rPr>
              <a:t>申請書</a:t>
            </a:r>
            <a:r>
              <a:rPr lang="en-US" altLang="ja-JP" sz="1200" dirty="0">
                <a:solidFill>
                  <a:srgbClr val="000000"/>
                </a:solidFill>
                <a:latin typeface="Meiryo UI" panose="020B0604030504040204" pitchFamily="50" charset="-128"/>
                <a:ea typeface="Meiryo UI" panose="020B0604030504040204" pitchFamily="50" charset="-128"/>
              </a:rPr>
              <a:t>2</a:t>
            </a:r>
            <a:r>
              <a:rPr lang="ja-JP" altLang="en-US" sz="1200" dirty="0">
                <a:solidFill>
                  <a:srgbClr val="000000"/>
                </a:solidFill>
                <a:latin typeface="Meiryo UI" panose="020B0604030504040204" pitchFamily="50" charset="-128"/>
                <a:ea typeface="Meiryo UI" panose="020B0604030504040204" pitchFamily="50" charset="-128"/>
              </a:rPr>
              <a:t>枚目の５「あん分対象者」に必要事項をご記入のうえ、</a:t>
            </a:r>
            <a:r>
              <a:rPr lang="ja-JP" altLang="en-US" sz="1200" dirty="0">
                <a:latin typeface="Meiryo UI" panose="020B0604030504040204" pitchFamily="50" charset="-128"/>
                <a:ea typeface="Meiryo UI" panose="020B0604030504040204" pitchFamily="50" charset="-128"/>
              </a:rPr>
              <a:t>あん分対象者受給者証の</a:t>
            </a:r>
            <a:endParaRPr lang="en-US" altLang="ja-JP" sz="1200" dirty="0">
              <a:latin typeface="Meiryo UI" panose="020B0604030504040204" pitchFamily="50" charset="-128"/>
              <a:ea typeface="Meiryo UI" panose="020B0604030504040204" pitchFamily="50" charset="-128"/>
            </a:endParaRPr>
          </a:p>
          <a:p>
            <a:pPr marL="0" indent="0">
              <a:lnSpc>
                <a:spcPct val="110000"/>
              </a:lnSpc>
              <a:buNone/>
            </a:pPr>
            <a:r>
              <a:rPr lang="ja-JP" altLang="en-US" sz="1200" dirty="0">
                <a:latin typeface="Meiryo UI" panose="020B0604030504040204" pitchFamily="50" charset="-128"/>
                <a:ea typeface="Meiryo UI" panose="020B0604030504040204" pitchFamily="50" charset="-128"/>
              </a:rPr>
              <a:t>　　　　　　　　　　を提出してください。</a:t>
            </a:r>
            <a:endParaRPr lang="en-US" altLang="ja-JP" sz="1200" dirty="0">
              <a:latin typeface="Meiryo UI" panose="020B0604030504040204" pitchFamily="50" charset="-128"/>
              <a:ea typeface="Meiryo UI" panose="020B0604030504040204" pitchFamily="50" charset="-128"/>
            </a:endParaRPr>
          </a:p>
          <a:p>
            <a:pPr marL="0" indent="0">
              <a:lnSpc>
                <a:spcPct val="100000"/>
              </a:lnSpc>
              <a:buNone/>
            </a:pPr>
            <a:r>
              <a:rPr lang="ja-JP" altLang="en-US" sz="1200" dirty="0">
                <a:solidFill>
                  <a:srgbClr val="000000"/>
                </a:solidFill>
                <a:latin typeface="Meiryo UI" panose="020B0604030504040204" pitchFamily="50" charset="-128"/>
                <a:ea typeface="Meiryo UI" panose="020B0604030504040204" pitchFamily="50" charset="-128"/>
              </a:rPr>
              <a:t>　　　・上限額を判定するため、</a:t>
            </a:r>
            <a:r>
              <a:rPr lang="ja-JP" altLang="en-US" sz="1200" b="1" dirty="0">
                <a:solidFill>
                  <a:srgbClr val="000000"/>
                </a:solidFill>
                <a:latin typeface="Meiryo UI" panose="020B0604030504040204" pitchFamily="50" charset="-128"/>
                <a:ea typeface="Meiryo UI" panose="020B0604030504040204" pitchFamily="50" charset="-128"/>
              </a:rPr>
              <a:t>あん分対象が指定難病受給者の方は同時に更新申請をしてください。</a:t>
            </a:r>
            <a:endParaRPr lang="en-US" altLang="ja-JP" sz="1200" b="1" dirty="0">
              <a:solidFill>
                <a:srgbClr val="000000"/>
              </a:solidFill>
              <a:latin typeface="Meiryo UI" panose="020B0604030504040204" pitchFamily="50" charset="-128"/>
              <a:ea typeface="Meiryo UI" panose="020B0604030504040204" pitchFamily="50" charset="-128"/>
            </a:endParaRPr>
          </a:p>
          <a:p>
            <a:pPr marL="0" indent="0">
              <a:lnSpc>
                <a:spcPts val="1000"/>
              </a:lnSpc>
              <a:buNone/>
            </a:pPr>
            <a:endParaRPr lang="en-US" altLang="ja-JP" sz="1200" dirty="0">
              <a:solidFill>
                <a:srgbClr val="000000"/>
              </a:solidFill>
              <a:latin typeface="Meiryo UI" panose="020B0604030504040204" pitchFamily="50" charset="-128"/>
              <a:ea typeface="Meiryo UI" panose="020B0604030504040204" pitchFamily="50" charset="-128"/>
            </a:endParaRPr>
          </a:p>
        </p:txBody>
      </p:sp>
      <p:sp>
        <p:nvSpPr>
          <p:cNvPr id="17" name="コンテンツ プレースホルダー 2">
            <a:extLst>
              <a:ext uri="{FF2B5EF4-FFF2-40B4-BE49-F238E27FC236}">
                <a16:creationId xmlns:a16="http://schemas.microsoft.com/office/drawing/2014/main" id="{49274793-079C-4BCA-BC57-D595539249B3}"/>
              </a:ext>
            </a:extLst>
          </p:cNvPr>
          <p:cNvSpPr txBox="1">
            <a:spLocks/>
          </p:cNvSpPr>
          <p:nvPr/>
        </p:nvSpPr>
        <p:spPr>
          <a:xfrm>
            <a:off x="98187" y="5142567"/>
            <a:ext cx="6643601" cy="3025381"/>
          </a:xfrm>
          <a:prstGeom prst="rect">
            <a:avLst/>
          </a:prstGeom>
        </p:spPr>
        <p:txBody>
          <a:bodyPr vert="horz" lIns="91439" tIns="45720" rIns="91439"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課税証明書</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r>
              <a:rPr lang="ja-JP" altLang="en-US" sz="1200"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市町村民税が課税の方は、 </a:t>
            </a:r>
            <a:r>
              <a:rPr lang="ja-JP" altLang="en-US" sz="1200" dirty="0">
                <a:latin typeface="Meiryo UI" panose="020B0604030504040204" pitchFamily="50" charset="-128"/>
                <a:ea typeface="Meiryo UI" panose="020B0604030504040204" pitchFamily="50" charset="-128"/>
              </a:rPr>
              <a:t>他に所得のない場合、以下①②いずれかを課税証明書に代える</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ことができます。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原本不可</a:t>
            </a:r>
            <a:r>
              <a:rPr lang="en-US" altLang="ja-JP" sz="1200" b="1" dirty="0">
                <a:latin typeface="Meiryo UI" panose="020B0604030504040204" pitchFamily="50" charset="-128"/>
                <a:ea typeface="Meiryo UI" panose="020B0604030504040204" pitchFamily="50" charset="-128"/>
              </a:rPr>
              <a:t>】</a:t>
            </a:r>
          </a:p>
          <a:p>
            <a:pPr marL="0" indent="0">
              <a:lnSpc>
                <a:spcPts val="1000"/>
              </a:lnSpc>
              <a:buNone/>
            </a:pPr>
            <a:r>
              <a:rPr lang="ja-JP" altLang="en-US" sz="1200" dirty="0">
                <a:latin typeface="Meiryo UI" panose="020B0604030504040204" pitchFamily="50" charset="-128"/>
                <a:ea typeface="Meiryo UI" panose="020B0604030504040204" pitchFamily="50" charset="-128"/>
              </a:rPr>
              <a:t>　　　　① 「給与所得等に係る特別徴収税額の決定通知書」 </a:t>
            </a:r>
            <a:r>
              <a:rPr lang="ja-JP" altLang="en-US" sz="1200" b="1" dirty="0">
                <a:latin typeface="Meiryo UI" panose="020B0604030504040204" pitchFamily="50" charset="-128"/>
                <a:ea typeface="Meiryo UI" panose="020B0604030504040204" pitchFamily="50" charset="-128"/>
              </a:rPr>
              <a:t>　コピー</a:t>
            </a:r>
            <a:r>
              <a:rPr lang="ja-JP" altLang="en-US" sz="1200" dirty="0">
                <a:latin typeface="Meiryo UI" panose="020B0604030504040204" pitchFamily="50" charset="-128"/>
                <a:ea typeface="Meiryo UI" panose="020B0604030504040204" pitchFamily="50" charset="-128"/>
              </a:rPr>
              <a:t>（全体が写っているもの）</a:t>
            </a:r>
            <a:endParaRPr lang="en-US" altLang="ja-JP" sz="1200" dirty="0">
              <a:latin typeface="Meiryo UI" panose="020B0604030504040204" pitchFamily="50" charset="-128"/>
              <a:ea typeface="Meiryo UI" panose="020B0604030504040204" pitchFamily="50" charset="-128"/>
            </a:endParaRPr>
          </a:p>
          <a:p>
            <a:pPr marL="0" indent="0">
              <a:lnSpc>
                <a:spcPts val="1000"/>
              </a:lnSpc>
              <a:buNone/>
            </a:pPr>
            <a:r>
              <a:rPr lang="ja-JP" altLang="en-US" sz="1200" dirty="0">
                <a:latin typeface="Meiryo UI" panose="020B0604030504040204" pitchFamily="50" charset="-128"/>
                <a:ea typeface="Meiryo UI" panose="020B0604030504040204" pitchFamily="50" charset="-128"/>
              </a:rPr>
              <a:t>　　　　② 「市町府民税の納税通知書」 　</a:t>
            </a:r>
            <a:r>
              <a:rPr lang="ja-JP" altLang="en-US" sz="1200" b="1" dirty="0">
                <a:latin typeface="Meiryo UI" panose="020B0604030504040204" pitchFamily="50" charset="-128"/>
                <a:ea typeface="Meiryo UI" panose="020B0604030504040204" pitchFamily="50" charset="-128"/>
              </a:rPr>
              <a:t>コピー</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「表紙」 と 「課税明細」 を含めた全てのページ ）</a:t>
            </a:r>
            <a:endParaRPr lang="en-US" altLang="ja-JP" sz="1200" dirty="0">
              <a:latin typeface="Meiryo UI" panose="020B0604030504040204" pitchFamily="50" charset="-128"/>
              <a:ea typeface="Meiryo UI" panose="020B0604030504040204" pitchFamily="50" charset="-128"/>
            </a:endParaRPr>
          </a:p>
          <a:p>
            <a:pPr marL="0" indent="0">
              <a:lnSpc>
                <a:spcPts val="1000"/>
              </a:lnSpc>
              <a:buNone/>
            </a:pPr>
            <a:r>
              <a:rPr lang="ja-JP" altLang="en-US" sz="18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源泉徴収票・確定申告書・納税証明書　等は不可。</a:t>
            </a:r>
            <a:endParaRPr lang="en-US" altLang="ja-JP" sz="1100" dirty="0">
              <a:latin typeface="Meiryo UI" panose="020B0604030504040204" pitchFamily="50" charset="-128"/>
              <a:ea typeface="Meiryo UI" panose="020B0604030504040204" pitchFamily="50" charset="-128"/>
            </a:endParaRPr>
          </a:p>
          <a:p>
            <a:pPr marL="0" indent="0">
              <a:lnSpc>
                <a:spcPts val="1000"/>
              </a:lnSpc>
              <a:buNone/>
            </a:pPr>
            <a:endParaRPr lang="en-US" altLang="ja-JP" sz="1200" dirty="0">
              <a:latin typeface="Meiryo UI" panose="020B0604030504040204" pitchFamily="50" charset="-128"/>
              <a:ea typeface="Meiryo UI" panose="020B0604030504040204" pitchFamily="50" charset="-128"/>
            </a:endParaRPr>
          </a:p>
          <a:p>
            <a:pPr marL="0" indent="0">
              <a:lnSpc>
                <a:spcPts val="1000"/>
              </a:lnSpc>
              <a:buNone/>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dirty="0">
                <a:latin typeface="Meiryo UI" panose="020B0604030504040204" pitchFamily="50" charset="-128"/>
                <a:ea typeface="Meiryo UI" panose="020B0604030504040204" pitchFamily="50" charset="-128"/>
              </a:rPr>
              <a:t>市町村民税非課税世帯で受診者の収入金額</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が</a:t>
            </a:r>
            <a:r>
              <a:rPr lang="en-US" altLang="ja-JP" sz="1400" b="1" dirty="0">
                <a:latin typeface="Meiryo UI" panose="020B0604030504040204" pitchFamily="50" charset="-128"/>
                <a:ea typeface="Meiryo UI" panose="020B0604030504040204" pitchFamily="50" charset="-128"/>
              </a:rPr>
              <a:t>80</a:t>
            </a:r>
            <a:r>
              <a:rPr lang="ja-JP" altLang="en-US" sz="1400" b="1" dirty="0">
                <a:latin typeface="Meiryo UI" panose="020B0604030504040204" pitchFamily="50" charset="-128"/>
                <a:ea typeface="Meiryo UI" panose="020B0604030504040204" pitchFamily="50" charset="-128"/>
              </a:rPr>
              <a:t>万９千円以下の方</a:t>
            </a:r>
            <a:endParaRPr lang="en-US" altLang="ja-JP" sz="1400" b="1" dirty="0">
              <a:latin typeface="Meiryo UI" panose="020B0604030504040204" pitchFamily="50" charset="-128"/>
              <a:ea typeface="Meiryo UI" panose="020B0604030504040204" pitchFamily="50" charset="-128"/>
            </a:endParaRPr>
          </a:p>
          <a:p>
            <a:pPr marL="0" indent="0">
              <a:lnSpc>
                <a:spcPts val="1000"/>
              </a:lnSpc>
              <a:buNone/>
            </a:pPr>
            <a:r>
              <a:rPr lang="ja-JP" altLang="en-US" sz="16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申請書</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枚目の６「申立欄」の</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⑤</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に✓チェックを入れることで</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B1(2,500</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となります。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799"/>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収入金額が</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80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万９千円以下の方でも、上記に✓チェックがない場合は</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B2(5,000</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として</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799"/>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扱います。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799"/>
              </a:lnSpc>
              <a:buNone/>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799"/>
              </a:lnSpc>
              <a:buNone/>
            </a:pPr>
            <a:r>
              <a:rPr lang="ja-JP" altLang="en-US" sz="1200" b="1"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　</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障がい年金、遺族年金</a:t>
            </a:r>
            <a:r>
              <a:rPr lang="ja-JP" altLang="en-US" sz="1100" dirty="0">
                <a:latin typeface="Meiryo UI" panose="020B0604030504040204" pitchFamily="50" charset="-128"/>
                <a:ea typeface="Meiryo UI" panose="020B0604030504040204" pitchFamily="50" charset="-128"/>
              </a:rPr>
              <a:t>、特別障がい者手当、障がい児福祉手当、特別児童扶養手当 等を含む</a:t>
            </a:r>
            <a:endParaRPr lang="en-US" altLang="ja-JP" sz="1200" b="1"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FF6F7D8A-ED34-4C4C-A87A-6AA1A66BE630}"/>
              </a:ext>
            </a:extLst>
          </p:cNvPr>
          <p:cNvSpPr/>
          <p:nvPr/>
        </p:nvSpPr>
        <p:spPr>
          <a:xfrm>
            <a:off x="64701" y="4765243"/>
            <a:ext cx="6728602" cy="340270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0" name="タイトル 3">
            <a:extLst>
              <a:ext uri="{FF2B5EF4-FFF2-40B4-BE49-F238E27FC236}">
                <a16:creationId xmlns:a16="http://schemas.microsoft.com/office/drawing/2014/main" id="{0C0F282B-646E-4503-9944-DA1EF662CF69}"/>
              </a:ext>
            </a:extLst>
          </p:cNvPr>
          <p:cNvSpPr txBox="1">
            <a:spLocks/>
          </p:cNvSpPr>
          <p:nvPr/>
        </p:nvSpPr>
        <p:spPr>
          <a:xfrm>
            <a:off x="283231" y="4521464"/>
            <a:ext cx="6291545" cy="458176"/>
          </a:xfrm>
          <a:prstGeom prst="roundRect">
            <a:avLst/>
          </a:prstGeom>
          <a:solidFill>
            <a:schemeClr val="bg1"/>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39" tIns="45720" rIns="91439" bIns="45720" rtlCol="0" anchor="ctr">
            <a:normAutofit/>
          </a:bodyPr>
          <a:lstStyle>
            <a:lvl1pPr algn="l" defTabSz="685800" rtl="0" eaLnBrk="1" latinLnBrk="0" hangingPunct="1">
              <a:lnSpc>
                <a:spcPct val="90000"/>
              </a:lnSpc>
              <a:spcBef>
                <a:spcPct val="0"/>
              </a:spcBef>
              <a:buNone/>
              <a:defRPr kumimoji="1"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1662"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その他の注意事項</a:t>
            </a:r>
            <a:endParaRPr lang="ja-JP" altLang="en-US" sz="1662" dirty="0">
              <a:solidFill>
                <a:schemeClr val="tx1"/>
              </a:solidFill>
            </a:endParaRPr>
          </a:p>
        </p:txBody>
      </p:sp>
      <p:sp>
        <p:nvSpPr>
          <p:cNvPr id="21" name="Oval 8">
            <a:extLst>
              <a:ext uri="{FF2B5EF4-FFF2-40B4-BE49-F238E27FC236}">
                <a16:creationId xmlns:a16="http://schemas.microsoft.com/office/drawing/2014/main" id="{25466BDD-59FB-4954-9F81-6DADFA30E03E}"/>
              </a:ext>
            </a:extLst>
          </p:cNvPr>
          <p:cNvSpPr>
            <a:spLocks noChangeArrowheads="1"/>
          </p:cNvSpPr>
          <p:nvPr/>
        </p:nvSpPr>
        <p:spPr bwMode="auto">
          <a:xfrm>
            <a:off x="5850139" y="65765"/>
            <a:ext cx="937908" cy="449415"/>
          </a:xfrm>
          <a:prstGeom prst="roundRect">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ja-JP" altLang="en-US" sz="1600" dirty="0">
                <a:latin typeface="Meiryo UI" panose="020B0604030504040204" pitchFamily="50" charset="-128"/>
                <a:ea typeface="Meiryo UI" panose="020B0604030504040204" pitchFamily="50" charset="-128"/>
                <a:cs typeface="Times New Roman" panose="02020603050405020304" pitchFamily="18" charset="0"/>
              </a:rPr>
              <a:t>その２</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ウラ</a:t>
            </a:r>
            <a:endParaRPr lang="en-US" altLang="ja-JP" sz="16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BCA6DC1-9AB1-4647-8650-5069A330C2FD}"/>
              </a:ext>
            </a:extLst>
          </p:cNvPr>
          <p:cNvSpPr/>
          <p:nvPr/>
        </p:nvSpPr>
        <p:spPr>
          <a:xfrm>
            <a:off x="3989970" y="5922437"/>
            <a:ext cx="490950" cy="234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6F3C31E4-B8F6-4C30-B34F-A97E3F2A1E15}"/>
              </a:ext>
            </a:extLst>
          </p:cNvPr>
          <p:cNvSpPr/>
          <p:nvPr/>
        </p:nvSpPr>
        <p:spPr>
          <a:xfrm>
            <a:off x="2672039" y="6151104"/>
            <a:ext cx="490950" cy="234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CD8FA2F2-6247-41DF-B2F0-17569E425146}"/>
              </a:ext>
            </a:extLst>
          </p:cNvPr>
          <p:cNvSpPr/>
          <p:nvPr/>
        </p:nvSpPr>
        <p:spPr>
          <a:xfrm>
            <a:off x="822756" y="1513704"/>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24" name="正方形/長方形 23">
            <a:extLst>
              <a:ext uri="{FF2B5EF4-FFF2-40B4-BE49-F238E27FC236}">
                <a16:creationId xmlns:a16="http://schemas.microsoft.com/office/drawing/2014/main" id="{4813E24E-40C9-4618-903D-576F2C52816D}"/>
              </a:ext>
            </a:extLst>
          </p:cNvPr>
          <p:cNvSpPr/>
          <p:nvPr/>
        </p:nvSpPr>
        <p:spPr>
          <a:xfrm>
            <a:off x="681694" y="3436032"/>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Tree>
    <p:extLst>
      <p:ext uri="{BB962C8B-B14F-4D97-AF65-F5344CB8AC3E}">
        <p14:creationId xmlns:p14="http://schemas.microsoft.com/office/powerpoint/2010/main" val="33995074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884</Words>
  <Application>Microsoft Office PowerPoint</Application>
  <PresentationFormat>A4 210 x 297 mm</PresentationFormat>
  <Paragraphs>74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該当のある方にご提出いただく書類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2024-06-25T07:59:59Z</dcterms:created>
  <dcterms:modified xsi:type="dcterms:W3CDTF">2025-06-06T05:20:51Z</dcterms:modified>
</cp:coreProperties>
</file>