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694" y="-11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B27F3-DEB6-4489-88DF-91FE95D57C4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56DB9-9917-4455-A2C4-F8ED510F17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1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71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10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79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93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31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1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252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606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90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889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11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512A3-17E7-4D50-AB9B-D09F2F139F2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9CBA1-D635-4A92-B6CA-79D7D1B8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3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112674" y="1"/>
            <a:ext cx="6678270" cy="5369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66058" y="6145703"/>
            <a:ext cx="3439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ja-JP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市町村民税課税証明書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796153"/>
              </p:ext>
            </p:extLst>
          </p:nvPr>
        </p:nvGraphicFramePr>
        <p:xfrm>
          <a:off x="311580" y="4357659"/>
          <a:ext cx="6305664" cy="1672475"/>
        </p:xfrm>
        <a:graphic>
          <a:graphicData uri="http://schemas.openxmlformats.org/drawingml/2006/table">
            <a:tbl>
              <a:tblPr firstRow="1" firstCol="1" bandRow="1"/>
              <a:tblGrid>
                <a:gridCol w="2476225">
                  <a:extLst>
                    <a:ext uri="{9D8B030D-6E8A-4147-A177-3AD203B41FA5}">
                      <a16:colId xmlns:a16="http://schemas.microsoft.com/office/drawing/2014/main" val="46732322"/>
                    </a:ext>
                  </a:extLst>
                </a:gridCol>
                <a:gridCol w="3829439">
                  <a:extLst>
                    <a:ext uri="{9D8B030D-6E8A-4147-A177-3AD203B41FA5}">
                      <a16:colId xmlns:a16="http://schemas.microsoft.com/office/drawing/2014/main" val="3284789604"/>
                    </a:ext>
                  </a:extLst>
                </a:gridCol>
              </a:tblGrid>
              <a:tr h="248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受診者の加入健康保険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提出が必要な方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129464"/>
                  </a:ext>
                </a:extLst>
              </a:tr>
              <a:tr h="342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市町村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国民健康保険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住民票上の世帯全員分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699576"/>
                  </a:ext>
                </a:extLst>
              </a:tr>
              <a:tr h="342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業種別国民健康保険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住民票上の世帯全員分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＋同一健康保険加入者分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383561"/>
                  </a:ext>
                </a:extLst>
              </a:tr>
              <a:tr h="342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後期高齢者医療広域連合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住民票上の世帯全員分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4905764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被用者保険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（全国健康保険協会、共済組合、健康保険組合など）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受診者分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被保険者名の記載があるもの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19872"/>
                  </a:ext>
                </a:extLst>
              </a:tr>
            </a:tbl>
          </a:graphicData>
        </a:graphic>
      </p:graphicFrame>
      <p:sp>
        <p:nvSpPr>
          <p:cNvPr id="38" name="テキスト ボックス 37"/>
          <p:cNvSpPr txBox="1"/>
          <p:nvPr/>
        </p:nvSpPr>
        <p:spPr>
          <a:xfrm>
            <a:off x="542696" y="584160"/>
            <a:ext cx="618172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特定医療費（指定難病）支給認定申請書（更新用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・３枚綴り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b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特定医療費（指定難病）受給者証の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有効期間が令和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日までの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受給者証のもの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just">
              <a:spcAft>
                <a:spcPts val="0"/>
              </a:spcAft>
              <a:buSzPts val="1200"/>
            </a:pP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臨床調査個人票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指定医が記載した日から</a:t>
            </a:r>
            <a:r>
              <a:rPr lang="ja-JP" altLang="en-US" sz="14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６か月以内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のもの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SzPts val="1200"/>
            </a:pP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医師が作成するものです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同封の依頼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書（きいろ）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にて、病院に作成を依頼してください。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SzPts val="1200"/>
            </a:pP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自己負担上限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額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管理票（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コピー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来所申請の場合は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原本持参でも結構です。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氏名が書かれた表紙と令和６年８月以降で記載のあるページが必要です。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世帯全員の住民票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lang="en-US" altLang="ja-JP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か月以内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に発行した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もの）</a:t>
            </a: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単身世帯の方でも、必ず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「世帯全員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として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取得ください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（個人番号の記載は不要です。）。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b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「健康保険証」または「資格確認書」及び「資格情報のお知らせ」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注：国民健康保険の場合は世帯主、被用者保険の場合は被保険者、資格取得年月日の記載のあるもの）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のコピー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できる限り、Ａ４用紙片面にまとめてコピーのうえご提出ください。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 「マイナ保険証」は、利用できません！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147973"/>
              </p:ext>
            </p:extLst>
          </p:nvPr>
        </p:nvGraphicFramePr>
        <p:xfrm>
          <a:off x="304304" y="6531010"/>
          <a:ext cx="6312940" cy="2063167"/>
        </p:xfrm>
        <a:graphic>
          <a:graphicData uri="http://schemas.openxmlformats.org/drawingml/2006/table">
            <a:tbl>
              <a:tblPr firstRow="1" firstCol="1" bandRow="1"/>
              <a:tblGrid>
                <a:gridCol w="2461198">
                  <a:extLst>
                    <a:ext uri="{9D8B030D-6E8A-4147-A177-3AD203B41FA5}">
                      <a16:colId xmlns:a16="http://schemas.microsoft.com/office/drawing/2014/main" val="3405168630"/>
                    </a:ext>
                  </a:extLst>
                </a:gridCol>
                <a:gridCol w="3851742">
                  <a:extLst>
                    <a:ext uri="{9D8B030D-6E8A-4147-A177-3AD203B41FA5}">
                      <a16:colId xmlns:a16="http://schemas.microsoft.com/office/drawing/2014/main" val="2112502441"/>
                    </a:ext>
                  </a:extLst>
                </a:gridCol>
              </a:tblGrid>
              <a:tr h="305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受診者の加入健康保険</a:t>
                      </a:r>
                    </a:p>
                  </a:txBody>
                  <a:tcPr marL="52870" marR="5287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提出が必要な方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2870" marR="5287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018728"/>
                  </a:ext>
                </a:extLst>
              </a:tr>
              <a:tr h="4713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市町村国民健康保険</a:t>
                      </a:r>
                    </a:p>
                  </a:txBody>
                  <a:tcPr marL="52870" marR="5287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同じ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国民健康保険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に加入している方全員分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（平成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年４月２日以降生まれ</a:t>
                      </a: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の方は省略可）</a:t>
                      </a:r>
                    </a:p>
                  </a:txBody>
                  <a:tcPr marL="52870" marR="5287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1845631"/>
                  </a:ext>
                </a:extLst>
              </a:tr>
              <a:tr h="654611"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業種別国民健康保険</a:t>
                      </a:r>
                    </a:p>
                  </a:txBody>
                  <a:tcPr marL="52870" marR="5287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同じ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国民健康保険</a:t>
                      </a: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に加入している方全員分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（別添の「</a:t>
                      </a: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申立書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」を提出することで、平成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年４月２日以降生まれ</a:t>
                      </a: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の方は省略可）</a:t>
                      </a:r>
                    </a:p>
                  </a:txBody>
                  <a:tcPr marL="52870" marR="5287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128981"/>
                  </a:ext>
                </a:extLst>
              </a:tr>
              <a:tr h="2662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後期高齢者医療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広域連合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2870" marR="5287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後期高齢に加入している方全員分</a:t>
                      </a:r>
                    </a:p>
                  </a:txBody>
                  <a:tcPr marL="52870" marR="5287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815522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被用者保険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（全国健康保険協会、共済組合、健康保険組合など）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2870" marR="5287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被保険者分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被保険者が非課税の場合、受診者分も必要です。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2870" marR="5287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201665"/>
                  </a:ext>
                </a:extLst>
              </a:tr>
            </a:tbl>
          </a:graphicData>
        </a:graphic>
      </p:graphicFrame>
      <p:sp>
        <p:nvSpPr>
          <p:cNvPr id="44" name="テキスト ボックス 43"/>
          <p:cNvSpPr txBox="1"/>
          <p:nvPr/>
        </p:nvSpPr>
        <p:spPr>
          <a:xfrm>
            <a:off x="560572" y="8712748"/>
            <a:ext cx="631294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日常生活についてのおたずね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生活保護受給者のみ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</a:p>
          <a:p>
            <a:r>
              <a:rPr lang="ja-JP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生活保護受給証明書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（福祉事務所や市役所が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申請日から</a:t>
            </a:r>
            <a:r>
              <a:rPr lang="en-US" altLang="ja-JP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か月以内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に発行したもの）</a:t>
            </a:r>
            <a:endParaRPr lang="ja-JP" altLang="en-US" sz="1200" dirty="0">
              <a:latin typeface="Arial" panose="020B0604020202020204" pitchFamily="34" charset="0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297478" y="603525"/>
            <a:ext cx="275318" cy="239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</a:p>
        </p:txBody>
      </p:sp>
      <p:sp>
        <p:nvSpPr>
          <p:cNvPr id="59" name="角丸四角形 58"/>
          <p:cNvSpPr/>
          <p:nvPr/>
        </p:nvSpPr>
        <p:spPr>
          <a:xfrm>
            <a:off x="285980" y="993639"/>
            <a:ext cx="275318" cy="239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290739" y="1540062"/>
            <a:ext cx="275318" cy="239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</a:p>
        </p:txBody>
      </p:sp>
      <p:sp>
        <p:nvSpPr>
          <p:cNvPr id="61" name="角丸四角形 60"/>
          <p:cNvSpPr/>
          <p:nvPr/>
        </p:nvSpPr>
        <p:spPr>
          <a:xfrm>
            <a:off x="300494" y="2085044"/>
            <a:ext cx="275318" cy="239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300494" y="2631706"/>
            <a:ext cx="275318" cy="239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</a:p>
        </p:txBody>
      </p:sp>
      <p:sp>
        <p:nvSpPr>
          <p:cNvPr id="63" name="角丸四角形 62"/>
          <p:cNvSpPr/>
          <p:nvPr/>
        </p:nvSpPr>
        <p:spPr>
          <a:xfrm>
            <a:off x="304304" y="3445202"/>
            <a:ext cx="275318" cy="239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</a:p>
        </p:txBody>
      </p:sp>
      <p:sp>
        <p:nvSpPr>
          <p:cNvPr id="64" name="角丸四角形 63"/>
          <p:cNvSpPr/>
          <p:nvPr/>
        </p:nvSpPr>
        <p:spPr>
          <a:xfrm>
            <a:off x="295276" y="6186343"/>
            <a:ext cx="275318" cy="239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</a:p>
        </p:txBody>
      </p:sp>
      <p:sp>
        <p:nvSpPr>
          <p:cNvPr id="65" name="角丸四角形 64"/>
          <p:cNvSpPr/>
          <p:nvPr/>
        </p:nvSpPr>
        <p:spPr>
          <a:xfrm>
            <a:off x="311580" y="8733062"/>
            <a:ext cx="275318" cy="239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</a:p>
        </p:txBody>
      </p:sp>
      <p:sp>
        <p:nvSpPr>
          <p:cNvPr id="66" name="角丸四角形 65"/>
          <p:cNvSpPr/>
          <p:nvPr/>
        </p:nvSpPr>
        <p:spPr>
          <a:xfrm>
            <a:off x="311580" y="9175425"/>
            <a:ext cx="275318" cy="239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898324" y="9630191"/>
            <a:ext cx="2623169" cy="276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裏面（ウラ）もよくお読みください。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1659932" y="3120269"/>
            <a:ext cx="311917" cy="239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2082151" y="3120268"/>
            <a:ext cx="305259" cy="239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4976" y="32040"/>
            <a:ext cx="6610350" cy="461665"/>
          </a:xfrm>
          <a:prstGeom prst="rect">
            <a:avLst/>
          </a:prstGeom>
          <a:noFill/>
          <a:ln w="4762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必要書類の確認リスト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（みずいろ）　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一般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四角形: 角を丸くする 35"/>
          <p:cNvSpPr/>
          <p:nvPr/>
        </p:nvSpPr>
        <p:spPr>
          <a:xfrm>
            <a:off x="5609186" y="70718"/>
            <a:ext cx="1113838" cy="3843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その２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オモテ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07F6A24-9744-4227-AC21-89381CE3218E}"/>
              </a:ext>
            </a:extLst>
          </p:cNvPr>
          <p:cNvSpPr txBox="1"/>
          <p:nvPr/>
        </p:nvSpPr>
        <p:spPr>
          <a:xfrm>
            <a:off x="295276" y="3079617"/>
            <a:ext cx="6305664" cy="30777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↓（注） 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は保険証の種類によって必要書類が異なります。↓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539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600" y="595725"/>
            <a:ext cx="6692900" cy="8058004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ja-JP" altLang="ja-JP" sz="16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臨床調査個人票</a:t>
            </a:r>
            <a:endParaRPr lang="ja-JP" altLang="ja-JP" sz="1600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・同封の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「臨床調査個人票作成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依頼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書」と受給者証を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病院に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提示し、作成を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依頼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して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くだ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さ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い。</a:t>
            </a: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・必ず指定医に作成してもらってください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指定医であるかは主治医に直接ご確認ください。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）。</a:t>
            </a:r>
            <a:endParaRPr lang="ja-JP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・氏名・住所・生年月日の記載間違いや医師名の記載漏れがないかを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受取時に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必ず確認ください。</a:t>
            </a:r>
            <a:b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ja-JP" sz="16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自己負担上限額管理票</a:t>
            </a:r>
            <a:endParaRPr lang="ja-JP" altLang="ja-JP" sz="1600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・「軽症高額」や「高額かつ長期」の申請がある場合に確認が必要です。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なお、氏名が書かれた表紙と令和６年８月以降で記載のあるページが必要です。</a:t>
            </a:r>
          </a:p>
          <a:p>
            <a:pPr indent="0">
              <a:spcAft>
                <a:spcPts val="0"/>
              </a:spcAft>
              <a:buNone/>
            </a:pP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ja-JP" sz="16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課税証明書</a:t>
            </a:r>
            <a:endParaRPr lang="ja-JP" altLang="ja-JP" sz="1600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源泉徴収票や</a:t>
            </a:r>
            <a:r>
              <a:rPr lang="ja-JP" altLang="ja-JP" sz="14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納税証明書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不可です。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非課税の方も、「課税証明書」の提出が必要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です。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・市役所等から送付される</a:t>
            </a:r>
            <a:r>
              <a:rPr lang="ja-JP" altLang="ja-JP" sz="14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納税通知書</a:t>
            </a:r>
            <a:r>
              <a:rPr lang="ja-JP" altLang="en-US" sz="14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（表紙と課税明細を含めた全てのページ）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のコピー、 他に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所得のない場合は、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職場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から配付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される市町村府民税特別徴収税額決定通知書の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コピーでも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課税証明書として有効です。</a:t>
            </a:r>
            <a:b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b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業種別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国民健康保険や被用者保険非課税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の方は、必ず課税証明書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の原本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が必要です。</a:t>
            </a: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ja-JP" altLang="en-US" sz="16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あん分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（対象者のみ）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・受診者と同じ健康保険証上の世帯に、受診者以外に指定難病や小児慢性の受給者がおられる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場合は、その方の受給者証の写しが必要です。（同時に申請いただくとスムーズです。）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z="16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生活保護受給者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（対象者のみ）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生活保護受給証明書に「住民票上の住所と相違なし」と記載されている場合は、住民票の提出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不要です。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・健康</a:t>
            </a:r>
            <a:r>
              <a:rPr lang="ja-JP" altLang="en-US" sz="1400" dirty="0">
                <a:latin typeface="Meiryo" panose="020B0604030504040204" pitchFamily="50" charset="-128"/>
                <a:ea typeface="Meiryo" panose="020B0604030504040204" pitchFamily="50" charset="-128"/>
              </a:rPr>
              <a:t>保険に加入している場合を除き、市町村民税課税証明書の提出は不要です。</a:t>
            </a:r>
            <a:br>
              <a:rPr lang="en-US" altLang="ja-JP" sz="1400" dirty="0">
                <a:latin typeface="Meiryo" panose="020B0604030504040204" pitchFamily="50" charset="-128"/>
                <a:ea typeface="Meiryo" panose="020B0604030504040204" pitchFamily="50" charset="-128"/>
              </a:rPr>
            </a:b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endParaRPr lang="en-US" altLang="ja-JP" sz="1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・同一保険世帯の方全員が市町村民税非課税の場合は、受診者が令和６年中に受給された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手当等（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）の金額が確認できる、決定通知や振り込み通知などの写しが必要です。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ただし、収入金額が年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万９千円を超える場合は、申請時にその旨をお伝えいただくことで、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提出を省略できます。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障がい年金、遺族年金、特別障がい者手当、障がい児福祉手当、特別児童扶養手当 等。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01600" y="100051"/>
            <a:ext cx="6629400" cy="430626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ja-JP" altLang="en-US" sz="1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注意事項（よくお読みください）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82880" y="4482529"/>
            <a:ext cx="6491074" cy="2809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101600" y="8718779"/>
            <a:ext cx="6629401" cy="1173451"/>
            <a:chOff x="568434" y="7325247"/>
            <a:chExt cx="5796186" cy="1222984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568434" y="7377178"/>
              <a:ext cx="5662051" cy="994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更新申請にかかる、よくある質問をホームページに掲載しています。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富田林保健所のホームページ（事業一覧ページ⇒トピックス）からご覧ください。</a:t>
              </a: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70107" y="7325247"/>
              <a:ext cx="5794513" cy="1222984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65FB9DC8-3491-4A0F-BF52-FA5F5BD2E14D}"/>
              </a:ext>
            </a:extLst>
          </p:cNvPr>
          <p:cNvSpPr/>
          <p:nvPr/>
        </p:nvSpPr>
        <p:spPr>
          <a:xfrm>
            <a:off x="5632704" y="158496"/>
            <a:ext cx="1041250" cy="3299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その２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ウラ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950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1286</TotalTime>
  <Words>1014</Words>
  <Application>Microsoft Office PowerPoint</Application>
  <PresentationFormat>A4 210 x 297 mm</PresentationFormat>
  <Paragraphs>90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Meiryo UI</vt:lpstr>
      <vt:lpstr>Meiryo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注意事項（よくお読みください）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平田　珠弓</dc:creator>
  <cp:lastModifiedBy>池尻　正教</cp:lastModifiedBy>
  <cp:revision>179</cp:revision>
  <cp:lastPrinted>2025-05-28T10:22:11Z</cp:lastPrinted>
  <dcterms:created xsi:type="dcterms:W3CDTF">2023-05-12T00:33:48Z</dcterms:created>
  <dcterms:modified xsi:type="dcterms:W3CDTF">2025-06-05T05:26:39Z</dcterms:modified>
</cp:coreProperties>
</file>