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酒田　佳奈" initials="酒田　佳奈" lastIdx="2" clrIdx="0">
    <p:extLst>
      <p:ext uri="{19B8F6BF-5375-455C-9EA6-DF929625EA0E}">
        <p15:presenceInfo xmlns:p15="http://schemas.microsoft.com/office/powerpoint/2012/main" userId="S-1-5-21-161959346-1900351369-444732941-24661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1056" y="-1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22299-610C-44AC-B9A2-02370357D011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667C-BB85-435D-863A-70F5831FBD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4370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22299-610C-44AC-B9A2-02370357D011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667C-BB85-435D-863A-70F5831FBD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4349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22299-610C-44AC-B9A2-02370357D011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667C-BB85-435D-863A-70F5831FBD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2123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22299-610C-44AC-B9A2-02370357D011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667C-BB85-435D-863A-70F5831FBD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9067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22299-610C-44AC-B9A2-02370357D011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667C-BB85-435D-863A-70F5831FBD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2746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22299-610C-44AC-B9A2-02370357D011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667C-BB85-435D-863A-70F5831FBD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7759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22299-610C-44AC-B9A2-02370357D011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667C-BB85-435D-863A-70F5831FBD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2472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22299-610C-44AC-B9A2-02370357D011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667C-BB85-435D-863A-70F5831FBD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4262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22299-610C-44AC-B9A2-02370357D011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667C-BB85-435D-863A-70F5831FBD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1630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22299-610C-44AC-B9A2-02370357D011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667C-BB85-435D-863A-70F5831FBD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5829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22299-610C-44AC-B9A2-02370357D011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2667C-BB85-435D-863A-70F5831FBD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7229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22299-610C-44AC-B9A2-02370357D011}" type="datetimeFigureOut">
              <a:rPr kumimoji="1" lang="ja-JP" altLang="en-US" smtClean="0"/>
              <a:t>2025/6/3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E2667C-BB85-435D-863A-70F5831FBD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3453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正方形/長方形 14"/>
          <p:cNvSpPr/>
          <p:nvPr/>
        </p:nvSpPr>
        <p:spPr>
          <a:xfrm>
            <a:off x="0" y="49229"/>
            <a:ext cx="6858000" cy="62127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7" name="Rectangle 61"/>
          <p:cNvSpPr>
            <a:spLocks noChangeArrowheads="1"/>
          </p:cNvSpPr>
          <p:nvPr/>
        </p:nvSpPr>
        <p:spPr bwMode="auto">
          <a:xfrm>
            <a:off x="410767" y="-374126"/>
            <a:ext cx="162609" cy="325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80486" tIns="40244" rIns="80486" bIns="40244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 sz="1585"/>
          </a:p>
        </p:txBody>
      </p:sp>
      <p:sp>
        <p:nvSpPr>
          <p:cNvPr id="69" name="Rectangle 62"/>
          <p:cNvSpPr>
            <a:spLocks noChangeArrowheads="1"/>
          </p:cNvSpPr>
          <p:nvPr/>
        </p:nvSpPr>
        <p:spPr bwMode="auto">
          <a:xfrm>
            <a:off x="528143" y="-240687"/>
            <a:ext cx="499175" cy="460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80486" tIns="40244" rIns="80486" bIns="40244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804858"/>
            <a:r>
              <a:rPr lang="ja-JP" altLang="ja-JP" sz="88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明朝" panose="02020609040205080304" pitchFamily="17" charset="-128"/>
              </a:rPr>
              <a:t>　　　</a:t>
            </a:r>
            <a:endParaRPr lang="ja-JP" altLang="ja-JP" sz="529" dirty="0"/>
          </a:p>
          <a:p>
            <a:pPr defTabSz="804858"/>
            <a:endParaRPr lang="ja-JP" altLang="ja-JP" sz="1585" dirty="0"/>
          </a:p>
        </p:txBody>
      </p:sp>
      <p:sp>
        <p:nvSpPr>
          <p:cNvPr id="10" name="正方形/長方形 9"/>
          <p:cNvSpPr/>
          <p:nvPr/>
        </p:nvSpPr>
        <p:spPr>
          <a:xfrm>
            <a:off x="960143" y="74270"/>
            <a:ext cx="5109029" cy="5483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更新申請のご案内</a:t>
            </a:r>
            <a:endParaRPr lang="ja-JP" altLang="ja-JP" sz="2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5" name="Rectangle 2"/>
          <p:cNvSpPr>
            <a:spLocks noChangeArrowheads="1"/>
          </p:cNvSpPr>
          <p:nvPr/>
        </p:nvSpPr>
        <p:spPr bwMode="auto">
          <a:xfrm>
            <a:off x="603099" y="845498"/>
            <a:ext cx="6124571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現在お持ちの受給者証は、</a:t>
            </a:r>
            <a:endParaRPr lang="en-US" altLang="ja-JP" sz="16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令和７年</a:t>
            </a:r>
            <a:r>
              <a:rPr lang="en-US" altLang="ja-JP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12</a:t>
            </a:r>
            <a:r>
              <a:rPr lang="ja-JP" altLang="en-US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月</a:t>
            </a:r>
            <a:r>
              <a:rPr lang="en-US" altLang="ja-JP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31</a:t>
            </a:r>
            <a:r>
              <a:rPr lang="ja-JP" altLang="en-US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日で有効期間が終了します。</a:t>
            </a:r>
            <a:endParaRPr lang="en-US" altLang="ja-JP" sz="16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b="1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令和７年９月末</a:t>
            </a:r>
            <a:r>
              <a:rPr lang="ja-JP" altLang="en-US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までに申請してください。</a:t>
            </a:r>
            <a:endParaRPr lang="en-US" altLang="ja-JP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en-US" altLang="ja-JP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10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月以降に申請された場合、年内に結果が届かない可能性があります。</a:t>
            </a:r>
            <a:endParaRPr lang="en-US" altLang="ja-JP" sz="14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grpSp>
        <p:nvGrpSpPr>
          <p:cNvPr id="19" name="グループ化 18"/>
          <p:cNvGrpSpPr/>
          <p:nvPr/>
        </p:nvGrpSpPr>
        <p:grpSpPr>
          <a:xfrm>
            <a:off x="0" y="7061387"/>
            <a:ext cx="6858000" cy="2578149"/>
            <a:chOff x="0" y="7354031"/>
            <a:chExt cx="6858000" cy="2453514"/>
          </a:xfrm>
        </p:grpSpPr>
        <p:sp>
          <p:nvSpPr>
            <p:cNvPr id="66" name="テキスト ボックス 65"/>
            <p:cNvSpPr txBox="1"/>
            <p:nvPr/>
          </p:nvSpPr>
          <p:spPr>
            <a:xfrm>
              <a:off x="151624" y="7449484"/>
              <a:ext cx="6557905" cy="4979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57059" indent="-157059" algn="just"/>
              <a:r>
                <a:rPr lang="ja-JP" altLang="en-US" sz="1400" b="1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　　　　同封の</a:t>
              </a:r>
              <a:r>
                <a:rPr lang="ja-JP" altLang="ja-JP" sz="1400" b="1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書類をご確認ください</a:t>
              </a:r>
              <a:r>
                <a:rPr lang="ja-JP" altLang="en-US" sz="1400" b="1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。</a:t>
              </a:r>
              <a:endParaRPr lang="en-US" altLang="ja-JP" sz="14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 marL="157059" indent="-157059" algn="just"/>
              <a:r>
                <a:rPr lang="ja-JP" altLang="en-US" sz="1400" b="1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　　　　</a:t>
              </a:r>
              <a:r>
                <a:rPr lang="en-US" altLang="ja-JP" sz="14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※</a:t>
              </a:r>
              <a:r>
                <a:rPr lang="ja-JP" altLang="en-US" sz="14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 もれ等が</a:t>
              </a:r>
              <a:r>
                <a:rPr lang="ja-JP" altLang="ja-JP" sz="14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あれば</a:t>
              </a:r>
              <a:r>
                <a:rPr lang="ja-JP" altLang="en-US" sz="14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、</a:t>
              </a:r>
              <a:r>
                <a:rPr lang="ja-JP" altLang="ja-JP" sz="14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富田林保健所までご連絡ください。</a:t>
              </a:r>
              <a:endParaRPr lang="en-US" altLang="ja-JP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68" name="正方形/長方形 67"/>
            <p:cNvSpPr/>
            <p:nvPr/>
          </p:nvSpPr>
          <p:spPr>
            <a:xfrm>
              <a:off x="647700" y="7945398"/>
              <a:ext cx="5494021" cy="1791236"/>
            </a:xfrm>
            <a:prstGeom prst="rect">
              <a:avLst/>
            </a:prstGeom>
            <a:noFill/>
            <a:ln w="19050" cmpd="dbl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80486" tIns="40244" rIns="80486" bIns="4024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defTabSz="804858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ja-JP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defTabSz="804858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ja-JP" altLang="ja-JP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ＭＳ 明朝" panose="02020609040205080304" pitchFamily="17" charset="-128"/>
                </a:rPr>
                <a:t>　□</a:t>
              </a:r>
              <a:r>
                <a:rPr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ＭＳ 明朝" panose="02020609040205080304" pitchFamily="17" charset="-128"/>
                </a:rPr>
                <a:t> 更新申請のご案内（その１）</a:t>
              </a:r>
              <a:r>
                <a:rPr lang="en-US" altLang="ja-JP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ＭＳ 明朝" panose="02020609040205080304" pitchFamily="17" charset="-128"/>
                </a:rPr>
                <a:t>※</a:t>
              </a:r>
              <a:r>
                <a:rPr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ＭＳ 明朝" panose="02020609040205080304" pitchFamily="17" charset="-128"/>
                </a:rPr>
                <a:t> </a:t>
              </a:r>
              <a:r>
                <a:rPr lang="ja-JP" altLang="ja-JP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ＭＳ 明朝" panose="02020609040205080304" pitchFamily="17" charset="-128"/>
                </a:rPr>
                <a:t>この書類です</a:t>
              </a:r>
              <a:r>
                <a:rPr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ＭＳ 明朝" panose="02020609040205080304" pitchFamily="17" charset="-128"/>
                </a:rPr>
                <a:t>。</a:t>
              </a:r>
              <a:r>
                <a:rPr lang="ja-JP" altLang="ja-JP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ＭＳ 明朝" panose="02020609040205080304" pitchFamily="17" charset="-128"/>
                </a:rPr>
                <a:t>　</a:t>
              </a:r>
              <a:endParaRPr lang="ja-JP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defTabSz="804858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ja-JP" altLang="ja-JP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ＭＳ 明朝" panose="02020609040205080304" pitchFamily="17" charset="-128"/>
                </a:rPr>
                <a:t>　□</a:t>
              </a:r>
              <a:r>
                <a:rPr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ＭＳ 明朝" panose="02020609040205080304" pitchFamily="17" charset="-128"/>
                </a:rPr>
                <a:t> </a:t>
              </a:r>
              <a:r>
                <a:rPr lang="ja-JP" altLang="en-US" sz="1400" kern="1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必要書類の確認リスト（みずいろ）（その２）</a:t>
              </a:r>
              <a:endParaRPr lang="ja-JP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defTabSz="804858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ja-JP" altLang="ja-JP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ＭＳ 明朝" panose="02020609040205080304" pitchFamily="17" charset="-128"/>
                </a:rPr>
                <a:t>　□</a:t>
              </a:r>
              <a:r>
                <a:rPr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ＭＳ 明朝" panose="02020609040205080304" pitchFamily="17" charset="-128"/>
                </a:rPr>
                <a:t> </a:t>
              </a:r>
              <a:r>
                <a:rPr lang="ja-JP" altLang="ja-JP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ＭＳ 明朝" panose="02020609040205080304" pitchFamily="17" charset="-128"/>
                </a:rPr>
                <a:t>申請書（</a:t>
              </a:r>
              <a:r>
                <a:rPr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ＭＳ 明朝" panose="02020609040205080304" pitchFamily="17" charset="-128"/>
                </a:rPr>
                <a:t>更新用）</a:t>
              </a:r>
              <a:r>
                <a:rPr lang="en-US" altLang="ja-JP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ＭＳ 明朝" panose="02020609040205080304" pitchFamily="17" charset="-128"/>
                </a:rPr>
                <a:t>※</a:t>
              </a:r>
              <a:r>
                <a:rPr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ＭＳ 明朝" panose="02020609040205080304" pitchFamily="17" charset="-128"/>
                </a:rPr>
                <a:t> ３枚綴りです。</a:t>
              </a:r>
              <a:endParaRPr lang="ja-JP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defTabSz="804858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ja-JP" altLang="ja-JP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ＭＳ 明朝" panose="02020609040205080304" pitchFamily="17" charset="-128"/>
                </a:rPr>
                <a:t>　□</a:t>
              </a:r>
              <a:r>
                <a:rPr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ＭＳ 明朝" panose="02020609040205080304" pitchFamily="17" charset="-128"/>
                </a:rPr>
                <a:t> </a:t>
              </a:r>
              <a:r>
                <a:rPr lang="ja-JP" altLang="ja-JP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ＭＳ 明朝" panose="02020609040205080304" pitchFamily="17" charset="-128"/>
                </a:rPr>
                <a:t>申請書記</a:t>
              </a:r>
              <a:r>
                <a:rPr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ＭＳ 明朝" panose="02020609040205080304" pitchFamily="17" charset="-128"/>
                </a:rPr>
                <a:t>入</a:t>
              </a:r>
              <a:r>
                <a:rPr lang="ja-JP" altLang="ja-JP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ＭＳ 明朝" panose="02020609040205080304" pitchFamily="17" charset="-128"/>
                </a:rPr>
                <a:t>例　　　　　　　　</a:t>
              </a:r>
              <a:endParaRPr lang="ja-JP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defTabSz="804858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ja-JP" altLang="ja-JP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ＭＳ 明朝" panose="02020609040205080304" pitchFamily="17" charset="-128"/>
                </a:rPr>
                <a:t>　□</a:t>
              </a:r>
              <a:r>
                <a:rPr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ＭＳ 明朝" panose="02020609040205080304" pitchFamily="17" charset="-128"/>
                </a:rPr>
                <a:t> </a:t>
              </a:r>
              <a:r>
                <a:rPr lang="ja-JP" altLang="ja-JP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ＭＳ 明朝" panose="02020609040205080304" pitchFamily="17" charset="-128"/>
                </a:rPr>
                <a:t>臨床調査個人票</a:t>
              </a:r>
              <a:r>
                <a:rPr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ＭＳ 明朝" panose="02020609040205080304" pitchFamily="17" charset="-128"/>
                </a:rPr>
                <a:t>作成</a:t>
              </a:r>
              <a:r>
                <a:rPr lang="ja-JP" altLang="ja-JP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ＭＳ 明朝" panose="02020609040205080304" pitchFamily="17" charset="-128"/>
                </a:rPr>
                <a:t>依頼</a:t>
              </a:r>
              <a:r>
                <a:rPr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ＭＳ 明朝" panose="02020609040205080304" pitchFamily="17" charset="-128"/>
                </a:rPr>
                <a:t>書（きいろ）</a:t>
              </a:r>
              <a:endPara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ＭＳ 明朝" panose="02020609040205080304" pitchFamily="17" charset="-128"/>
              </a:endParaRPr>
            </a:p>
            <a:p>
              <a:pPr defTabSz="804858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□ マイナンバー連携を希望する方へ（その３）</a:t>
              </a:r>
              <a:endParaRPr lang="ja-JP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defTabSz="804858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ja-JP" altLang="ja-JP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ＭＳ 明朝" panose="02020609040205080304" pitchFamily="17" charset="-128"/>
                </a:rPr>
                <a:t>　□</a:t>
              </a:r>
              <a:r>
                <a:rPr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ＭＳ 明朝" panose="02020609040205080304" pitchFamily="17" charset="-128"/>
                </a:rPr>
                <a:t> </a:t>
              </a:r>
              <a:r>
                <a:rPr lang="ja-JP" altLang="ja-JP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ＭＳ 明朝" panose="02020609040205080304" pitchFamily="17" charset="-128"/>
                </a:rPr>
                <a:t>日常生活</a:t>
              </a:r>
              <a:r>
                <a:rPr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ＭＳ 明朝" panose="02020609040205080304" pitchFamily="17" charset="-128"/>
                </a:rPr>
                <a:t>についてのおたずね（ピンク）</a:t>
              </a:r>
              <a:endPara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ＭＳ 明朝" panose="02020609040205080304" pitchFamily="17" charset="-128"/>
              </a:endParaRPr>
            </a:p>
            <a:p>
              <a:pPr defTabSz="804858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lang="en-US" altLang="ja-JP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※</a:t>
              </a:r>
              <a:r>
                <a:rPr lang="ja-JP" altLang="en-US" sz="12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 業種別国民健康保険加入者のみ、これらに加えて申立書を同封しています。</a:t>
              </a:r>
              <a:endPara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defTabSz="804858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ja-JP" alt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83" name="直線コネクタ 82"/>
            <p:cNvCxnSpPr/>
            <p:nvPr/>
          </p:nvCxnSpPr>
          <p:spPr>
            <a:xfrm flipV="1">
              <a:off x="0" y="7354031"/>
              <a:ext cx="6858000" cy="1270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6" name="Rectangle 3"/>
            <p:cNvSpPr>
              <a:spLocks noChangeArrowheads="1"/>
            </p:cNvSpPr>
            <p:nvPr/>
          </p:nvSpPr>
          <p:spPr bwMode="auto">
            <a:xfrm>
              <a:off x="3596297" y="9464751"/>
              <a:ext cx="184731" cy="3427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ja-JP" sz="1800" b="0" i="0" u="none" strike="noStrike" cap="none" normalizeH="0" baseline="0" dirty="0">
                <a:ln>
                  <a:noFill/>
                </a:ln>
                <a:effectLst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90" name="テキスト ボックス 89"/>
          <p:cNvSpPr txBox="1"/>
          <p:nvPr/>
        </p:nvSpPr>
        <p:spPr>
          <a:xfrm>
            <a:off x="151624" y="2194349"/>
            <a:ext cx="6576046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ja-JP" sz="1400" b="1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更新申請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未済の方に対して</a:t>
            </a:r>
            <a:r>
              <a:rPr lang="ja-JP" altLang="ja-JP" sz="1400" b="1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、確認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及び</a:t>
            </a:r>
            <a:r>
              <a:rPr lang="ja-JP" altLang="ja-JP" sz="1400" b="1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連絡は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行いませんので、ご注意ください</a:t>
            </a:r>
            <a:r>
              <a:rPr lang="ja-JP" altLang="ja-JP" sz="1400" b="1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。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0682" y="41587"/>
            <a:ext cx="1569660" cy="646331"/>
          </a:xfrm>
          <a:prstGeom prst="rect">
            <a:avLst/>
          </a:prstGeom>
          <a:noFill/>
          <a:ln w="57150">
            <a:solidFill>
              <a:schemeClr val="accent5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  特定医療費</a:t>
            </a:r>
            <a:endParaRPr kumimoji="1"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（指定難病）</a:t>
            </a:r>
          </a:p>
        </p:txBody>
      </p:sp>
      <p:sp>
        <p:nvSpPr>
          <p:cNvPr id="21" name="四角形: 角を丸くする 20"/>
          <p:cNvSpPr/>
          <p:nvPr/>
        </p:nvSpPr>
        <p:spPr>
          <a:xfrm>
            <a:off x="5654040" y="167396"/>
            <a:ext cx="1108914" cy="39605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その１</a:t>
            </a:r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オモテ</a:t>
            </a: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4678680" y="9627475"/>
            <a:ext cx="2179320" cy="276999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裏面（ウラ）もよくお読みください</a:t>
            </a:r>
          </a:p>
        </p:txBody>
      </p:sp>
      <p:grpSp>
        <p:nvGrpSpPr>
          <p:cNvPr id="7" name="グループ化 6"/>
          <p:cNvGrpSpPr/>
          <p:nvPr/>
        </p:nvGrpSpPr>
        <p:grpSpPr>
          <a:xfrm>
            <a:off x="110075" y="2677116"/>
            <a:ext cx="3321844" cy="4261068"/>
            <a:chOff x="127070" y="1913188"/>
            <a:chExt cx="3321844" cy="4069098"/>
          </a:xfrm>
        </p:grpSpPr>
        <p:sp>
          <p:nvSpPr>
            <p:cNvPr id="9" name="テキスト ボックス 8"/>
            <p:cNvSpPr txBox="1"/>
            <p:nvPr/>
          </p:nvSpPr>
          <p:spPr>
            <a:xfrm>
              <a:off x="157628" y="3016993"/>
              <a:ext cx="3291286" cy="32330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受付は、</a:t>
              </a:r>
              <a:r>
                <a:rPr kumimoji="1" lang="ja-JP" altLang="en-US" sz="16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曜日・時間</a:t>
              </a:r>
              <a:r>
                <a:rPr kumimoji="1"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が決まっています。</a:t>
              </a:r>
            </a:p>
          </p:txBody>
        </p:sp>
        <p:grpSp>
          <p:nvGrpSpPr>
            <p:cNvPr id="3" name="グループ化 2"/>
            <p:cNvGrpSpPr/>
            <p:nvPr/>
          </p:nvGrpSpPr>
          <p:grpSpPr>
            <a:xfrm>
              <a:off x="127070" y="1913188"/>
              <a:ext cx="3277073" cy="4069098"/>
              <a:chOff x="127070" y="1913188"/>
              <a:chExt cx="3277073" cy="4069098"/>
            </a:xfrm>
          </p:grpSpPr>
          <p:sp>
            <p:nvSpPr>
              <p:cNvPr id="8" name="テキスト ボックス 7"/>
              <p:cNvSpPr txBox="1"/>
              <p:nvPr/>
            </p:nvSpPr>
            <p:spPr>
              <a:xfrm>
                <a:off x="271403" y="2403100"/>
                <a:ext cx="3004457" cy="584775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6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最終受付　</a:t>
                </a:r>
                <a:endParaRPr kumimoji="1" lang="en-US" altLang="ja-JP" sz="1600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algn="ctr"/>
                <a:r>
                  <a:rPr kumimoji="1" lang="ja-JP" altLang="en-US" sz="16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令和７年</a:t>
                </a:r>
                <a:r>
                  <a:rPr kumimoji="1" lang="en-US" altLang="ja-JP" sz="16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12</a:t>
                </a:r>
                <a:r>
                  <a:rPr kumimoji="1" lang="ja-JP" altLang="en-US" sz="16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月</a:t>
                </a:r>
                <a:r>
                  <a:rPr kumimoji="1" lang="en-US" altLang="ja-JP" sz="16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26</a:t>
                </a:r>
                <a:r>
                  <a:rPr kumimoji="1" lang="ja-JP" altLang="en-US" sz="16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日</a:t>
                </a:r>
              </a:p>
            </p:txBody>
          </p:sp>
          <p:sp>
            <p:nvSpPr>
              <p:cNvPr id="11" name="正方形/長方形 10"/>
              <p:cNvSpPr/>
              <p:nvPr/>
            </p:nvSpPr>
            <p:spPr>
              <a:xfrm>
                <a:off x="152569" y="1913188"/>
                <a:ext cx="3226077" cy="406909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6" name="テキスト ボックス 35"/>
              <p:cNvSpPr txBox="1"/>
              <p:nvPr/>
            </p:nvSpPr>
            <p:spPr>
              <a:xfrm>
                <a:off x="620094" y="3389578"/>
                <a:ext cx="2427268" cy="861774"/>
              </a:xfrm>
              <a:prstGeom prst="rect">
                <a:avLst/>
              </a:prstGeom>
              <a:noFill/>
              <a:ln w="28575">
                <a:solidFill>
                  <a:schemeClr val="accent5"/>
                </a:solidFill>
              </a:ln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ja-JP" altLang="en-US" b="1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毎週 月・火・木曜日</a:t>
                </a:r>
                <a:endParaRPr kumimoji="1" lang="en-US" altLang="ja-JP" b="1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algn="ctr"/>
                <a:r>
                  <a:rPr kumimoji="1" lang="ja-JP" altLang="en-US" sz="14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（祝日を除く）</a:t>
                </a:r>
                <a:endParaRPr kumimoji="1" lang="en-US" altLang="ja-JP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r>
                  <a:rPr kumimoji="1" lang="en-US" altLang="ja-JP" b="1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9</a:t>
                </a:r>
                <a:r>
                  <a:rPr kumimoji="1" lang="ja-JP" altLang="en-US" b="1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時</a:t>
                </a:r>
                <a:r>
                  <a:rPr kumimoji="1" lang="en-US" altLang="ja-JP" b="1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30</a:t>
                </a:r>
                <a:r>
                  <a:rPr kumimoji="1" lang="ja-JP" altLang="en-US" b="1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分～</a:t>
                </a:r>
                <a:r>
                  <a:rPr kumimoji="1" lang="en-US" altLang="ja-JP" b="1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11</a:t>
                </a:r>
                <a:r>
                  <a:rPr kumimoji="1" lang="ja-JP" altLang="en-US" b="1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時</a:t>
                </a:r>
                <a:r>
                  <a:rPr kumimoji="1" lang="en-US" altLang="ja-JP" b="1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30</a:t>
                </a:r>
                <a:r>
                  <a:rPr kumimoji="1" lang="ja-JP" altLang="en-US" b="1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分</a:t>
                </a:r>
              </a:p>
            </p:txBody>
          </p:sp>
          <p:sp>
            <p:nvSpPr>
              <p:cNvPr id="37" name="テキスト ボックス 36"/>
              <p:cNvSpPr txBox="1"/>
              <p:nvPr/>
            </p:nvSpPr>
            <p:spPr>
              <a:xfrm>
                <a:off x="127070" y="4316813"/>
                <a:ext cx="3277073" cy="14401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350" kern="100" dirty="0">
                    <a:latin typeface="Meiryo UI" panose="020B0604030504040204" pitchFamily="50" charset="-128"/>
                    <a:ea typeface="Meiryo UI" panose="020B0604030504040204" pitchFamily="50" charset="-128"/>
                    <a:cs typeface="ＭＳ 明朝" panose="02020609040205080304" pitchFamily="17" charset="-128"/>
                  </a:rPr>
                  <a:t>（注）</a:t>
                </a:r>
                <a:endParaRPr lang="en-US" altLang="ja-JP" sz="135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ＭＳ 明朝" panose="02020609040205080304" pitchFamily="17" charset="-128"/>
                </a:endParaRPr>
              </a:p>
              <a:p>
                <a:r>
                  <a:rPr lang="ja-JP" altLang="en-US" sz="1350" kern="100" dirty="0">
                    <a:latin typeface="Meiryo UI" panose="020B0604030504040204" pitchFamily="50" charset="-128"/>
                    <a:ea typeface="Meiryo UI" panose="020B0604030504040204" pitchFamily="50" charset="-128"/>
                    <a:cs typeface="ＭＳ 明朝" panose="02020609040205080304" pitchFamily="17" charset="-128"/>
                  </a:rPr>
                  <a:t>暑い時期となりますので、受付時間前</a:t>
                </a:r>
                <a:r>
                  <a:rPr lang="ja-JP" altLang="ja-JP" sz="1350" kern="100" dirty="0">
                    <a:latin typeface="Meiryo UI" panose="020B0604030504040204" pitchFamily="50" charset="-128"/>
                    <a:ea typeface="Meiryo UI" panose="020B0604030504040204" pitchFamily="50" charset="-128"/>
                    <a:cs typeface="ＭＳ 明朝" panose="02020609040205080304" pitchFamily="17" charset="-128"/>
                  </a:rPr>
                  <a:t>に来所してお待ちいただくことは</a:t>
                </a:r>
                <a:r>
                  <a:rPr lang="ja-JP" altLang="en-US" sz="1350" kern="100" dirty="0">
                    <a:latin typeface="Meiryo UI" panose="020B0604030504040204" pitchFamily="50" charset="-128"/>
                    <a:ea typeface="Meiryo UI" panose="020B0604030504040204" pitchFamily="50" charset="-128"/>
                    <a:cs typeface="ＭＳ 明朝" panose="02020609040205080304" pitchFamily="17" charset="-128"/>
                  </a:rPr>
                  <a:t>お控えください</a:t>
                </a:r>
                <a:r>
                  <a:rPr lang="ja-JP" altLang="ja-JP" sz="1350" kern="100" dirty="0">
                    <a:latin typeface="Meiryo UI" panose="020B0604030504040204" pitchFamily="50" charset="-128"/>
                    <a:ea typeface="Meiryo UI" panose="020B0604030504040204" pitchFamily="50" charset="-128"/>
                    <a:cs typeface="ＭＳ 明朝" panose="02020609040205080304" pitchFamily="17" charset="-128"/>
                  </a:rPr>
                  <a:t>。</a:t>
                </a:r>
                <a:endParaRPr lang="en-US" altLang="ja-JP" sz="135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ＭＳ 明朝" panose="02020609040205080304" pitchFamily="17" charset="-128"/>
                </a:endParaRPr>
              </a:p>
              <a:p>
                <a:endParaRPr lang="en-US" altLang="ja-JP" sz="110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ＭＳ 明朝" panose="02020609040205080304" pitchFamily="17" charset="-128"/>
                </a:endParaRPr>
              </a:p>
              <a:p>
                <a:endParaRPr lang="en-US" altLang="ja-JP" sz="135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ＭＳ 明朝" panose="02020609040205080304" pitchFamily="17" charset="-128"/>
                </a:endParaRPr>
              </a:p>
              <a:p>
                <a:endParaRPr lang="en-US" altLang="ja-JP" sz="1350" kern="100" dirty="0">
                  <a:latin typeface="Meiryo UI" panose="020B0604030504040204" pitchFamily="50" charset="-128"/>
                  <a:ea typeface="Meiryo UI" panose="020B0604030504040204" pitchFamily="50" charset="-128"/>
                  <a:cs typeface="ＭＳ 明朝" panose="02020609040205080304" pitchFamily="17" charset="-128"/>
                </a:endParaRPr>
              </a:p>
              <a:p>
                <a:endParaRPr lang="ja-JP" altLang="ja-JP" sz="1350" b="1" kern="1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" name="テキスト ボックス 13"/>
              <p:cNvSpPr txBox="1"/>
              <p:nvPr/>
            </p:nvSpPr>
            <p:spPr>
              <a:xfrm>
                <a:off x="168619" y="1923704"/>
                <a:ext cx="3210027" cy="369332"/>
              </a:xfrm>
              <a:prstGeom prst="rect">
                <a:avLst/>
              </a:prstGeom>
              <a:noFill/>
              <a:ln w="28575">
                <a:solidFill>
                  <a:schemeClr val="accent1">
                    <a:lumMod val="75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b="1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窓　口</a:t>
                </a:r>
              </a:p>
            </p:txBody>
          </p:sp>
          <p:cxnSp>
            <p:nvCxnSpPr>
              <p:cNvPr id="4" name="直線コネクタ 3"/>
              <p:cNvCxnSpPr/>
              <p:nvPr/>
            </p:nvCxnSpPr>
            <p:spPr>
              <a:xfrm>
                <a:off x="160592" y="4324042"/>
                <a:ext cx="3226077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115" name="テキスト ボックス 114"/>
          <p:cNvSpPr txBox="1"/>
          <p:nvPr/>
        </p:nvSpPr>
        <p:spPr>
          <a:xfrm>
            <a:off x="3229183" y="5163794"/>
            <a:ext cx="353377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4750"/>
            <a:r>
              <a:rPr lang="ja-JP" altLang="en-US" sz="1350" kern="100" dirty="0">
                <a:latin typeface="Meiryo UI" panose="020B0604030504040204" pitchFamily="50" charset="-128"/>
                <a:ea typeface="Meiryo UI" panose="020B0604030504040204" pitchFamily="50" charset="-128"/>
                <a:cs typeface="ＭＳ 明朝" panose="02020609040205080304" pitchFamily="17" charset="-128"/>
              </a:rPr>
              <a:t>（注１）</a:t>
            </a:r>
            <a:endParaRPr lang="en-US" altLang="ja-JP" sz="1350" kern="100" dirty="0">
              <a:latin typeface="Meiryo UI" panose="020B0604030504040204" pitchFamily="50" charset="-128"/>
              <a:ea typeface="Meiryo UI" panose="020B0604030504040204" pitchFamily="50" charset="-128"/>
              <a:cs typeface="ＭＳ 明朝" panose="02020609040205080304" pitchFamily="17" charset="-128"/>
            </a:endParaRPr>
          </a:p>
          <a:p>
            <a:pPr marL="234750"/>
            <a:r>
              <a:rPr lang="ja-JP" altLang="en-US" sz="1350" kern="100" dirty="0">
                <a:latin typeface="Meiryo UI" panose="020B0604030504040204" pitchFamily="50" charset="-128"/>
                <a:ea typeface="Meiryo UI" panose="020B0604030504040204" pitchFamily="50" charset="-128"/>
                <a:cs typeface="ＭＳ 明朝" panose="02020609040205080304" pitchFamily="17" charset="-128"/>
              </a:rPr>
              <a:t>別紙「</a:t>
            </a:r>
            <a:r>
              <a:rPr lang="ja-JP" altLang="ja-JP" sz="1350" kern="100" dirty="0">
                <a:latin typeface="Meiryo UI" panose="020B0604030504040204" pitchFamily="50" charset="-128"/>
                <a:ea typeface="Meiryo UI" panose="020B0604030504040204" pitchFamily="50" charset="-128"/>
                <a:cs typeface="ＭＳ 明朝" panose="02020609040205080304" pitchFamily="17" charset="-128"/>
              </a:rPr>
              <a:t>必要書類</a:t>
            </a:r>
            <a:r>
              <a:rPr lang="ja-JP" altLang="en-US" sz="1350" kern="100" dirty="0">
                <a:latin typeface="Meiryo UI" panose="020B0604030504040204" pitchFamily="50" charset="-128"/>
                <a:ea typeface="Meiryo UI" panose="020B0604030504040204" pitchFamily="50" charset="-128"/>
                <a:cs typeface="ＭＳ 明朝" panose="02020609040205080304" pitchFamily="17" charset="-128"/>
              </a:rPr>
              <a:t>の確認リスト」</a:t>
            </a:r>
            <a:r>
              <a:rPr lang="ja-JP" altLang="ja-JP" sz="1350" kern="100" dirty="0">
                <a:latin typeface="Meiryo UI" panose="020B0604030504040204" pitchFamily="50" charset="-128"/>
                <a:ea typeface="Meiryo UI" panose="020B0604030504040204" pitchFamily="50" charset="-128"/>
                <a:cs typeface="ＭＳ 明朝" panose="02020609040205080304" pitchFamily="17" charset="-128"/>
              </a:rPr>
              <a:t>を確認のうえ、裏面</a:t>
            </a:r>
            <a:r>
              <a:rPr lang="ja-JP" altLang="en-US" sz="1350" kern="100" dirty="0">
                <a:latin typeface="Meiryo UI" panose="020B0604030504040204" pitchFamily="50" charset="-128"/>
                <a:ea typeface="Meiryo UI" panose="020B0604030504040204" pitchFamily="50" charset="-128"/>
                <a:cs typeface="ＭＳ 明朝" panose="02020609040205080304" pitchFamily="17" charset="-128"/>
              </a:rPr>
              <a:t>（ウラ）</a:t>
            </a:r>
            <a:r>
              <a:rPr lang="ja-JP" altLang="ja-JP" sz="1350" kern="100" dirty="0">
                <a:latin typeface="Meiryo UI" panose="020B0604030504040204" pitchFamily="50" charset="-128"/>
                <a:ea typeface="Meiryo UI" panose="020B0604030504040204" pitchFamily="50" charset="-128"/>
                <a:cs typeface="ＭＳ 明朝" panose="02020609040205080304" pitchFamily="17" charset="-128"/>
              </a:rPr>
              <a:t>に記載の宛先に送付ください。</a:t>
            </a:r>
            <a:endParaRPr lang="en-US" altLang="ja-JP" sz="1350" kern="100" dirty="0">
              <a:latin typeface="Meiryo UI" panose="020B0604030504040204" pitchFamily="50" charset="-128"/>
              <a:ea typeface="Meiryo UI" panose="020B0604030504040204" pitchFamily="50" charset="-128"/>
              <a:cs typeface="ＭＳ 明朝" panose="02020609040205080304" pitchFamily="17" charset="-128"/>
            </a:endParaRPr>
          </a:p>
          <a:p>
            <a:pPr marL="234750"/>
            <a:endParaRPr lang="en-US" altLang="ja-JP" sz="1100" b="1" kern="100" dirty="0">
              <a:latin typeface="Meiryo UI" panose="020B0604030504040204" pitchFamily="50" charset="-128"/>
              <a:ea typeface="Meiryo UI" panose="020B0604030504040204" pitchFamily="50" charset="-128"/>
              <a:cs typeface="ＭＳ 明朝" panose="02020609040205080304" pitchFamily="17" charset="-128"/>
            </a:endParaRPr>
          </a:p>
          <a:p>
            <a:pPr marL="234750"/>
            <a:r>
              <a:rPr lang="ja-JP" altLang="en-US" sz="1350" kern="100" dirty="0">
                <a:latin typeface="Meiryo UI" panose="020B0604030504040204" pitchFamily="50" charset="-128"/>
                <a:ea typeface="Meiryo UI" panose="020B0604030504040204" pitchFamily="50" charset="-128"/>
                <a:cs typeface="ＭＳ 明朝" panose="02020609040205080304" pitchFamily="17" charset="-128"/>
              </a:rPr>
              <a:t>（注２）</a:t>
            </a:r>
            <a:endParaRPr lang="en-US" altLang="ja-JP" sz="1350" kern="100" dirty="0">
              <a:latin typeface="Meiryo UI" panose="020B0604030504040204" pitchFamily="50" charset="-128"/>
              <a:ea typeface="Meiryo UI" panose="020B0604030504040204" pitchFamily="50" charset="-128"/>
              <a:cs typeface="ＭＳ 明朝" panose="02020609040205080304" pitchFamily="17" charset="-128"/>
            </a:endParaRPr>
          </a:p>
          <a:p>
            <a:pPr marL="234750"/>
            <a:r>
              <a:rPr lang="ja-JP" altLang="en-US" sz="1350" kern="100" dirty="0">
                <a:latin typeface="Meiryo UI" panose="020B0604030504040204" pitchFamily="50" charset="-128"/>
                <a:ea typeface="Meiryo UI" panose="020B0604030504040204" pitchFamily="50" charset="-128"/>
                <a:cs typeface="ＭＳ 明朝" panose="02020609040205080304" pitchFamily="17" charset="-128"/>
              </a:rPr>
              <a:t>健康保険証等のコピー書類は、</a:t>
            </a:r>
            <a:r>
              <a:rPr lang="en-US" altLang="ja-JP" sz="1350" kern="100" dirty="0">
                <a:latin typeface="Meiryo UI" panose="020B0604030504040204" pitchFamily="50" charset="-128"/>
                <a:ea typeface="Meiryo UI" panose="020B0604030504040204" pitchFamily="50" charset="-128"/>
                <a:cs typeface="ＭＳ 明朝" panose="02020609040205080304" pitchFamily="17" charset="-128"/>
              </a:rPr>
              <a:t>A</a:t>
            </a:r>
            <a:r>
              <a:rPr lang="ja-JP" altLang="en-US" sz="1350" kern="100" dirty="0">
                <a:latin typeface="Meiryo UI" panose="020B0604030504040204" pitchFamily="50" charset="-128"/>
                <a:ea typeface="Meiryo UI" panose="020B0604030504040204" pitchFamily="50" charset="-128"/>
                <a:cs typeface="ＭＳ 明朝" panose="02020609040205080304" pitchFamily="17" charset="-128"/>
              </a:rPr>
              <a:t>４サイズに</a:t>
            </a:r>
            <a:endParaRPr lang="en-US" altLang="ja-JP" sz="1350" kern="100" dirty="0">
              <a:latin typeface="Meiryo UI" panose="020B0604030504040204" pitchFamily="50" charset="-128"/>
              <a:ea typeface="Meiryo UI" panose="020B0604030504040204" pitchFamily="50" charset="-128"/>
              <a:cs typeface="ＭＳ 明朝" panose="02020609040205080304" pitchFamily="17" charset="-128"/>
            </a:endParaRPr>
          </a:p>
          <a:p>
            <a:pPr marL="234750"/>
            <a:r>
              <a:rPr lang="ja-JP" altLang="en-US" sz="1350" kern="100" dirty="0">
                <a:latin typeface="Meiryo UI" panose="020B0604030504040204" pitchFamily="50" charset="-128"/>
                <a:ea typeface="Meiryo UI" panose="020B0604030504040204" pitchFamily="50" charset="-128"/>
                <a:cs typeface="ＭＳ 明朝" panose="02020609040205080304" pitchFamily="17" charset="-128"/>
              </a:rPr>
              <a:t>コピーし、小さく切り取らず、そのまま提出して</a:t>
            </a:r>
            <a:endParaRPr lang="en-US" altLang="ja-JP" sz="1350" kern="100" dirty="0">
              <a:latin typeface="Meiryo UI" panose="020B0604030504040204" pitchFamily="50" charset="-128"/>
              <a:ea typeface="Meiryo UI" panose="020B0604030504040204" pitchFamily="50" charset="-128"/>
              <a:cs typeface="ＭＳ 明朝" panose="02020609040205080304" pitchFamily="17" charset="-128"/>
            </a:endParaRPr>
          </a:p>
          <a:p>
            <a:pPr marL="234750"/>
            <a:r>
              <a:rPr lang="ja-JP" altLang="en-US" sz="1350" kern="100" dirty="0">
                <a:latin typeface="Meiryo UI" panose="020B0604030504040204" pitchFamily="50" charset="-128"/>
                <a:ea typeface="Meiryo UI" panose="020B0604030504040204" pitchFamily="50" charset="-128"/>
                <a:cs typeface="ＭＳ 明朝" panose="02020609040205080304" pitchFamily="17" charset="-128"/>
              </a:rPr>
              <a:t>ください。</a:t>
            </a:r>
            <a:endParaRPr lang="en-US" altLang="ja-JP" sz="1350" kern="100" dirty="0">
              <a:latin typeface="Meiryo UI" panose="020B0604030504040204" pitchFamily="50" charset="-128"/>
              <a:ea typeface="Meiryo UI" panose="020B0604030504040204" pitchFamily="50" charset="-128"/>
              <a:cs typeface="ＭＳ 明朝" panose="02020609040205080304" pitchFamily="17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3588444" y="3190797"/>
            <a:ext cx="2990585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最終受付</a:t>
            </a:r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令和７年</a:t>
            </a:r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31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日　消印有効</a:t>
            </a:r>
          </a:p>
        </p:txBody>
      </p:sp>
      <p:sp>
        <p:nvSpPr>
          <p:cNvPr id="49" name="正方形/長方形 48"/>
          <p:cNvSpPr/>
          <p:nvPr/>
        </p:nvSpPr>
        <p:spPr>
          <a:xfrm>
            <a:off x="3483452" y="2690264"/>
            <a:ext cx="3226077" cy="42327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3491882" y="2708057"/>
            <a:ext cx="3210027" cy="369332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郵　送</a:t>
            </a:r>
          </a:p>
        </p:txBody>
      </p:sp>
      <p:cxnSp>
        <p:nvCxnSpPr>
          <p:cNvPr id="39" name="直線コネクタ 38"/>
          <p:cNvCxnSpPr/>
          <p:nvPr/>
        </p:nvCxnSpPr>
        <p:spPr>
          <a:xfrm>
            <a:off x="3499502" y="5201708"/>
            <a:ext cx="3226077" cy="0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CD637BC5-5CC4-46AA-9109-0DB1CC55028E}"/>
              </a:ext>
            </a:extLst>
          </p:cNvPr>
          <p:cNvSpPr txBox="1"/>
          <p:nvPr/>
        </p:nvSpPr>
        <p:spPr>
          <a:xfrm>
            <a:off x="3476477" y="3832049"/>
            <a:ext cx="3188693" cy="10464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郵送での送付も可能です。</a:t>
            </a:r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500" kern="100" dirty="0">
                <a:latin typeface="Meiryo UI" panose="020B0604030504040204" pitchFamily="50" charset="-128"/>
                <a:ea typeface="Meiryo UI" panose="020B0604030504040204" pitchFamily="50" charset="-128"/>
                <a:cs typeface="ＭＳ 明朝" panose="02020609040205080304" pitchFamily="17" charset="-128"/>
              </a:rPr>
              <a:t>発送記録の残る</a:t>
            </a:r>
            <a:r>
              <a:rPr lang="ja-JP" altLang="ja-JP" sz="1500" kern="100" dirty="0">
                <a:latin typeface="Meiryo UI" panose="020B0604030504040204" pitchFamily="50" charset="-128"/>
                <a:ea typeface="Meiryo UI" panose="020B0604030504040204" pitchFamily="50" charset="-128"/>
                <a:cs typeface="ＭＳ 明朝" panose="02020609040205080304" pitchFamily="17" charset="-128"/>
              </a:rPr>
              <a:t>簡易書留</a:t>
            </a:r>
            <a:r>
              <a:rPr lang="ja-JP" altLang="en-US" sz="1500" kern="100" dirty="0">
                <a:latin typeface="Meiryo UI" panose="020B0604030504040204" pitchFamily="50" charset="-128"/>
                <a:ea typeface="Meiryo UI" panose="020B0604030504040204" pitchFamily="50" charset="-128"/>
                <a:cs typeface="ＭＳ 明朝" panose="02020609040205080304" pitchFamily="17" charset="-128"/>
              </a:rPr>
              <a:t>、レターパック</a:t>
            </a:r>
            <a:endParaRPr lang="en-US" altLang="ja-JP" sz="1500" kern="100" dirty="0">
              <a:latin typeface="Meiryo UI" panose="020B0604030504040204" pitchFamily="50" charset="-128"/>
              <a:ea typeface="Meiryo UI" panose="020B0604030504040204" pitchFamily="50" charset="-128"/>
              <a:cs typeface="ＭＳ 明朝" panose="02020609040205080304" pitchFamily="17" charset="-128"/>
            </a:endParaRPr>
          </a:p>
          <a:p>
            <a:r>
              <a:rPr lang="ja-JP" altLang="en-US" sz="1500" kern="100" dirty="0">
                <a:latin typeface="Meiryo UI" panose="020B0604030504040204" pitchFamily="50" charset="-128"/>
                <a:ea typeface="Meiryo UI" panose="020B0604030504040204" pitchFamily="50" charset="-128"/>
                <a:cs typeface="ＭＳ 明朝" panose="02020609040205080304" pitchFamily="17" charset="-128"/>
              </a:rPr>
              <a:t>または特定記録郵便をお勧めします。</a:t>
            </a:r>
            <a:endParaRPr lang="ja-JP" altLang="ja-JP" sz="15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6" name="フローチャート: 代替処理 15">
            <a:extLst>
              <a:ext uri="{FF2B5EF4-FFF2-40B4-BE49-F238E27FC236}">
                <a16:creationId xmlns:a16="http://schemas.microsoft.com/office/drawing/2014/main" id="{99AF057E-D7A3-4C80-A449-61B273C2962B}"/>
              </a:ext>
            </a:extLst>
          </p:cNvPr>
          <p:cNvSpPr/>
          <p:nvPr/>
        </p:nvSpPr>
        <p:spPr>
          <a:xfrm>
            <a:off x="5231979" y="1002308"/>
            <a:ext cx="1492875" cy="666213"/>
          </a:xfrm>
          <a:prstGeom prst="flowChartAlternateProcess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手続きは</a:t>
            </a:r>
            <a:endParaRPr kumimoji="1" lang="en-US" altLang="ja-JP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お早めに！</a:t>
            </a: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4A939239-9ADA-4B17-AF53-90E686459360}"/>
              </a:ext>
            </a:extLst>
          </p:cNvPr>
          <p:cNvSpPr/>
          <p:nvPr/>
        </p:nvSpPr>
        <p:spPr>
          <a:xfrm>
            <a:off x="273290" y="7174070"/>
            <a:ext cx="274953" cy="27495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0204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676822" y="1844217"/>
            <a:ext cx="6107361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altLang="ja-JP" sz="105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認定には</a:t>
            </a:r>
            <a:r>
              <a:rPr lang="ja-JP" altLang="ja-JP" sz="1400" b="1" u="dbl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重症度を満たす</a:t>
            </a:r>
            <a:r>
              <a:rPr lang="ja-JP" altLang="ja-JP" sz="1050" b="1" u="dbl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（もしくは軽症高額基準を満たす）</a:t>
            </a:r>
            <a:r>
              <a:rPr lang="ja-JP" altLang="ja-JP" sz="1400" b="1" u="dbl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必要</a:t>
            </a:r>
            <a:r>
              <a:rPr lang="ja-JP" altLang="ja-JP" sz="14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があります。</a:t>
            </a:r>
            <a:endParaRPr lang="ja-JP" altLang="ja-JP" sz="14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133350" indent="-133350" algn="just">
              <a:spcAft>
                <a:spcPts val="0"/>
              </a:spcAft>
            </a:pPr>
            <a:r>
              <a:rPr lang="en-US" altLang="ja-JP" sz="11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       </a:t>
            </a:r>
          </a:p>
          <a:p>
            <a:pPr marL="133350" indent="-133350">
              <a:spcAft>
                <a:spcPts val="0"/>
              </a:spcAft>
            </a:pPr>
            <a:r>
              <a:rPr lang="ja-JP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受給者証の認定には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、</a:t>
            </a:r>
            <a:r>
              <a:rPr lang="ja-JP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重症度を満たす、もしくは軽症高額（申請月以前</a:t>
            </a:r>
            <a:r>
              <a: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12</a:t>
            </a:r>
            <a:r>
              <a:rPr lang="ja-JP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か月で、医療費の</a:t>
            </a:r>
            <a:endParaRPr lang="en-US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133350" indent="-133350">
              <a:spcAft>
                <a:spcPts val="0"/>
              </a:spcAft>
            </a:pPr>
            <a:r>
              <a: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10</a:t>
            </a:r>
            <a:r>
              <a:rPr lang="ja-JP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割負担額が</a:t>
            </a:r>
            <a:r>
              <a: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33,330</a:t>
            </a:r>
            <a:r>
              <a:rPr lang="ja-JP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円を超える月が３回以上）の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基準</a:t>
            </a:r>
            <a:r>
              <a:rPr lang="ja-JP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を満たす必要があります。</a:t>
            </a:r>
          </a:p>
          <a:p>
            <a:pPr>
              <a:spcAft>
                <a:spcPts val="0"/>
              </a:spcAft>
            </a:pPr>
            <a:r>
              <a:rPr lang="ja-JP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なお、重症度については、</a:t>
            </a:r>
            <a:r>
              <a:rPr lang="ja-JP" altLang="ja-JP" sz="1200" b="1" u="dbl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ご自身で判断されるのではなく、必ず主治医とご相談</a:t>
            </a:r>
            <a:r>
              <a:rPr lang="ja-JP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ください。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76822" y="3160416"/>
            <a:ext cx="6086338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altLang="ja-JP" sz="14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健康保険証</a:t>
            </a:r>
            <a:r>
              <a:rPr lang="ja-JP" altLang="en-US" sz="14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・住所・氏名など</a:t>
            </a:r>
            <a:r>
              <a:rPr lang="ja-JP" altLang="ja-JP" sz="14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に変更のある方は</a:t>
            </a:r>
            <a:r>
              <a:rPr lang="ja-JP" altLang="en-US" sz="14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、別に「変更届」が必要です。</a:t>
            </a:r>
            <a:endParaRPr lang="en-US" altLang="ja-JP" sz="1400" b="1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en-US" altLang="ja-JP" sz="1400" b="1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今年、</a:t>
            </a:r>
            <a:r>
              <a: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75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歳（昭和</a:t>
            </a:r>
            <a:r>
              <a: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25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年生まれ）の方は、後期高齢者医療保険に変更となりますので、変更の</a:t>
            </a:r>
            <a:endParaRPr lang="en-US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届出が必要です。</a:t>
            </a:r>
            <a:endParaRPr lang="en-US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en-US" altLang="ja-JP" sz="1400" b="1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14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月額自己負担上限額の引き下げが可能な場合は、別に「変更申請」が必要です。</a:t>
            </a:r>
            <a:endParaRPr lang="en-US" altLang="ja-JP" sz="1050" b="1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en-US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新たに高額かつ長期に該当する方や階層区分が下がる方（支給認定基準世帯員や市民税額</a:t>
            </a:r>
            <a:endParaRPr lang="en-US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の変更等）は、変更の申請をしていただくと翌月より適用されます（変更の申請がない場合は、</a:t>
            </a:r>
            <a:endParaRPr lang="en-US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令和８年１月１日より適用されます。）。</a:t>
            </a:r>
            <a:endParaRPr lang="en-US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en-US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「変更届」や「変更申請」は、大阪府ホームページからダウンロードできます。</a:t>
            </a:r>
            <a:endParaRPr lang="en-US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ja-JP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254510" y="1928552"/>
            <a:ext cx="274953" cy="27495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273560" y="3160416"/>
            <a:ext cx="274953" cy="27495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32" name="直線コネクタ 31"/>
          <p:cNvCxnSpPr/>
          <p:nvPr/>
        </p:nvCxnSpPr>
        <p:spPr>
          <a:xfrm flipV="1">
            <a:off x="18441" y="8010897"/>
            <a:ext cx="6858000" cy="1270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テキスト ボックス 13"/>
          <p:cNvSpPr txBox="1"/>
          <p:nvPr/>
        </p:nvSpPr>
        <p:spPr>
          <a:xfrm>
            <a:off x="37050" y="8177250"/>
            <a:ext cx="2508029" cy="1619531"/>
          </a:xfrm>
          <a:prstGeom prst="rect">
            <a:avLst/>
          </a:prstGeom>
          <a:noFill/>
          <a:ln w="1270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endParaRPr lang="en-US" altLang="ja-JP" sz="14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■ 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申請書提出・問い合わせ先</a:t>
            </a:r>
            <a:endParaRPr lang="en-US" altLang="ja-JP" sz="14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en-US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大阪府富田林保健所</a:t>
            </a:r>
          </a:p>
          <a:p>
            <a:pPr algn="just">
              <a:spcAft>
                <a:spcPts val="0"/>
              </a:spcAft>
            </a:pP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地域保健課　調整チーム</a:t>
            </a:r>
          </a:p>
          <a:p>
            <a:pPr algn="just">
              <a:spcAft>
                <a:spcPts val="0"/>
              </a:spcAft>
            </a:pP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電話　</a:t>
            </a:r>
            <a:r>
              <a:rPr 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0721</a:t>
            </a:r>
            <a:r>
              <a:rPr 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－</a:t>
            </a:r>
            <a:r>
              <a:rPr 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23</a:t>
            </a:r>
            <a:r>
              <a:rPr 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－</a:t>
            </a:r>
            <a:r>
              <a:rPr 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2684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629555" y="8482188"/>
            <a:ext cx="4365605" cy="1738938"/>
          </a:xfrm>
          <a:prstGeom prst="rect">
            <a:avLst/>
          </a:prstGeom>
          <a:noFill/>
          <a:ln w="28575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endParaRPr lang="en-US" altLang="ja-JP" sz="900" b="1" dirty="0"/>
          </a:p>
          <a:p>
            <a:r>
              <a:rPr lang="ja-JP" altLang="en-US" sz="1400" b="1" dirty="0"/>
              <a:t>　</a:t>
            </a:r>
            <a:r>
              <a:rPr lang="ja-JP" altLang="ja-JP" sz="1400" b="1" dirty="0"/>
              <a:t>〒</a:t>
            </a:r>
            <a:r>
              <a:rPr lang="en-US" altLang="ja-JP" sz="1400" b="1" dirty="0"/>
              <a:t>584-0031</a:t>
            </a:r>
            <a:r>
              <a:rPr lang="ja-JP" altLang="ja-JP" sz="1400" b="1" dirty="0">
                <a:latin typeface="游ゴシック 本文"/>
              </a:rPr>
              <a:t>　</a:t>
            </a:r>
            <a:endParaRPr lang="en-US" altLang="ja-JP" sz="1400" b="1" dirty="0">
              <a:latin typeface="游ゴシック 本文"/>
            </a:endParaRPr>
          </a:p>
          <a:p>
            <a:r>
              <a:rPr lang="ja-JP" altLang="en-US" sz="1400" b="1" dirty="0"/>
              <a:t>　</a:t>
            </a:r>
            <a:r>
              <a:rPr lang="ja-JP" altLang="ja-JP" sz="1400" b="1" dirty="0"/>
              <a:t>富田林市寿町</a:t>
            </a:r>
            <a:r>
              <a:rPr lang="ja-JP" altLang="en-US" sz="1400" b="1" dirty="0">
                <a:latin typeface="+mn-ea"/>
              </a:rPr>
              <a:t>３</a:t>
            </a:r>
            <a:r>
              <a:rPr lang="ja-JP" altLang="ja-JP" sz="1400" b="1" dirty="0">
                <a:latin typeface="+mn-ea"/>
              </a:rPr>
              <a:t>丁目</a:t>
            </a:r>
            <a:r>
              <a:rPr lang="ja-JP" altLang="en-US" sz="1400" b="1" dirty="0">
                <a:latin typeface="+mn-ea"/>
              </a:rPr>
              <a:t>１ー３５</a:t>
            </a:r>
            <a:endParaRPr lang="en-US" altLang="ja-JP" sz="1400" b="1" dirty="0">
              <a:latin typeface="+mn-ea"/>
            </a:endParaRPr>
          </a:p>
          <a:p>
            <a:r>
              <a:rPr lang="ja-JP" altLang="en-US" sz="1400" b="1" dirty="0"/>
              <a:t>　</a:t>
            </a:r>
            <a:r>
              <a:rPr lang="ja-JP" altLang="ja-JP" sz="1400" b="1" dirty="0"/>
              <a:t>大阪府富田林保健所</a:t>
            </a:r>
            <a:r>
              <a:rPr lang="ja-JP" altLang="en-US" sz="1400" b="1" dirty="0"/>
              <a:t> </a:t>
            </a:r>
            <a:r>
              <a:rPr lang="ja-JP" altLang="ja-JP" sz="1400" b="1" dirty="0"/>
              <a:t>地域保健課</a:t>
            </a:r>
            <a:r>
              <a:rPr lang="ja-JP" altLang="en-US" sz="1400" b="1" dirty="0"/>
              <a:t> </a:t>
            </a:r>
            <a:r>
              <a:rPr lang="ja-JP" altLang="ja-JP" sz="1400" b="1" dirty="0"/>
              <a:t>調整チーム</a:t>
            </a:r>
            <a:r>
              <a:rPr lang="ja-JP" altLang="en-US" sz="1400" b="1" dirty="0"/>
              <a:t> </a:t>
            </a:r>
            <a:r>
              <a:rPr lang="ja-JP" altLang="ja-JP" sz="1400" b="1" dirty="0"/>
              <a:t>行</a:t>
            </a:r>
            <a:endParaRPr lang="ja-JP" altLang="ja-JP" sz="1400" dirty="0"/>
          </a:p>
          <a:p>
            <a:r>
              <a:rPr lang="en-US" altLang="ja-JP" sz="1400" b="1" dirty="0"/>
              <a:t> </a:t>
            </a:r>
            <a:endParaRPr lang="en-US" altLang="ja-JP" sz="1400" dirty="0"/>
          </a:p>
          <a:p>
            <a:r>
              <a:rPr lang="ja-JP" altLang="en-US" sz="1400" b="1" dirty="0"/>
              <a:t>　</a:t>
            </a:r>
            <a:r>
              <a:rPr lang="ja-JP" altLang="ja-JP" sz="1400" b="1" dirty="0"/>
              <a:t>【指定難病</a:t>
            </a:r>
            <a:r>
              <a:rPr lang="ja-JP" altLang="en-US" sz="1400" b="1" dirty="0"/>
              <a:t> </a:t>
            </a:r>
            <a:r>
              <a:rPr lang="ja-JP" altLang="ja-JP" sz="1400" b="1" dirty="0"/>
              <a:t>更新書類</a:t>
            </a:r>
            <a:r>
              <a:rPr lang="ja-JP" altLang="en-US" sz="1400" b="1" dirty="0"/>
              <a:t>　</a:t>
            </a:r>
            <a:r>
              <a:rPr lang="ja-JP" altLang="ja-JP" sz="1400" b="1" dirty="0"/>
              <a:t>在中】</a:t>
            </a:r>
            <a:endParaRPr lang="en-US" altLang="ja-JP" sz="1400" b="1" dirty="0"/>
          </a:p>
          <a:p>
            <a:endParaRPr lang="en-US" altLang="ja-JP" sz="1400" b="1" dirty="0"/>
          </a:p>
          <a:p>
            <a:endParaRPr lang="ja-JP" altLang="ja-JP" sz="14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777855" y="8098509"/>
            <a:ext cx="40430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↓申請書類送付時に切り取って封筒に貼ってお使いください。↓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57FBD85B-5E15-4BA6-990F-7DE03D3EDC5C}"/>
              </a:ext>
            </a:extLst>
          </p:cNvPr>
          <p:cNvSpPr txBox="1"/>
          <p:nvPr/>
        </p:nvSpPr>
        <p:spPr>
          <a:xfrm>
            <a:off x="676822" y="5989299"/>
            <a:ext cx="619961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4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マイナンバーの提出により、申請書類の一部を省略できる場合があります</a:t>
            </a:r>
            <a:r>
              <a:rPr lang="ja-JP" altLang="ja-JP" sz="2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。</a:t>
            </a:r>
            <a:endParaRPr lang="ja-JP" altLang="ja-JP" sz="20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133350" indent="-133350" algn="just">
              <a:spcAft>
                <a:spcPts val="0"/>
              </a:spcAft>
            </a:pPr>
            <a:endParaRPr lang="en-US" altLang="ja-JP" sz="11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133350" indent="-133350" algn="just">
              <a:spcAft>
                <a:spcPts val="0"/>
              </a:spcAft>
            </a:pPr>
            <a:r>
              <a:rPr lang="ja-JP" altLang="ja-JP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本制度ではマイナンバー</a:t>
            </a:r>
            <a:r>
              <a:rPr lang="ja-JP" altLang="en-US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による情報連携</a:t>
            </a:r>
            <a:r>
              <a:rPr lang="ja-JP" altLang="ja-JP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に</a:t>
            </a:r>
            <a:r>
              <a:rPr lang="ja-JP" altLang="en-US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より</a:t>
            </a:r>
            <a:r>
              <a:rPr lang="ja-JP" altLang="ja-JP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、</a:t>
            </a:r>
            <a:r>
              <a:rPr lang="ja-JP" altLang="en-US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受診者の個人番号確認書類及び申請者の</a:t>
            </a:r>
            <a:endParaRPr lang="en-US" altLang="ja-JP" sz="12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133350" indent="-133350" algn="just">
              <a:spcAft>
                <a:spcPts val="0"/>
              </a:spcAft>
            </a:pPr>
            <a:r>
              <a:rPr lang="ja-JP" altLang="en-US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身元確認書類の提示等により、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住民票・課税証明書</a:t>
            </a:r>
            <a:r>
              <a:rPr lang="ja-JP" altLang="en-US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を</a:t>
            </a:r>
            <a:r>
              <a:rPr lang="ja-JP" altLang="ja-JP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省略できる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場合</a:t>
            </a:r>
            <a:r>
              <a:rPr lang="ja-JP" altLang="ja-JP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があります。</a:t>
            </a:r>
            <a:endParaRPr lang="en-US" altLang="ja-JP" sz="12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133350" indent="-133350" algn="just">
              <a:spcAft>
                <a:spcPts val="0"/>
              </a:spcAft>
            </a:pPr>
            <a:endParaRPr lang="en-US" altLang="ja-JP" sz="6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12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ただし、①業種別</a:t>
            </a:r>
            <a:r>
              <a:rPr lang="ja-JP" altLang="en-US" sz="12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国民健康保険</a:t>
            </a:r>
            <a:r>
              <a:rPr lang="ja-JP" altLang="en-US" sz="12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加入者、②</a:t>
            </a: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被用者保険加入者のうち</a:t>
            </a:r>
            <a:r>
              <a:rPr lang="ja-JP" altLang="en-US" sz="12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被保険者が非課税の</a:t>
            </a:r>
            <a:endParaRPr lang="en-US" altLang="ja-JP" sz="1200" b="1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12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場合、</a:t>
            </a:r>
            <a:r>
              <a:rPr kumimoji="1" lang="ja-JP" altLang="en-US" sz="12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③市町村民税未申告者の方については、課税証明書の省略はできません。</a:t>
            </a:r>
            <a:endParaRPr kumimoji="1" lang="en-US" altLang="ja-JP" sz="1200" b="1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endParaRPr kumimoji="1" lang="en-US" altLang="ja-JP" sz="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書類省略を希望される方は、同封の「マイナンバー連携を希望する方へ（その３）」をご確認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ください。</a:t>
            </a:r>
            <a:endParaRPr lang="en-US" altLang="ja-JP" sz="12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B4B3B014-0291-4E58-B9EF-4440B32BCEB3}"/>
              </a:ext>
            </a:extLst>
          </p:cNvPr>
          <p:cNvSpPr/>
          <p:nvPr/>
        </p:nvSpPr>
        <p:spPr>
          <a:xfrm>
            <a:off x="254510" y="6094006"/>
            <a:ext cx="274953" cy="27495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380835" y="40170"/>
            <a:ext cx="65338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4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申請の大まかな流れは以下のとおりです。</a:t>
            </a:r>
            <a:endParaRPr lang="en-US" altLang="ja-JP" sz="1400" b="1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255307" y="61843"/>
            <a:ext cx="274953" cy="27495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73FA4312-F106-4E15-B632-D77FA4CC7833}"/>
              </a:ext>
            </a:extLst>
          </p:cNvPr>
          <p:cNvSpPr txBox="1"/>
          <p:nvPr/>
        </p:nvSpPr>
        <p:spPr>
          <a:xfrm>
            <a:off x="229276" y="431320"/>
            <a:ext cx="65338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200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その１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同封している</a:t>
            </a:r>
            <a:r>
              <a:rPr lang="ja-JP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「臨床調査個人票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作成</a:t>
            </a:r>
            <a:r>
              <a:rPr lang="ja-JP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依頼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書（きいろ）</a:t>
            </a:r>
            <a:r>
              <a:rPr lang="ja-JP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」と受給者証を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病院</a:t>
            </a:r>
            <a:r>
              <a:rPr lang="ja-JP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に提示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して</a:t>
            </a:r>
            <a:r>
              <a:rPr lang="ja-JP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、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臨床</a:t>
            </a:r>
            <a:endParaRPr lang="en-US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　調査個人票の</a:t>
            </a:r>
            <a:r>
              <a:rPr lang="ja-JP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作成を依頼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のうえ、受け取り</a:t>
            </a:r>
            <a:r>
              <a:rPr lang="ja-JP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ください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。</a:t>
            </a:r>
            <a:endParaRPr lang="en-US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/>
            <a:endParaRPr lang="en-US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200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その２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同封している「必要書類の確認リスト（みずいろ）」に記載の書類を揃えてください。</a:t>
            </a:r>
            <a:endParaRPr lang="en-US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/>
            <a:endParaRPr lang="en-US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200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その３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富田林保健所まで提出してください。</a:t>
            </a:r>
            <a:endParaRPr lang="en-US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4" name="四角形: 角を丸くする 23">
            <a:extLst>
              <a:ext uri="{FF2B5EF4-FFF2-40B4-BE49-F238E27FC236}">
                <a16:creationId xmlns:a16="http://schemas.microsoft.com/office/drawing/2014/main" id="{7439602D-847B-4FCA-8FF3-A41BFB19CB8E}"/>
              </a:ext>
            </a:extLst>
          </p:cNvPr>
          <p:cNvSpPr/>
          <p:nvPr/>
        </p:nvSpPr>
        <p:spPr>
          <a:xfrm>
            <a:off x="5675972" y="2636"/>
            <a:ext cx="1108212" cy="40903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その１</a:t>
            </a:r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ウラ</a:t>
            </a:r>
            <a:endParaRPr kumimoji="1"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12A5097D-AF73-4BCC-A4AF-22A854A31C10}"/>
              </a:ext>
            </a:extLst>
          </p:cNvPr>
          <p:cNvSpPr/>
          <p:nvPr/>
        </p:nvSpPr>
        <p:spPr>
          <a:xfrm>
            <a:off x="4329130" y="5625165"/>
            <a:ext cx="1353087" cy="22166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ts val="1800"/>
              </a:lnSpc>
            </a:pP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大阪府　難病　変更</a:t>
            </a:r>
            <a:endParaRPr lang="ja-JP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7C0A037D-BCA2-4A98-A9F4-10FC4AD5F2F3}"/>
              </a:ext>
            </a:extLst>
          </p:cNvPr>
          <p:cNvSpPr/>
          <p:nvPr/>
        </p:nvSpPr>
        <p:spPr>
          <a:xfrm>
            <a:off x="5705077" y="5618325"/>
            <a:ext cx="516755" cy="221667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ts val="1800"/>
              </a:lnSpc>
            </a:pPr>
            <a:r>
              <a:rPr lang="ja-JP" altLang="en-US" sz="1100" kern="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検索</a:t>
            </a:r>
            <a:endParaRPr lang="ja-JP" altLang="ja-JP" sz="1100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6" name="矢印: 上 35">
            <a:extLst>
              <a:ext uri="{FF2B5EF4-FFF2-40B4-BE49-F238E27FC236}">
                <a16:creationId xmlns:a16="http://schemas.microsoft.com/office/drawing/2014/main" id="{3B4276F6-D2C1-48E9-84B0-51535F83B8B1}"/>
              </a:ext>
            </a:extLst>
          </p:cNvPr>
          <p:cNvSpPr/>
          <p:nvPr/>
        </p:nvSpPr>
        <p:spPr>
          <a:xfrm rot="18772234">
            <a:off x="6136415" y="5693559"/>
            <a:ext cx="317504" cy="319406"/>
          </a:xfrm>
          <a:prstGeom prst="upArrow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B0D31824-3C97-4404-8E68-E054F1AB653F}"/>
              </a:ext>
            </a:extLst>
          </p:cNvPr>
          <p:cNvSpPr/>
          <p:nvPr/>
        </p:nvSpPr>
        <p:spPr>
          <a:xfrm>
            <a:off x="254509" y="4164287"/>
            <a:ext cx="274953" cy="27495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769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2404</TotalTime>
  <Words>898</Words>
  <Application>Microsoft Office PowerPoint</Application>
  <PresentationFormat>A4 210 x 297 mm</PresentationFormat>
  <Paragraphs>100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HG丸ｺﾞｼｯｸM-PRO</vt:lpstr>
      <vt:lpstr>Meiryo UI</vt:lpstr>
      <vt:lpstr>游ゴシック</vt:lpstr>
      <vt:lpstr>游ゴシック 本文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酒田　佳奈</dc:creator>
  <cp:lastModifiedBy>池尻　正教</cp:lastModifiedBy>
  <cp:revision>243</cp:revision>
  <cp:lastPrinted>2025-06-03T03:05:48Z</cp:lastPrinted>
  <dcterms:created xsi:type="dcterms:W3CDTF">2023-05-18T02:13:06Z</dcterms:created>
  <dcterms:modified xsi:type="dcterms:W3CDTF">2025-06-03T03:05:50Z</dcterms:modified>
</cp:coreProperties>
</file>