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7" r:id="rId2"/>
    <p:sldId id="258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>
        <p:scale>
          <a:sx n="100" d="100"/>
          <a:sy n="100" d="100"/>
        </p:scale>
        <p:origin x="1603" y="-18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2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31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9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9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89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08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31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33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77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4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4" y="2428351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4" y="3618444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6" y="2428351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6" y="3618444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80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0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23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6" y="1426289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6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0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6" y="1426289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6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403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07EE3-CFC1-4494-8EFD-3CF1FEDF9B4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403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403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AE7F6-84B3-4266-8314-1D808149A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42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/>
        </p:nvSpPr>
        <p:spPr>
          <a:xfrm>
            <a:off x="70707" y="2404166"/>
            <a:ext cx="6871402" cy="344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特定医療費（指定難病）支給認定申請書（更新用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・３枚綴り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br>
              <a:rPr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ts val="1900"/>
              </a:lnSpc>
              <a:buSzPts val="1200"/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臨床調査個人票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（指定医が記入した日から</a:t>
            </a:r>
            <a:r>
              <a:rPr lang="en-US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6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か月以内</a:t>
            </a:r>
            <a:r>
              <a:rPr lang="ja-JP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のもの）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buSzPts val="1200"/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別紙Ⓑ「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臨床調査個人票　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依頼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書（きみどり）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にて、病院に作成を依頼してください。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900"/>
              </a:lnSpc>
              <a:buSzPts val="1200"/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buSzPts val="1200"/>
            </a:pPr>
            <a:endParaRPr lang="en-US" altLang="ja-JP" sz="1107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buSzPts val="1200"/>
            </a:pPr>
            <a:endParaRPr lang="en-US" altLang="ja-JP" sz="923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自己負担上限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額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管理票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「氏名記載の表紙」 と 「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６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８月以降で記載のあるページ」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1107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endParaRPr lang="en-US" altLang="ja-JP" sz="1107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lvl="0" indent="-285750">
              <a:lnSpc>
                <a:spcPts val="1900"/>
              </a:lnSpc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世帯全員の住民票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（発行日から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か月以内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のもの）</a:t>
            </a:r>
          </a:p>
          <a:p>
            <a:pPr>
              <a:lnSpc>
                <a:spcPts val="19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単身世帯の方でも、必ず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「世帯全員」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という種類を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取得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（個人番号の記載は不要）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75692" y="8588366"/>
            <a:ext cx="568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療養生活についてのおたずね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id="{E83046D7-74AA-497D-A546-A5B214554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" y="189816"/>
            <a:ext cx="6523038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801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必要書類の確認リスト（みずいろ）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後期</a:t>
            </a:r>
            <a:endParaRPr lang="ja-JP" altLang="ja-JP" sz="1801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D4AC1D3-6A4B-4C9D-8BCB-9776DAA8A791}"/>
              </a:ext>
            </a:extLst>
          </p:cNvPr>
          <p:cNvSpPr/>
          <p:nvPr/>
        </p:nvSpPr>
        <p:spPr>
          <a:xfrm>
            <a:off x="70711" y="2232177"/>
            <a:ext cx="6716582" cy="7201383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0FA9C9-5034-4EB5-8290-E3EF4DCCB80B}"/>
              </a:ext>
            </a:extLst>
          </p:cNvPr>
          <p:cNvSpPr txBox="1"/>
          <p:nvPr/>
        </p:nvSpPr>
        <p:spPr>
          <a:xfrm>
            <a:off x="87734" y="6074132"/>
            <a:ext cx="6412126" cy="5515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900"/>
              </a:lnSpc>
              <a:buFont typeface="Wingdings" panose="05000000000000000000" pitchFamily="2" charset="2"/>
              <a:buChar char="p"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健康保険証、資格確認書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いずれか　　　　　　　　　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マイナ保険証不可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endParaRPr lang="en-US" altLang="ja-JP" sz="129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9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住民票に記載されている方　</a:t>
            </a:r>
            <a:r>
              <a:rPr lang="ja-JP" altLang="en-US" sz="129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endParaRPr kumimoji="1" lang="ja-JP" altLang="en-US" sz="129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F6F11AF-8880-4AB4-91B5-61D1FFC2DB1F}"/>
              </a:ext>
            </a:extLst>
          </p:cNvPr>
          <p:cNvSpPr/>
          <p:nvPr/>
        </p:nvSpPr>
        <p:spPr>
          <a:xfrm>
            <a:off x="2895913" y="4337627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63918B4E-C0B8-4A6E-80D0-7701754A8A95}"/>
              </a:ext>
            </a:extLst>
          </p:cNvPr>
          <p:cNvSpPr/>
          <p:nvPr/>
        </p:nvSpPr>
        <p:spPr>
          <a:xfrm>
            <a:off x="429146" y="6335419"/>
            <a:ext cx="4467081" cy="69191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4B1027E5-7317-4349-AE6F-C496D3CF909F}"/>
              </a:ext>
            </a:extLst>
          </p:cNvPr>
          <p:cNvSpPr txBox="1"/>
          <p:nvPr/>
        </p:nvSpPr>
        <p:spPr>
          <a:xfrm>
            <a:off x="6264458" y="578268"/>
            <a:ext cx="59354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オモテ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CB218B9-58DD-4871-AF7C-6B7DECE09203}"/>
              </a:ext>
            </a:extLst>
          </p:cNvPr>
          <p:cNvSpPr/>
          <p:nvPr/>
        </p:nvSpPr>
        <p:spPr>
          <a:xfrm>
            <a:off x="791686" y="7312729"/>
            <a:ext cx="694214" cy="264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受給者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5F575BD0-7626-43E4-997D-C72E82A91F76}"/>
              </a:ext>
            </a:extLst>
          </p:cNvPr>
          <p:cNvSpPr/>
          <p:nvPr/>
        </p:nvSpPr>
        <p:spPr>
          <a:xfrm>
            <a:off x="1736514" y="7298075"/>
            <a:ext cx="3704166" cy="264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住民票上で後期高齢者医療制度に加入している方全員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0EBB2FA-4288-4527-A9AB-B45AF82D09A6}"/>
              </a:ext>
            </a:extLst>
          </p:cNvPr>
          <p:cNvSpPr txBox="1"/>
          <p:nvPr/>
        </p:nvSpPr>
        <p:spPr>
          <a:xfrm>
            <a:off x="199204" y="658731"/>
            <a:ext cx="6606450" cy="133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・書類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１～７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はすべて提出してください。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　　　　   　 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をマイナンバーで省略する方は、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別紙Ⓓ「</a:t>
            </a:r>
            <a:r>
              <a:rPr kumimoji="0" lang="ja-JP" altLang="ja-JP" sz="14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マイナンバー連携</a:t>
            </a:r>
            <a:r>
              <a:rPr kumimoji="0" lang="ja-JP" altLang="en-US" sz="14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を希望する</a:t>
            </a:r>
            <a:r>
              <a:rPr kumimoji="0" lang="ja-JP" altLang="ja-JP" sz="14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方</a:t>
            </a:r>
            <a:r>
              <a:rPr kumimoji="0" lang="ja-JP" altLang="en-US" sz="1400" b="1" i="0" u="sng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 必ずお読みください。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 　　　　　　は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サイズの用紙に行い、小さく切り取らずご提出ください。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2EDECC3-E728-4A30-8A5A-6FDABF15007D}"/>
              </a:ext>
            </a:extLst>
          </p:cNvPr>
          <p:cNvSpPr txBox="1"/>
          <p:nvPr/>
        </p:nvSpPr>
        <p:spPr>
          <a:xfrm>
            <a:off x="393943" y="7606221"/>
            <a:ext cx="6362593" cy="8922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※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申告後、金額が表記されたものが必要です。未申告の場合は、金額が表記されない場合が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あります。</a:t>
            </a: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※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昭和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（令和８年1月1日時点で75歳）の方は、「後期高齢者医療制度」 加入者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として取り扱いますので、課税証明書の提出が必要です。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44FD431-B355-4262-A13F-16FFE88103D9}"/>
              </a:ext>
            </a:extLst>
          </p:cNvPr>
          <p:cNvSpPr/>
          <p:nvPr/>
        </p:nvSpPr>
        <p:spPr>
          <a:xfrm>
            <a:off x="3563753" y="6133747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7A95A7AB-13D8-487F-AB77-FE0AD5CD760C}"/>
              </a:ext>
            </a:extLst>
          </p:cNvPr>
          <p:cNvSpPr/>
          <p:nvPr/>
        </p:nvSpPr>
        <p:spPr>
          <a:xfrm>
            <a:off x="2506557" y="6366761"/>
            <a:ext cx="648123" cy="2214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全員分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02975" y="6936876"/>
            <a:ext cx="5757361" cy="639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300"/>
              </a:lnSpc>
              <a:buFont typeface="Wingdings" panose="05000000000000000000" pitchFamily="2" charset="2"/>
              <a:buChar char="p"/>
            </a:pP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ja-JP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市町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税課税証明書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　　　　　　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　　　　　　　　　　　　　　　　　　　　　　　　　　　　　　　　　　　　　　分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89C01B39-4718-4D9A-A554-19489C35C067}"/>
              </a:ext>
            </a:extLst>
          </p:cNvPr>
          <p:cNvSpPr/>
          <p:nvPr/>
        </p:nvSpPr>
        <p:spPr>
          <a:xfrm>
            <a:off x="5022822" y="5288556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原本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82AD63C-574B-41E3-99F1-F705440DE810}"/>
              </a:ext>
            </a:extLst>
          </p:cNvPr>
          <p:cNvSpPr/>
          <p:nvPr/>
        </p:nvSpPr>
        <p:spPr>
          <a:xfrm>
            <a:off x="3976794" y="6976058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原本</a:t>
            </a:r>
          </a:p>
        </p:txBody>
      </p:sp>
      <p:sp>
        <p:nvSpPr>
          <p:cNvPr id="61" name="Oval 8">
            <a:extLst>
              <a:ext uri="{FF2B5EF4-FFF2-40B4-BE49-F238E27FC236}">
                <a16:creationId xmlns:a16="http://schemas.microsoft.com/office/drawing/2014/main" id="{5C96BF91-B070-4E0A-9BB3-D2D2396D2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1105" y="20447"/>
            <a:ext cx="584549" cy="59207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</a:p>
        </p:txBody>
      </p:sp>
      <p:sp>
        <p:nvSpPr>
          <p:cNvPr id="41" name="Oval 8">
            <a:extLst>
              <a:ext uri="{FF2B5EF4-FFF2-40B4-BE49-F238E27FC236}">
                <a16:creationId xmlns:a16="http://schemas.microsoft.com/office/drawing/2014/main" id="{679DE4B4-0EDC-4102-A675-EB8FC4DE2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774" y="1035239"/>
            <a:ext cx="341376" cy="3180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</a:p>
        </p:txBody>
      </p:sp>
      <p:sp>
        <p:nvSpPr>
          <p:cNvPr id="46" name="Oval 8">
            <a:extLst>
              <a:ext uri="{FF2B5EF4-FFF2-40B4-BE49-F238E27FC236}">
                <a16:creationId xmlns:a16="http://schemas.microsoft.com/office/drawing/2014/main" id="{FED64E52-FF6A-461B-9AF4-29B5F39D1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01" y="1036658"/>
            <a:ext cx="341376" cy="3180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</a:p>
        </p:txBody>
      </p:sp>
      <p:sp>
        <p:nvSpPr>
          <p:cNvPr id="47" name="Oval 8">
            <a:extLst>
              <a:ext uri="{FF2B5EF4-FFF2-40B4-BE49-F238E27FC236}">
                <a16:creationId xmlns:a16="http://schemas.microsoft.com/office/drawing/2014/main" id="{7286B252-A36C-4020-ADC4-A784925CB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23" y="5290626"/>
            <a:ext cx="303969" cy="2956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6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</a:p>
        </p:txBody>
      </p:sp>
      <p:sp>
        <p:nvSpPr>
          <p:cNvPr id="48" name="Oval 8">
            <a:extLst>
              <a:ext uri="{FF2B5EF4-FFF2-40B4-BE49-F238E27FC236}">
                <a16:creationId xmlns:a16="http://schemas.microsoft.com/office/drawing/2014/main" id="{7E4A8836-0784-4AD3-B7DB-4438FF2E0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532" y="6950316"/>
            <a:ext cx="303969" cy="2956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6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9DE0628-1CB0-441A-9D4F-AE98F7E3958B}"/>
              </a:ext>
            </a:extLst>
          </p:cNvPr>
          <p:cNvSpPr/>
          <p:nvPr/>
        </p:nvSpPr>
        <p:spPr>
          <a:xfrm>
            <a:off x="485952" y="1707120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3EAF448-3C70-4F7D-A1CD-B2E8D5CC9896}"/>
              </a:ext>
            </a:extLst>
          </p:cNvPr>
          <p:cNvSpPr txBox="1"/>
          <p:nvPr/>
        </p:nvSpPr>
        <p:spPr>
          <a:xfrm>
            <a:off x="1125538" y="9302733"/>
            <a:ext cx="4777421" cy="29117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9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ウラ面も必ずご確認ください</a:t>
            </a:r>
            <a:endParaRPr kumimoji="1" lang="en-US" altLang="ja-JP" sz="129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53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9645" y="228745"/>
            <a:ext cx="6728602" cy="5381082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>
              <a:solidFill>
                <a:schemeClr val="tx1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37857" y="82734"/>
            <a:ext cx="6291545" cy="458176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62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該当のある方にご提出いただく書類</a:t>
            </a:r>
            <a:endParaRPr lang="ja-JP" altLang="en-US" sz="1662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3C2776-3DA8-47EE-BC1C-93293956754E}"/>
              </a:ext>
            </a:extLst>
          </p:cNvPr>
          <p:cNvSpPr txBox="1"/>
          <p:nvPr/>
        </p:nvSpPr>
        <p:spPr>
          <a:xfrm>
            <a:off x="6399844" y="487161"/>
            <a:ext cx="36576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ウラ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F6F7D8A-ED34-4C4C-A87A-6AA1A66BE630}"/>
              </a:ext>
            </a:extLst>
          </p:cNvPr>
          <p:cNvSpPr/>
          <p:nvPr/>
        </p:nvSpPr>
        <p:spPr>
          <a:xfrm>
            <a:off x="64701" y="6027419"/>
            <a:ext cx="6728602" cy="2626875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>
              <a:solidFill>
                <a:schemeClr val="tx1"/>
              </a:solidFill>
            </a:endParaRPr>
          </a:p>
        </p:txBody>
      </p:sp>
      <p:sp>
        <p:nvSpPr>
          <p:cNvPr id="20" name="タイトル 3">
            <a:extLst>
              <a:ext uri="{FF2B5EF4-FFF2-40B4-BE49-F238E27FC236}">
                <a16:creationId xmlns:a16="http://schemas.microsoft.com/office/drawing/2014/main" id="{0C0F282B-646E-4503-9944-DA1EF662CF69}"/>
              </a:ext>
            </a:extLst>
          </p:cNvPr>
          <p:cNvSpPr txBox="1">
            <a:spLocks/>
          </p:cNvSpPr>
          <p:nvPr/>
        </p:nvSpPr>
        <p:spPr>
          <a:xfrm>
            <a:off x="283227" y="5763039"/>
            <a:ext cx="6291545" cy="458176"/>
          </a:xfrm>
          <a:prstGeom prst="roundRect">
            <a:avLst/>
          </a:prstGeom>
          <a:solidFill>
            <a:schemeClr val="bg2"/>
          </a:solidFill>
          <a:ln w="12700" cap="flat" cmpd="sng" algn="ctr">
            <a:solidFill>
              <a:schemeClr val="tx2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39" tIns="45720" rIns="91439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62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その他の注意事項</a:t>
            </a:r>
            <a:endParaRPr lang="ja-JP" altLang="en-US" sz="1662" dirty="0">
              <a:solidFill>
                <a:schemeClr val="tx1"/>
              </a:solidFill>
            </a:endParaRPr>
          </a:p>
        </p:txBody>
      </p:sp>
      <p:sp>
        <p:nvSpPr>
          <p:cNvPr id="21" name="Oval 8">
            <a:extLst>
              <a:ext uri="{FF2B5EF4-FFF2-40B4-BE49-F238E27FC236}">
                <a16:creationId xmlns:a16="http://schemas.microsoft.com/office/drawing/2014/main" id="{25466BDD-59FB-4954-9F81-6DADFA30E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2354" y="5741"/>
            <a:ext cx="570838" cy="53282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algn="ctr" defTabSz="91433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199" b="1" dirty="0"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BCF8691-F87C-4EE8-B8BF-DE476595E310}"/>
              </a:ext>
            </a:extLst>
          </p:cNvPr>
          <p:cNvSpPr/>
          <p:nvPr/>
        </p:nvSpPr>
        <p:spPr>
          <a:xfrm>
            <a:off x="2321940" y="2734671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A5D92FF-3AC0-4BDE-B5E9-35E2C41A8996}"/>
              </a:ext>
            </a:extLst>
          </p:cNvPr>
          <p:cNvSpPr txBox="1"/>
          <p:nvPr/>
        </p:nvSpPr>
        <p:spPr>
          <a:xfrm>
            <a:off x="79645" y="2369603"/>
            <a:ext cx="6836507" cy="1523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  <a:buFont typeface="Wingdings" panose="05000000000000000000" pitchFamily="2" charset="2"/>
              <a:buChar char="p"/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同一世帯の後期高齢保険証加入者が指定難病受給者の場合（</a:t>
            </a:r>
            <a:r>
              <a:rPr lang="ja-JP" altLang="en-US" sz="14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あん分）</a:t>
            </a:r>
            <a:endParaRPr lang="en-US" altLang="ja-JP" sz="14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2300"/>
              </a:lnSpc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・あん分対象者の受給者証の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300"/>
              </a:lnSpc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申請書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枚目の「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あん分対象者」に必要事項をご記入ください。　　　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300"/>
              </a:lnSpc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あん分対象者と同時に更新申請をしてください。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300"/>
              </a:lnSpc>
              <a:buNone/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住民票や課税証明書は、どちらか一方で原本の提出があれば、もう一方はコピーで問題ありません。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0BEF0E3-3554-44FC-ACF9-10B2611B2726}"/>
              </a:ext>
            </a:extLst>
          </p:cNvPr>
          <p:cNvSpPr/>
          <p:nvPr/>
        </p:nvSpPr>
        <p:spPr>
          <a:xfrm>
            <a:off x="2635316" y="8201980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4857BBD-B001-45C3-9419-4C7AD1075E2D}"/>
              </a:ext>
            </a:extLst>
          </p:cNvPr>
          <p:cNvSpPr txBox="1"/>
          <p:nvPr/>
        </p:nvSpPr>
        <p:spPr>
          <a:xfrm>
            <a:off x="283227" y="8940494"/>
            <a:ext cx="6836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ホームページにも手続きのご案内、申請書類等を掲載しております。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コードを読み取っていただき、併せてご覧ください。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3E532BD-C16F-4BEF-9884-6D0C0E53059C}"/>
              </a:ext>
            </a:extLst>
          </p:cNvPr>
          <p:cNvSpPr txBox="1"/>
          <p:nvPr/>
        </p:nvSpPr>
        <p:spPr>
          <a:xfrm>
            <a:off x="4674811" y="9606864"/>
            <a:ext cx="2316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（茨木保健所ホームページ）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6F3B921-D953-4C92-82F8-2CFB1281A8F1}"/>
              </a:ext>
            </a:extLst>
          </p:cNvPr>
          <p:cNvSpPr txBox="1"/>
          <p:nvPr/>
        </p:nvSpPr>
        <p:spPr>
          <a:xfrm>
            <a:off x="46759" y="6371818"/>
            <a:ext cx="6713943" cy="1092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buFont typeface="Wingdings" panose="05000000000000000000" pitchFamily="2" charset="2"/>
              <a:buChar char="p"/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マイナ保険証での申請はできません</a:t>
            </a:r>
            <a:endParaRPr lang="en-US" altLang="ja-JP" sz="14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 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必ず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「健康保険証」、「資格確認書」いずれかの　　　　　　　を提出してください。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いずれの書類もお持ちでない方は、マイナポータルの健康保険証の情報が記載されている画面を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で印刷のうえ、提出してください。　　　　　</a:t>
            </a:r>
            <a:endParaRPr lang="ja-JP" altLang="en-US" sz="1200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6229772B-8EDE-4DE5-988D-54EF02E691C9}"/>
              </a:ext>
            </a:extLst>
          </p:cNvPr>
          <p:cNvSpPr/>
          <p:nvPr/>
        </p:nvSpPr>
        <p:spPr>
          <a:xfrm>
            <a:off x="3360420" y="6668095"/>
            <a:ext cx="579120" cy="2214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F49266E-9BF1-48A2-950B-1851A57C40AB}"/>
              </a:ext>
            </a:extLst>
          </p:cNvPr>
          <p:cNvSpPr txBox="1"/>
          <p:nvPr/>
        </p:nvSpPr>
        <p:spPr>
          <a:xfrm>
            <a:off x="46759" y="7630911"/>
            <a:ext cx="6836507" cy="82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buFont typeface="Wingdings" panose="05000000000000000000" pitchFamily="2" charset="2"/>
              <a:buChar char="p"/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課税証明</a:t>
            </a:r>
            <a:endParaRPr lang="en-US" altLang="ja-JP" sz="14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市町府民税 課税 世帯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の場合、以下を課税証明書に代えることができます。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ja-JP" altLang="en-US" sz="1200" b="1" i="0" u="none" strike="noStrike" kern="1200" baseline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・「市町府民税の納税通知書」の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「表紙」 と 「課税明細」 を含めた全てのページ 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05626FE-E35D-4E0C-81E0-D64563B0C58A}"/>
              </a:ext>
            </a:extLst>
          </p:cNvPr>
          <p:cNvSpPr txBox="1"/>
          <p:nvPr/>
        </p:nvSpPr>
        <p:spPr>
          <a:xfrm>
            <a:off x="94645" y="4112386"/>
            <a:ext cx="6728602" cy="13411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buFont typeface="Wingdings" panose="05000000000000000000" pitchFamily="2" charset="2"/>
              <a:buChar char="p"/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昭和</a:t>
            </a:r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年生（令和８年1月1日時点で75歳）の方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特定医療費（指定難病）支給認定申請内容変更届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・後期高齢者医療資格確認書</a:t>
            </a:r>
            <a:endParaRPr lang="en-US" altLang="ja-JP" sz="1200" dirty="0">
              <a:solidFill>
                <a:srgbClr val="00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200" b="1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       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誕生日の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か月ほど前に、お住いの市町村から交付されます。</a:t>
            </a:r>
            <a:endParaRPr lang="en-US" altLang="zh-TW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  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保健所にご提出いただいてから大阪府へ書類を送付し、審査を開始します。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FAE4E62-98B5-4CD3-8B89-AFA8B944996A}"/>
              </a:ext>
            </a:extLst>
          </p:cNvPr>
          <p:cNvSpPr/>
          <p:nvPr/>
        </p:nvSpPr>
        <p:spPr>
          <a:xfrm>
            <a:off x="2465145" y="4656192"/>
            <a:ext cx="594091" cy="2535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D110B11-50B3-4FF9-92E8-299DC0D7BF02}"/>
              </a:ext>
            </a:extLst>
          </p:cNvPr>
          <p:cNvSpPr/>
          <p:nvPr/>
        </p:nvSpPr>
        <p:spPr>
          <a:xfrm>
            <a:off x="5623694" y="986266"/>
            <a:ext cx="594091" cy="2535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コピー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5281D53-EDA0-4BA8-A8CD-6446BCFA4BD1}"/>
              </a:ext>
            </a:extLst>
          </p:cNvPr>
          <p:cNvSpPr txBox="1"/>
          <p:nvPr/>
        </p:nvSpPr>
        <p:spPr>
          <a:xfrm>
            <a:off x="64701" y="652035"/>
            <a:ext cx="7129115" cy="1485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buFont typeface="Wingdings" panose="05000000000000000000" pitchFamily="2" charset="2"/>
              <a:buChar char="p"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階層区分が</a:t>
            </a:r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B1(2,500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の方や</a:t>
            </a:r>
            <a:r>
              <a:rPr lang="ja-JP" altLang="en-US" sz="14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受診者本人の年金収入が</a:t>
            </a:r>
            <a:r>
              <a:rPr lang="en-US" altLang="ja-JP" sz="14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80.9</a:t>
            </a:r>
            <a:r>
              <a:rPr lang="ja-JP" altLang="en-US" sz="14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万円以下となる方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2300"/>
              </a:lnSpc>
              <a:buNone/>
            </a:pPr>
            <a:r>
              <a:rPr lang="ja-JP" altLang="en-US" sz="1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・令和６年１月～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月の年金収入等がわかる「改定通知書」や「振込通知書」などの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3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申請書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枚目「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 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申し立て欄」の⑤をご参照ください。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2300"/>
              </a:lnSpc>
              <a:buNone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 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上記申し立て欄に✓チェックを入れることで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B1(2,500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円</a:t>
            </a: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となります。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2300"/>
              </a:lnSpc>
              <a:buNone/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 収入金額が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80.9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万円以下の方でも、✓チェックがない場合は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B2(5,000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円</a:t>
            </a: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として扱います。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968C14B-6F5B-4E25-A945-CDCB83A7F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213" y="8683946"/>
            <a:ext cx="995572" cy="99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50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829</Words>
  <Application>Microsoft Office PowerPoint</Application>
  <PresentationFormat>A4 210 x 297 mm</PresentationFormat>
  <Paragraphs>78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Meiryo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該当のある方にご提出いただく書類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2024-06-25T07:59:59Z</dcterms:created>
  <dcterms:modified xsi:type="dcterms:W3CDTF">2025-05-23T06:22:46Z</dcterms:modified>
</cp:coreProperties>
</file>