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1603" y="-1579"/>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906221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15031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9"/>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9"/>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50589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2894083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31"/>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11433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83577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4"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4" y="2428351"/>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4" y="3618444"/>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6" y="2428351"/>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6" y="3618444"/>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168180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4033808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82123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6" y="1426289"/>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6"/>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62800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6" y="1426289"/>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6"/>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907EE3-CFC1-4494-8EFD-3CF1FEDF9B4A}"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3689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1"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1"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403"/>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4907EE3-CFC1-4494-8EFD-3CF1FEDF9B4A}" type="datetimeFigureOut">
              <a:rPr kumimoji="1" lang="ja-JP" altLang="en-US" smtClean="0"/>
              <a:t>2025/5/23</a:t>
            </a:fld>
            <a:endParaRPr kumimoji="1" lang="ja-JP" altLang="en-US"/>
          </a:p>
        </p:txBody>
      </p:sp>
      <p:sp>
        <p:nvSpPr>
          <p:cNvPr id="5" name="Footer Placeholder 4"/>
          <p:cNvSpPr>
            <a:spLocks noGrp="1"/>
          </p:cNvSpPr>
          <p:nvPr>
            <p:ph type="ftr" sz="quarter" idx="3"/>
          </p:nvPr>
        </p:nvSpPr>
        <p:spPr>
          <a:xfrm>
            <a:off x="2271716" y="9181403"/>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403"/>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E1AE7F6-84B3-4266-8314-1D808149A517}" type="slidenum">
              <a:rPr kumimoji="1" lang="ja-JP" altLang="en-US" smtClean="0"/>
              <a:t>‹#›</a:t>
            </a:fld>
            <a:endParaRPr kumimoji="1" lang="ja-JP" altLang="en-US"/>
          </a:p>
        </p:txBody>
      </p:sp>
    </p:spTree>
    <p:extLst>
      <p:ext uri="{BB962C8B-B14F-4D97-AF65-F5344CB8AC3E}">
        <p14:creationId xmlns:p14="http://schemas.microsoft.com/office/powerpoint/2010/main" val="17024257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テキスト ボックス 91">
            <a:extLst>
              <a:ext uri="{FF2B5EF4-FFF2-40B4-BE49-F238E27FC236}">
                <a16:creationId xmlns:a16="http://schemas.microsoft.com/office/drawing/2014/main" id="{50B514CA-3291-4B77-A953-4184B8F58B60}"/>
              </a:ext>
            </a:extLst>
          </p:cNvPr>
          <p:cNvSpPr txBox="1"/>
          <p:nvPr/>
        </p:nvSpPr>
        <p:spPr>
          <a:xfrm>
            <a:off x="252631" y="7000398"/>
            <a:ext cx="6437888" cy="2087687"/>
          </a:xfrm>
          <a:prstGeom prst="rect">
            <a:avLst/>
          </a:prstGeom>
          <a:solidFill>
            <a:srgbClr val="FFFFFF">
              <a:alpha val="85098"/>
            </a:srgbClr>
          </a:solidFill>
          <a:ln>
            <a:solidFill>
              <a:schemeClr val="tx1"/>
            </a:solidFill>
          </a:ln>
        </p:spPr>
        <p:txBody>
          <a:bodyPr wrap="square" rtlCol="0">
            <a:spAutoFit/>
          </a:bodyPr>
          <a:lstStyle/>
          <a:p>
            <a:endParaRPr lang="en-US" altLang="ja-JP" sz="1292"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endParaRPr lang="en-US" altLang="ja-JP" sz="1292" b="1"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pPr>
              <a:lnSpc>
                <a:spcPts val="1400"/>
              </a:lnSpc>
            </a:pPr>
            <a:endParaRPr lang="en-US" altLang="ja-JP" sz="1100" b="1" dirty="0">
              <a:latin typeface="Meiryo UI" panose="020B0604030504040204" pitchFamily="50" charset="-128"/>
              <a:ea typeface="Meiryo UI" panose="020B0604030504040204" pitchFamily="50" charset="-128"/>
            </a:endParaRPr>
          </a:p>
          <a:p>
            <a:pPr marL="171450" indent="-171450">
              <a:lnSpc>
                <a:spcPts val="1600"/>
              </a:lnSpc>
              <a:buFont typeface="Wingdings" panose="05000000000000000000" pitchFamily="2" charset="2"/>
              <a:buChar char="n"/>
            </a:pPr>
            <a:r>
              <a:rPr lang="ja-JP" altLang="en-US" sz="1100" b="1" dirty="0">
                <a:latin typeface="Meiryo UI" panose="020B0604030504040204" pitchFamily="50" charset="-128"/>
                <a:ea typeface="Meiryo UI" panose="020B0604030504040204" pitchFamily="50" charset="-128"/>
              </a:rPr>
              <a:t>被用者保険非課税者、業種別国保組合加入者は、マイナンバー連携による省略はできません。</a:t>
            </a:r>
          </a:p>
          <a:p>
            <a:pPr>
              <a:lnSpc>
                <a:spcPts val="1600"/>
              </a:lnSpc>
            </a:pPr>
            <a:r>
              <a:rPr lang="ja-JP" altLang="en-US" sz="1100" dirty="0">
                <a:latin typeface="Meiryo UI" panose="020B0604030504040204" pitchFamily="50" charset="-128"/>
                <a:ea typeface="Meiryo UI" panose="020B0604030504040204" pitchFamily="50" charset="-128"/>
              </a:rPr>
              <a:t>　　「市町府民税（非）課税証明書」の原本が必要です。</a:t>
            </a:r>
          </a:p>
          <a:p>
            <a:pPr marL="171450" indent="-171450">
              <a:lnSpc>
                <a:spcPts val="1600"/>
              </a:lnSpc>
              <a:buFont typeface="Wingdings" panose="05000000000000000000" pitchFamily="2" charset="2"/>
              <a:buChar char="n"/>
            </a:pPr>
            <a:r>
              <a:rPr lang="ja-JP" altLang="en-US" sz="1100" b="1" dirty="0">
                <a:latin typeface="Meiryo UI" panose="020B0604030504040204" pitchFamily="50" charset="-128"/>
                <a:ea typeface="Meiryo UI" panose="020B0604030504040204" pitchFamily="50" charset="-128"/>
              </a:rPr>
              <a:t>申告後、金額が表記されたものが必要です。未申告の場合は、金額が表記されない場合があります。</a:t>
            </a:r>
          </a:p>
          <a:p>
            <a:pPr marL="171450" indent="-171450">
              <a:lnSpc>
                <a:spcPts val="1600"/>
              </a:lnSpc>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21</a:t>
            </a:r>
            <a:r>
              <a:rPr lang="ja-JP" altLang="en-US" sz="1100" dirty="0">
                <a:latin typeface="Meiryo UI" panose="020B0604030504040204" pitchFamily="50" charset="-128"/>
                <a:ea typeface="Meiryo UI" panose="020B0604030504040204" pitchFamily="50" charset="-128"/>
              </a:rPr>
              <a:t>年４月２日以降生まれ（課税年において、</a:t>
            </a:r>
            <a:r>
              <a:rPr lang="en-US" altLang="ja-JP" sz="1100" dirty="0">
                <a:latin typeface="Meiryo UI" panose="020B0604030504040204" pitchFamily="50" charset="-128"/>
                <a:ea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rPr>
              <a:t>歳未満）の方は省略可。</a:t>
            </a:r>
            <a:endParaRPr lang="en-US" altLang="ja-JP" sz="1100" dirty="0">
              <a:latin typeface="Meiryo UI" panose="020B0604030504040204" pitchFamily="50" charset="-128"/>
              <a:ea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業種別国民健康保険組合の方は省略のための申立書が必要です。</a:t>
            </a:r>
            <a:r>
              <a:rPr lang="ja-JP" altLang="en-US" sz="1100" dirty="0">
                <a:latin typeface="Meiryo UI" panose="020B0604030504040204" pitchFamily="50" charset="-128"/>
                <a:ea typeface="Meiryo UI" panose="020B0604030504040204" pitchFamily="50" charset="-128"/>
              </a:rPr>
              <a:t>（大阪府</a:t>
            </a:r>
            <a:r>
              <a:rPr lang="en-US" altLang="ja-JP" sz="1100" dirty="0">
                <a:latin typeface="Meiryo UI" panose="020B0604030504040204" pitchFamily="50" charset="-128"/>
                <a:ea typeface="Meiryo UI" panose="020B0604030504040204" pitchFamily="50" charset="-128"/>
              </a:rPr>
              <a:t>HP</a:t>
            </a:r>
            <a:r>
              <a:rPr lang="ja-JP" altLang="en-US" sz="1100" dirty="0">
                <a:latin typeface="Meiryo UI" panose="020B0604030504040204" pitchFamily="50" charset="-128"/>
                <a:ea typeface="Meiryo UI" panose="020B0604030504040204" pitchFamily="50" charset="-128"/>
              </a:rPr>
              <a:t>に掲載）</a:t>
            </a:r>
            <a:endParaRPr lang="en-US" altLang="ja-JP" sz="11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91204" y="1662919"/>
            <a:ext cx="6975113" cy="2285434"/>
          </a:xfrm>
          <a:prstGeom prst="rect">
            <a:avLst/>
          </a:prstGeom>
          <a:noFill/>
        </p:spPr>
        <p:txBody>
          <a:bodyPr wrap="square" rtlCol="0">
            <a:spAutoFit/>
          </a:bodyPr>
          <a:lstStyle/>
          <a:p>
            <a:pPr marL="285750" indent="-285750">
              <a:buFont typeface="Wingdings" panose="05000000000000000000" pitchFamily="2" charset="2"/>
              <a:buChar char="p"/>
            </a:pPr>
            <a:r>
              <a:rPr lang="ja-JP" altLang="en-US" sz="1600" b="1" dirty="0">
                <a:latin typeface="Meiryo UI" panose="020B0604030504040204" pitchFamily="50" charset="-128"/>
                <a:ea typeface="Meiryo UI" panose="020B0604030504040204" pitchFamily="50" charset="-128"/>
              </a:rPr>
              <a:t>１</a:t>
            </a:r>
            <a:r>
              <a:rPr lang="en-US" altLang="ja-JP" sz="1600" b="1" dirty="0">
                <a:latin typeface="Meiryo UI" panose="020B0604030504040204" pitchFamily="50" charset="-128"/>
                <a:ea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特定医療費（指定難病）支給認定申請書（更新用</a:t>
            </a:r>
            <a:r>
              <a:rPr lang="ja-JP" altLang="en-US" sz="1300" b="1" dirty="0">
                <a:latin typeface="Meiryo UI" panose="020B0604030504040204" pitchFamily="50" charset="-128"/>
                <a:ea typeface="Meiryo UI" panose="020B0604030504040204" pitchFamily="50" charset="-128"/>
              </a:rPr>
              <a:t>・３枚綴り</a:t>
            </a:r>
            <a:r>
              <a:rPr lang="ja-JP" altLang="ja-JP" sz="1300" b="1" dirty="0">
                <a:latin typeface="Meiryo UI" panose="020B0604030504040204" pitchFamily="50" charset="-128"/>
                <a:ea typeface="Meiryo UI" panose="020B0604030504040204" pitchFamily="50" charset="-128"/>
              </a:rPr>
              <a:t>）</a:t>
            </a:r>
            <a:endParaRPr lang="en-US" altLang="ja-JP" sz="1300" b="1" dirty="0">
              <a:latin typeface="Meiryo UI" panose="020B0604030504040204" pitchFamily="50" charset="-128"/>
              <a:ea typeface="Meiryo UI" panose="020B0604030504040204" pitchFamily="50" charset="-128"/>
            </a:endParaRPr>
          </a:p>
          <a:p>
            <a:endParaRPr lang="en-US" altLang="ja-JP" sz="13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lang="ja-JP" altLang="en-US" sz="1600" b="1" dirty="0">
                <a:latin typeface="Meiryo UI" panose="020B0604030504040204" pitchFamily="50" charset="-128"/>
                <a:ea typeface="Meiryo UI" panose="020B0604030504040204" pitchFamily="50" charset="-128"/>
              </a:rPr>
              <a:t>２</a:t>
            </a:r>
            <a:r>
              <a:rPr lang="en-US" altLang="ja-JP" sz="1600" b="1" dirty="0">
                <a:latin typeface="Meiryo UI" panose="020B0604030504040204" pitchFamily="50" charset="-128"/>
                <a:ea typeface="Meiryo UI" panose="020B0604030504040204" pitchFamily="50" charset="-128"/>
              </a:rPr>
              <a:t>.</a:t>
            </a:r>
            <a:r>
              <a:rPr lang="ja-JP" altLang="en-US" sz="1292" b="1" dirty="0">
                <a:latin typeface="Meiryo UI" panose="020B0604030504040204" pitchFamily="50" charset="-128"/>
                <a:ea typeface="Meiryo UI" panose="020B0604030504040204" pitchFamily="50" charset="-128"/>
              </a:rPr>
              <a:t>　</a:t>
            </a:r>
            <a:r>
              <a:rPr lang="ja-JP" altLang="ja-JP" sz="1300" b="1" kern="100" dirty="0">
                <a:latin typeface="Meiryo UI" panose="020B0604030504040204" pitchFamily="50" charset="-128"/>
                <a:ea typeface="Meiryo UI" panose="020B0604030504040204" pitchFamily="50" charset="-128"/>
                <a:cs typeface="Times New Roman" panose="02020603050405020304" pitchFamily="18" charset="0"/>
              </a:rPr>
              <a:t>臨床調査個人票</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（指定医が記入した日から</a:t>
            </a:r>
            <a:r>
              <a:rPr lang="en-US" altLang="ja-JP" sz="1200" u="sng"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200" u="sng" kern="100" dirty="0">
                <a:latin typeface="Meiryo UI" panose="020B0604030504040204" pitchFamily="50" charset="-128"/>
                <a:ea typeface="Meiryo UI" panose="020B0604030504040204" pitchFamily="50" charset="-128"/>
                <a:cs typeface="Times New Roman" panose="02020603050405020304" pitchFamily="18" charset="0"/>
              </a:rPr>
              <a:t>か月以内</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のもの）</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SzPts val="1200"/>
            </a:pPr>
            <a:r>
              <a:rPr lang="ja-JP" altLang="en-US" sz="1107" kern="100" dirty="0">
                <a:latin typeface="Meiryo UI" panose="020B0604030504040204" pitchFamily="50" charset="-128"/>
                <a:ea typeface="Meiryo UI" panose="020B0604030504040204" pitchFamily="50" charset="-128"/>
                <a:cs typeface="Times New Roman" panose="02020603050405020304" pitchFamily="18" charset="0"/>
              </a:rPr>
              <a:t>　　　　　　　　別紙Ⓑ「</a:t>
            </a:r>
            <a:r>
              <a:rPr kumimoji="1" lang="ja-JP" altLang="en-US" sz="1100" dirty="0">
                <a:latin typeface="Meiryo UI" panose="020B0604030504040204" pitchFamily="50" charset="-128"/>
                <a:ea typeface="Meiryo UI" panose="020B0604030504040204" pitchFamily="50" charset="-128"/>
              </a:rPr>
              <a:t>臨床調査個人票　</a:t>
            </a:r>
            <a:r>
              <a:rPr lang="ja-JP" altLang="en-US" sz="1107" kern="100" dirty="0">
                <a:latin typeface="Meiryo UI" panose="020B0604030504040204" pitchFamily="50" charset="-128"/>
                <a:ea typeface="Meiryo UI" panose="020B0604030504040204" pitchFamily="50" charset="-128"/>
                <a:cs typeface="Times New Roman" panose="02020603050405020304" pitchFamily="18" charset="0"/>
              </a:rPr>
              <a:t>作成</a:t>
            </a:r>
            <a:r>
              <a:rPr lang="ja-JP" altLang="ja-JP" sz="1107" kern="100" dirty="0">
                <a:latin typeface="Meiryo UI" panose="020B0604030504040204" pitchFamily="50" charset="-128"/>
                <a:ea typeface="Meiryo UI" panose="020B0604030504040204" pitchFamily="50" charset="-128"/>
                <a:cs typeface="Times New Roman" panose="02020603050405020304" pitchFamily="18" charset="0"/>
              </a:rPr>
              <a:t>依頼</a:t>
            </a:r>
            <a:r>
              <a:rPr lang="ja-JP" altLang="en-US" sz="1107" kern="100" dirty="0">
                <a:latin typeface="Meiryo UI" panose="020B0604030504040204" pitchFamily="50" charset="-128"/>
                <a:ea typeface="Meiryo UI" panose="020B0604030504040204" pitchFamily="50" charset="-128"/>
                <a:cs typeface="Times New Roman" panose="02020603050405020304" pitchFamily="18" charset="0"/>
              </a:rPr>
              <a:t>書（きみどり）」</a:t>
            </a:r>
            <a:r>
              <a:rPr lang="ja-JP" altLang="ja-JP" sz="1107" kern="100" dirty="0">
                <a:latin typeface="Meiryo UI" panose="020B0604030504040204" pitchFamily="50" charset="-128"/>
                <a:ea typeface="Meiryo UI" panose="020B0604030504040204" pitchFamily="50" charset="-128"/>
                <a:cs typeface="Times New Roman" panose="02020603050405020304" pitchFamily="18" charset="0"/>
              </a:rPr>
              <a:t>にて、病院に作成を依頼してください。</a:t>
            </a:r>
            <a:endParaRPr lang="en-US" altLang="ja-JP" sz="1107" kern="100" dirty="0">
              <a:latin typeface="Meiryo UI" panose="020B0604030504040204" pitchFamily="50" charset="-128"/>
              <a:ea typeface="Meiryo UI" panose="020B0604030504040204" pitchFamily="50" charset="-128"/>
              <a:cs typeface="Times New Roman" panose="02020603050405020304" pitchFamily="18" charset="0"/>
            </a:endParaRPr>
          </a:p>
          <a:p>
            <a:pPr algn="just">
              <a:buSzPts val="1200"/>
            </a:pPr>
            <a:endParaRPr lang="en-US" altLang="ja-JP" sz="923" b="1"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p"/>
            </a:pP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cs typeface="Times New Roman" panose="02020603050405020304" pitchFamily="18" charset="0"/>
              </a:rPr>
              <a:t>自己負担上限</a:t>
            </a:r>
            <a:r>
              <a:rPr lang="ja-JP" altLang="en-US" sz="1300" b="1" dirty="0">
                <a:latin typeface="Meiryo UI" panose="020B0604030504040204" pitchFamily="50" charset="-128"/>
                <a:ea typeface="Meiryo UI" panose="020B0604030504040204" pitchFamily="50" charset="-128"/>
                <a:cs typeface="Times New Roman" panose="02020603050405020304" pitchFamily="18" charset="0"/>
              </a:rPr>
              <a:t>額</a:t>
            </a:r>
            <a:r>
              <a:rPr lang="ja-JP" altLang="ja-JP" sz="1300" b="1" dirty="0">
                <a:latin typeface="Meiryo UI" panose="020B0604030504040204" pitchFamily="50" charset="-128"/>
                <a:ea typeface="Meiryo UI" panose="020B0604030504040204" pitchFamily="50" charset="-128"/>
                <a:cs typeface="Times New Roman" panose="02020603050405020304" pitchFamily="18" charset="0"/>
              </a:rPr>
              <a:t>管理票</a:t>
            </a:r>
            <a:endParaRPr lang="en-US" altLang="ja-JP" sz="1300" b="1" dirty="0">
              <a:latin typeface="Meiryo UI" panose="020B0604030504040204" pitchFamily="50" charset="-128"/>
              <a:ea typeface="Meiryo UI" panose="020B0604030504040204" pitchFamily="50" charset="-128"/>
              <a:cs typeface="Times New Roman" panose="02020603050405020304" pitchFamily="18" charset="0"/>
            </a:endParaRPr>
          </a:p>
          <a:p>
            <a:pPr lvl="0"/>
            <a:r>
              <a:rPr lang="ja-JP" altLang="en-US" sz="1107" dirty="0">
                <a:latin typeface="Meiryo UI" panose="020B0604030504040204" pitchFamily="50" charset="-128"/>
                <a:ea typeface="Meiryo UI" panose="020B0604030504040204" pitchFamily="50" charset="-128"/>
                <a:cs typeface="Times New Roman" panose="02020603050405020304" pitchFamily="18" charset="0"/>
              </a:rPr>
              <a:t>　　　　　　　　「氏名記載の表紙」 と 「</a:t>
            </a:r>
            <a:r>
              <a:rPr lang="ja-JP" altLang="ja-JP" sz="1107" dirty="0">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107" dirty="0">
                <a:latin typeface="Meiryo UI" panose="020B0604030504040204" pitchFamily="50" charset="-128"/>
                <a:ea typeface="Meiryo UI" panose="020B0604030504040204" pitchFamily="50" charset="-128"/>
                <a:cs typeface="Times New Roman" panose="02020603050405020304" pitchFamily="18" charset="0"/>
              </a:rPr>
              <a:t>６</a:t>
            </a:r>
            <a:r>
              <a:rPr lang="ja-JP" altLang="ja-JP" sz="1107" dirty="0">
                <a:latin typeface="Meiryo UI" panose="020B0604030504040204" pitchFamily="50" charset="-128"/>
                <a:ea typeface="Meiryo UI" panose="020B0604030504040204" pitchFamily="50" charset="-128"/>
                <a:cs typeface="Times New Roman" panose="02020603050405020304" pitchFamily="18" charset="0"/>
              </a:rPr>
              <a:t>年</a:t>
            </a:r>
            <a:r>
              <a:rPr lang="ja-JP" altLang="en-US" sz="1107" dirty="0">
                <a:latin typeface="Meiryo UI" panose="020B0604030504040204" pitchFamily="50" charset="-128"/>
                <a:ea typeface="Meiryo UI" panose="020B0604030504040204" pitchFamily="50" charset="-128"/>
                <a:cs typeface="Times New Roman" panose="02020603050405020304" pitchFamily="18" charset="0"/>
              </a:rPr>
              <a:t>８月以降</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で記載のあるページ</a:t>
            </a:r>
            <a:r>
              <a:rPr lang="ja-JP" altLang="en-US" sz="1107"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7" dirty="0">
              <a:latin typeface="Meiryo UI" panose="020B0604030504040204" pitchFamily="50" charset="-128"/>
              <a:ea typeface="Meiryo UI" panose="020B0604030504040204" pitchFamily="50" charset="-128"/>
              <a:cs typeface="Times New Roman" panose="02020603050405020304" pitchFamily="18" charset="0"/>
            </a:endParaRPr>
          </a:p>
          <a:p>
            <a:pPr lvl="0"/>
            <a:endParaRPr lang="en-US" altLang="ja-JP" sz="1107" dirty="0">
              <a:latin typeface="Meiryo UI" panose="020B0604030504040204" pitchFamily="50" charset="-128"/>
              <a:ea typeface="Meiryo UI" panose="020B0604030504040204" pitchFamily="50" charset="-128"/>
              <a:cs typeface="Times New Roman" panose="02020603050405020304" pitchFamily="18" charset="0"/>
            </a:endParaRPr>
          </a:p>
          <a:p>
            <a:pPr marL="285750" lvl="0" indent="-285750">
              <a:buFont typeface="Wingdings" panose="05000000000000000000" pitchFamily="2" charset="2"/>
              <a:buChar char="p"/>
            </a:pPr>
            <a:r>
              <a:rPr lang="ja-JP" altLang="en-US" sz="1600"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世帯全員の住民票</a:t>
            </a:r>
            <a:r>
              <a:rPr lang="ja-JP" altLang="ja-JP" sz="1200" dirty="0">
                <a:latin typeface="Meiryo UI" panose="020B0604030504040204" pitchFamily="50" charset="-128"/>
                <a:ea typeface="Meiryo UI" panose="020B0604030504040204" pitchFamily="50" charset="-128"/>
              </a:rPr>
              <a:t>（発行日から</a:t>
            </a:r>
            <a:r>
              <a:rPr lang="en-US" altLang="ja-JP" sz="1200" u="sng" dirty="0">
                <a:latin typeface="Meiryo UI" panose="020B0604030504040204" pitchFamily="50" charset="-128"/>
                <a:ea typeface="Meiryo UI" panose="020B0604030504040204" pitchFamily="50" charset="-128"/>
              </a:rPr>
              <a:t>6</a:t>
            </a:r>
            <a:r>
              <a:rPr lang="ja-JP" altLang="ja-JP" sz="1200" u="sng" dirty="0">
                <a:latin typeface="Meiryo UI" panose="020B0604030504040204" pitchFamily="50" charset="-128"/>
                <a:ea typeface="Meiryo UI" panose="020B0604030504040204" pitchFamily="50" charset="-128"/>
              </a:rPr>
              <a:t>か月以内</a:t>
            </a:r>
            <a:r>
              <a:rPr lang="ja-JP" altLang="ja-JP" sz="1200" dirty="0">
                <a:latin typeface="Meiryo UI" panose="020B0604030504040204" pitchFamily="50" charset="-128"/>
                <a:ea typeface="Meiryo UI" panose="020B0604030504040204" pitchFamily="50" charset="-128"/>
              </a:rPr>
              <a:t>のもの）</a:t>
            </a:r>
          </a:p>
          <a:p>
            <a:r>
              <a:rPr lang="ja-JP" altLang="en-US" sz="1107" dirty="0">
                <a:latin typeface="Meiryo UI" panose="020B0604030504040204" pitchFamily="50" charset="-128"/>
                <a:ea typeface="Meiryo UI" panose="020B0604030504040204" pitchFamily="50" charset="-128"/>
              </a:rPr>
              <a:t>　　　　　　　</a:t>
            </a:r>
            <a:r>
              <a:rPr lang="en-US" altLang="ja-JP" sz="1107" dirty="0">
                <a:latin typeface="Meiryo UI" panose="020B0604030504040204" pitchFamily="50" charset="-128"/>
                <a:ea typeface="Meiryo UI" panose="020B0604030504040204" pitchFamily="50" charset="-128"/>
              </a:rPr>
              <a:t> </a:t>
            </a:r>
            <a:r>
              <a:rPr lang="ja-JP" altLang="en-US" sz="1107" dirty="0">
                <a:latin typeface="Meiryo UI" panose="020B0604030504040204" pitchFamily="50" charset="-128"/>
                <a:ea typeface="Meiryo UI" panose="020B0604030504040204" pitchFamily="50" charset="-128"/>
              </a:rPr>
              <a:t> </a:t>
            </a:r>
            <a:r>
              <a:rPr lang="ja-JP" altLang="ja-JP" sz="1107" dirty="0">
                <a:latin typeface="Meiryo UI" panose="020B0604030504040204" pitchFamily="50" charset="-128"/>
                <a:ea typeface="Meiryo UI" panose="020B0604030504040204" pitchFamily="50" charset="-128"/>
              </a:rPr>
              <a:t>単身世帯の方でも、必ず</a:t>
            </a:r>
            <a:r>
              <a:rPr lang="ja-JP" altLang="ja-JP" sz="1107" b="1" dirty="0">
                <a:latin typeface="Meiryo UI" panose="020B0604030504040204" pitchFamily="50" charset="-128"/>
                <a:ea typeface="Meiryo UI" panose="020B0604030504040204" pitchFamily="50" charset="-128"/>
              </a:rPr>
              <a:t>「世帯全員」</a:t>
            </a:r>
            <a:r>
              <a:rPr lang="ja-JP" altLang="en-US" sz="1107" dirty="0">
                <a:latin typeface="Meiryo UI" panose="020B0604030504040204" pitchFamily="50" charset="-128"/>
                <a:ea typeface="Meiryo UI" panose="020B0604030504040204" pitchFamily="50" charset="-128"/>
              </a:rPr>
              <a:t>という種類を</a:t>
            </a:r>
            <a:r>
              <a:rPr lang="ja-JP" altLang="ja-JP" sz="1107" dirty="0">
                <a:latin typeface="Meiryo UI" panose="020B0604030504040204" pitchFamily="50" charset="-128"/>
                <a:ea typeface="Meiryo UI" panose="020B0604030504040204" pitchFamily="50" charset="-128"/>
              </a:rPr>
              <a:t>取得</a:t>
            </a:r>
            <a:r>
              <a:rPr lang="ja-JP" altLang="en-US" sz="1107" dirty="0">
                <a:latin typeface="Meiryo UI" panose="020B0604030504040204" pitchFamily="50" charset="-128"/>
                <a:ea typeface="Meiryo UI" panose="020B0604030504040204" pitchFamily="50" charset="-128"/>
              </a:rPr>
              <a:t>して</a:t>
            </a:r>
            <a:r>
              <a:rPr lang="ja-JP" altLang="ja-JP" sz="1107" dirty="0">
                <a:latin typeface="Meiryo UI" panose="020B0604030504040204" pitchFamily="50" charset="-128"/>
                <a:ea typeface="Meiryo UI" panose="020B0604030504040204" pitchFamily="50" charset="-128"/>
              </a:rPr>
              <a:t>ください。</a:t>
            </a:r>
            <a:r>
              <a:rPr lang="ja-JP" altLang="en-US" sz="1107" dirty="0">
                <a:latin typeface="Meiryo UI" panose="020B0604030504040204" pitchFamily="50" charset="-128"/>
                <a:ea typeface="Meiryo UI" panose="020B0604030504040204" pitchFamily="50" charset="-128"/>
              </a:rPr>
              <a:t>（個人番号の記載は不要）</a:t>
            </a:r>
            <a:endParaRPr lang="en-US" altLang="ja-JP" sz="1107"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被用者保険の方は、本人の住所がわかる公的書類のコピーでも可。（マイナンバーカード、運転免許証　等）</a:t>
            </a:r>
            <a:endParaRPr lang="en-US" altLang="ja-JP" sz="105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89776" y="9158481"/>
            <a:ext cx="5684644" cy="338554"/>
          </a:xfrm>
          <a:prstGeom prst="rect">
            <a:avLst/>
          </a:prstGeom>
          <a:noFill/>
        </p:spPr>
        <p:txBody>
          <a:bodyPr wrap="square" rtlCol="0">
            <a:spAutoFit/>
          </a:bodyPr>
          <a:lstStyle/>
          <a:p>
            <a:pPr marL="285750" indent="-285750">
              <a:buFont typeface="Wingdings" panose="05000000000000000000" pitchFamily="2" charset="2"/>
              <a:buChar char="p"/>
            </a:pPr>
            <a:r>
              <a:rPr lang="en-US" altLang="ja-JP" sz="1600" b="1" dirty="0">
                <a:latin typeface="Meiryo UI" panose="020B0604030504040204" pitchFamily="50" charset="-128"/>
                <a:ea typeface="Meiryo UI" panose="020B0604030504040204" pitchFamily="50" charset="-128"/>
              </a:rPr>
              <a:t>7. </a:t>
            </a:r>
            <a:r>
              <a:rPr lang="ja-JP" altLang="en-US" sz="1292" b="1" dirty="0">
                <a:latin typeface="Meiryo UI" panose="020B0604030504040204" pitchFamily="50" charset="-128"/>
                <a:ea typeface="Meiryo UI" panose="020B0604030504040204" pitchFamily="50" charset="-128"/>
              </a:rPr>
              <a:t>療養生活についてのおたずね</a:t>
            </a:r>
            <a:endParaRPr kumimoji="1" lang="en-US" altLang="ja-JP" sz="1107" dirty="0">
              <a:latin typeface="Meiryo UI" panose="020B0604030504040204" pitchFamily="50" charset="-128"/>
              <a:ea typeface="Meiryo UI" panose="020B0604030504040204" pitchFamily="50" charset="-128"/>
            </a:endParaRPr>
          </a:p>
        </p:txBody>
      </p:sp>
      <p:sp>
        <p:nvSpPr>
          <p:cNvPr id="25" name="AutoShape 4">
            <a:extLst>
              <a:ext uri="{FF2B5EF4-FFF2-40B4-BE49-F238E27FC236}">
                <a16:creationId xmlns:a16="http://schemas.microsoft.com/office/drawing/2014/main" id="{E83046D7-74AA-497D-A546-A5B214554BFC}"/>
              </a:ext>
            </a:extLst>
          </p:cNvPr>
          <p:cNvSpPr>
            <a:spLocks noChangeArrowheads="1"/>
          </p:cNvSpPr>
          <p:nvPr/>
        </p:nvSpPr>
        <p:spPr bwMode="auto">
          <a:xfrm>
            <a:off x="167481" y="189816"/>
            <a:ext cx="6523038" cy="381000"/>
          </a:xfrm>
          <a:prstGeom prst="roundRect">
            <a:avLst>
              <a:gd name="adj" fmla="val 16667"/>
            </a:avLst>
          </a:prstGeom>
          <a:solidFill>
            <a:schemeClr val="bg2"/>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ja-JP" altLang="en-US" sz="1801" b="1" dirty="0">
                <a:latin typeface="Meiryo UI" panose="020B0604030504040204" pitchFamily="50" charset="-128"/>
                <a:ea typeface="Meiryo UI" panose="020B0604030504040204" pitchFamily="50" charset="-128"/>
              </a:rPr>
              <a:t>　必要書類の確認リスト（みずいろ）</a:t>
            </a:r>
            <a:endParaRPr lang="ja-JP" altLang="ja-JP" sz="1801"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D4AC1D3-6A4B-4C9D-8BCB-9776DAA8A791}"/>
              </a:ext>
            </a:extLst>
          </p:cNvPr>
          <p:cNvSpPr/>
          <p:nvPr/>
        </p:nvSpPr>
        <p:spPr>
          <a:xfrm>
            <a:off x="70711" y="1616556"/>
            <a:ext cx="6716582" cy="8182764"/>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1">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FF6F11AF-8880-4AB4-91B5-61D1FFC2DB1F}"/>
              </a:ext>
            </a:extLst>
          </p:cNvPr>
          <p:cNvSpPr/>
          <p:nvPr/>
        </p:nvSpPr>
        <p:spPr>
          <a:xfrm>
            <a:off x="2514869" y="2715397"/>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73" name="テキスト ボックス 72">
            <a:extLst>
              <a:ext uri="{FF2B5EF4-FFF2-40B4-BE49-F238E27FC236}">
                <a16:creationId xmlns:a16="http://schemas.microsoft.com/office/drawing/2014/main" id="{4B1027E5-7317-4349-AE6F-C496D3CF909F}"/>
              </a:ext>
            </a:extLst>
          </p:cNvPr>
          <p:cNvSpPr txBox="1"/>
          <p:nvPr/>
        </p:nvSpPr>
        <p:spPr>
          <a:xfrm>
            <a:off x="6264458" y="578268"/>
            <a:ext cx="593545" cy="246221"/>
          </a:xfrm>
          <a:prstGeom prst="rect">
            <a:avLst/>
          </a:prstGeom>
          <a:solidFill>
            <a:schemeClr val="bg1"/>
          </a:solid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オモテ</a:t>
            </a:r>
          </a:p>
        </p:txBody>
      </p:sp>
      <p:sp>
        <p:nvSpPr>
          <p:cNvPr id="15" name="テキスト ボックス 14">
            <a:extLst>
              <a:ext uri="{FF2B5EF4-FFF2-40B4-BE49-F238E27FC236}">
                <a16:creationId xmlns:a16="http://schemas.microsoft.com/office/drawing/2014/main" id="{20EBB2FA-4288-4527-A9AB-B45AF82D09A6}"/>
              </a:ext>
            </a:extLst>
          </p:cNvPr>
          <p:cNvSpPr txBox="1"/>
          <p:nvPr/>
        </p:nvSpPr>
        <p:spPr>
          <a:xfrm>
            <a:off x="172446" y="602892"/>
            <a:ext cx="6975113" cy="898708"/>
          </a:xfrm>
          <a:prstGeom prst="rect">
            <a:avLst/>
          </a:prstGeom>
          <a:noFill/>
        </p:spPr>
        <p:txBody>
          <a:bodyPr wrap="square" rtlCol="0">
            <a:spAutoFit/>
          </a:bodyPr>
          <a:lstStyle/>
          <a:p>
            <a:pPr>
              <a:lnSpc>
                <a:spcPts val="2200"/>
              </a:lnSpc>
            </a:pPr>
            <a:r>
              <a:rPr kumimoji="1" lang="ja-JP" altLang="en-US" sz="1200" dirty="0">
                <a:latin typeface="Meiryo UI" panose="020B0604030504040204" pitchFamily="50" charset="-128"/>
                <a:ea typeface="Meiryo UI" panose="020B0604030504040204" pitchFamily="50" charset="-128"/>
              </a:rPr>
              <a:t>・書類 </a:t>
            </a:r>
            <a:r>
              <a:rPr kumimoji="1" lang="ja-JP" altLang="en-US" sz="1400" b="1" dirty="0">
                <a:latin typeface="Meiryo UI" panose="020B0604030504040204" pitchFamily="50" charset="-128"/>
                <a:ea typeface="Meiryo UI" panose="020B0604030504040204" pitchFamily="50" charset="-128"/>
              </a:rPr>
              <a:t>１</a:t>
            </a:r>
            <a:r>
              <a:rPr kumimoji="1" lang="ja-JP" altLang="en-US" sz="12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７ </a:t>
            </a:r>
            <a:r>
              <a:rPr kumimoji="1" lang="ja-JP" altLang="en-US" sz="1200" dirty="0">
                <a:latin typeface="Meiryo UI" panose="020B0604030504040204" pitchFamily="50" charset="-128"/>
                <a:ea typeface="Meiryo UI" panose="020B0604030504040204" pitchFamily="50" charset="-128"/>
              </a:rPr>
              <a:t>はすべて提出してください。</a:t>
            </a:r>
            <a:endParaRPr kumimoji="1" lang="en-US" altLang="ja-JP" sz="1200" dirty="0">
              <a:latin typeface="Meiryo UI" panose="020B0604030504040204" pitchFamily="50" charset="-128"/>
              <a:ea typeface="Meiryo UI" panose="020B0604030504040204" pitchFamily="50" charset="-128"/>
            </a:endParaRPr>
          </a:p>
          <a:p>
            <a:pPr>
              <a:lnSpc>
                <a:spcPts val="2200"/>
              </a:lnSpc>
            </a:pPr>
            <a:r>
              <a:rPr kumimoji="1" lang="ja-JP" altLang="en-US" sz="12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をマイナンバーで省略する方は、</a:t>
            </a:r>
            <a:r>
              <a:rPr kumimoji="1" lang="ja-JP" altLang="en-US" sz="1200" b="1" u="sng" dirty="0">
                <a:latin typeface="Meiryo UI" panose="020B0604030504040204" pitchFamily="50" charset="-128"/>
                <a:ea typeface="Meiryo UI" panose="020B0604030504040204" pitchFamily="50" charset="-128"/>
              </a:rPr>
              <a:t>別紙Ⓓ「</a:t>
            </a:r>
            <a:r>
              <a:rPr kumimoji="0" lang="ja-JP" altLang="ja-JP" sz="12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マイナンバー連携</a:t>
            </a:r>
            <a:r>
              <a:rPr kumimoji="0" lang="ja-JP" altLang="en-US" sz="12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を希望する</a:t>
            </a:r>
            <a:r>
              <a:rPr kumimoji="0" lang="ja-JP" altLang="ja-JP" sz="12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方</a:t>
            </a:r>
            <a:r>
              <a:rPr kumimoji="0" lang="ja-JP" altLang="en-US" sz="1200" b="1" i="0" u="sng"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へ</a:t>
            </a:r>
            <a:r>
              <a:rPr kumimoji="1" lang="ja-JP" altLang="en-US" sz="1200" b="1" u="sng"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を必ずお読みください。</a:t>
            </a:r>
            <a:endParaRPr kumimoji="1" lang="en-US" altLang="ja-JP" sz="1200" dirty="0">
              <a:latin typeface="Meiryo UI" panose="020B0604030504040204" pitchFamily="50" charset="-128"/>
              <a:ea typeface="Meiryo UI" panose="020B0604030504040204" pitchFamily="50" charset="-128"/>
            </a:endParaRPr>
          </a:p>
          <a:p>
            <a:pPr>
              <a:lnSpc>
                <a:spcPts val="2200"/>
              </a:lnSpc>
            </a:pPr>
            <a:r>
              <a:rPr kumimoji="1" lang="ja-JP" altLang="en-US" sz="1200" dirty="0">
                <a:latin typeface="Meiryo UI" panose="020B0604030504040204" pitchFamily="50" charset="-128"/>
                <a:ea typeface="Meiryo UI" panose="020B0604030504040204" pitchFamily="50" charset="-128"/>
              </a:rPr>
              <a:t>・書類の　　　　　　 は</a:t>
            </a:r>
            <a:r>
              <a:rPr kumimoji="1" lang="en-US" altLang="ja-JP" sz="1200" dirty="0">
                <a:latin typeface="Meiryo UI" panose="020B0604030504040204" pitchFamily="50" charset="-128"/>
                <a:ea typeface="Meiryo UI" panose="020B0604030504040204" pitchFamily="50" charset="-128"/>
              </a:rPr>
              <a:t>A4</a:t>
            </a:r>
            <a:r>
              <a:rPr kumimoji="1" lang="ja-JP" altLang="en-US" sz="1200" dirty="0">
                <a:latin typeface="Meiryo UI" panose="020B0604030504040204" pitchFamily="50" charset="-128"/>
                <a:ea typeface="Meiryo UI" panose="020B0604030504040204" pitchFamily="50" charset="-128"/>
              </a:rPr>
              <a:t>サイズの用紙に行い、小さく切り取らずご提出ください。</a:t>
            </a:r>
            <a:endParaRPr kumimoji="1" lang="en-US" altLang="ja-JP" sz="12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1125538" y="9581511"/>
            <a:ext cx="4777421" cy="29117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292" b="1" dirty="0">
                <a:latin typeface="Meiryo UI" panose="020B0604030504040204" pitchFamily="50" charset="-128"/>
                <a:ea typeface="Meiryo UI" panose="020B0604030504040204" pitchFamily="50" charset="-128"/>
              </a:rPr>
              <a:t>ウラ面も必ずご確認ください</a:t>
            </a:r>
            <a:endParaRPr kumimoji="1" lang="en-US" altLang="ja-JP" sz="1292" b="1" dirty="0">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89C01B39-4718-4D9A-A554-19489C35C067}"/>
              </a:ext>
            </a:extLst>
          </p:cNvPr>
          <p:cNvSpPr/>
          <p:nvPr/>
        </p:nvSpPr>
        <p:spPr>
          <a:xfrm>
            <a:off x="4083875" y="3287048"/>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原本</a:t>
            </a:r>
          </a:p>
        </p:txBody>
      </p:sp>
      <p:sp>
        <p:nvSpPr>
          <p:cNvPr id="61" name="Oval 8">
            <a:extLst>
              <a:ext uri="{FF2B5EF4-FFF2-40B4-BE49-F238E27FC236}">
                <a16:creationId xmlns:a16="http://schemas.microsoft.com/office/drawing/2014/main" id="{5C96BF91-B070-4E0A-9BB3-D2D2396D2B57}"/>
              </a:ext>
            </a:extLst>
          </p:cNvPr>
          <p:cNvSpPr>
            <a:spLocks noChangeArrowheads="1"/>
          </p:cNvSpPr>
          <p:nvPr/>
        </p:nvSpPr>
        <p:spPr bwMode="auto">
          <a:xfrm>
            <a:off x="6221105" y="20447"/>
            <a:ext cx="584549" cy="592070"/>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3199" b="1" dirty="0">
                <a:latin typeface="Meiryo UI" panose="020B0604030504040204" pitchFamily="50" charset="-128"/>
                <a:ea typeface="Meiryo UI" panose="020B0604030504040204" pitchFamily="50" charset="-128"/>
              </a:rPr>
              <a:t>C</a:t>
            </a:r>
          </a:p>
        </p:txBody>
      </p:sp>
      <p:sp>
        <p:nvSpPr>
          <p:cNvPr id="5" name="テキスト ボックス 4">
            <a:extLst>
              <a:ext uri="{FF2B5EF4-FFF2-40B4-BE49-F238E27FC236}">
                <a16:creationId xmlns:a16="http://schemas.microsoft.com/office/drawing/2014/main" id="{ED35559D-B8DB-4A8E-BFC2-7A008B14BEC1}"/>
              </a:ext>
            </a:extLst>
          </p:cNvPr>
          <p:cNvSpPr txBox="1"/>
          <p:nvPr/>
        </p:nvSpPr>
        <p:spPr>
          <a:xfrm>
            <a:off x="2168742" y="7580494"/>
            <a:ext cx="1655738" cy="276999"/>
          </a:xfrm>
          <a:prstGeom prst="rect">
            <a:avLst/>
          </a:prstGeom>
          <a:solidFill>
            <a:srgbClr val="FFFFFF"/>
          </a:solidFill>
        </p:spPr>
        <p:txBody>
          <a:bodyPr wrap="square" rtlCol="0">
            <a:spAutoFit/>
          </a:bodyPr>
          <a:lstStyle/>
          <a:p>
            <a:endParaRPr kumimoji="1" lang="ja-JP" altLang="en-US" sz="1200" dirty="0">
              <a:latin typeface="Meiryo UI" panose="020B0604030504040204" pitchFamily="50" charset="-128"/>
              <a:ea typeface="Meiryo UI" panose="020B0604030504040204" pitchFamily="50" charset="-128"/>
            </a:endParaRPr>
          </a:p>
        </p:txBody>
      </p:sp>
      <p:sp>
        <p:nvSpPr>
          <p:cNvPr id="67" name="Oval 8">
            <a:extLst>
              <a:ext uri="{FF2B5EF4-FFF2-40B4-BE49-F238E27FC236}">
                <a16:creationId xmlns:a16="http://schemas.microsoft.com/office/drawing/2014/main" id="{5301A2EB-7710-4016-8F20-C744F8F12577}"/>
              </a:ext>
            </a:extLst>
          </p:cNvPr>
          <p:cNvSpPr>
            <a:spLocks noChangeArrowheads="1"/>
          </p:cNvSpPr>
          <p:nvPr/>
        </p:nvSpPr>
        <p:spPr bwMode="auto">
          <a:xfrm>
            <a:off x="357074" y="948382"/>
            <a:ext cx="260132" cy="246534"/>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4</a:t>
            </a:r>
          </a:p>
        </p:txBody>
      </p:sp>
      <p:sp>
        <p:nvSpPr>
          <p:cNvPr id="77" name="Oval 8">
            <a:extLst>
              <a:ext uri="{FF2B5EF4-FFF2-40B4-BE49-F238E27FC236}">
                <a16:creationId xmlns:a16="http://schemas.microsoft.com/office/drawing/2014/main" id="{8E37DA1C-24BB-47A4-A2A4-7C61E74BE932}"/>
              </a:ext>
            </a:extLst>
          </p:cNvPr>
          <p:cNvSpPr>
            <a:spLocks noChangeArrowheads="1"/>
          </p:cNvSpPr>
          <p:nvPr/>
        </p:nvSpPr>
        <p:spPr bwMode="auto">
          <a:xfrm>
            <a:off x="654358" y="948614"/>
            <a:ext cx="260132" cy="246534"/>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200" b="1" dirty="0">
                <a:latin typeface="Meiryo UI" panose="020B0604030504040204" pitchFamily="50" charset="-128"/>
                <a:ea typeface="Meiryo UI" panose="020B0604030504040204" pitchFamily="50" charset="-128"/>
              </a:rPr>
              <a:t>6</a:t>
            </a:r>
          </a:p>
        </p:txBody>
      </p:sp>
      <p:sp>
        <p:nvSpPr>
          <p:cNvPr id="80" name="Oval 8">
            <a:extLst>
              <a:ext uri="{FF2B5EF4-FFF2-40B4-BE49-F238E27FC236}">
                <a16:creationId xmlns:a16="http://schemas.microsoft.com/office/drawing/2014/main" id="{C58AFC75-55E1-48D0-863D-E9EAAA1AF80D}"/>
              </a:ext>
            </a:extLst>
          </p:cNvPr>
          <p:cNvSpPr>
            <a:spLocks noChangeArrowheads="1"/>
          </p:cNvSpPr>
          <p:nvPr/>
        </p:nvSpPr>
        <p:spPr bwMode="auto">
          <a:xfrm>
            <a:off x="408607" y="3269598"/>
            <a:ext cx="303969" cy="295611"/>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60" b="1" dirty="0">
                <a:latin typeface="Meiryo UI" panose="020B0604030504040204" pitchFamily="50" charset="-128"/>
                <a:ea typeface="Meiryo UI" panose="020B0604030504040204" pitchFamily="50" charset="-128"/>
              </a:rPr>
              <a:t>4</a:t>
            </a:r>
          </a:p>
        </p:txBody>
      </p:sp>
      <p:sp>
        <p:nvSpPr>
          <p:cNvPr id="46" name="正方形/長方形 45">
            <a:extLst>
              <a:ext uri="{FF2B5EF4-FFF2-40B4-BE49-F238E27FC236}">
                <a16:creationId xmlns:a16="http://schemas.microsoft.com/office/drawing/2014/main" id="{7417EEFB-B459-4AC6-9F5F-2A4CAAC89FE9}"/>
              </a:ext>
            </a:extLst>
          </p:cNvPr>
          <p:cNvSpPr/>
          <p:nvPr/>
        </p:nvSpPr>
        <p:spPr>
          <a:xfrm>
            <a:off x="811636" y="1241511"/>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47" name="テキスト ボックス 46">
            <a:extLst>
              <a:ext uri="{FF2B5EF4-FFF2-40B4-BE49-F238E27FC236}">
                <a16:creationId xmlns:a16="http://schemas.microsoft.com/office/drawing/2014/main" id="{A1ADAC3B-846E-4356-A770-6BD581106EB4}"/>
              </a:ext>
            </a:extLst>
          </p:cNvPr>
          <p:cNvSpPr txBox="1"/>
          <p:nvPr/>
        </p:nvSpPr>
        <p:spPr>
          <a:xfrm>
            <a:off x="241711" y="4354767"/>
            <a:ext cx="6474284" cy="1963614"/>
          </a:xfrm>
          <a:prstGeom prst="rect">
            <a:avLst/>
          </a:prstGeom>
          <a:solidFill>
            <a:srgbClr val="FFFFFF">
              <a:alpha val="85098"/>
            </a:srgbClr>
          </a:solidFill>
          <a:ln>
            <a:solidFill>
              <a:schemeClr val="tx1"/>
            </a:solidFill>
          </a:ln>
        </p:spPr>
        <p:txBody>
          <a:bodyPr wrap="square" rtlCol="0">
            <a:spAutoFit/>
          </a:bodyPr>
          <a:lstStyle/>
          <a:p>
            <a:endParaRPr lang="en-US" altLang="ja-JP" sz="8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290" dirty="0">
              <a:latin typeface="Meiryo UI" panose="020B0604030504040204" pitchFamily="50" charset="-128"/>
              <a:ea typeface="Meiryo UI" panose="020B0604030504040204" pitchFamily="50" charset="-128"/>
            </a:endParaRPr>
          </a:p>
          <a:p>
            <a:endParaRPr lang="en-US" altLang="ja-JP" sz="1290" dirty="0">
              <a:latin typeface="Meiryo UI" panose="020B0604030504040204" pitchFamily="50" charset="-128"/>
              <a:ea typeface="Meiryo UI" panose="020B0604030504040204" pitchFamily="50" charset="-128"/>
            </a:endParaRPr>
          </a:p>
          <a:p>
            <a:endParaRPr lang="en-US" altLang="ja-JP" sz="129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290" dirty="0">
                <a:latin typeface="Meiryo UI" panose="020B0604030504040204" pitchFamily="50" charset="-128"/>
                <a:ea typeface="Meiryo UI" panose="020B0604030504040204" pitchFamily="50" charset="-128"/>
              </a:rPr>
              <a:t>　　　　　　　　　</a:t>
            </a:r>
            <a:endParaRPr kumimoji="1" lang="ja-JP" altLang="en-US" sz="1290" dirty="0">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8C98C4CB-B626-415C-8FC6-894C2C44DE97}"/>
              </a:ext>
            </a:extLst>
          </p:cNvPr>
          <p:cNvSpPr/>
          <p:nvPr/>
        </p:nvSpPr>
        <p:spPr>
          <a:xfrm>
            <a:off x="338146" y="4674497"/>
            <a:ext cx="1731161" cy="560431"/>
          </a:xfrm>
          <a:prstGeom prst="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茨木市・摂津市・</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島本町の国民健康保険</a:t>
            </a:r>
          </a:p>
        </p:txBody>
      </p:sp>
      <p:sp>
        <p:nvSpPr>
          <p:cNvPr id="56" name="正方形/長方形 55">
            <a:extLst>
              <a:ext uri="{FF2B5EF4-FFF2-40B4-BE49-F238E27FC236}">
                <a16:creationId xmlns:a16="http://schemas.microsoft.com/office/drawing/2014/main" id="{A312574E-26A3-41BC-AE73-818CBA596657}"/>
              </a:ext>
            </a:extLst>
          </p:cNvPr>
          <p:cNvSpPr/>
          <p:nvPr/>
        </p:nvSpPr>
        <p:spPr>
          <a:xfrm>
            <a:off x="4981861" y="4674496"/>
            <a:ext cx="1579352" cy="545315"/>
          </a:xfrm>
          <a:prstGeom prst="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被用者保険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（社会保険・共済等）</a:t>
            </a:r>
          </a:p>
        </p:txBody>
      </p:sp>
      <p:sp>
        <p:nvSpPr>
          <p:cNvPr id="57" name="正方形/長方形 56">
            <a:extLst>
              <a:ext uri="{FF2B5EF4-FFF2-40B4-BE49-F238E27FC236}">
                <a16:creationId xmlns:a16="http://schemas.microsoft.com/office/drawing/2014/main" id="{2AF4E2F8-89FD-4BCF-A2F8-CF77A7C2DB28}"/>
              </a:ext>
            </a:extLst>
          </p:cNvPr>
          <p:cNvSpPr/>
          <p:nvPr/>
        </p:nvSpPr>
        <p:spPr>
          <a:xfrm>
            <a:off x="2115575" y="4672156"/>
            <a:ext cx="1096776" cy="566045"/>
          </a:xfrm>
          <a:prstGeom prst="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後期高齢者</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医療制度</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69343AE9-DC09-4BF3-8544-E3D443632421}"/>
              </a:ext>
            </a:extLst>
          </p:cNvPr>
          <p:cNvSpPr/>
          <p:nvPr/>
        </p:nvSpPr>
        <p:spPr>
          <a:xfrm>
            <a:off x="3274683" y="4672220"/>
            <a:ext cx="1408705" cy="548024"/>
          </a:xfrm>
          <a:prstGeom prst="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業種別</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国民健康保険組合</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2C14D670-591B-4B75-8D71-156D580AD2A9}"/>
              </a:ext>
            </a:extLst>
          </p:cNvPr>
          <p:cNvSpPr/>
          <p:nvPr/>
        </p:nvSpPr>
        <p:spPr>
          <a:xfrm>
            <a:off x="380819" y="5637894"/>
            <a:ext cx="4360030" cy="618655"/>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住民票に記載されている方 </a:t>
            </a:r>
            <a:r>
              <a:rPr kumimoji="1" lang="ja-JP" altLang="en-US" sz="1500" b="1" u="sng" dirty="0">
                <a:solidFill>
                  <a:schemeClr val="tx1"/>
                </a:solidFill>
                <a:latin typeface="Meiryo UI" panose="020B0604030504040204" pitchFamily="50" charset="-128"/>
                <a:ea typeface="Meiryo UI" panose="020B0604030504040204" pitchFamily="50" charset="-128"/>
              </a:rPr>
              <a:t>全員</a:t>
            </a:r>
            <a:r>
              <a:rPr kumimoji="1" lang="ja-JP" altLang="en-US" sz="1400" b="1" u="sng" dirty="0">
                <a:solidFill>
                  <a:schemeClr val="tx1"/>
                </a:solidFill>
                <a:latin typeface="Meiryo UI" panose="020B0604030504040204" pitchFamily="50" charset="-128"/>
                <a:ea typeface="Meiryo UI" panose="020B0604030504040204" pitchFamily="50" charset="-128"/>
              </a:rPr>
              <a:t>分　</a:t>
            </a:r>
            <a:endParaRPr kumimoji="1" lang="ja-JP" altLang="en-US" sz="1400" u="sng" dirty="0">
              <a:solidFill>
                <a:schemeClr val="tx1"/>
              </a:solidFill>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7EBD2F4-CFD5-46B8-B079-F3DE5AF554C1}"/>
              </a:ext>
            </a:extLst>
          </p:cNvPr>
          <p:cNvSpPr/>
          <p:nvPr/>
        </p:nvSpPr>
        <p:spPr>
          <a:xfrm>
            <a:off x="5001811" y="5625312"/>
            <a:ext cx="1589078" cy="644559"/>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a:solidFill>
                  <a:schemeClr val="tx1"/>
                </a:solidFill>
                <a:latin typeface="Meiryo UI" panose="020B0604030504040204" pitchFamily="50" charset="-128"/>
                <a:ea typeface="Meiryo UI" panose="020B0604030504040204" pitchFamily="50" charset="-128"/>
              </a:rPr>
              <a:t>受給者分</a:t>
            </a: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377DCA40-1363-4157-BBCB-6000C2D7D4D1}"/>
              </a:ext>
            </a:extLst>
          </p:cNvPr>
          <p:cNvSpPr txBox="1"/>
          <p:nvPr/>
        </p:nvSpPr>
        <p:spPr>
          <a:xfrm>
            <a:off x="1203726" y="4382108"/>
            <a:ext cx="6535558" cy="292388"/>
          </a:xfrm>
          <a:prstGeom prst="rect">
            <a:avLst/>
          </a:prstGeom>
          <a:noFill/>
        </p:spPr>
        <p:txBody>
          <a:bodyPr wrap="square">
            <a:spAutoFit/>
          </a:bodyPr>
          <a:lstStyle/>
          <a:p>
            <a:r>
              <a:rPr lang="ja-JP" altLang="en-US" sz="1300" b="1" dirty="0">
                <a:latin typeface="Meiryo UI" panose="020B0604030504040204" pitchFamily="50" charset="-128"/>
                <a:ea typeface="Meiryo UI" panose="020B0604030504040204" pitchFamily="50" charset="-128"/>
              </a:rPr>
              <a:t>あなた（受給者）が加入している健康保険はどれですか？</a:t>
            </a:r>
            <a:endParaRPr lang="en-US" altLang="ja-JP" sz="1300" b="1"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E9DEF96F-E1F5-4E49-AE37-87B9CA01D9D6}"/>
              </a:ext>
            </a:extLst>
          </p:cNvPr>
          <p:cNvSpPr/>
          <p:nvPr/>
        </p:nvSpPr>
        <p:spPr>
          <a:xfrm rot="10800000">
            <a:off x="1724175" y="5265240"/>
            <a:ext cx="1765744" cy="36513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5" name="二等辺三角形 64">
            <a:extLst>
              <a:ext uri="{FF2B5EF4-FFF2-40B4-BE49-F238E27FC236}">
                <a16:creationId xmlns:a16="http://schemas.microsoft.com/office/drawing/2014/main" id="{A6F38C38-5CDD-4B25-8C24-F39800F3C126}"/>
              </a:ext>
            </a:extLst>
          </p:cNvPr>
          <p:cNvSpPr/>
          <p:nvPr/>
        </p:nvSpPr>
        <p:spPr>
          <a:xfrm rot="10800000">
            <a:off x="5197913" y="5255107"/>
            <a:ext cx="1101338" cy="3602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0" name="テキスト ボックス 69">
            <a:extLst>
              <a:ext uri="{FF2B5EF4-FFF2-40B4-BE49-F238E27FC236}">
                <a16:creationId xmlns:a16="http://schemas.microsoft.com/office/drawing/2014/main" id="{8FD55A6E-52E8-4BAD-8D46-BBA014C870B4}"/>
              </a:ext>
            </a:extLst>
          </p:cNvPr>
          <p:cNvSpPr txBox="1"/>
          <p:nvPr/>
        </p:nvSpPr>
        <p:spPr>
          <a:xfrm>
            <a:off x="4988256" y="5959862"/>
            <a:ext cx="1702339" cy="338554"/>
          </a:xfrm>
          <a:prstGeom prst="rect">
            <a:avLst/>
          </a:prstGeom>
          <a:noFill/>
        </p:spPr>
        <p:txBody>
          <a:bodyPr wrap="square">
            <a:spAutoFit/>
          </a:bodyPr>
          <a:lstStyle/>
          <a:p>
            <a:r>
              <a:rPr kumimoji="1" lang="en-US" altLang="ja-JP" sz="800" b="1" dirty="0">
                <a:solidFill>
                  <a:schemeClr val="tx1"/>
                </a:solidFill>
                <a:latin typeface="Meiryo UI" panose="020B0604030504040204" pitchFamily="50" charset="-128"/>
                <a:ea typeface="Meiryo UI" panose="020B0604030504040204" pitchFamily="50" charset="-128"/>
              </a:rPr>
              <a:t>※</a:t>
            </a:r>
            <a:r>
              <a:rPr kumimoji="1" lang="ja-JP" altLang="en-US" sz="800" b="1" dirty="0">
                <a:solidFill>
                  <a:schemeClr val="tx1"/>
                </a:solidFill>
                <a:latin typeface="Meiryo UI" panose="020B0604030504040204" pitchFamily="50" charset="-128"/>
                <a:ea typeface="Meiryo UI" panose="020B0604030504040204" pitchFamily="50" charset="-128"/>
              </a:rPr>
              <a:t>被保険者名の記載がない場合は</a:t>
            </a:r>
            <a:endParaRPr kumimoji="1" lang="en-US" altLang="ja-JP" sz="800" b="1" dirty="0">
              <a:latin typeface="Meiryo UI" panose="020B0604030504040204" pitchFamily="50" charset="-128"/>
              <a:ea typeface="Meiryo UI" panose="020B0604030504040204" pitchFamily="50" charset="-128"/>
            </a:endParaRPr>
          </a:p>
          <a:p>
            <a:r>
              <a:rPr kumimoji="1" lang="ja-JP" altLang="en-US" sz="800" b="1" dirty="0">
                <a:solidFill>
                  <a:schemeClr val="tx1"/>
                </a:solidFill>
                <a:latin typeface="Meiryo UI" panose="020B0604030504040204" pitchFamily="50" charset="-128"/>
                <a:ea typeface="Meiryo UI" panose="020B0604030504040204" pitchFamily="50" charset="-128"/>
              </a:rPr>
              <a:t>　 被保険者分も必要</a:t>
            </a:r>
          </a:p>
        </p:txBody>
      </p:sp>
      <p:sp>
        <p:nvSpPr>
          <p:cNvPr id="74" name="テキスト ボックス 73">
            <a:extLst>
              <a:ext uri="{FF2B5EF4-FFF2-40B4-BE49-F238E27FC236}">
                <a16:creationId xmlns:a16="http://schemas.microsoft.com/office/drawing/2014/main" id="{1BBE6AEE-8A93-4762-B356-17170ABAA21F}"/>
              </a:ext>
            </a:extLst>
          </p:cNvPr>
          <p:cNvSpPr txBox="1"/>
          <p:nvPr/>
        </p:nvSpPr>
        <p:spPr>
          <a:xfrm>
            <a:off x="89776" y="3954896"/>
            <a:ext cx="6844424" cy="338554"/>
          </a:xfrm>
          <a:prstGeom prst="rect">
            <a:avLst/>
          </a:prstGeom>
          <a:noFill/>
        </p:spPr>
        <p:txBody>
          <a:bodyPr wrap="square">
            <a:spAutoFit/>
          </a:bodyPr>
          <a:lstStyle/>
          <a:p>
            <a:pPr marL="285750" indent="-285750">
              <a:buFont typeface="Wingdings" panose="05000000000000000000" pitchFamily="2" charset="2"/>
              <a:buChar char="p"/>
            </a:pP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rPr>
              <a:t>健康保険証、資格情報のお知らせ、資格確認書 </a:t>
            </a:r>
            <a:r>
              <a:rPr lang="ja-JP" altLang="en-US" sz="1100" dirty="0">
                <a:latin typeface="Meiryo UI" panose="020B0604030504040204" pitchFamily="50" charset="-128"/>
                <a:ea typeface="Meiryo UI" panose="020B0604030504040204" pitchFamily="50" charset="-128"/>
              </a:rPr>
              <a:t>いずれか　　　　　　　</a:t>
            </a:r>
            <a:endParaRPr lang="en-US" altLang="ja-JP" sz="1300" b="1" u="sng"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56BF2F1E-F2CE-4BB1-ACA1-60E10CAE5D2B}"/>
              </a:ext>
            </a:extLst>
          </p:cNvPr>
          <p:cNvSpPr/>
          <p:nvPr/>
        </p:nvSpPr>
        <p:spPr>
          <a:xfrm>
            <a:off x="4557278" y="4030688"/>
            <a:ext cx="579120" cy="22148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84" name="正方形/長方形 83">
            <a:extLst>
              <a:ext uri="{FF2B5EF4-FFF2-40B4-BE49-F238E27FC236}">
                <a16:creationId xmlns:a16="http://schemas.microsoft.com/office/drawing/2014/main" id="{30E0FE0A-3D62-443B-B6EB-000FDE936BAD}"/>
              </a:ext>
            </a:extLst>
          </p:cNvPr>
          <p:cNvSpPr/>
          <p:nvPr/>
        </p:nvSpPr>
        <p:spPr>
          <a:xfrm>
            <a:off x="3879416" y="6697649"/>
            <a:ext cx="579120" cy="22148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原本</a:t>
            </a:r>
          </a:p>
        </p:txBody>
      </p:sp>
      <p:sp>
        <p:nvSpPr>
          <p:cNvPr id="85" name="正方形/長方形 84">
            <a:extLst>
              <a:ext uri="{FF2B5EF4-FFF2-40B4-BE49-F238E27FC236}">
                <a16:creationId xmlns:a16="http://schemas.microsoft.com/office/drawing/2014/main" id="{CB4560B2-20E0-4A75-A580-FA71C9518CB0}"/>
              </a:ext>
            </a:extLst>
          </p:cNvPr>
          <p:cNvSpPr/>
          <p:nvPr/>
        </p:nvSpPr>
        <p:spPr>
          <a:xfrm>
            <a:off x="384831" y="7124844"/>
            <a:ext cx="4360031" cy="86064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u="sng" dirty="0">
                <a:solidFill>
                  <a:schemeClr val="tx1"/>
                </a:solidFill>
                <a:latin typeface="Meiryo UI" panose="020B0604030504040204" pitchFamily="50" charset="-128"/>
                <a:ea typeface="Meiryo UI" panose="020B0604030504040204" pitchFamily="50" charset="-128"/>
              </a:rPr>
              <a:t>受給者</a:t>
            </a: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と </a:t>
            </a:r>
            <a:r>
              <a:rPr kumimoji="1" lang="ja-JP" altLang="en-US" sz="1500" b="1" u="sng" dirty="0">
                <a:solidFill>
                  <a:schemeClr val="tx1"/>
                </a:solidFill>
                <a:latin typeface="Meiryo UI" panose="020B0604030504040204" pitchFamily="50" charset="-128"/>
                <a:ea typeface="Meiryo UI" panose="020B0604030504040204" pitchFamily="50" charset="-128"/>
              </a:rPr>
              <a:t>受給者と同じ保険に加入している方全員</a:t>
            </a:r>
            <a:r>
              <a:rPr kumimoji="1" lang="ja-JP" altLang="en-US" sz="1500" b="1"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分</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（支給認定基準世帯員）</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6" name="正方形/長方形 85">
            <a:extLst>
              <a:ext uri="{FF2B5EF4-FFF2-40B4-BE49-F238E27FC236}">
                <a16:creationId xmlns:a16="http://schemas.microsoft.com/office/drawing/2014/main" id="{F0ADCD1C-7555-4496-AD17-E4BA348FB2D3}"/>
              </a:ext>
            </a:extLst>
          </p:cNvPr>
          <p:cNvSpPr/>
          <p:nvPr/>
        </p:nvSpPr>
        <p:spPr>
          <a:xfrm>
            <a:off x="5075296" y="7118748"/>
            <a:ext cx="1517309" cy="860641"/>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a:solidFill>
                  <a:schemeClr val="tx1"/>
                </a:solidFill>
                <a:latin typeface="Meiryo UI" panose="020B0604030504040204" pitchFamily="50" charset="-128"/>
                <a:ea typeface="Meiryo UI" panose="020B0604030504040204" pitchFamily="50" charset="-128"/>
              </a:rPr>
              <a:t>被保険者分</a:t>
            </a:r>
            <a:endParaRPr kumimoji="1" lang="en-US" altLang="ja-JP" sz="1400" b="1" u="sng" dirty="0">
              <a:solidFill>
                <a:schemeClr val="tx1"/>
              </a:solidFill>
              <a:latin typeface="Meiryo UI" panose="020B0604030504040204" pitchFamily="50" charset="-128"/>
              <a:ea typeface="Meiryo UI" panose="020B0604030504040204" pitchFamily="50" charset="-128"/>
            </a:endParaRPr>
          </a:p>
          <a:p>
            <a:pPr algn="ct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endParaRPr kumimoji="1" lang="ja-JP" altLang="en-US" sz="900" b="1" u="sng" dirty="0">
              <a:solidFill>
                <a:schemeClr val="tx1"/>
              </a:solidFill>
              <a:latin typeface="Meiryo UI" panose="020B0604030504040204" pitchFamily="50" charset="-128"/>
              <a:ea typeface="Meiryo UI" panose="020B0604030504040204" pitchFamily="50" charset="-128"/>
            </a:endParaRPr>
          </a:p>
        </p:txBody>
      </p:sp>
      <p:sp>
        <p:nvSpPr>
          <p:cNvPr id="87" name="二等辺三角形 86">
            <a:extLst>
              <a:ext uri="{FF2B5EF4-FFF2-40B4-BE49-F238E27FC236}">
                <a16:creationId xmlns:a16="http://schemas.microsoft.com/office/drawing/2014/main" id="{AEBED5AB-BDE2-4B71-A236-3BF0DB803FAE}"/>
              </a:ext>
            </a:extLst>
          </p:cNvPr>
          <p:cNvSpPr/>
          <p:nvPr/>
        </p:nvSpPr>
        <p:spPr>
          <a:xfrm rot="10800000">
            <a:off x="1787156" y="6350846"/>
            <a:ext cx="1731160" cy="2956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8" name="テキスト ボックス 87">
            <a:extLst>
              <a:ext uri="{FF2B5EF4-FFF2-40B4-BE49-F238E27FC236}">
                <a16:creationId xmlns:a16="http://schemas.microsoft.com/office/drawing/2014/main" id="{E024715F-89B6-4D44-8AEB-F03A2CFFB6B2}"/>
              </a:ext>
            </a:extLst>
          </p:cNvPr>
          <p:cNvSpPr txBox="1"/>
          <p:nvPr/>
        </p:nvSpPr>
        <p:spPr>
          <a:xfrm>
            <a:off x="5021642" y="7568194"/>
            <a:ext cx="1648848" cy="369332"/>
          </a:xfrm>
          <a:prstGeom prst="rect">
            <a:avLst/>
          </a:prstGeom>
          <a:noFill/>
        </p:spPr>
        <p:txBody>
          <a:bodyPr wrap="square">
            <a:spAutoFit/>
          </a:bodyPr>
          <a:lstStyle/>
          <a:p>
            <a:r>
              <a:rPr kumimoji="1" lang="en-US" altLang="ja-JP" sz="9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被保険者が非課税の場合は</a:t>
            </a:r>
            <a:endParaRPr kumimoji="1" lang="en-US" altLang="ja-JP" sz="900" b="1" dirty="0">
              <a:solidFill>
                <a:schemeClr val="tx1"/>
              </a:solidFill>
              <a:latin typeface="Meiryo UI" panose="020B0604030504040204" pitchFamily="50" charset="-128"/>
              <a:ea typeface="Meiryo UI" panose="020B0604030504040204" pitchFamily="50" charset="-128"/>
            </a:endParaRPr>
          </a:p>
          <a:p>
            <a:r>
              <a:rPr kumimoji="1" lang="ja-JP" altLang="en-US" sz="900" b="1" dirty="0">
                <a:solidFill>
                  <a:schemeClr val="tx1"/>
                </a:solidFill>
                <a:latin typeface="Meiryo UI" panose="020B0604030504040204" pitchFamily="50" charset="-128"/>
                <a:ea typeface="Meiryo UI" panose="020B0604030504040204" pitchFamily="50" charset="-128"/>
              </a:rPr>
              <a:t>　 受給者分も必要</a:t>
            </a:r>
          </a:p>
        </p:txBody>
      </p:sp>
      <p:sp>
        <p:nvSpPr>
          <p:cNvPr id="89" name="Oval 8">
            <a:extLst>
              <a:ext uri="{FF2B5EF4-FFF2-40B4-BE49-F238E27FC236}">
                <a16:creationId xmlns:a16="http://schemas.microsoft.com/office/drawing/2014/main" id="{5F735BB1-DBB2-4D94-8EDA-557388B1D0AB}"/>
              </a:ext>
            </a:extLst>
          </p:cNvPr>
          <p:cNvSpPr>
            <a:spLocks noChangeArrowheads="1"/>
          </p:cNvSpPr>
          <p:nvPr/>
        </p:nvSpPr>
        <p:spPr bwMode="auto">
          <a:xfrm>
            <a:off x="393593" y="6668205"/>
            <a:ext cx="303969" cy="295611"/>
          </a:xfrm>
          <a:prstGeom prst="ellipse">
            <a:avLst/>
          </a:prstGeom>
          <a:solidFill>
            <a:schemeClr val="accent1">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1660" b="1" dirty="0">
                <a:latin typeface="Meiryo UI" panose="020B0604030504040204" pitchFamily="50" charset="-128"/>
                <a:ea typeface="Meiryo UI" panose="020B0604030504040204" pitchFamily="50" charset="-128"/>
              </a:rPr>
              <a:t>6</a:t>
            </a:r>
          </a:p>
        </p:txBody>
      </p:sp>
      <p:sp>
        <p:nvSpPr>
          <p:cNvPr id="90" name="テキスト ボックス 89">
            <a:extLst>
              <a:ext uri="{FF2B5EF4-FFF2-40B4-BE49-F238E27FC236}">
                <a16:creationId xmlns:a16="http://schemas.microsoft.com/office/drawing/2014/main" id="{C5C4BF20-1EDF-4BE5-80B2-D553238A9895}"/>
              </a:ext>
            </a:extLst>
          </p:cNvPr>
          <p:cNvSpPr txBox="1"/>
          <p:nvPr/>
        </p:nvSpPr>
        <p:spPr>
          <a:xfrm>
            <a:off x="16254" y="6639743"/>
            <a:ext cx="5562104" cy="338554"/>
          </a:xfrm>
          <a:prstGeom prst="rect">
            <a:avLst/>
          </a:prstGeom>
          <a:noFill/>
        </p:spPr>
        <p:txBody>
          <a:bodyPr wrap="square">
            <a:spAutoFit/>
          </a:bodyPr>
          <a:lstStyle/>
          <a:p>
            <a:pPr marL="285750" indent="-285750">
              <a:buFont typeface="Wingdings" panose="05000000000000000000" pitchFamily="2" charset="2"/>
              <a:buChar char="p"/>
            </a:pPr>
            <a:r>
              <a:rPr lang="ja-JP" altLang="en-US" sz="1600"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令和</a:t>
            </a:r>
            <a:r>
              <a:rPr lang="ja-JP" altLang="en-US" sz="1300" b="1" dirty="0">
                <a:latin typeface="Meiryo UI" panose="020B0604030504040204" pitchFamily="50" charset="-128"/>
                <a:ea typeface="Meiryo UI" panose="020B0604030504040204" pitchFamily="50" charset="-128"/>
              </a:rPr>
              <a:t>７</a:t>
            </a:r>
            <a:r>
              <a:rPr lang="ja-JP" altLang="ja-JP" sz="1300" b="1" dirty="0">
                <a:latin typeface="Meiryo UI" panose="020B0604030504040204" pitchFamily="50" charset="-128"/>
                <a:ea typeface="Meiryo UI" panose="020B0604030504040204" pitchFamily="50" charset="-128"/>
              </a:rPr>
              <a:t>年度</a:t>
            </a:r>
            <a:r>
              <a:rPr lang="en-US" altLang="ja-JP" sz="1300" b="1" dirty="0">
                <a:latin typeface="Meiryo UI" panose="020B0604030504040204" pitchFamily="50" charset="-128"/>
                <a:ea typeface="Meiryo UI" panose="020B0604030504040204" pitchFamily="50" charset="-128"/>
              </a:rPr>
              <a:t> </a:t>
            </a:r>
            <a:r>
              <a:rPr lang="ja-JP" altLang="ja-JP" sz="1300" b="1" dirty="0">
                <a:latin typeface="Meiryo UI" panose="020B0604030504040204" pitchFamily="50" charset="-128"/>
                <a:ea typeface="Meiryo UI" panose="020B0604030504040204" pitchFamily="50" charset="-128"/>
              </a:rPr>
              <a:t>市町</a:t>
            </a:r>
            <a:r>
              <a:rPr lang="ja-JP" altLang="en-US" sz="1300" b="1" dirty="0">
                <a:latin typeface="Meiryo UI" panose="020B0604030504040204" pitchFamily="50" charset="-128"/>
                <a:ea typeface="Meiryo UI" panose="020B0604030504040204" pitchFamily="50" charset="-128"/>
              </a:rPr>
              <a:t>府民</a:t>
            </a:r>
            <a:r>
              <a:rPr lang="ja-JP" altLang="ja-JP" sz="1300" b="1" dirty="0">
                <a:latin typeface="Meiryo UI" panose="020B0604030504040204" pitchFamily="50" charset="-128"/>
                <a:ea typeface="Meiryo UI" panose="020B0604030504040204" pitchFamily="50" charset="-128"/>
              </a:rPr>
              <a:t>税</a:t>
            </a:r>
            <a:r>
              <a:rPr lang="ja-JP" altLang="en-US" sz="1300" b="1" dirty="0">
                <a:latin typeface="Meiryo UI" panose="020B0604030504040204" pitchFamily="50" charset="-128"/>
                <a:ea typeface="Meiryo UI" panose="020B0604030504040204" pitchFamily="50" charset="-128"/>
              </a:rPr>
              <a:t>（非）</a:t>
            </a:r>
            <a:r>
              <a:rPr lang="ja-JP" altLang="ja-JP" sz="1300" b="1" dirty="0">
                <a:latin typeface="Meiryo UI" panose="020B0604030504040204" pitchFamily="50" charset="-128"/>
                <a:ea typeface="Meiryo UI" panose="020B0604030504040204" pitchFamily="50" charset="-128"/>
              </a:rPr>
              <a:t>課税証明書</a:t>
            </a:r>
            <a:endParaRPr lang="ja-JP" altLang="en-US" sz="1300" dirty="0"/>
          </a:p>
        </p:txBody>
      </p:sp>
      <p:sp>
        <p:nvSpPr>
          <p:cNvPr id="91" name="二等辺三角形 90">
            <a:extLst>
              <a:ext uri="{FF2B5EF4-FFF2-40B4-BE49-F238E27FC236}">
                <a16:creationId xmlns:a16="http://schemas.microsoft.com/office/drawing/2014/main" id="{63070261-7544-4B5D-A230-1330BCDC1D4C}"/>
              </a:ext>
            </a:extLst>
          </p:cNvPr>
          <p:cNvSpPr/>
          <p:nvPr/>
        </p:nvSpPr>
        <p:spPr>
          <a:xfrm rot="10800000">
            <a:off x="5232406" y="6338325"/>
            <a:ext cx="1101338" cy="6070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テキスト ボックス 38">
            <a:extLst>
              <a:ext uri="{FF2B5EF4-FFF2-40B4-BE49-F238E27FC236}">
                <a16:creationId xmlns:a16="http://schemas.microsoft.com/office/drawing/2014/main" id="{2BF90324-8569-493B-8441-C13B14FAD956}"/>
              </a:ext>
            </a:extLst>
          </p:cNvPr>
          <p:cNvSpPr txBox="1"/>
          <p:nvPr/>
        </p:nvSpPr>
        <p:spPr>
          <a:xfrm>
            <a:off x="5098852" y="4018045"/>
            <a:ext cx="1850588" cy="276999"/>
          </a:xfrm>
          <a:prstGeom prst="rect">
            <a:avLst/>
          </a:prstGeom>
          <a:noFill/>
        </p:spPr>
        <p:txBody>
          <a:bodyPr wrap="square">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マイナ保険証不可</a:t>
            </a:r>
            <a:r>
              <a:rPr kumimoji="1" lang="en-US" altLang="ja-JP" sz="1200" b="1"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38539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4701" y="493164"/>
            <a:ext cx="6728602" cy="394929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4" name="タイトル 3"/>
          <p:cNvSpPr>
            <a:spLocks noGrp="1"/>
          </p:cNvSpPr>
          <p:nvPr>
            <p:ph type="title"/>
          </p:nvPr>
        </p:nvSpPr>
        <p:spPr>
          <a:xfrm>
            <a:off x="337857" y="250374"/>
            <a:ext cx="6291545" cy="458176"/>
          </a:xfrm>
          <a:prstGeom prst="roundRect">
            <a:avLst/>
          </a:prstGeom>
          <a:solidFill>
            <a:schemeClr val="bg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62"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該当のある方にご提出いただく書類</a:t>
            </a:r>
            <a:endParaRPr lang="ja-JP" altLang="en-US" sz="1662" dirty="0">
              <a:solidFill>
                <a:schemeClr val="tx1"/>
              </a:solidFill>
            </a:endParaRPr>
          </a:p>
        </p:txBody>
      </p:sp>
      <p:sp>
        <p:nvSpPr>
          <p:cNvPr id="7" name="テキスト ボックス 6">
            <a:extLst>
              <a:ext uri="{FF2B5EF4-FFF2-40B4-BE49-F238E27FC236}">
                <a16:creationId xmlns:a16="http://schemas.microsoft.com/office/drawing/2014/main" id="{E03C2776-3DA8-47EE-BC1C-93293956754E}"/>
              </a:ext>
            </a:extLst>
          </p:cNvPr>
          <p:cNvSpPr txBox="1"/>
          <p:nvPr/>
        </p:nvSpPr>
        <p:spPr>
          <a:xfrm>
            <a:off x="6361744" y="624321"/>
            <a:ext cx="365760" cy="246221"/>
          </a:xfrm>
          <a:prstGeom prst="rect">
            <a:avLst/>
          </a:prstGeom>
          <a:solidFill>
            <a:schemeClr val="bg1"/>
          </a:solid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ウラ</a:t>
            </a:r>
          </a:p>
        </p:txBody>
      </p:sp>
      <p:sp>
        <p:nvSpPr>
          <p:cNvPr id="19" name="正方形/長方形 18">
            <a:extLst>
              <a:ext uri="{FF2B5EF4-FFF2-40B4-BE49-F238E27FC236}">
                <a16:creationId xmlns:a16="http://schemas.microsoft.com/office/drawing/2014/main" id="{FF6F7D8A-ED34-4C4C-A87A-6AA1A66BE630}"/>
              </a:ext>
            </a:extLst>
          </p:cNvPr>
          <p:cNvSpPr/>
          <p:nvPr/>
        </p:nvSpPr>
        <p:spPr>
          <a:xfrm>
            <a:off x="64701" y="4663852"/>
            <a:ext cx="6728602" cy="3900968"/>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20" name="タイトル 3">
            <a:extLst>
              <a:ext uri="{FF2B5EF4-FFF2-40B4-BE49-F238E27FC236}">
                <a16:creationId xmlns:a16="http://schemas.microsoft.com/office/drawing/2014/main" id="{0C0F282B-646E-4503-9944-DA1EF662CF69}"/>
              </a:ext>
            </a:extLst>
          </p:cNvPr>
          <p:cNvSpPr txBox="1">
            <a:spLocks/>
          </p:cNvSpPr>
          <p:nvPr/>
        </p:nvSpPr>
        <p:spPr>
          <a:xfrm>
            <a:off x="283227" y="4550649"/>
            <a:ext cx="6291545" cy="396501"/>
          </a:xfrm>
          <a:prstGeom prst="roundRect">
            <a:avLst/>
          </a:prstGeom>
          <a:solidFill>
            <a:schemeClr val="bg2"/>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39" tIns="45720" rIns="91439" bIns="45720" rtlCol="0" anchor="ctr">
            <a:normAutofit/>
          </a:bodyPr>
          <a:lstStyle>
            <a:lvl1pPr algn="l" defTabSz="685800" rtl="0" eaLnBrk="1" latinLnBrk="0" hangingPunct="1">
              <a:lnSpc>
                <a:spcPct val="90000"/>
              </a:lnSpc>
              <a:spcBef>
                <a:spcPct val="0"/>
              </a:spcBef>
              <a:buNone/>
              <a:defRPr kumimoji="1"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1662"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その他の注意事項</a:t>
            </a:r>
            <a:endParaRPr lang="ja-JP" altLang="en-US" sz="1662" dirty="0">
              <a:solidFill>
                <a:schemeClr val="tx1"/>
              </a:solidFill>
            </a:endParaRPr>
          </a:p>
        </p:txBody>
      </p:sp>
      <p:sp>
        <p:nvSpPr>
          <p:cNvPr id="21" name="Oval 8">
            <a:extLst>
              <a:ext uri="{FF2B5EF4-FFF2-40B4-BE49-F238E27FC236}">
                <a16:creationId xmlns:a16="http://schemas.microsoft.com/office/drawing/2014/main" id="{25466BDD-59FB-4954-9F81-6DADFA30E03E}"/>
              </a:ext>
            </a:extLst>
          </p:cNvPr>
          <p:cNvSpPr>
            <a:spLocks noChangeArrowheads="1"/>
          </p:cNvSpPr>
          <p:nvPr/>
        </p:nvSpPr>
        <p:spPr bwMode="auto">
          <a:xfrm>
            <a:off x="6252353" y="43841"/>
            <a:ext cx="584549" cy="592070"/>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333" eaLnBrk="0" fontAlgn="base" hangingPunct="0">
              <a:spcBef>
                <a:spcPct val="0"/>
              </a:spcBef>
              <a:spcAft>
                <a:spcPct val="0"/>
              </a:spcAft>
            </a:pPr>
            <a:r>
              <a:rPr lang="en-US" altLang="ja-JP" sz="3199" b="1" dirty="0">
                <a:latin typeface="Meiryo UI" panose="020B0604030504040204" pitchFamily="50" charset="-128"/>
                <a:ea typeface="Meiryo UI" panose="020B0604030504040204" pitchFamily="50" charset="-128"/>
              </a:rPr>
              <a:t>C</a:t>
            </a:r>
          </a:p>
        </p:txBody>
      </p:sp>
      <p:sp>
        <p:nvSpPr>
          <p:cNvPr id="23" name="正方形/長方形 22">
            <a:extLst>
              <a:ext uri="{FF2B5EF4-FFF2-40B4-BE49-F238E27FC236}">
                <a16:creationId xmlns:a16="http://schemas.microsoft.com/office/drawing/2014/main" id="{2BCF8691-F87C-4EE8-B8BF-DE476595E310}"/>
              </a:ext>
            </a:extLst>
          </p:cNvPr>
          <p:cNvSpPr/>
          <p:nvPr/>
        </p:nvSpPr>
        <p:spPr>
          <a:xfrm>
            <a:off x="2321940" y="3026771"/>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25" name="正方形/長方形 24">
            <a:extLst>
              <a:ext uri="{FF2B5EF4-FFF2-40B4-BE49-F238E27FC236}">
                <a16:creationId xmlns:a16="http://schemas.microsoft.com/office/drawing/2014/main" id="{4B8A5E7A-56E7-41D9-954F-68B2342E8345}"/>
              </a:ext>
            </a:extLst>
          </p:cNvPr>
          <p:cNvSpPr/>
          <p:nvPr/>
        </p:nvSpPr>
        <p:spPr>
          <a:xfrm>
            <a:off x="5653638" y="1264173"/>
            <a:ext cx="594091" cy="25352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27" name="テキスト ボックス 26">
            <a:extLst>
              <a:ext uri="{FF2B5EF4-FFF2-40B4-BE49-F238E27FC236}">
                <a16:creationId xmlns:a16="http://schemas.microsoft.com/office/drawing/2014/main" id="{2A5D92FF-3AC0-4BDE-B5E9-35E2C41A8996}"/>
              </a:ext>
            </a:extLst>
          </p:cNvPr>
          <p:cNvSpPr txBox="1"/>
          <p:nvPr/>
        </p:nvSpPr>
        <p:spPr>
          <a:xfrm>
            <a:off x="64405" y="2661703"/>
            <a:ext cx="6836507" cy="1523879"/>
          </a:xfrm>
          <a:prstGeom prst="rect">
            <a:avLst/>
          </a:prstGeom>
          <a:noFill/>
        </p:spPr>
        <p:txBody>
          <a:bodyPr wrap="square">
            <a:spAutoFit/>
          </a:bodyPr>
          <a:lstStyle/>
          <a:p>
            <a:pPr>
              <a:lnSpc>
                <a:spcPts val="2300"/>
              </a:lnSpc>
              <a:buFont typeface="Wingdings" panose="05000000000000000000" pitchFamily="2" charset="2"/>
              <a:buChar char="p"/>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u="sng" dirty="0">
                <a:latin typeface="Meiryo UI" panose="020B0604030504040204" pitchFamily="50" charset="-128"/>
                <a:ea typeface="Meiryo UI" panose="020B0604030504040204" pitchFamily="50" charset="-128"/>
              </a:rPr>
              <a:t>同一保険世帯に、指定難病や小児慢性特定疾病の受給者がおられる場合（</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あん分）</a:t>
            </a:r>
            <a:endParaRPr lang="en-US" altLang="ja-JP" sz="14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300"/>
              </a:lnSpc>
              <a:buNone/>
            </a:pPr>
            <a:r>
              <a:rPr lang="ja-JP" altLang="en-US" sz="1200" dirty="0">
                <a:latin typeface="Meiryo UI" panose="020B0604030504040204" pitchFamily="50" charset="-128"/>
                <a:ea typeface="Meiryo UI" panose="020B0604030504040204" pitchFamily="50" charset="-128"/>
              </a:rPr>
              <a:t>　　　・あん分対象者の受給者証の</a:t>
            </a:r>
            <a:endParaRPr lang="en-US" altLang="ja-JP" sz="1200" dirty="0">
              <a:latin typeface="Meiryo UI" panose="020B0604030504040204" pitchFamily="50" charset="-128"/>
              <a:ea typeface="Meiryo UI" panose="020B0604030504040204" pitchFamily="50" charset="-128"/>
            </a:endParaRPr>
          </a:p>
          <a:p>
            <a:pPr marL="0" indent="0">
              <a:lnSpc>
                <a:spcPts val="2300"/>
              </a:lnSpc>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申請書</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枚目の「</a:t>
            </a:r>
            <a:r>
              <a:rPr lang="en-US" altLang="ja-JP" sz="1200" dirty="0">
                <a:latin typeface="Meiryo UI" panose="020B0604030504040204" pitchFamily="50" charset="-128"/>
                <a:ea typeface="Meiryo UI" panose="020B0604030504040204" pitchFamily="50" charset="-128"/>
              </a:rPr>
              <a:t>7 </a:t>
            </a:r>
            <a:r>
              <a:rPr lang="ja-JP" altLang="en-US" sz="1200" dirty="0">
                <a:latin typeface="Meiryo UI" panose="020B0604030504040204" pitchFamily="50" charset="-128"/>
                <a:ea typeface="Meiryo UI" panose="020B0604030504040204" pitchFamily="50" charset="-128"/>
              </a:rPr>
              <a:t>あん分対象者」に必要事項をご記入ください。　　　　　　　</a:t>
            </a:r>
            <a:endParaRPr lang="en-US" altLang="ja-JP" sz="1200" dirty="0">
              <a:latin typeface="Meiryo UI" panose="020B0604030504040204" pitchFamily="50" charset="-128"/>
              <a:ea typeface="Meiryo UI" panose="020B0604030504040204" pitchFamily="50" charset="-128"/>
            </a:endParaRPr>
          </a:p>
          <a:p>
            <a:pPr marL="0" indent="0">
              <a:lnSpc>
                <a:spcPts val="2300"/>
              </a:lnSpc>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あん分対象が大阪府指定難病受給者の方は同時に更新申請をしてください。</a:t>
            </a:r>
            <a:r>
              <a:rPr lang="ja-JP" altLang="en-US" sz="1200" dirty="0">
                <a:latin typeface="Meiryo UI" panose="020B0604030504040204" pitchFamily="50" charset="-128"/>
                <a:ea typeface="Meiryo UI" panose="020B0604030504040204" pitchFamily="50" charset="-128"/>
              </a:rPr>
              <a:t>その場合の住民票と</a:t>
            </a:r>
            <a:endParaRPr lang="en-US" altLang="ja-JP" sz="1200" dirty="0">
              <a:latin typeface="Meiryo UI" panose="020B0604030504040204" pitchFamily="50" charset="-128"/>
              <a:ea typeface="Meiryo UI" panose="020B0604030504040204" pitchFamily="50" charset="-128"/>
            </a:endParaRPr>
          </a:p>
          <a:p>
            <a:pPr marL="0" indent="0">
              <a:lnSpc>
                <a:spcPts val="2300"/>
              </a:lnSpc>
              <a:buNone/>
            </a:pPr>
            <a:r>
              <a:rPr lang="ja-JP" altLang="en-US" sz="1200" dirty="0">
                <a:latin typeface="Meiryo UI" panose="020B0604030504040204" pitchFamily="50" charset="-128"/>
                <a:ea typeface="Meiryo UI" panose="020B0604030504040204" pitchFamily="50" charset="-128"/>
              </a:rPr>
              <a:t>　　　　　 課税証明書は、どちらか一方で原本の提出があれば、もう一方はコピーで問題ありません。</a:t>
            </a:r>
            <a:endParaRPr lang="en-US" altLang="ja-JP" sz="12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73824ADD-ADE9-4438-AF41-2603EAB4AC8F}"/>
              </a:ext>
            </a:extLst>
          </p:cNvPr>
          <p:cNvSpPr/>
          <p:nvPr/>
        </p:nvSpPr>
        <p:spPr>
          <a:xfrm>
            <a:off x="3931920" y="7458075"/>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30" name="正方形/長方形 29">
            <a:extLst>
              <a:ext uri="{FF2B5EF4-FFF2-40B4-BE49-F238E27FC236}">
                <a16:creationId xmlns:a16="http://schemas.microsoft.com/office/drawing/2014/main" id="{90BEF0E3-3554-44FC-ACF9-10B2611B2726}"/>
              </a:ext>
            </a:extLst>
          </p:cNvPr>
          <p:cNvSpPr/>
          <p:nvPr/>
        </p:nvSpPr>
        <p:spPr>
          <a:xfrm>
            <a:off x="2741996" y="7970640"/>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32" name="テキスト ボックス 31">
            <a:extLst>
              <a:ext uri="{FF2B5EF4-FFF2-40B4-BE49-F238E27FC236}">
                <a16:creationId xmlns:a16="http://schemas.microsoft.com/office/drawing/2014/main" id="{94857BBD-B001-45C3-9419-4C7AD1075E2D}"/>
              </a:ext>
            </a:extLst>
          </p:cNvPr>
          <p:cNvSpPr txBox="1"/>
          <p:nvPr/>
        </p:nvSpPr>
        <p:spPr>
          <a:xfrm>
            <a:off x="218159" y="8807372"/>
            <a:ext cx="6836507"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ホームページにも手続きのご案内、申請書類等を掲載しております。</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QR</a:t>
            </a:r>
            <a:r>
              <a:rPr kumimoji="1" lang="ja-JP" altLang="en-US" sz="1200" dirty="0">
                <a:latin typeface="Meiryo UI" panose="020B0604030504040204" pitchFamily="50" charset="-128"/>
                <a:ea typeface="Meiryo UI" panose="020B0604030504040204" pitchFamily="50" charset="-128"/>
              </a:rPr>
              <a:t>コードを読み取っていただき、併せてご覧ください。　</a:t>
            </a:r>
            <a:endParaRPr kumimoji="1" lang="en-US" altLang="ja-JP" sz="12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73E532BD-C16F-4BEF-9884-6D0C0E53059C}"/>
              </a:ext>
            </a:extLst>
          </p:cNvPr>
          <p:cNvSpPr txBox="1"/>
          <p:nvPr/>
        </p:nvSpPr>
        <p:spPr>
          <a:xfrm>
            <a:off x="4682431" y="9584382"/>
            <a:ext cx="2316480"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（茨木保健所ホームページ）</a:t>
            </a:r>
          </a:p>
        </p:txBody>
      </p:sp>
      <p:sp>
        <p:nvSpPr>
          <p:cNvPr id="26" name="テキスト ボックス 25">
            <a:extLst>
              <a:ext uri="{FF2B5EF4-FFF2-40B4-BE49-F238E27FC236}">
                <a16:creationId xmlns:a16="http://schemas.microsoft.com/office/drawing/2014/main" id="{46F3B921-D953-4C92-82F8-2CFB1281A8F1}"/>
              </a:ext>
            </a:extLst>
          </p:cNvPr>
          <p:cNvSpPr txBox="1"/>
          <p:nvPr/>
        </p:nvSpPr>
        <p:spPr>
          <a:xfrm>
            <a:off x="46759" y="4961152"/>
            <a:ext cx="6713943" cy="1607748"/>
          </a:xfrm>
          <a:prstGeom prst="rect">
            <a:avLst/>
          </a:prstGeom>
          <a:noFill/>
        </p:spPr>
        <p:txBody>
          <a:bodyPr wrap="square">
            <a:spAutoFit/>
          </a:bodyPr>
          <a:lstStyle/>
          <a:p>
            <a:pPr>
              <a:lnSpc>
                <a:spcPts val="2000"/>
              </a:lnSpc>
              <a:buFont typeface="Wingdings" panose="05000000000000000000" pitchFamily="2" charset="2"/>
              <a:buChar char="p"/>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マイナ保険証での申請はできません</a:t>
            </a:r>
            <a:endParaRPr lang="en-US" altLang="ja-JP" sz="14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000"/>
              </a:lnSpc>
              <a:buNone/>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「健康保険証」、「資格情報のお知らせ」、「資格確認書」いずれかの　　　　　　　を提出してください。</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dirty="0">
                <a:latin typeface="Meiryo UI" panose="020B0604030504040204" pitchFamily="50" charset="-128"/>
                <a:ea typeface="Meiryo UI" panose="020B0604030504040204" pitchFamily="50" charset="-128"/>
              </a:rPr>
              <a:t>　　 　いずれの書類もお持ちでない方は、マイナポータルの健康保険証の情報が記載されている画面を</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A4</a:t>
            </a:r>
            <a:r>
              <a:rPr lang="ja-JP" altLang="en-US" sz="1200" dirty="0">
                <a:latin typeface="Meiryo UI" panose="020B0604030504040204" pitchFamily="50" charset="-128"/>
                <a:ea typeface="Meiryo UI" panose="020B0604030504040204" pitchFamily="50" charset="-128"/>
              </a:rPr>
              <a:t>サイズで印刷のうえ、提出してください。</a:t>
            </a:r>
            <a:endParaRPr lang="en-US" altLang="ja-JP" sz="1200" dirty="0">
              <a:latin typeface="Meiryo UI" panose="020B0604030504040204" pitchFamily="50" charset="-128"/>
              <a:ea typeface="Meiryo UI" panose="020B0604030504040204" pitchFamily="50" charset="-128"/>
            </a:endParaRPr>
          </a:p>
          <a:p>
            <a:pPr>
              <a:lnSpc>
                <a:spcPts val="2000"/>
              </a:lnSpc>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被用者保険の場合、必ず </a:t>
            </a:r>
            <a:r>
              <a:rPr lang="ja-JP" altLang="en-US" sz="1200" b="1" u="sng" dirty="0">
                <a:latin typeface="Meiryo UI" panose="020B0604030504040204" pitchFamily="50" charset="-128"/>
                <a:ea typeface="Meiryo UI" panose="020B0604030504040204" pitchFamily="50" charset="-128"/>
              </a:rPr>
              <a:t>「被保険者」</a:t>
            </a:r>
            <a:r>
              <a:rPr lang="ja-JP" altLang="en-US" sz="1200" b="1" dirty="0">
                <a:latin typeface="Meiryo UI" panose="020B0604030504040204" pitchFamily="50" charset="-128"/>
                <a:ea typeface="Meiryo UI" panose="020B0604030504040204" pitchFamily="50" charset="-128"/>
              </a:rPr>
              <a:t> と</a:t>
            </a:r>
            <a:r>
              <a:rPr lang="ja-JP" altLang="en-US" sz="1200" b="1" u="sng" dirty="0">
                <a:latin typeface="Meiryo UI" panose="020B0604030504040204" pitchFamily="50" charset="-128"/>
                <a:ea typeface="Meiryo UI" panose="020B0604030504040204" pitchFamily="50" charset="-128"/>
              </a:rPr>
              <a:t>「氏名」</a:t>
            </a:r>
            <a:r>
              <a:rPr lang="ja-JP" altLang="en-US" sz="1200" b="1" dirty="0">
                <a:latin typeface="Meiryo UI" panose="020B0604030504040204" pitchFamily="50" charset="-128"/>
                <a:ea typeface="Meiryo UI" panose="020B0604030504040204" pitchFamily="50" charset="-128"/>
              </a:rPr>
              <a:t> が記載されているものをご提出ください。</a:t>
            </a:r>
            <a:endParaRPr lang="en-US" altLang="ja-JP" sz="1200" b="1" dirty="0">
              <a:latin typeface="Meiryo UI" panose="020B0604030504040204" pitchFamily="50" charset="-128"/>
              <a:ea typeface="Meiryo UI" panose="020B0604030504040204" pitchFamily="50" charset="-128"/>
            </a:endParaRPr>
          </a:p>
          <a:p>
            <a:pPr marL="0" indent="0">
              <a:lnSpc>
                <a:spcPts val="2000"/>
              </a:lnSpc>
              <a:buNone/>
            </a:pPr>
            <a:r>
              <a:rPr lang="ja-JP" altLang="en-US" sz="1200" b="1" dirty="0">
                <a:latin typeface="Meiryo UI" panose="020B0604030504040204" pitchFamily="50" charset="-128"/>
                <a:ea typeface="Meiryo UI" panose="020B0604030504040204" pitchFamily="50" charset="-128"/>
              </a:rPr>
              <a:t>　　　　　資格情報のお知らせ、資格確認書には 「被保険者」と明記されていない場合があります。</a:t>
            </a:r>
            <a:endParaRPr lang="ja-JP" altLang="en-US" sz="1200" b="1" dirty="0"/>
          </a:p>
        </p:txBody>
      </p:sp>
      <p:sp>
        <p:nvSpPr>
          <p:cNvPr id="33" name="正方形/長方形 32">
            <a:extLst>
              <a:ext uri="{FF2B5EF4-FFF2-40B4-BE49-F238E27FC236}">
                <a16:creationId xmlns:a16="http://schemas.microsoft.com/office/drawing/2014/main" id="{6229772B-8EDE-4DE5-988D-54EF02E691C9}"/>
              </a:ext>
            </a:extLst>
          </p:cNvPr>
          <p:cNvSpPr/>
          <p:nvPr/>
        </p:nvSpPr>
        <p:spPr>
          <a:xfrm>
            <a:off x="4668520" y="5265049"/>
            <a:ext cx="579120" cy="2214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コピー</a:t>
            </a:r>
          </a:p>
        </p:txBody>
      </p:sp>
      <p:sp>
        <p:nvSpPr>
          <p:cNvPr id="36" name="テキスト ボックス 35">
            <a:extLst>
              <a:ext uri="{FF2B5EF4-FFF2-40B4-BE49-F238E27FC236}">
                <a16:creationId xmlns:a16="http://schemas.microsoft.com/office/drawing/2014/main" id="{3F49266E-9BF1-48A2-950B-1851A57C40AB}"/>
              </a:ext>
            </a:extLst>
          </p:cNvPr>
          <p:cNvSpPr txBox="1"/>
          <p:nvPr/>
        </p:nvSpPr>
        <p:spPr>
          <a:xfrm>
            <a:off x="46759" y="6643667"/>
            <a:ext cx="6836507" cy="1854097"/>
          </a:xfrm>
          <a:prstGeom prst="rect">
            <a:avLst/>
          </a:prstGeom>
          <a:noFill/>
        </p:spPr>
        <p:txBody>
          <a:bodyPr wrap="square">
            <a:spAutoFit/>
          </a:bodyPr>
          <a:lstStyle/>
          <a:p>
            <a:pPr>
              <a:lnSpc>
                <a:spcPts val="2000"/>
              </a:lnSpc>
              <a:buFont typeface="Wingdings" panose="05000000000000000000" pitchFamily="2" charset="2"/>
              <a:buChar char="p"/>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課税証明</a:t>
            </a:r>
            <a:endParaRPr lang="en-US" altLang="ja-JP" sz="14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000"/>
              </a:lnSpc>
              <a:buNone/>
            </a:pPr>
            <a:r>
              <a:rPr lang="ja-JP" altLang="en-US" sz="18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rPr>
              <a:t>市町府民税 課税 世帯で</a:t>
            </a:r>
            <a:r>
              <a:rPr lang="ja-JP" altLang="en-US" sz="1200" dirty="0">
                <a:latin typeface="Meiryo UI" panose="020B0604030504040204" pitchFamily="50" charset="-128"/>
                <a:ea typeface="Meiryo UI" panose="020B0604030504040204" pitchFamily="50" charset="-128"/>
              </a:rPr>
              <a:t>以下の①又は②に記載の金額の他に収入</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公的年金収入含む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がない場合、</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dirty="0">
                <a:latin typeface="Meiryo UI" panose="020B0604030504040204" pitchFamily="50" charset="-128"/>
                <a:ea typeface="Meiryo UI" panose="020B0604030504040204" pitchFamily="50" charset="-128"/>
              </a:rPr>
              <a:t>　　　 いずれかを課税証明書に代えることができます。</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b="1" i="0" u="none" strike="noStrike" kern="1200" baseline="0" dirty="0">
                <a:solidFill>
                  <a:srgbClr val="00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① 「給与所得等に係る特別徴収税額の決定通知書」　　 　</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（全体が写っているもの）</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申請書</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枚目</a:t>
            </a:r>
            <a:r>
              <a:rPr lang="ja-JP"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 </a:t>
            </a:r>
            <a:r>
              <a:rPr lang="ja-JP" alt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申し立て欄」</a:t>
            </a:r>
            <a:r>
              <a:rPr lang="ja-JP" altLang="en-US"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の③に✓チェックをいれてください。</a:t>
            </a:r>
            <a:endParaRPr lang="en-US" altLang="ja-JP" sz="1050" dirty="0">
              <a:latin typeface="Meiryo UI" panose="020B0604030504040204" pitchFamily="50" charset="-128"/>
              <a:ea typeface="Meiryo UI" panose="020B0604030504040204" pitchFamily="50" charset="-128"/>
            </a:endParaRPr>
          </a:p>
          <a:p>
            <a:pPr marL="0" indent="0">
              <a:lnSpc>
                <a:spcPts val="2000"/>
              </a:lnSpc>
              <a:buNone/>
            </a:pPr>
            <a:r>
              <a:rPr lang="ja-JP" altLang="en-US" sz="1200" dirty="0">
                <a:latin typeface="Meiryo UI" panose="020B0604030504040204" pitchFamily="50" charset="-128"/>
                <a:ea typeface="Meiryo UI" panose="020B0604030504040204" pitchFamily="50" charset="-128"/>
              </a:rPr>
              <a:t>　　　　② 「市町府民税の納税通知書」の　</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「表紙」 と 「課税明細」 を含めた全てのページ ）</a:t>
            </a:r>
            <a:endParaRPr lang="en-US" altLang="ja-JP" sz="1200" dirty="0">
              <a:latin typeface="Meiryo UI" panose="020B0604030504040204" pitchFamily="50" charset="-128"/>
              <a:ea typeface="Meiryo UI" panose="020B0604030504040204" pitchFamily="50" charset="-128"/>
            </a:endParaRPr>
          </a:p>
          <a:p>
            <a:pPr marL="0" indent="0">
              <a:lnSpc>
                <a:spcPts val="2000"/>
              </a:lnSpc>
              <a:buNone/>
            </a:pPr>
            <a:r>
              <a:rPr lang="ja-JP" altLang="en-US" sz="1200" b="1" dirty="0">
                <a:solidFill>
                  <a:srgbClr val="000000"/>
                </a:solidFill>
                <a:latin typeface="Meiryo UI" panose="020B0604030504040204" pitchFamily="50" charset="-128"/>
                <a:ea typeface="Meiryo UI" panose="020B0604030504040204" pitchFamily="50" charset="-128"/>
              </a:rPr>
              <a:t>　　　</a:t>
            </a:r>
            <a:r>
              <a:rPr lang="en-US" altLang="ja-JP" sz="1200" b="1" dirty="0">
                <a:solidFill>
                  <a:srgbClr val="000000"/>
                </a:solidFill>
                <a:latin typeface="Meiryo UI" panose="020B0604030504040204" pitchFamily="50" charset="-128"/>
                <a:ea typeface="Meiryo UI" panose="020B0604030504040204" pitchFamily="50" charset="-128"/>
              </a:rPr>
              <a:t>※</a:t>
            </a:r>
            <a:r>
              <a:rPr lang="zh-TW" altLang="en-US" sz="1200" b="1" dirty="0">
                <a:solidFill>
                  <a:srgbClr val="000000"/>
                </a:solidFill>
                <a:latin typeface="Meiryo UI" panose="020B0604030504040204" pitchFamily="50" charset="-128"/>
                <a:ea typeface="Meiryo UI" panose="020B0604030504040204" pitchFamily="50" charset="-128"/>
              </a:rPr>
              <a:t>被用者保険非課税者、業種別国保組合加入者</a:t>
            </a:r>
            <a:r>
              <a:rPr lang="ja-JP" altLang="en-US" sz="1200" b="1" dirty="0">
                <a:solidFill>
                  <a:srgbClr val="000000"/>
                </a:solidFill>
                <a:latin typeface="Meiryo UI" panose="020B0604030504040204" pitchFamily="50" charset="-128"/>
                <a:ea typeface="Meiryo UI" panose="020B0604030504040204" pitchFamily="50" charset="-128"/>
              </a:rPr>
              <a:t>の方は課税証明書の原本が必要です。</a:t>
            </a:r>
            <a:endParaRPr lang="en-US" altLang="ja-JP" sz="1200" b="1"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A0CE156-93D1-45A4-8438-A6FCDA8B211C}"/>
              </a:ext>
            </a:extLst>
          </p:cNvPr>
          <p:cNvSpPr txBox="1"/>
          <p:nvPr/>
        </p:nvSpPr>
        <p:spPr>
          <a:xfrm>
            <a:off x="71785" y="929942"/>
            <a:ext cx="7129115" cy="1485407"/>
          </a:xfrm>
          <a:prstGeom prst="rect">
            <a:avLst/>
          </a:prstGeom>
          <a:noFill/>
        </p:spPr>
        <p:txBody>
          <a:bodyPr wrap="square">
            <a:spAutoFit/>
          </a:bodyPr>
          <a:lstStyle/>
          <a:p>
            <a:pPr>
              <a:lnSpc>
                <a:spcPts val="2000"/>
              </a:lnSpc>
              <a:buFont typeface="Wingdings" panose="05000000000000000000" pitchFamily="2" charset="2"/>
              <a:buChar char="p"/>
            </a:pPr>
            <a:r>
              <a:rPr lang="ja-JP" altLang="en-US" sz="1400" b="1" dirty="0">
                <a:latin typeface="Meiryo UI" panose="020B0604030504040204" pitchFamily="50" charset="-128"/>
                <a:ea typeface="Meiryo UI" panose="020B0604030504040204" pitchFamily="50" charset="-128"/>
              </a:rPr>
              <a:t>　</a:t>
            </a:r>
            <a:r>
              <a:rPr lang="ja-JP" altLang="en-US" sz="1400" b="1" u="sng" dirty="0">
                <a:latin typeface="Meiryo UI" panose="020B0604030504040204" pitchFamily="50" charset="-128"/>
                <a:ea typeface="Meiryo UI" panose="020B0604030504040204" pitchFamily="50" charset="-128"/>
              </a:rPr>
              <a:t>階層区分が</a:t>
            </a:r>
            <a:r>
              <a:rPr lang="en-US" altLang="ja-JP" sz="1400" b="1" u="sng" dirty="0">
                <a:latin typeface="Meiryo UI" panose="020B0604030504040204" pitchFamily="50" charset="-128"/>
                <a:ea typeface="Meiryo UI" panose="020B0604030504040204" pitchFamily="50" charset="-128"/>
              </a:rPr>
              <a:t>B1(2,500</a:t>
            </a:r>
            <a:r>
              <a:rPr lang="ja-JP" altLang="en-US" sz="1400" b="1" u="sng" dirty="0">
                <a:latin typeface="Meiryo UI" panose="020B0604030504040204" pitchFamily="50" charset="-128"/>
                <a:ea typeface="Meiryo UI" panose="020B0604030504040204" pitchFamily="50" charset="-128"/>
              </a:rPr>
              <a:t>円</a:t>
            </a:r>
            <a:r>
              <a:rPr lang="en-US" altLang="ja-JP" sz="1400" b="1" u="sng"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の方や</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受診者本人の年金収入が</a:t>
            </a:r>
            <a:r>
              <a:rPr lang="en-US" altLang="ja-JP" sz="1400" b="1" u="sng" kern="100" dirty="0">
                <a:latin typeface="Meiryo UI" panose="020B0604030504040204" pitchFamily="50" charset="-128"/>
                <a:ea typeface="Meiryo UI" panose="020B0604030504040204" pitchFamily="50" charset="-128"/>
                <a:cs typeface="Times New Roman" panose="02020603050405020304" pitchFamily="18" charset="0"/>
              </a:rPr>
              <a:t>80.9</a:t>
            </a:r>
            <a:r>
              <a:rPr lang="ja-JP" altLang="en-US" sz="1400" b="1" u="sng" kern="100" dirty="0">
                <a:latin typeface="Meiryo UI" panose="020B0604030504040204" pitchFamily="50" charset="-128"/>
                <a:ea typeface="Meiryo UI" panose="020B0604030504040204" pitchFamily="50" charset="-128"/>
                <a:cs typeface="Times New Roman" panose="02020603050405020304" pitchFamily="18" charset="0"/>
              </a:rPr>
              <a:t>万円以下となる方</a:t>
            </a:r>
            <a:endParaRPr lang="en-US" altLang="ja-JP" sz="1400" b="1" u="sng" dirty="0">
              <a:latin typeface="Meiryo UI" panose="020B0604030504040204" pitchFamily="50" charset="-128"/>
              <a:ea typeface="Meiryo UI" panose="020B0604030504040204" pitchFamily="50" charset="-128"/>
            </a:endParaRPr>
          </a:p>
          <a:p>
            <a:pPr marL="0" indent="0">
              <a:lnSpc>
                <a:spcPts val="2300"/>
              </a:lnSpc>
              <a:buNone/>
            </a:pPr>
            <a:r>
              <a:rPr lang="ja-JP" altLang="en-US" sz="1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・令和６年１月～</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月の年金収入等がわかる「改定通知書」や「振込通知書」などの</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pPr>
            <a:r>
              <a:rPr lang="ja-JP" altLang="en-US" sz="1200" b="1" dirty="0">
                <a:latin typeface="Meiryo UI" panose="020B0604030504040204" pitchFamily="50" charset="-128"/>
                <a:ea typeface="Meiryo UI" panose="020B0604030504040204" pitchFamily="50" charset="-128"/>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申請書</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枚目「</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4 </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申し立て欄」の⑤をご参照ください。</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300"/>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上記申し立て欄に✓チェックを入れることで</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B1(2,500</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となります。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300"/>
              </a:lnSpc>
              <a:buNone/>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収入金額が</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80.9</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万円以下の方でも、✓チェックがない場合は</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B2(5,000</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円</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として扱います。</a:t>
            </a:r>
          </a:p>
        </p:txBody>
      </p:sp>
      <p:pic>
        <p:nvPicPr>
          <p:cNvPr id="24" name="図 23">
            <a:extLst>
              <a:ext uri="{FF2B5EF4-FFF2-40B4-BE49-F238E27FC236}">
                <a16:creationId xmlns:a16="http://schemas.microsoft.com/office/drawing/2014/main" id="{497F1E87-E2B1-493A-A63D-D94C6A9102E0}"/>
              </a:ext>
            </a:extLst>
          </p:cNvPr>
          <p:cNvPicPr>
            <a:picLocks noChangeAspect="1"/>
          </p:cNvPicPr>
          <p:nvPr/>
        </p:nvPicPr>
        <p:blipFill>
          <a:blip r:embed="rId2"/>
          <a:stretch>
            <a:fillRect/>
          </a:stretch>
        </p:blipFill>
        <p:spPr>
          <a:xfrm>
            <a:off x="5155852" y="8609424"/>
            <a:ext cx="995572" cy="995572"/>
          </a:xfrm>
          <a:prstGeom prst="rect">
            <a:avLst/>
          </a:prstGeom>
        </p:spPr>
      </p:pic>
    </p:spTree>
    <p:extLst>
      <p:ext uri="{BB962C8B-B14F-4D97-AF65-F5344CB8AC3E}">
        <p14:creationId xmlns:p14="http://schemas.microsoft.com/office/powerpoint/2010/main" val="33995074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1100</Words>
  <Application>Microsoft Office PowerPoint</Application>
  <PresentationFormat>A4 210 x 297 mm</PresentationFormat>
  <Paragraphs>106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Arial</vt:lpstr>
      <vt:lpstr>Calibri</vt:lpstr>
      <vt:lpstr>Calibri Light</vt:lpstr>
      <vt:lpstr>Wingdings</vt:lpstr>
      <vt:lpstr>Office テーマ</vt:lpstr>
      <vt:lpstr>PowerPoint プレゼンテーション</vt:lpstr>
      <vt:lpstr>該当のある方にご提出いただく書類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2024-06-25T07:59:35Z</dcterms:created>
  <dcterms:modified xsi:type="dcterms:W3CDTF">2025-05-23T06:24:26Z</dcterms:modified>
</cp:coreProperties>
</file>