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57" r:id="rId2"/>
    <p:sldId id="259"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434" autoAdjust="0"/>
  </p:normalViewPr>
  <p:slideViewPr>
    <p:cSldViewPr snapToGrid="0">
      <p:cViewPr varScale="1">
        <p:scale>
          <a:sx n="66" d="100"/>
          <a:sy n="66" d="100"/>
        </p:scale>
        <p:origin x="2342" y="3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837D6C02-FE7F-45FC-8ADA-FA527946007F}" type="datetimeFigureOut">
              <a:rPr kumimoji="1" lang="ja-JP" altLang="en-US" smtClean="0"/>
              <a:t>2025/5/23</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2ED04B6C-81F6-4623-A487-D31A3BAA9F5B}" type="slidenum">
              <a:rPr kumimoji="1" lang="ja-JP" altLang="en-US" smtClean="0"/>
              <a:t>‹#›</a:t>
            </a:fld>
            <a:endParaRPr kumimoji="1" lang="ja-JP" altLang="en-US"/>
          </a:p>
        </p:txBody>
      </p:sp>
    </p:spTree>
    <p:extLst>
      <p:ext uri="{BB962C8B-B14F-4D97-AF65-F5344CB8AC3E}">
        <p14:creationId xmlns:p14="http://schemas.microsoft.com/office/powerpoint/2010/main" val="1328015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6B5838D-FF84-4AAE-9249-D5BCCDCC4292}" type="datetimeFigureOut">
              <a:rPr kumimoji="1" lang="ja-JP" altLang="en-US" smtClean="0"/>
              <a:t>2025/5/23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F1D92F5-2A4E-4AAD-94CC-258B39697ACD}" type="slidenum">
              <a:rPr kumimoji="1" lang="ja-JP" altLang="en-US" smtClean="0"/>
              <a:t>‹#›</a:t>
            </a:fld>
            <a:endParaRPr kumimoji="1" lang="ja-JP" altLang="en-US"/>
          </a:p>
        </p:txBody>
      </p:sp>
    </p:spTree>
    <p:extLst>
      <p:ext uri="{BB962C8B-B14F-4D97-AF65-F5344CB8AC3E}">
        <p14:creationId xmlns:p14="http://schemas.microsoft.com/office/powerpoint/2010/main" val="21138995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1D92F5-2A4E-4AAD-94CC-258B39697ACD}" type="slidenum">
              <a:rPr kumimoji="1" lang="ja-JP" altLang="en-US" smtClean="0"/>
              <a:t>1</a:t>
            </a:fld>
            <a:endParaRPr kumimoji="1" lang="ja-JP" altLang="en-US"/>
          </a:p>
        </p:txBody>
      </p:sp>
    </p:spTree>
    <p:extLst>
      <p:ext uri="{BB962C8B-B14F-4D97-AF65-F5344CB8AC3E}">
        <p14:creationId xmlns:p14="http://schemas.microsoft.com/office/powerpoint/2010/main" val="1850733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8" indent="0" algn="ctr">
              <a:buNone/>
              <a:defRPr sz="1500"/>
            </a:lvl2pPr>
            <a:lvl3pPr marL="685817" indent="0" algn="ctr">
              <a:buNone/>
              <a:defRPr sz="1350"/>
            </a:lvl3pPr>
            <a:lvl4pPr marL="1028726" indent="0" algn="ctr">
              <a:buNone/>
              <a:defRPr sz="1200"/>
            </a:lvl4pPr>
            <a:lvl5pPr marL="1371634" indent="0" algn="ctr">
              <a:buNone/>
              <a:defRPr sz="1200"/>
            </a:lvl5pPr>
            <a:lvl6pPr marL="1714543" indent="0" algn="ctr">
              <a:buNone/>
              <a:defRPr sz="1200"/>
            </a:lvl6pPr>
            <a:lvl7pPr marL="2057452" indent="0" algn="ctr">
              <a:buNone/>
              <a:defRPr sz="1200"/>
            </a:lvl7pPr>
            <a:lvl8pPr marL="2400360" indent="0" algn="ctr">
              <a:buNone/>
              <a:defRPr sz="1200"/>
            </a:lvl8pPr>
            <a:lvl9pPr marL="2743269"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53404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06700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56294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432477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8"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8" y="6629227"/>
            <a:ext cx="5915025" cy="2166937"/>
          </a:xfrm>
        </p:spPr>
        <p:txBody>
          <a:bodyPr/>
          <a:lstStyle>
            <a:lvl1pPr marL="0" indent="0">
              <a:buNone/>
              <a:defRPr sz="1800">
                <a:solidFill>
                  <a:schemeClr val="tx1"/>
                </a:solidFill>
              </a:defRPr>
            </a:lvl1pPr>
            <a:lvl2pPr marL="342908" indent="0">
              <a:buNone/>
              <a:defRPr sz="1500">
                <a:solidFill>
                  <a:schemeClr val="tx1">
                    <a:tint val="75000"/>
                  </a:schemeClr>
                </a:solidFill>
              </a:defRPr>
            </a:lvl2pPr>
            <a:lvl3pPr marL="685817" indent="0">
              <a:buNone/>
              <a:defRPr sz="1350">
                <a:solidFill>
                  <a:schemeClr val="tx1">
                    <a:tint val="75000"/>
                  </a:schemeClr>
                </a:solidFill>
              </a:defRPr>
            </a:lvl3pPr>
            <a:lvl4pPr marL="1028726" indent="0">
              <a:buNone/>
              <a:defRPr sz="1200">
                <a:solidFill>
                  <a:schemeClr val="tx1">
                    <a:tint val="75000"/>
                  </a:schemeClr>
                </a:solidFill>
              </a:defRPr>
            </a:lvl4pPr>
            <a:lvl5pPr marL="1371634" indent="0">
              <a:buNone/>
              <a:defRPr sz="1200">
                <a:solidFill>
                  <a:schemeClr val="tx1">
                    <a:tint val="75000"/>
                  </a:schemeClr>
                </a:solidFill>
              </a:defRPr>
            </a:lvl5pPr>
            <a:lvl6pPr marL="1714543" indent="0">
              <a:buNone/>
              <a:defRPr sz="1200">
                <a:solidFill>
                  <a:schemeClr val="tx1">
                    <a:tint val="75000"/>
                  </a:schemeClr>
                </a:solidFill>
              </a:defRPr>
            </a:lvl6pPr>
            <a:lvl7pPr marL="2057452" indent="0">
              <a:buNone/>
              <a:defRPr sz="1200">
                <a:solidFill>
                  <a:schemeClr val="tx1">
                    <a:tint val="75000"/>
                  </a:schemeClr>
                </a:solidFill>
              </a:defRPr>
            </a:lvl7pPr>
            <a:lvl8pPr marL="2400360" indent="0">
              <a:buNone/>
              <a:defRPr sz="1200">
                <a:solidFill>
                  <a:schemeClr val="tx1">
                    <a:tint val="75000"/>
                  </a:schemeClr>
                </a:solidFill>
              </a:defRPr>
            </a:lvl8pPr>
            <a:lvl9pPr marL="2743269"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88604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08401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8"/>
            <a:ext cx="2901255" cy="1190095"/>
          </a:xfrm>
        </p:spPr>
        <p:txBody>
          <a:bodyPr anchor="b"/>
          <a:lstStyle>
            <a:lvl1pPr marL="0" indent="0">
              <a:buNone/>
              <a:defRPr sz="1800" b="1"/>
            </a:lvl1pPr>
            <a:lvl2pPr marL="342908" indent="0">
              <a:buNone/>
              <a:defRPr sz="1500" b="1"/>
            </a:lvl2pPr>
            <a:lvl3pPr marL="685817" indent="0">
              <a:buNone/>
              <a:defRPr sz="1350" b="1"/>
            </a:lvl3pPr>
            <a:lvl4pPr marL="1028726" indent="0">
              <a:buNone/>
              <a:defRPr sz="1200" b="1"/>
            </a:lvl4pPr>
            <a:lvl5pPr marL="1371634" indent="0">
              <a:buNone/>
              <a:defRPr sz="1200" b="1"/>
            </a:lvl5pPr>
            <a:lvl6pPr marL="1714543" indent="0">
              <a:buNone/>
              <a:defRPr sz="1200" b="1"/>
            </a:lvl6pPr>
            <a:lvl7pPr marL="2057452" indent="0">
              <a:buNone/>
              <a:defRPr sz="1200" b="1"/>
            </a:lvl7pPr>
            <a:lvl8pPr marL="2400360" indent="0">
              <a:buNone/>
              <a:defRPr sz="1200" b="1"/>
            </a:lvl8pPr>
            <a:lvl9pPr marL="2743269"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3"/>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5" y="2428348"/>
            <a:ext cx="2915543" cy="1190095"/>
          </a:xfrm>
        </p:spPr>
        <p:txBody>
          <a:bodyPr anchor="b"/>
          <a:lstStyle>
            <a:lvl1pPr marL="0" indent="0">
              <a:buNone/>
              <a:defRPr sz="1800" b="1"/>
            </a:lvl1pPr>
            <a:lvl2pPr marL="342908" indent="0">
              <a:buNone/>
              <a:defRPr sz="1500" b="1"/>
            </a:lvl2pPr>
            <a:lvl3pPr marL="685817" indent="0">
              <a:buNone/>
              <a:defRPr sz="1350" b="1"/>
            </a:lvl3pPr>
            <a:lvl4pPr marL="1028726" indent="0">
              <a:buNone/>
              <a:defRPr sz="1200" b="1"/>
            </a:lvl4pPr>
            <a:lvl5pPr marL="1371634" indent="0">
              <a:buNone/>
              <a:defRPr sz="1200" b="1"/>
            </a:lvl5pPr>
            <a:lvl6pPr marL="1714543" indent="0">
              <a:buNone/>
              <a:defRPr sz="1200" b="1"/>
            </a:lvl6pPr>
            <a:lvl7pPr marL="2057452" indent="0">
              <a:buNone/>
              <a:defRPr sz="1200" b="1"/>
            </a:lvl7pPr>
            <a:lvl8pPr marL="2400360" indent="0">
              <a:buNone/>
              <a:defRPr sz="1200" b="1"/>
            </a:lvl8pPr>
            <a:lvl9pPr marL="2743269"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5" y="3618443"/>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01936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654987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144630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5" y="1426284"/>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908" indent="0">
              <a:buNone/>
              <a:defRPr sz="1050"/>
            </a:lvl2pPr>
            <a:lvl3pPr marL="685817" indent="0">
              <a:buNone/>
              <a:defRPr sz="900"/>
            </a:lvl3pPr>
            <a:lvl4pPr marL="1028726" indent="0">
              <a:buNone/>
              <a:defRPr sz="750"/>
            </a:lvl4pPr>
            <a:lvl5pPr marL="1371634" indent="0">
              <a:buNone/>
              <a:defRPr sz="750"/>
            </a:lvl5pPr>
            <a:lvl6pPr marL="1714543" indent="0">
              <a:buNone/>
              <a:defRPr sz="750"/>
            </a:lvl6pPr>
            <a:lvl7pPr marL="2057452" indent="0">
              <a:buNone/>
              <a:defRPr sz="750"/>
            </a:lvl7pPr>
            <a:lvl8pPr marL="2400360" indent="0">
              <a:buNone/>
              <a:defRPr sz="750"/>
            </a:lvl8pPr>
            <a:lvl9pPr marL="2743269"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918154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5" y="1426284"/>
            <a:ext cx="3471863" cy="7039681"/>
          </a:xfrm>
        </p:spPr>
        <p:txBody>
          <a:bodyPr anchor="t"/>
          <a:lstStyle>
            <a:lvl1pPr marL="0" indent="0">
              <a:buNone/>
              <a:defRPr sz="2400"/>
            </a:lvl1pPr>
            <a:lvl2pPr marL="342908" indent="0">
              <a:buNone/>
              <a:defRPr sz="2100"/>
            </a:lvl2pPr>
            <a:lvl3pPr marL="685817" indent="0">
              <a:buNone/>
              <a:defRPr sz="1800"/>
            </a:lvl3pPr>
            <a:lvl4pPr marL="1028726" indent="0">
              <a:buNone/>
              <a:defRPr sz="1500"/>
            </a:lvl4pPr>
            <a:lvl5pPr marL="1371634" indent="0">
              <a:buNone/>
              <a:defRPr sz="1500"/>
            </a:lvl5pPr>
            <a:lvl6pPr marL="1714543" indent="0">
              <a:buNone/>
              <a:defRPr sz="1500"/>
            </a:lvl6pPr>
            <a:lvl7pPr marL="2057452" indent="0">
              <a:buNone/>
              <a:defRPr sz="1500"/>
            </a:lvl7pPr>
            <a:lvl8pPr marL="2400360" indent="0">
              <a:buNone/>
              <a:defRPr sz="1500"/>
            </a:lvl8pPr>
            <a:lvl9pPr marL="2743269"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908" indent="0">
              <a:buNone/>
              <a:defRPr sz="1050"/>
            </a:lvl2pPr>
            <a:lvl3pPr marL="685817" indent="0">
              <a:buNone/>
              <a:defRPr sz="900"/>
            </a:lvl3pPr>
            <a:lvl4pPr marL="1028726" indent="0">
              <a:buNone/>
              <a:defRPr sz="750"/>
            </a:lvl4pPr>
            <a:lvl5pPr marL="1371634" indent="0">
              <a:buNone/>
              <a:defRPr sz="750"/>
            </a:lvl5pPr>
            <a:lvl6pPr marL="1714543" indent="0">
              <a:buNone/>
              <a:defRPr sz="750"/>
            </a:lvl6pPr>
            <a:lvl7pPr marL="2057452" indent="0">
              <a:buNone/>
              <a:defRPr sz="750"/>
            </a:lvl7pPr>
            <a:lvl8pPr marL="2400360" indent="0">
              <a:buNone/>
              <a:defRPr sz="750"/>
            </a:lvl8pPr>
            <a:lvl9pPr marL="2743269"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B729374-ACAD-4EC8-9F32-0279C6AA1949}" type="datetimeFigureOut">
              <a:rPr kumimoji="1" lang="ja-JP" altLang="en-US" smtClean="0"/>
              <a:t>2025/5/23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216927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0"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90"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B729374-ACAD-4EC8-9F32-0279C6AA1949}" type="datetimeFigureOut">
              <a:rPr kumimoji="1" lang="ja-JP" altLang="en-US" smtClean="0"/>
              <a:t>2025/5/23</a:t>
            </a:fld>
            <a:endParaRPr kumimoji="1" lang="ja-JP" altLang="en-US"/>
          </a:p>
        </p:txBody>
      </p:sp>
      <p:sp>
        <p:nvSpPr>
          <p:cNvPr id="5" name="Footer Placeholder 4"/>
          <p:cNvSpPr>
            <a:spLocks noGrp="1"/>
          </p:cNvSpPr>
          <p:nvPr>
            <p:ph type="ftr" sz="quarter" idx="3"/>
          </p:nvPr>
        </p:nvSpPr>
        <p:spPr>
          <a:xfrm>
            <a:off x="2271715" y="9181398"/>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4873710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17"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5" indent="-171455" algn="l" defTabSz="685817"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63" indent="-171455" algn="l" defTabSz="685817"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71" indent="-171455" algn="l" defTabSz="685817"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80"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89"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97"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906"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814"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723" indent="-171455" algn="l" defTabSz="68581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17" rtl="0" eaLnBrk="1" latinLnBrk="0" hangingPunct="1">
        <a:defRPr kumimoji="1" sz="1350" kern="1200">
          <a:solidFill>
            <a:schemeClr val="tx1"/>
          </a:solidFill>
          <a:latin typeface="+mn-lt"/>
          <a:ea typeface="+mn-ea"/>
          <a:cs typeface="+mn-cs"/>
        </a:defRPr>
      </a:lvl1pPr>
      <a:lvl2pPr marL="342908" algn="l" defTabSz="685817" rtl="0" eaLnBrk="1" latinLnBrk="0" hangingPunct="1">
        <a:defRPr kumimoji="1" sz="1350" kern="1200">
          <a:solidFill>
            <a:schemeClr val="tx1"/>
          </a:solidFill>
          <a:latin typeface="+mn-lt"/>
          <a:ea typeface="+mn-ea"/>
          <a:cs typeface="+mn-cs"/>
        </a:defRPr>
      </a:lvl2pPr>
      <a:lvl3pPr marL="685817" algn="l" defTabSz="685817" rtl="0" eaLnBrk="1" latinLnBrk="0" hangingPunct="1">
        <a:defRPr kumimoji="1" sz="1350" kern="1200">
          <a:solidFill>
            <a:schemeClr val="tx1"/>
          </a:solidFill>
          <a:latin typeface="+mn-lt"/>
          <a:ea typeface="+mn-ea"/>
          <a:cs typeface="+mn-cs"/>
        </a:defRPr>
      </a:lvl3pPr>
      <a:lvl4pPr marL="1028726" algn="l" defTabSz="685817" rtl="0" eaLnBrk="1" latinLnBrk="0" hangingPunct="1">
        <a:defRPr kumimoji="1" sz="1350" kern="1200">
          <a:solidFill>
            <a:schemeClr val="tx1"/>
          </a:solidFill>
          <a:latin typeface="+mn-lt"/>
          <a:ea typeface="+mn-ea"/>
          <a:cs typeface="+mn-cs"/>
        </a:defRPr>
      </a:lvl4pPr>
      <a:lvl5pPr marL="1371634" algn="l" defTabSz="685817" rtl="0" eaLnBrk="1" latinLnBrk="0" hangingPunct="1">
        <a:defRPr kumimoji="1" sz="1350" kern="1200">
          <a:solidFill>
            <a:schemeClr val="tx1"/>
          </a:solidFill>
          <a:latin typeface="+mn-lt"/>
          <a:ea typeface="+mn-ea"/>
          <a:cs typeface="+mn-cs"/>
        </a:defRPr>
      </a:lvl5pPr>
      <a:lvl6pPr marL="1714543" algn="l" defTabSz="685817" rtl="0" eaLnBrk="1" latinLnBrk="0" hangingPunct="1">
        <a:defRPr kumimoji="1" sz="1350" kern="1200">
          <a:solidFill>
            <a:schemeClr val="tx1"/>
          </a:solidFill>
          <a:latin typeface="+mn-lt"/>
          <a:ea typeface="+mn-ea"/>
          <a:cs typeface="+mn-cs"/>
        </a:defRPr>
      </a:lvl6pPr>
      <a:lvl7pPr marL="2057452" algn="l" defTabSz="685817" rtl="0" eaLnBrk="1" latinLnBrk="0" hangingPunct="1">
        <a:defRPr kumimoji="1" sz="1350" kern="1200">
          <a:solidFill>
            <a:schemeClr val="tx1"/>
          </a:solidFill>
          <a:latin typeface="+mn-lt"/>
          <a:ea typeface="+mn-ea"/>
          <a:cs typeface="+mn-cs"/>
        </a:defRPr>
      </a:lvl7pPr>
      <a:lvl8pPr marL="2400360" algn="l" defTabSz="685817" rtl="0" eaLnBrk="1" latinLnBrk="0" hangingPunct="1">
        <a:defRPr kumimoji="1" sz="1350" kern="1200">
          <a:solidFill>
            <a:schemeClr val="tx1"/>
          </a:solidFill>
          <a:latin typeface="+mn-lt"/>
          <a:ea typeface="+mn-ea"/>
          <a:cs typeface="+mn-cs"/>
        </a:defRPr>
      </a:lvl8pPr>
      <a:lvl9pPr marL="2743269" algn="l" defTabSz="685817"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hlw.go.jp/stf/seisakunitsuite/bunya/0000084783.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nanbyou.or.j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01D813DB-D9C8-4B69-B4F9-94BB352194E1}"/>
              </a:ext>
            </a:extLst>
          </p:cNvPr>
          <p:cNvSpPr/>
          <p:nvPr/>
        </p:nvSpPr>
        <p:spPr>
          <a:xfrm>
            <a:off x="60410" y="4102385"/>
            <a:ext cx="6756979" cy="5065855"/>
          </a:xfrm>
          <a:prstGeom prst="rect">
            <a:avLst/>
          </a:prstGeom>
          <a:noFill/>
          <a:ln w="38100" cap="flat" cmpd="sng" algn="ctr">
            <a:solidFill>
              <a:srgbClr val="0070C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599150" y="214937"/>
            <a:ext cx="5572125" cy="315274"/>
          </a:xfrm>
          <a:noFill/>
        </p:spPr>
        <p:txBody>
          <a:bodyPr>
            <a:noAutofit/>
          </a:bodyPr>
          <a:lstStyle/>
          <a:p>
            <a:pPr algn="ctr"/>
            <a:r>
              <a:rPr lang="ja-JP" altLang="en-US" sz="2275" b="1" dirty="0">
                <a:latin typeface="Meiryo UI" panose="020B0604030504040204" pitchFamily="50" charset="-128"/>
                <a:ea typeface="Meiryo UI" panose="020B0604030504040204" pitchFamily="50" charset="-128"/>
              </a:rPr>
              <a:t>臨床調査個人票 作成依頼書</a:t>
            </a:r>
            <a:r>
              <a:rPr lang="ja-JP" altLang="en-US" sz="1625" b="1" dirty="0">
                <a:latin typeface="Meiryo UI" panose="020B0604030504040204" pitchFamily="50" charset="-128"/>
                <a:ea typeface="Meiryo UI" panose="020B0604030504040204" pitchFamily="50" charset="-128"/>
              </a:rPr>
              <a:t>（きみどり）</a:t>
            </a: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960838122"/>
              </p:ext>
            </p:extLst>
          </p:nvPr>
        </p:nvGraphicFramePr>
        <p:xfrm>
          <a:off x="1090614" y="1905021"/>
          <a:ext cx="4805958" cy="668659"/>
        </p:xfrm>
        <a:graphic>
          <a:graphicData uri="http://schemas.openxmlformats.org/drawingml/2006/table">
            <a:tbl>
              <a:tblPr bandRow="1">
                <a:tableStyleId>{5C22544A-7EE6-4342-B048-85BDC9FD1C3A}</a:tableStyleId>
              </a:tblPr>
              <a:tblGrid>
                <a:gridCol w="890546">
                  <a:extLst>
                    <a:ext uri="{9D8B030D-6E8A-4147-A177-3AD203B41FA5}">
                      <a16:colId xmlns:a16="http://schemas.microsoft.com/office/drawing/2014/main" val="4247831783"/>
                    </a:ext>
                  </a:extLst>
                </a:gridCol>
                <a:gridCol w="2313426">
                  <a:extLst>
                    <a:ext uri="{9D8B030D-6E8A-4147-A177-3AD203B41FA5}">
                      <a16:colId xmlns:a16="http://schemas.microsoft.com/office/drawing/2014/main" val="173760904"/>
                    </a:ext>
                  </a:extLst>
                </a:gridCol>
                <a:gridCol w="1601986">
                  <a:extLst>
                    <a:ext uri="{9D8B030D-6E8A-4147-A177-3AD203B41FA5}">
                      <a16:colId xmlns:a16="http://schemas.microsoft.com/office/drawing/2014/main" val="1764591947"/>
                    </a:ext>
                  </a:extLst>
                </a:gridCol>
              </a:tblGrid>
              <a:tr h="247652">
                <a:tc>
                  <a:txBody>
                    <a:bodyPr/>
                    <a:lstStyle/>
                    <a:p>
                      <a:pPr algn="ctr"/>
                      <a:r>
                        <a:rPr kumimoji="1" lang="ja-JP" altLang="en-US" sz="1100" dirty="0">
                          <a:latin typeface="UD デジタル 教科書体 NK-R" panose="02020400000000000000" pitchFamily="18" charset="-128"/>
                          <a:ea typeface="UD デジタル 教科書体 NK-R" panose="02020400000000000000" pitchFamily="18" charset="-128"/>
                        </a:rPr>
                        <a:t>フリガナ</a:t>
                      </a:r>
                    </a:p>
                  </a:txBody>
                  <a:tcPr marL="74295" marR="74295" marT="37148" marB="37148">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UD デジタル 教科書体 NK-R" panose="02020400000000000000" pitchFamily="18" charset="-128"/>
                        <a:ea typeface="UD デジタル 教科書体 NK-R" panose="02020400000000000000" pitchFamily="18" charset="-128"/>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a:latin typeface="UD デジタル 教科書体 NK-R" panose="02020400000000000000" pitchFamily="18" charset="-128"/>
                          <a:ea typeface="UD デジタル 教科書体 NK-R" panose="02020400000000000000" pitchFamily="18" charset="-128"/>
                        </a:rPr>
                        <a:t>生年月日</a:t>
                      </a:r>
                    </a:p>
                  </a:txBody>
                  <a:tcPr marL="74295" marR="74295" marT="37148" marB="37148">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606215"/>
                  </a:ext>
                </a:extLst>
              </a:tr>
              <a:tr h="421007">
                <a:tc>
                  <a:txBody>
                    <a:bodyPr/>
                    <a:lstStyle/>
                    <a:p>
                      <a:pPr algn="ctr"/>
                      <a:endParaRPr kumimoji="1" lang="en-US" altLang="ja-JP" sz="1100" dirty="0">
                        <a:latin typeface="UD デジタル 教科書体 NK-R" panose="02020400000000000000" pitchFamily="18" charset="-128"/>
                        <a:ea typeface="UD デジタル 教科書体 NK-R" panose="02020400000000000000" pitchFamily="18" charset="-128"/>
                      </a:endParaRPr>
                    </a:p>
                    <a:p>
                      <a:pPr algn="ctr"/>
                      <a:r>
                        <a:rPr kumimoji="1" lang="ja-JP" altLang="en-US" sz="1100" dirty="0">
                          <a:latin typeface="UD デジタル 教科書体 NK-R" panose="02020400000000000000" pitchFamily="18" charset="-128"/>
                          <a:ea typeface="UD デジタル 教科書体 NK-R" panose="02020400000000000000" pitchFamily="18" charset="-128"/>
                        </a:rPr>
                        <a:t>患者氏名</a:t>
                      </a:r>
                    </a:p>
                  </a:txBody>
                  <a:tcPr marL="74295" marR="74295" marT="37148" marB="37148">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UD デジタル 教科書体 NK-R" panose="02020400000000000000" pitchFamily="18" charset="-128"/>
                        <a:ea typeface="UD デジタル 教科書体 NK-R" panose="02020400000000000000" pitchFamily="18" charset="-128"/>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kumimoji="1" lang="ja-JP" altLang="en-US" sz="1100" dirty="0">
                          <a:latin typeface="UD デジタル 教科書体 NK-R" panose="02020400000000000000" pitchFamily="18" charset="-128"/>
                          <a:ea typeface="UD デジタル 教科書体 NK-R" panose="02020400000000000000" pitchFamily="18" charset="-128"/>
                        </a:rPr>
                        <a:t>　　　　</a:t>
                      </a:r>
                      <a:endParaRPr kumimoji="1" lang="en-US" altLang="ja-JP"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　　　　　　　年　　　　月　　　日</a:t>
                      </a:r>
                    </a:p>
                  </a:txBody>
                  <a:tcPr marL="74295" marR="74295" marT="37148" marB="37148">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4600443"/>
                  </a:ext>
                </a:extLst>
              </a:tr>
            </a:tbl>
          </a:graphicData>
        </a:graphic>
      </p:graphicFrame>
      <p:sp>
        <p:nvSpPr>
          <p:cNvPr id="9" name="正方形/長方形 8"/>
          <p:cNvSpPr/>
          <p:nvPr/>
        </p:nvSpPr>
        <p:spPr>
          <a:xfrm>
            <a:off x="36535" y="146034"/>
            <a:ext cx="6780854" cy="39436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solidFill>
                <a:schemeClr val="tx1"/>
              </a:solidFill>
              <a:latin typeface="Meiryo UI" panose="020B0604030504040204" pitchFamily="50" charset="-128"/>
              <a:ea typeface="Meiryo UI" panose="020B0604030504040204" pitchFamily="50" charset="-128"/>
            </a:endParaRPr>
          </a:p>
        </p:txBody>
      </p:sp>
      <p:sp>
        <p:nvSpPr>
          <p:cNvPr id="18" name="タイトル 1"/>
          <p:cNvSpPr txBox="1">
            <a:spLocks/>
          </p:cNvSpPr>
          <p:nvPr/>
        </p:nvSpPr>
        <p:spPr>
          <a:xfrm>
            <a:off x="73789" y="644817"/>
            <a:ext cx="6756979" cy="1061690"/>
          </a:xfrm>
          <a:prstGeom prst="rect">
            <a:avLst/>
          </a:prstGeom>
          <a:solidFill>
            <a:schemeClr val="accent1">
              <a:lumMod val="40000"/>
              <a:lumOff val="60000"/>
            </a:schemeClr>
          </a:solidFill>
        </p:spPr>
        <p:txBody>
          <a:bodyPr vert="horz" lIns="74295" tIns="37148" rIns="74295" bIns="37148"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lnSpc>
                <a:spcPts val="2730"/>
              </a:lnSpc>
            </a:pPr>
            <a:r>
              <a:rPr lang="ja-JP" altLang="en-US" sz="2000" dirty="0">
                <a:latin typeface="Meiryo UI" panose="020B0604030504040204" pitchFamily="50" charset="-128"/>
                <a:ea typeface="Meiryo UI" panose="020B0604030504040204" pitchFamily="50" charset="-128"/>
              </a:rPr>
              <a:t>太枠内の</a:t>
            </a:r>
            <a:r>
              <a:rPr lang="ja-JP" altLang="en-US" sz="2000" b="1" dirty="0">
                <a:latin typeface="Meiryo UI" panose="020B0604030504040204" pitchFamily="50" charset="-128"/>
                <a:ea typeface="Meiryo UI" panose="020B0604030504040204" pitchFamily="50" charset="-128"/>
              </a:rPr>
              <a:t>「氏名・生年月日」を記入</a:t>
            </a:r>
            <a:r>
              <a:rPr lang="ja-JP" altLang="en-US" sz="2000" dirty="0">
                <a:latin typeface="Meiryo UI" panose="020B0604030504040204" pitchFamily="50" charset="-128"/>
                <a:ea typeface="Meiryo UI" panose="020B0604030504040204" pitchFamily="50" charset="-128"/>
              </a:rPr>
              <a:t>し、</a:t>
            </a:r>
            <a:endParaRPr lang="en-US" altLang="ja-JP" sz="2000" dirty="0">
              <a:latin typeface="Meiryo UI" panose="020B0604030504040204" pitchFamily="50" charset="-128"/>
              <a:ea typeface="Meiryo UI" panose="020B0604030504040204" pitchFamily="50" charset="-128"/>
            </a:endParaRPr>
          </a:p>
          <a:p>
            <a:pPr algn="ctr">
              <a:lnSpc>
                <a:spcPts val="2730"/>
              </a:lnSpc>
            </a:pPr>
            <a:r>
              <a:rPr lang="ja-JP" altLang="en-US" sz="2000" b="1" dirty="0">
                <a:latin typeface="Meiryo UI" panose="020B0604030504040204" pitchFamily="50" charset="-128"/>
                <a:ea typeface="Meiryo UI" panose="020B0604030504040204" pitchFamily="50" charset="-128"/>
              </a:rPr>
              <a:t>難病（協力）指定医に依頼してください。</a:t>
            </a:r>
            <a:endParaRPr lang="en-US" altLang="ja-JP" sz="2000" b="1" dirty="0">
              <a:latin typeface="Meiryo UI" panose="020B0604030504040204" pitchFamily="50" charset="-128"/>
              <a:ea typeface="Meiryo UI" panose="020B0604030504040204" pitchFamily="50" charset="-128"/>
            </a:endParaRPr>
          </a:p>
          <a:p>
            <a:pPr algn="ctr">
              <a:lnSpc>
                <a:spcPts val="2730"/>
              </a:lnSpc>
            </a:pP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注意</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「臨床調査個人票」の様式は同封しておりません。</a:t>
            </a:r>
            <a:endParaRPr lang="en-US" altLang="ja-JP" sz="2275" b="1"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FD7688AF-4A0F-4872-9E90-3280A35CBB2F}"/>
              </a:ext>
            </a:extLst>
          </p:cNvPr>
          <p:cNvSpPr txBox="1"/>
          <p:nvPr/>
        </p:nvSpPr>
        <p:spPr>
          <a:xfrm>
            <a:off x="1425963" y="3251390"/>
            <a:ext cx="4290414" cy="492443"/>
          </a:xfrm>
          <a:prstGeom prst="rect">
            <a:avLst/>
          </a:prstGeom>
          <a:noFill/>
        </p:spPr>
        <p:txBody>
          <a:bodyPr wrap="square" rtlCol="0">
            <a:spAutoFit/>
          </a:bodyPr>
          <a:lstStyle/>
          <a:p>
            <a:r>
              <a:rPr lang="ja-JP" altLang="en-US" sz="1300" dirty="0">
                <a:latin typeface="Meiryo UI" panose="020B0604030504040204" pitchFamily="50" charset="-128"/>
                <a:ea typeface="Meiryo UI" panose="020B0604030504040204" pitchFamily="50" charset="-128"/>
              </a:rPr>
              <a:t>　医療機関から「臨床調査個人票」を受け取り、</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　</a:t>
            </a:r>
          </a:p>
        </p:txBody>
      </p:sp>
      <p:sp>
        <p:nvSpPr>
          <p:cNvPr id="20" name="テキスト ボックス 19">
            <a:extLst>
              <a:ext uri="{FF2B5EF4-FFF2-40B4-BE49-F238E27FC236}">
                <a16:creationId xmlns:a16="http://schemas.microsoft.com/office/drawing/2014/main" id="{8B38FEDE-B1A8-4356-9E0A-0294C597F94C}"/>
              </a:ext>
            </a:extLst>
          </p:cNvPr>
          <p:cNvSpPr txBox="1"/>
          <p:nvPr/>
        </p:nvSpPr>
        <p:spPr>
          <a:xfrm>
            <a:off x="655005" y="2714904"/>
            <a:ext cx="871218" cy="292388"/>
          </a:xfrm>
          <a:prstGeom prst="rect">
            <a:avLst/>
          </a:prstGeom>
          <a:solidFill>
            <a:schemeClr val="tx2"/>
          </a:solidFill>
        </p:spPr>
        <p:txBody>
          <a:bodyPr wrap="square" rtlCol="0">
            <a:spAutoFit/>
          </a:bodyPr>
          <a:lstStyle/>
          <a:p>
            <a:r>
              <a:rPr kumimoji="1" lang="ja-JP" altLang="en-US" sz="1300" b="1" dirty="0">
                <a:solidFill>
                  <a:schemeClr val="bg1"/>
                </a:solidFill>
                <a:latin typeface="Meiryo UI" panose="020B0604030504040204" pitchFamily="50" charset="-128"/>
                <a:ea typeface="Meiryo UI" panose="020B0604030504040204" pitchFamily="50" charset="-128"/>
              </a:rPr>
              <a:t>ステップ</a:t>
            </a:r>
            <a:r>
              <a:rPr kumimoji="1" lang="en-US" altLang="ja-JP" sz="1300" b="1" dirty="0">
                <a:solidFill>
                  <a:schemeClr val="bg1"/>
                </a:solidFill>
                <a:latin typeface="Meiryo UI" panose="020B0604030504040204" pitchFamily="50" charset="-128"/>
                <a:ea typeface="Meiryo UI" panose="020B0604030504040204" pitchFamily="50" charset="-128"/>
              </a:rPr>
              <a:t>1</a:t>
            </a:r>
          </a:p>
        </p:txBody>
      </p:sp>
      <p:sp>
        <p:nvSpPr>
          <p:cNvPr id="22" name="テキスト ボックス 21">
            <a:extLst>
              <a:ext uri="{FF2B5EF4-FFF2-40B4-BE49-F238E27FC236}">
                <a16:creationId xmlns:a16="http://schemas.microsoft.com/office/drawing/2014/main" id="{AC8DFB82-97B0-45DF-A485-BF6497BDF4BD}"/>
              </a:ext>
            </a:extLst>
          </p:cNvPr>
          <p:cNvSpPr txBox="1"/>
          <p:nvPr/>
        </p:nvSpPr>
        <p:spPr>
          <a:xfrm>
            <a:off x="655005" y="3237820"/>
            <a:ext cx="871218" cy="292388"/>
          </a:xfrm>
          <a:prstGeom prst="rect">
            <a:avLst/>
          </a:prstGeom>
          <a:solidFill>
            <a:schemeClr val="tx2"/>
          </a:solidFill>
        </p:spPr>
        <p:txBody>
          <a:bodyPr wrap="square" rtlCol="0">
            <a:spAutoFit/>
          </a:bodyPr>
          <a:lstStyle/>
          <a:p>
            <a:r>
              <a:rPr kumimoji="1" lang="ja-JP" altLang="en-US" sz="1300" b="1" dirty="0">
                <a:solidFill>
                  <a:schemeClr val="bg1"/>
                </a:solidFill>
                <a:latin typeface="Meiryo UI" panose="020B0604030504040204" pitchFamily="50" charset="-128"/>
                <a:ea typeface="Meiryo UI" panose="020B0604030504040204" pitchFamily="50" charset="-128"/>
              </a:rPr>
              <a:t>ステップ２</a:t>
            </a:r>
            <a:endParaRPr kumimoji="1" lang="en-US" altLang="ja-JP" sz="13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D5F666B-D47C-4377-A4C6-EB3F059C5CAE}"/>
              </a:ext>
            </a:extLst>
          </p:cNvPr>
          <p:cNvSpPr txBox="1"/>
          <p:nvPr/>
        </p:nvSpPr>
        <p:spPr>
          <a:xfrm>
            <a:off x="1425963" y="2706706"/>
            <a:ext cx="4767578" cy="292388"/>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　「受給者証」とこの用紙を医療機関に提示する。</a:t>
            </a:r>
            <a:endParaRPr kumimoji="1" lang="en-US" altLang="ja-JP" sz="13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29AB3090-609E-4492-9E54-3ADD75C9BC5B}"/>
              </a:ext>
            </a:extLst>
          </p:cNvPr>
          <p:cNvSpPr txBox="1"/>
          <p:nvPr/>
        </p:nvSpPr>
        <p:spPr>
          <a:xfrm>
            <a:off x="1066740" y="1674526"/>
            <a:ext cx="1202382" cy="254813"/>
          </a:xfrm>
          <a:prstGeom prst="rect">
            <a:avLst/>
          </a:prstGeom>
          <a:noFill/>
        </p:spPr>
        <p:txBody>
          <a:bodyPr wrap="square" rtlCol="0">
            <a:spAutoFit/>
          </a:bodyPr>
          <a:lstStyle/>
          <a:p>
            <a:r>
              <a:rPr kumimoji="1" lang="ja-JP" altLang="en-US" sz="1056" dirty="0">
                <a:latin typeface="Meiryo UI" panose="020B0604030504040204" pitchFamily="50" charset="-128"/>
                <a:ea typeface="Meiryo UI" panose="020B0604030504040204" pitchFamily="50" charset="-128"/>
              </a:rPr>
              <a:t>受給者記入欄</a:t>
            </a:r>
          </a:p>
        </p:txBody>
      </p:sp>
      <p:sp>
        <p:nvSpPr>
          <p:cNvPr id="28" name="テキスト ボックス 27">
            <a:extLst>
              <a:ext uri="{FF2B5EF4-FFF2-40B4-BE49-F238E27FC236}">
                <a16:creationId xmlns:a16="http://schemas.microsoft.com/office/drawing/2014/main" id="{4A4C69B7-C2C6-4545-93D2-744AA9F96BF1}"/>
              </a:ext>
            </a:extLst>
          </p:cNvPr>
          <p:cNvSpPr txBox="1"/>
          <p:nvPr/>
        </p:nvSpPr>
        <p:spPr>
          <a:xfrm>
            <a:off x="1299942" y="3439899"/>
            <a:ext cx="4290414" cy="292388"/>
          </a:xfrm>
          <a:prstGeom prst="rect">
            <a:avLst/>
          </a:prstGeom>
          <a:noFill/>
        </p:spPr>
        <p:txBody>
          <a:bodyPr wrap="square" rtlCol="0">
            <a:spAutoFit/>
          </a:bodyPr>
          <a:lstStyle/>
          <a:p>
            <a:r>
              <a:rPr lang="ja-JP" altLang="en-US" sz="1300" dirty="0">
                <a:latin typeface="Meiryo UI" panose="020B0604030504040204" pitchFamily="50" charset="-128"/>
                <a:ea typeface="Meiryo UI" panose="020B0604030504040204" pitchFamily="50" charset="-128"/>
              </a:rPr>
              <a:t>　　他の必要書類とあわせて、茨木保健所に提出する。</a:t>
            </a:r>
            <a:endParaRPr kumimoji="1" lang="ja-JP" altLang="en-US" sz="13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292235D3-ACCF-4F56-881E-55078E835494}"/>
              </a:ext>
            </a:extLst>
          </p:cNvPr>
          <p:cNvSpPr txBox="1"/>
          <p:nvPr/>
        </p:nvSpPr>
        <p:spPr>
          <a:xfrm>
            <a:off x="1437171" y="2944320"/>
            <a:ext cx="4772697" cy="267446"/>
          </a:xfrm>
          <a:prstGeom prst="rect">
            <a:avLst/>
          </a:prstGeom>
          <a:noFill/>
        </p:spPr>
        <p:txBody>
          <a:bodyPr wrap="square" rtlCol="0">
            <a:spAutoFit/>
          </a:bodyPr>
          <a:lstStyle/>
          <a:p>
            <a:r>
              <a:rPr lang="ja-JP" altLang="en-US" sz="1138" dirty="0">
                <a:latin typeface="Meiryo UI" panose="020B0604030504040204" pitchFamily="50" charset="-128"/>
                <a:ea typeface="Meiryo UI" panose="020B0604030504040204" pitchFamily="50" charset="-128"/>
              </a:rPr>
              <a:t>　複数疾患の方は、本用紙を必要数コピーしてご使用ください。</a:t>
            </a:r>
          </a:p>
        </p:txBody>
      </p:sp>
      <p:sp>
        <p:nvSpPr>
          <p:cNvPr id="25" name="Oval 8">
            <a:extLst>
              <a:ext uri="{FF2B5EF4-FFF2-40B4-BE49-F238E27FC236}">
                <a16:creationId xmlns:a16="http://schemas.microsoft.com/office/drawing/2014/main" id="{1274F2E1-676C-4BC6-8F67-81919BE8047C}"/>
              </a:ext>
            </a:extLst>
          </p:cNvPr>
          <p:cNvSpPr>
            <a:spLocks noChangeArrowheads="1"/>
          </p:cNvSpPr>
          <p:nvPr/>
        </p:nvSpPr>
        <p:spPr bwMode="auto">
          <a:xfrm>
            <a:off x="6069088" y="23055"/>
            <a:ext cx="584550" cy="592071"/>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23"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B</a:t>
            </a:r>
          </a:p>
        </p:txBody>
      </p:sp>
      <p:sp>
        <p:nvSpPr>
          <p:cNvPr id="4" name="正方形/長方形 3">
            <a:extLst>
              <a:ext uri="{FF2B5EF4-FFF2-40B4-BE49-F238E27FC236}">
                <a16:creationId xmlns:a16="http://schemas.microsoft.com/office/drawing/2014/main" id="{C48ADDDB-58CF-4644-AA2D-790A4E720BFC}"/>
              </a:ext>
            </a:extLst>
          </p:cNvPr>
          <p:cNvSpPr/>
          <p:nvPr/>
        </p:nvSpPr>
        <p:spPr>
          <a:xfrm>
            <a:off x="60410" y="626354"/>
            <a:ext cx="6756979" cy="311747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D82BF533-D212-463B-9A18-56DCE8A2C5ED}"/>
              </a:ext>
            </a:extLst>
          </p:cNvPr>
          <p:cNvSpPr txBox="1"/>
          <p:nvPr/>
        </p:nvSpPr>
        <p:spPr>
          <a:xfrm>
            <a:off x="95619" y="4431032"/>
            <a:ext cx="6756978" cy="5363007"/>
          </a:xfrm>
          <a:prstGeom prst="rect">
            <a:avLst/>
          </a:prstGeom>
          <a:noFill/>
        </p:spPr>
        <p:txBody>
          <a:bodyPr wrap="square" rtlCol="0">
            <a:spAutoFit/>
          </a:bodyPr>
          <a:lstStyle/>
          <a:p>
            <a:pPr>
              <a:spcBef>
                <a:spcPts val="600"/>
              </a:spcBef>
              <a:spcAft>
                <a:spcPts val="600"/>
              </a:spcAft>
            </a:pP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更新手続きにかかる臨床調査個人票について</a:t>
            </a:r>
            <a:r>
              <a:rPr kumimoji="1" lang="en-US" altLang="ja-JP" sz="1600" dirty="0">
                <a:latin typeface="Meiryo UI" panose="020B0604030504040204" pitchFamily="50" charset="-128"/>
                <a:ea typeface="Meiryo UI" panose="020B0604030504040204" pitchFamily="50" charset="-128"/>
              </a:rPr>
              <a:t>】</a:t>
            </a:r>
          </a:p>
          <a:p>
            <a:pPr>
              <a:spcAft>
                <a:spcPts val="1200"/>
              </a:spcAft>
            </a:pPr>
            <a:r>
              <a:rPr kumimoji="1" lang="ja-JP" altLang="en-US" sz="1600" dirty="0">
                <a:latin typeface="Meiryo UI" panose="020B0604030504040204" pitchFamily="50" charset="-128"/>
                <a:ea typeface="Meiryo UI" panose="020B0604030504040204" pitchFamily="50" charset="-128"/>
              </a:rPr>
              <a:t>難病指定医（難病協力指定医）　様</a:t>
            </a:r>
            <a:endParaRPr kumimoji="1" lang="en-US" altLang="ja-JP" sz="1200" dirty="0">
              <a:latin typeface="Meiryo UI" panose="020B0604030504040204" pitchFamily="50" charset="-128"/>
              <a:ea typeface="Meiryo UI" panose="020B0604030504040204" pitchFamily="50" charset="-128"/>
            </a:endParaRPr>
          </a:p>
          <a:p>
            <a:pPr>
              <a:spcAft>
                <a:spcPts val="600"/>
              </a:spcAft>
            </a:pPr>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臨床調査個人票の作成依頼がありましたら、受給者証に記載の疾病名を確認していただき、</a:t>
            </a:r>
            <a:r>
              <a:rPr kumimoji="1" lang="ja-JP" altLang="en-US" sz="1400" b="1" u="wavyHeavy" dirty="0">
                <a:latin typeface="Meiryo UI" panose="020B0604030504040204" pitchFamily="50" charset="-128"/>
                <a:ea typeface="Meiryo UI" panose="020B0604030504040204" pitchFamily="50" charset="-128"/>
              </a:rPr>
              <a:t>①各医療機関にて下記</a:t>
            </a:r>
            <a:r>
              <a:rPr kumimoji="1" lang="en-US" altLang="ja-JP" sz="1400" b="1" u="wavyHeavy" dirty="0">
                <a:latin typeface="Meiryo UI" panose="020B0604030504040204" pitchFamily="50" charset="-128"/>
                <a:ea typeface="Meiryo UI" panose="020B0604030504040204" pitchFamily="50" charset="-128"/>
              </a:rPr>
              <a:t>HP</a:t>
            </a:r>
            <a:r>
              <a:rPr kumimoji="1" lang="ja-JP" altLang="en-US" sz="1400" b="1" u="wavyHeavy" dirty="0">
                <a:latin typeface="Meiryo UI" panose="020B0604030504040204" pitchFamily="50" charset="-128"/>
                <a:ea typeface="Meiryo UI" panose="020B0604030504040204" pitchFamily="50" charset="-128"/>
              </a:rPr>
              <a:t>より臨床調査個人票をダウンロードのうえ作成</a:t>
            </a:r>
            <a:r>
              <a:rPr kumimoji="1" lang="ja-JP" altLang="en-US" sz="1400" dirty="0">
                <a:latin typeface="Meiryo UI" panose="020B0604030504040204" pitchFamily="50" charset="-128"/>
                <a:ea typeface="Meiryo UI" panose="020B0604030504040204" pitchFamily="50" charset="-128"/>
              </a:rPr>
              <a:t>（手書きの場合は必ず、ボールペン等の消えない筆記具を使用）、または</a:t>
            </a:r>
            <a:r>
              <a:rPr kumimoji="1" lang="ja-JP" altLang="en-US" sz="1400" b="1" u="wavyHeavy" dirty="0">
                <a:latin typeface="Meiryo UI" panose="020B0604030504040204" pitchFamily="50" charset="-128"/>
                <a:ea typeface="Meiryo UI" panose="020B0604030504040204" pitchFamily="50" charset="-128"/>
              </a:rPr>
              <a:t>②難病データベース（</a:t>
            </a:r>
            <a:r>
              <a:rPr kumimoji="1" lang="en-US" altLang="ja-JP" sz="1400" b="1" u="wavyHeavy" dirty="0">
                <a:latin typeface="Meiryo UI" panose="020B0604030504040204" pitchFamily="50" charset="-128"/>
                <a:ea typeface="Meiryo UI" panose="020B0604030504040204" pitchFamily="50" charset="-128"/>
              </a:rPr>
              <a:t>DB</a:t>
            </a:r>
            <a:r>
              <a:rPr kumimoji="1" lang="ja-JP" altLang="en-US" sz="1400" b="1" u="wavyHeavy" dirty="0">
                <a:latin typeface="Meiryo UI" panose="020B0604030504040204" pitchFamily="50" charset="-128"/>
                <a:ea typeface="Meiryo UI" panose="020B0604030504040204" pitchFamily="50" charset="-128"/>
              </a:rPr>
              <a:t>）にてオンライン登録のうえアクセスキー付き臨床調査個人票を発行</a:t>
            </a:r>
            <a:r>
              <a:rPr kumimoji="1" lang="ja-JP" altLang="en-US" sz="1400" dirty="0">
                <a:latin typeface="Meiryo UI" panose="020B0604030504040204" pitchFamily="50" charset="-128"/>
                <a:ea typeface="Meiryo UI" panose="020B0604030504040204" pitchFamily="50" charset="-128"/>
              </a:rPr>
              <a:t>し、患者さまにお渡しいただきますよう、ご理解とご協力をお願いします。</a:t>
            </a:r>
            <a:endParaRPr kumimoji="1" lang="en-US" altLang="ja-JP" sz="1400" dirty="0">
              <a:latin typeface="Meiryo UI" panose="020B0604030504040204" pitchFamily="50" charset="-128"/>
              <a:ea typeface="Meiryo UI" panose="020B0604030504040204" pitchFamily="50" charset="-128"/>
            </a:endParaRPr>
          </a:p>
          <a:p>
            <a:pPr>
              <a:spcAft>
                <a:spcPts val="600"/>
              </a:spcAft>
            </a:pP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難病</a:t>
            </a:r>
            <a:r>
              <a:rPr kumimoji="1" lang="en-US" altLang="ja-JP" sz="1400" dirty="0">
                <a:latin typeface="Meiryo UI" panose="020B0604030504040204" pitchFamily="50" charset="-128"/>
                <a:ea typeface="Meiryo UI" panose="020B0604030504040204" pitchFamily="50" charset="-128"/>
              </a:rPr>
              <a:t>DB</a:t>
            </a:r>
            <a:r>
              <a:rPr kumimoji="1" lang="ja-JP" altLang="en-US" sz="1400" dirty="0">
                <a:latin typeface="Meiryo UI" panose="020B0604030504040204" pitchFamily="50" charset="-128"/>
                <a:ea typeface="Meiryo UI" panose="020B0604030504040204" pitchFamily="50" charset="-128"/>
              </a:rPr>
              <a:t>の利用については、裏面のご案内も参照してください）</a:t>
            </a:r>
            <a:endParaRPr kumimoji="1" lang="en-US" altLang="ja-JP" sz="1400" dirty="0">
              <a:latin typeface="Meiryo UI" panose="020B0604030504040204" pitchFamily="50" charset="-128"/>
              <a:ea typeface="Meiryo UI" panose="020B0604030504040204" pitchFamily="50" charset="-128"/>
            </a:endParaRPr>
          </a:p>
          <a:p>
            <a:pPr>
              <a:spcAft>
                <a:spcPts val="600"/>
              </a:spcAft>
            </a:pPr>
            <a:r>
              <a:rPr kumimoji="1" lang="ja-JP" altLang="en-US" sz="1400" dirty="0">
                <a:latin typeface="Meiryo UI" panose="020B0604030504040204" pitchFamily="50" charset="-128"/>
                <a:ea typeface="Meiryo UI" panose="020B0604030504040204" pitchFamily="50" charset="-128"/>
              </a:rPr>
              <a:t>　上記①または②の対応が難しい場合は、大阪府地域保健課難病認定グループに、様式の送付を依頼してください。</a:t>
            </a:r>
            <a:endParaRPr kumimoji="1" lang="en-US" altLang="ja-JP" sz="1400" dirty="0">
              <a:latin typeface="Meiryo UI" panose="020B0604030504040204" pitchFamily="50" charset="-128"/>
              <a:ea typeface="Meiryo UI" panose="020B0604030504040204" pitchFamily="50" charset="-128"/>
            </a:endParaRPr>
          </a:p>
          <a:p>
            <a:pPr>
              <a:spcAft>
                <a:spcPts val="1200"/>
              </a:spcAft>
            </a:pPr>
            <a:r>
              <a:rPr kumimoji="1" lang="ja-JP" altLang="en-US" sz="1400" dirty="0">
                <a:latin typeface="Meiryo UI" panose="020B0604030504040204" pitchFamily="50" charset="-128"/>
                <a:ea typeface="Meiryo UI" panose="020B0604030504040204" pitchFamily="50" charset="-128"/>
              </a:rPr>
              <a:t>　なお、</a:t>
            </a:r>
            <a:r>
              <a:rPr kumimoji="1" lang="ja-JP" altLang="en-US" sz="1400" b="1" u="sng" dirty="0">
                <a:latin typeface="Meiryo UI" panose="020B0604030504040204" pitchFamily="50" charset="-128"/>
                <a:ea typeface="Meiryo UI" panose="020B0604030504040204" pitchFamily="50" charset="-128"/>
              </a:rPr>
              <a:t>令和</a:t>
            </a:r>
            <a:r>
              <a:rPr kumimoji="1" lang="en-US" altLang="ja-JP" sz="1400" b="1" u="sng" dirty="0">
                <a:latin typeface="Meiryo UI" panose="020B0604030504040204" pitchFamily="50" charset="-128"/>
                <a:ea typeface="Meiryo UI" panose="020B0604030504040204" pitchFamily="50" charset="-128"/>
              </a:rPr>
              <a:t>6</a:t>
            </a:r>
            <a:r>
              <a:rPr kumimoji="1" lang="ja-JP" altLang="en-US" sz="1400" b="1" u="sng" dirty="0">
                <a:latin typeface="Meiryo UI" panose="020B0604030504040204" pitchFamily="50" charset="-128"/>
                <a:ea typeface="Meiryo UI" panose="020B0604030504040204" pitchFamily="50" charset="-128"/>
              </a:rPr>
              <a:t>年</a:t>
            </a:r>
            <a:r>
              <a:rPr kumimoji="1" lang="en-US" altLang="ja-JP" sz="1400" b="1" u="sng" dirty="0">
                <a:latin typeface="Meiryo UI" panose="020B0604030504040204" pitchFamily="50" charset="-128"/>
                <a:ea typeface="Meiryo UI" panose="020B0604030504040204" pitchFamily="50" charset="-128"/>
              </a:rPr>
              <a:t>4</a:t>
            </a:r>
            <a:r>
              <a:rPr kumimoji="1" lang="ja-JP" altLang="en-US" sz="1400" b="1" u="sng" dirty="0">
                <a:latin typeface="Meiryo UI" panose="020B0604030504040204" pitchFamily="50" charset="-128"/>
                <a:ea typeface="Meiryo UI" panose="020B0604030504040204" pitchFamily="50" charset="-128"/>
              </a:rPr>
              <a:t>月</a:t>
            </a:r>
            <a:r>
              <a:rPr kumimoji="1" lang="en-US" altLang="ja-JP" sz="1400" b="1" u="sng" dirty="0">
                <a:latin typeface="Meiryo UI" panose="020B0604030504040204" pitchFamily="50" charset="-128"/>
                <a:ea typeface="Meiryo UI" panose="020B0604030504040204" pitchFamily="50" charset="-128"/>
              </a:rPr>
              <a:t>1</a:t>
            </a:r>
            <a:r>
              <a:rPr kumimoji="1" lang="ja-JP" altLang="en-US" sz="1400" b="1" u="sng" dirty="0">
                <a:latin typeface="Meiryo UI" panose="020B0604030504040204" pitchFamily="50" charset="-128"/>
                <a:ea typeface="Meiryo UI" panose="020B0604030504040204" pitchFamily="50" charset="-128"/>
              </a:rPr>
              <a:t>日から一部の疾病について診断基準等が改定</a:t>
            </a:r>
            <a:r>
              <a:rPr kumimoji="1" lang="ja-JP" altLang="en-US" sz="1400" dirty="0">
                <a:latin typeface="Meiryo UI" panose="020B0604030504040204" pitchFamily="50" charset="-128"/>
                <a:ea typeface="Meiryo UI" panose="020B0604030504040204" pitchFamily="50" charset="-128"/>
              </a:rPr>
              <a:t>されたことに伴い、</a:t>
            </a:r>
            <a:r>
              <a:rPr kumimoji="1" lang="ja-JP" altLang="en-US" sz="1400" b="1" u="sng" dirty="0">
                <a:latin typeface="Meiryo UI" panose="020B0604030504040204" pitchFamily="50" charset="-128"/>
                <a:ea typeface="Meiryo UI" panose="020B0604030504040204" pitchFamily="50" charset="-128"/>
              </a:rPr>
              <a:t>全ての疾病で臨床調査個人票も改定</a:t>
            </a:r>
            <a:r>
              <a:rPr kumimoji="1" lang="ja-JP" altLang="en-US" sz="1400" dirty="0">
                <a:latin typeface="Meiryo UI" panose="020B0604030504040204" pitchFamily="50" charset="-128"/>
                <a:ea typeface="Meiryo UI" panose="020B0604030504040204" pitchFamily="50" charset="-128"/>
              </a:rPr>
              <a:t>されています。</a:t>
            </a:r>
            <a:r>
              <a:rPr kumimoji="1" lang="ja-JP" altLang="en-US" sz="1400" b="1" u="sng" dirty="0">
                <a:latin typeface="Meiryo UI" panose="020B0604030504040204" pitchFamily="50" charset="-128"/>
                <a:ea typeface="Meiryo UI" panose="020B0604030504040204" pitchFamily="50" charset="-128"/>
              </a:rPr>
              <a:t>必ず、新様式で作成</a:t>
            </a:r>
            <a:r>
              <a:rPr kumimoji="1" lang="ja-JP" altLang="en-US" sz="1400" dirty="0">
                <a:latin typeface="Meiryo UI" panose="020B0604030504040204" pitchFamily="50" charset="-128"/>
                <a:ea typeface="Meiryo UI" panose="020B0604030504040204" pitchFamily="50" charset="-128"/>
              </a:rPr>
              <a:t>してください。また、</a:t>
            </a:r>
            <a:r>
              <a:rPr kumimoji="1" lang="ja-JP" altLang="en-US" sz="1400" b="1" u="sng" dirty="0">
                <a:latin typeface="Meiryo UI" panose="020B0604030504040204" pitchFamily="50" charset="-128"/>
                <a:ea typeface="Meiryo UI" panose="020B0604030504040204" pitchFamily="50" charset="-128"/>
              </a:rPr>
              <a:t>大阪府版（簡易版）の新規および更新用臨床調査個人票は、既に廃止</a:t>
            </a:r>
            <a:r>
              <a:rPr kumimoji="1" lang="ja-JP" altLang="en-US" sz="1400" dirty="0">
                <a:latin typeface="Meiryo UI" panose="020B0604030504040204" pitchFamily="50" charset="-128"/>
                <a:ea typeface="Meiryo UI" panose="020B0604030504040204" pitchFamily="50" charset="-128"/>
              </a:rPr>
              <a:t>され、使用できません。</a:t>
            </a:r>
            <a:endParaRPr kumimoji="1" lang="en-US" altLang="ja-JP" sz="1400" dirty="0">
              <a:latin typeface="Meiryo UI" panose="020B0604030504040204" pitchFamily="50" charset="-128"/>
              <a:ea typeface="Meiryo UI" panose="020B0604030504040204" pitchFamily="50" charset="-128"/>
            </a:endParaRPr>
          </a:p>
          <a:p>
            <a:pPr>
              <a:lnSpc>
                <a:spcPts val="2000"/>
              </a:lnSpc>
            </a:pPr>
            <a:r>
              <a:rPr kumimoji="1" lang="ja-JP" altLang="en-US"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厚生労働省</a:t>
            </a:r>
            <a:r>
              <a:rPr lang="en-US" altLang="ja-JP" sz="1400" dirty="0">
                <a:latin typeface="Meiryo UI" panose="020B0604030504040204" pitchFamily="50" charset="-128"/>
                <a:ea typeface="Meiryo UI" panose="020B0604030504040204" pitchFamily="50" charset="-128"/>
              </a:rPr>
              <a:t>HP</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a:lnSpc>
                <a:spcPts val="2000"/>
              </a:lnSpc>
              <a:spcAft>
                <a:spcPts val="600"/>
              </a:spcAft>
            </a:pPr>
            <a:r>
              <a:rPr lang="en-US" altLang="ja-JP" sz="1400" dirty="0">
                <a:latin typeface="Meiryo UI" panose="020B0604030504040204" pitchFamily="50" charset="-128"/>
                <a:ea typeface="Meiryo UI" panose="020B0604030504040204" pitchFamily="50" charset="-128"/>
                <a:hlinkClick r:id="rId3"/>
              </a:rPr>
              <a:t>https://www.mhlw.go.jp/stf/seisakunitsuite/bunya/0000084783.html</a:t>
            </a:r>
            <a:endParaRPr lang="en-US" altLang="ja-JP" sz="1400" dirty="0">
              <a:latin typeface="Meiryo UI" panose="020B0604030504040204" pitchFamily="50" charset="-128"/>
              <a:ea typeface="Meiryo UI" panose="020B0604030504040204" pitchFamily="50" charset="-128"/>
            </a:endParaRPr>
          </a:p>
          <a:p>
            <a:pPr>
              <a:lnSpc>
                <a:spcPts val="2000"/>
              </a:lnSpc>
            </a:pPr>
            <a:r>
              <a:rPr lang="ja-JP" altLang="en-US" sz="1400" dirty="0">
                <a:latin typeface="Meiryo UI" panose="020B0604030504040204" pitchFamily="50" charset="-128"/>
                <a:ea typeface="Meiryo UI" panose="020B0604030504040204" pitchFamily="50" charset="-128"/>
              </a:rPr>
              <a:t>■難病情報センター</a:t>
            </a:r>
            <a:r>
              <a:rPr lang="en-US" altLang="ja-JP" sz="1400" dirty="0">
                <a:latin typeface="Meiryo UI" panose="020B0604030504040204" pitchFamily="50" charset="-128"/>
                <a:ea typeface="Meiryo UI" panose="020B0604030504040204" pitchFamily="50" charset="-128"/>
              </a:rPr>
              <a:t>HP</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hlinkClick r:id="rId4"/>
              </a:rPr>
              <a:t>https://www.nanbyou.or.jp</a:t>
            </a:r>
            <a:endParaRPr lang="en-US" altLang="ja-JP" sz="1400" dirty="0">
              <a:latin typeface="Meiryo UI" panose="020B0604030504040204" pitchFamily="50" charset="-128"/>
              <a:ea typeface="Meiryo UI" panose="020B0604030504040204" pitchFamily="50" charset="-128"/>
            </a:endParaRPr>
          </a:p>
          <a:p>
            <a:endParaRPr lang="en-US" altLang="ja-JP" sz="700" dirty="0">
              <a:latin typeface="Meiryo UI" panose="020B0604030504040204" pitchFamily="50" charset="-128"/>
              <a:ea typeface="Meiryo UI" panose="020B0604030504040204" pitchFamily="50" charset="-128"/>
            </a:endParaRPr>
          </a:p>
          <a:p>
            <a:pPr>
              <a:lnSpc>
                <a:spcPts val="1500"/>
              </a:lnSpc>
            </a:pP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臨床調査個人票の正誤表はこちら　　</a:t>
            </a:r>
            <a:r>
              <a:rPr lang="en-US" altLang="ja-JP" sz="1100" u="sng" dirty="0">
                <a:solidFill>
                  <a:srgbClr val="0070C0"/>
                </a:solidFill>
                <a:latin typeface="Meiryo UI" panose="020B0604030504040204" pitchFamily="50" charset="-128"/>
                <a:ea typeface="Meiryo UI" panose="020B0604030504040204" pitchFamily="50" charset="-128"/>
              </a:rPr>
              <a:t>https://www.mhlw.go.jp/content/001483737.pdf</a:t>
            </a:r>
            <a:endParaRPr lang="en-US" altLang="ja-JP" sz="1600" u="sng" dirty="0">
              <a:solidFill>
                <a:srgbClr val="0070C0"/>
              </a:solidFill>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60AF2A8F-48BD-40F8-A642-522FE169AC8C}"/>
              </a:ext>
            </a:extLst>
          </p:cNvPr>
          <p:cNvSpPr txBox="1"/>
          <p:nvPr/>
        </p:nvSpPr>
        <p:spPr>
          <a:xfrm>
            <a:off x="309010" y="9219237"/>
            <a:ext cx="7829150" cy="669414"/>
          </a:xfrm>
          <a:prstGeom prst="rect">
            <a:avLst/>
          </a:prstGeom>
          <a:noFill/>
        </p:spPr>
        <p:txBody>
          <a:bodyPr wrap="square" rtlCol="0">
            <a:spAutoFit/>
          </a:bodyPr>
          <a:lstStyle/>
          <a:p>
            <a:pPr>
              <a:lnSpc>
                <a:spcPts val="1500"/>
              </a:lnSpc>
            </a:pP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医療機関からのお問い合わせ先</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     大阪府健康医療部保健医療室</a:t>
            </a:r>
            <a:endParaRPr kumimoji="1" lang="en-US" altLang="ja-JP" sz="1400" b="1" dirty="0">
              <a:latin typeface="Meiryo UI" panose="020B0604030504040204" pitchFamily="50" charset="-128"/>
              <a:ea typeface="Meiryo UI" panose="020B0604030504040204" pitchFamily="50" charset="-128"/>
            </a:endParaRPr>
          </a:p>
          <a:p>
            <a:pPr>
              <a:lnSpc>
                <a:spcPts val="1500"/>
              </a:lnSpc>
            </a:pPr>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地域保健課難病認定グループ</a:t>
            </a:r>
            <a:r>
              <a:rPr kumimoji="1" lang="en-US" altLang="ja-JP" sz="1400" b="1" dirty="0">
                <a:latin typeface="Meiryo UI" panose="020B0604030504040204" pitchFamily="50" charset="-128"/>
                <a:ea typeface="Meiryo UI" panose="020B0604030504040204" pitchFamily="50" charset="-128"/>
              </a:rPr>
              <a:t> </a:t>
            </a:r>
          </a:p>
          <a:p>
            <a:pPr>
              <a:lnSpc>
                <a:spcPts val="1500"/>
              </a:lnSpc>
            </a:pPr>
            <a:r>
              <a:rPr kumimoji="1" lang="en-US" altLang="ja-JP" sz="1400" b="1" dirty="0">
                <a:latin typeface="Meiryo UI" panose="020B0604030504040204" pitchFamily="50" charset="-128"/>
                <a:ea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rPr>
              <a:t>代表番号）０６</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６９４１</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０３５１</a:t>
            </a:r>
            <a:r>
              <a:rPr kumimoji="1" lang="ja-JP" altLang="en-US" sz="1400" dirty="0">
                <a:latin typeface="Meiryo UI" panose="020B0604030504040204" pitchFamily="50" charset="-128"/>
                <a:ea typeface="Meiryo UI" panose="020B0604030504040204" pitchFamily="50" charset="-128"/>
              </a:rPr>
              <a:t>　</a:t>
            </a:r>
          </a:p>
        </p:txBody>
      </p:sp>
      <p:sp>
        <p:nvSpPr>
          <p:cNvPr id="33" name="正方形/長方形 32">
            <a:extLst>
              <a:ext uri="{FF2B5EF4-FFF2-40B4-BE49-F238E27FC236}">
                <a16:creationId xmlns:a16="http://schemas.microsoft.com/office/drawing/2014/main" id="{1D907B53-07EE-48F9-890D-B09BE124D0AC}"/>
              </a:ext>
            </a:extLst>
          </p:cNvPr>
          <p:cNvSpPr/>
          <p:nvPr/>
        </p:nvSpPr>
        <p:spPr>
          <a:xfrm>
            <a:off x="60410" y="3882457"/>
            <a:ext cx="6761709" cy="497578"/>
          </a:xfrm>
          <a:prstGeom prst="rect">
            <a:avLst/>
          </a:prstGeom>
          <a:solidFill>
            <a:schemeClr val="accent1">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医療機関のみなさまへ　</a:t>
            </a:r>
            <a:r>
              <a:rPr kumimoji="1" lang="ja-JP" altLang="en-US" sz="2000" b="1" dirty="0">
                <a:solidFill>
                  <a:schemeClr val="tx1"/>
                </a:solidFill>
                <a:latin typeface="Meiryo UI" panose="020B0604030504040204" pitchFamily="50" charset="-128"/>
                <a:ea typeface="Meiryo UI" panose="020B0604030504040204" pitchFamily="50" charset="-128"/>
              </a:rPr>
              <a:t>（裏面もご覧ください）</a:t>
            </a:r>
            <a:endParaRPr kumimoji="1" lang="ja-JP" altLang="en-US" sz="2800" b="1" dirty="0">
              <a:solidFill>
                <a:schemeClr val="tx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F67FBF2-51DA-43E7-BF00-20411DA63828}"/>
              </a:ext>
            </a:extLst>
          </p:cNvPr>
          <p:cNvSpPr txBox="1"/>
          <p:nvPr/>
        </p:nvSpPr>
        <p:spPr>
          <a:xfrm>
            <a:off x="6069088" y="605193"/>
            <a:ext cx="85439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オモテ</a:t>
            </a:r>
          </a:p>
        </p:txBody>
      </p:sp>
    </p:spTree>
    <p:extLst>
      <p:ext uri="{BB962C8B-B14F-4D97-AF65-F5344CB8AC3E}">
        <p14:creationId xmlns:p14="http://schemas.microsoft.com/office/powerpoint/2010/main" val="2119895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2947B43D-F9D8-4FC4-80DC-7E1A726CC8BF}"/>
              </a:ext>
            </a:extLst>
          </p:cNvPr>
          <p:cNvSpPr/>
          <p:nvPr/>
        </p:nvSpPr>
        <p:spPr>
          <a:xfrm>
            <a:off x="708492" y="4340834"/>
            <a:ext cx="5446478" cy="344112"/>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09605">
              <a:lnSpc>
                <a:spcPct val="130000"/>
              </a:lnSpc>
              <a:defRPr/>
            </a:pPr>
            <a:r>
              <a:rPr kumimoji="1" lang="ja-JP" altLang="en-US" sz="1463" b="1" kern="0" dirty="0">
                <a:solidFill>
                  <a:schemeClr val="tx1"/>
                </a:solidFill>
                <a:latin typeface="Meiryo UI" panose="020B0604030504040204" pitchFamily="50" charset="-128"/>
                <a:ea typeface="Meiryo UI" panose="020B0604030504040204" pitchFamily="50" charset="-128"/>
              </a:rPr>
              <a:t>臨床調査個人票 記入にあたっての 留意事項</a:t>
            </a:r>
            <a:endParaRPr kumimoji="1" lang="en-US" altLang="ja-JP" sz="1625" b="1" kern="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5868FBD-CAA2-4E7F-AAAC-B75700FA0026}"/>
              </a:ext>
            </a:extLst>
          </p:cNvPr>
          <p:cNvSpPr/>
          <p:nvPr/>
        </p:nvSpPr>
        <p:spPr>
          <a:xfrm>
            <a:off x="697567" y="101673"/>
            <a:ext cx="5484720" cy="349152"/>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09605">
              <a:lnSpc>
                <a:spcPct val="130000"/>
              </a:lnSpc>
              <a:defRPr/>
            </a:pPr>
            <a:r>
              <a:rPr kumimoji="1" lang="ja-JP" altLang="en-US" sz="1463" b="1" kern="0" dirty="0">
                <a:solidFill>
                  <a:schemeClr val="tx1"/>
                </a:solidFill>
                <a:latin typeface="Meiryo UI" panose="020B0604030504040204" pitchFamily="50" charset="-128"/>
                <a:ea typeface="Meiryo UI" panose="020B0604030504040204" pitchFamily="50" charset="-128"/>
              </a:rPr>
              <a:t>令和</a:t>
            </a:r>
            <a:r>
              <a:rPr kumimoji="1" lang="en-US" altLang="ja-JP" sz="1463" b="1" kern="0" dirty="0">
                <a:solidFill>
                  <a:schemeClr val="tx1"/>
                </a:solidFill>
                <a:latin typeface="Meiryo UI" panose="020B0604030504040204" pitchFamily="50" charset="-128"/>
                <a:ea typeface="Meiryo UI" panose="020B0604030504040204" pitchFamily="50" charset="-128"/>
              </a:rPr>
              <a:t>7</a:t>
            </a:r>
            <a:r>
              <a:rPr kumimoji="1" lang="ja-JP" altLang="en-US" sz="1463" b="1" kern="0" dirty="0">
                <a:solidFill>
                  <a:schemeClr val="tx1"/>
                </a:solidFill>
                <a:latin typeface="Meiryo UI" panose="020B0604030504040204" pitchFamily="50" charset="-128"/>
                <a:ea typeface="Meiryo UI" panose="020B0604030504040204" pitchFamily="50" charset="-128"/>
              </a:rPr>
              <a:t>年度以降の 臨床調査個人票の取扱い について</a:t>
            </a:r>
          </a:p>
        </p:txBody>
      </p:sp>
      <p:sp>
        <p:nvSpPr>
          <p:cNvPr id="4" name="テキスト ボックス 3">
            <a:extLst>
              <a:ext uri="{FF2B5EF4-FFF2-40B4-BE49-F238E27FC236}">
                <a16:creationId xmlns:a16="http://schemas.microsoft.com/office/drawing/2014/main" id="{22DC544C-8781-47ED-9FB7-348B7E861F56}"/>
              </a:ext>
            </a:extLst>
          </p:cNvPr>
          <p:cNvSpPr txBox="1"/>
          <p:nvPr/>
        </p:nvSpPr>
        <p:spPr>
          <a:xfrm>
            <a:off x="719420" y="477710"/>
            <a:ext cx="5484720" cy="2492990"/>
          </a:xfrm>
          <a:prstGeom prst="rect">
            <a:avLst/>
          </a:prstGeom>
          <a:noFill/>
        </p:spPr>
        <p:txBody>
          <a:bodyPr wrap="square" rtlCol="0">
            <a:spAutoFit/>
          </a:bodyPr>
          <a:lstStyle/>
          <a:p>
            <a:r>
              <a:rPr lang="ja-JP" altLang="en-US" sz="1300" b="1" dirty="0">
                <a:latin typeface="Meiryo UI" panose="020B0604030504040204" pitchFamily="50" charset="-128"/>
                <a:ea typeface="Meiryo UI" panose="020B0604030504040204" pitchFamily="50" charset="-128"/>
              </a:rPr>
              <a:t>①</a:t>
            </a:r>
            <a:r>
              <a:rPr lang="ja-JP" altLang="en-US" sz="1300" dirty="0">
                <a:latin typeface="Meiryo UI" panose="020B0604030504040204" pitchFamily="50" charset="-128"/>
                <a:ea typeface="Meiryo UI" panose="020B0604030504040204" pitchFamily="50" charset="-128"/>
              </a:rPr>
              <a:t>令和</a:t>
            </a:r>
            <a:r>
              <a:rPr lang="en-US" altLang="ja-JP" sz="1300" dirty="0">
                <a:latin typeface="Meiryo UI" panose="020B0604030504040204" pitchFamily="50" charset="-128"/>
                <a:ea typeface="Meiryo UI" panose="020B0604030504040204" pitchFamily="50" charset="-128"/>
              </a:rPr>
              <a:t>6</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4</a:t>
            </a:r>
            <a:r>
              <a:rPr lang="ja-JP" altLang="en-US" sz="1300" dirty="0">
                <a:latin typeface="Meiryo UI" panose="020B0604030504040204" pitchFamily="50" charset="-128"/>
                <a:ea typeface="Meiryo UI" panose="020B0604030504040204" pitchFamily="50" charset="-128"/>
              </a:rPr>
              <a:t>月</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日に行われた診断基準及び重症度分類のアップデートに伴う、</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年間の移行期間（経過措置）が終了しました</a:t>
            </a:r>
            <a:r>
              <a:rPr lang="ja-JP" altLang="en-US" sz="1300" b="1" dirty="0">
                <a:latin typeface="Meiryo UI" panose="020B0604030504040204" pitchFamily="50" charset="-128"/>
                <a:ea typeface="Meiryo UI" panose="020B0604030504040204" pitchFamily="50" charset="-128"/>
              </a:rPr>
              <a:t>。</a:t>
            </a:r>
            <a:endParaRPr lang="en-US" altLang="ja-JP" sz="1300" b="1" dirty="0">
              <a:latin typeface="Meiryo UI" panose="020B0604030504040204" pitchFamily="50" charset="-128"/>
              <a:ea typeface="Meiryo UI" panose="020B0604030504040204" pitchFamily="50" charset="-128"/>
            </a:endParaRPr>
          </a:p>
          <a:p>
            <a:r>
              <a:rPr lang="ja-JP" altLang="en-US" sz="1300" b="1" dirty="0">
                <a:latin typeface="Meiryo UI" panose="020B0604030504040204" pitchFamily="50" charset="-128"/>
                <a:ea typeface="Meiryo UI" panose="020B0604030504040204" pitchFamily="50" charset="-128"/>
              </a:rPr>
              <a:t>　</a:t>
            </a:r>
            <a:r>
              <a:rPr lang="ja-JP" altLang="en-US" sz="1300" b="1" u="sng" dirty="0">
                <a:latin typeface="Meiryo UI" panose="020B0604030504040204" pitchFamily="50" charset="-128"/>
                <a:ea typeface="Meiryo UI" panose="020B0604030504040204" pitchFamily="50" charset="-128"/>
              </a:rPr>
              <a:t>令和７年４月１日以降に作成された臨床調査個人票（以後、「臨個票」）による申請</a:t>
            </a:r>
            <a:r>
              <a:rPr lang="ja-JP" altLang="en-US" sz="1300" dirty="0">
                <a:latin typeface="Meiryo UI" panose="020B0604030504040204" pitchFamily="50" charset="-128"/>
                <a:ea typeface="Meiryo UI" panose="020B0604030504040204" pitchFamily="50" charset="-128"/>
              </a:rPr>
              <a:t>については、</a:t>
            </a:r>
            <a:r>
              <a:rPr lang="ja-JP" altLang="en-US" sz="1300" b="1" u="sng" dirty="0">
                <a:latin typeface="Meiryo UI" panose="020B0604030504040204" pitchFamily="50" charset="-128"/>
                <a:ea typeface="Meiryo UI" panose="020B0604030504040204" pitchFamily="50" charset="-128"/>
              </a:rPr>
              <a:t>改正後の診断基準、重症度分類及び臨個票により審査を行う</a:t>
            </a:r>
            <a:r>
              <a:rPr lang="ja-JP" altLang="en-US" sz="1300" dirty="0">
                <a:latin typeface="Meiryo UI" panose="020B0604030504040204" pitchFamily="50" charset="-128"/>
                <a:ea typeface="Meiryo UI" panose="020B0604030504040204" pitchFamily="50" charset="-128"/>
              </a:rPr>
              <a:t>こととなり、改正前の診断基準、重症度分類及び臨個票は用いないものとします。臨個票を作成される場合は、</a:t>
            </a:r>
            <a:r>
              <a:rPr lang="ja-JP" altLang="en-US" sz="1300" b="1" u="sng" dirty="0">
                <a:latin typeface="Meiryo UI" panose="020B0604030504040204" pitchFamily="50" charset="-128"/>
                <a:ea typeface="Meiryo UI" panose="020B0604030504040204" pitchFamily="50" charset="-128"/>
              </a:rPr>
              <a:t>必ず改正後の臨個票を使用</a:t>
            </a:r>
            <a:r>
              <a:rPr lang="ja-JP" altLang="en-US" sz="1300" dirty="0">
                <a:latin typeface="Meiryo UI" panose="020B0604030504040204" pitchFamily="50" charset="-128"/>
                <a:ea typeface="Meiryo UI" panose="020B0604030504040204" pitchFamily="50" charset="-128"/>
              </a:rPr>
              <a:t>してください。なお、</a:t>
            </a:r>
            <a:r>
              <a:rPr lang="ja-JP" altLang="en-US" sz="1300" b="1" u="sng" dirty="0">
                <a:latin typeface="Meiryo UI" panose="020B0604030504040204" pitchFamily="50" charset="-128"/>
                <a:ea typeface="Meiryo UI" panose="020B0604030504040204" pitchFamily="50" charset="-128"/>
              </a:rPr>
              <a:t>改正前の臨個票を使用した場合</a:t>
            </a:r>
            <a:r>
              <a:rPr lang="ja-JP" altLang="en-US" sz="1300" dirty="0">
                <a:latin typeface="Meiryo UI" panose="020B0604030504040204" pitchFamily="50" charset="-128"/>
                <a:ea typeface="Meiryo UI" panose="020B0604030504040204" pitchFamily="50" charset="-128"/>
              </a:rPr>
              <a:t>、改正後の診断基準で必要となる検査項目等について、</a:t>
            </a:r>
            <a:r>
              <a:rPr lang="ja-JP" altLang="en-US" sz="1300" b="1" u="sng" dirty="0">
                <a:latin typeface="Meiryo UI" panose="020B0604030504040204" pitchFamily="50" charset="-128"/>
                <a:ea typeface="Meiryo UI" panose="020B0604030504040204" pitchFamily="50" charset="-128"/>
              </a:rPr>
              <a:t>電話で検査結果等の照会</a:t>
            </a:r>
            <a:r>
              <a:rPr lang="ja-JP" altLang="en-US" sz="1300" dirty="0">
                <a:latin typeface="Meiryo UI" panose="020B0604030504040204" pitchFamily="50" charset="-128"/>
                <a:ea typeface="Meiryo UI" panose="020B0604030504040204" pitchFamily="50" charset="-128"/>
              </a:rPr>
              <a:t>を行います。</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②</a:t>
            </a:r>
            <a:r>
              <a:rPr lang="ja-JP" altLang="en-US" sz="1300" b="1" u="sng" dirty="0">
                <a:latin typeface="Meiryo UI" panose="020B0604030504040204" pitchFamily="50" charset="-128"/>
                <a:ea typeface="Meiryo UI" panose="020B0604030504040204" pitchFamily="50" charset="-128"/>
              </a:rPr>
              <a:t>「ミトコンドリア病」「全身性エリテマトーデス」及び「下垂体性</a:t>
            </a:r>
            <a:r>
              <a:rPr lang="en-US" altLang="ja-JP" sz="1300" b="1" u="sng" dirty="0">
                <a:latin typeface="Meiryo UI" panose="020B0604030504040204" pitchFamily="50" charset="-128"/>
                <a:ea typeface="Meiryo UI" panose="020B0604030504040204" pitchFamily="50" charset="-128"/>
              </a:rPr>
              <a:t>PRL </a:t>
            </a:r>
            <a:r>
              <a:rPr lang="ja-JP" altLang="en-US" sz="1300" b="1" u="sng" dirty="0">
                <a:latin typeface="Meiryo UI" panose="020B0604030504040204" pitchFamily="50" charset="-128"/>
                <a:ea typeface="Meiryo UI" panose="020B0604030504040204" pitchFamily="50" charset="-128"/>
              </a:rPr>
              <a:t>分泌亢進症」の患者の「更新申請」</a:t>
            </a:r>
            <a:r>
              <a:rPr lang="ja-JP" altLang="en-US" sz="1300" dirty="0">
                <a:latin typeface="Meiryo UI" panose="020B0604030504040204" pitchFamily="50" charset="-128"/>
                <a:ea typeface="Meiryo UI" panose="020B0604030504040204" pitchFamily="50" charset="-128"/>
              </a:rPr>
              <a:t>については、改正後の診断基準により対象範囲が狭まる可能性があるため、以下の取扱いとなります。</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（新規申請については原則、その他の疾病と同様の取扱いです。）</a:t>
            </a:r>
          </a:p>
        </p:txBody>
      </p:sp>
      <p:sp>
        <p:nvSpPr>
          <p:cNvPr id="10" name="正方形/長方形 9">
            <a:extLst>
              <a:ext uri="{FF2B5EF4-FFF2-40B4-BE49-F238E27FC236}">
                <a16:creationId xmlns:a16="http://schemas.microsoft.com/office/drawing/2014/main" id="{60F3142A-5B98-4E50-92CA-1CB4FF36A59B}"/>
              </a:ext>
            </a:extLst>
          </p:cNvPr>
          <p:cNvSpPr/>
          <p:nvPr/>
        </p:nvSpPr>
        <p:spPr>
          <a:xfrm>
            <a:off x="670250" y="7643742"/>
            <a:ext cx="5484720" cy="350730"/>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09605">
              <a:lnSpc>
                <a:spcPct val="130000"/>
              </a:lnSpc>
              <a:defRPr/>
            </a:pPr>
            <a:r>
              <a:rPr kumimoji="1" lang="ja-JP" altLang="en-US" sz="1463" b="1" kern="0" dirty="0">
                <a:solidFill>
                  <a:schemeClr val="tx1"/>
                </a:solidFill>
                <a:latin typeface="Meiryo UI" panose="020B0604030504040204" pitchFamily="50" charset="-128"/>
                <a:ea typeface="Meiryo UI" panose="020B0604030504040204" pitchFamily="50" charset="-128"/>
              </a:rPr>
              <a:t>臨床調査個人票</a:t>
            </a:r>
            <a:r>
              <a:rPr lang="ja-JP" altLang="en-US" sz="1463" b="1" dirty="0">
                <a:solidFill>
                  <a:srgbClr val="000000"/>
                </a:solidFill>
                <a:latin typeface="Meiryo UI" panose="020B0604030504040204" pitchFamily="50" charset="-128"/>
                <a:ea typeface="Meiryo UI" panose="020B0604030504040204" pitchFamily="50" charset="-128"/>
              </a:rPr>
              <a:t>の オンライン登録（難病</a:t>
            </a:r>
            <a:r>
              <a:rPr lang="en-US" altLang="ja-JP" sz="1463" b="1" dirty="0">
                <a:solidFill>
                  <a:srgbClr val="000000"/>
                </a:solidFill>
                <a:latin typeface="Meiryo UI" panose="020B0604030504040204" pitchFamily="50" charset="-128"/>
                <a:ea typeface="Meiryo UI" panose="020B0604030504040204" pitchFamily="50" charset="-128"/>
              </a:rPr>
              <a:t>DB</a:t>
            </a:r>
            <a:r>
              <a:rPr lang="ja-JP" altLang="en-US" sz="1463" b="1" dirty="0">
                <a:solidFill>
                  <a:srgbClr val="000000"/>
                </a:solidFill>
                <a:latin typeface="Meiryo UI" panose="020B0604030504040204" pitchFamily="50" charset="-128"/>
                <a:ea typeface="Meiryo UI" panose="020B0604030504040204" pitchFamily="50" charset="-128"/>
              </a:rPr>
              <a:t>）について</a:t>
            </a:r>
          </a:p>
        </p:txBody>
      </p:sp>
      <p:sp>
        <p:nvSpPr>
          <p:cNvPr id="12" name="テキスト ボックス 11">
            <a:extLst>
              <a:ext uri="{FF2B5EF4-FFF2-40B4-BE49-F238E27FC236}">
                <a16:creationId xmlns:a16="http://schemas.microsoft.com/office/drawing/2014/main" id="{1035641A-985C-4168-B8DE-31558D233069}"/>
              </a:ext>
            </a:extLst>
          </p:cNvPr>
          <p:cNvSpPr txBox="1"/>
          <p:nvPr/>
        </p:nvSpPr>
        <p:spPr>
          <a:xfrm>
            <a:off x="708493" y="8023837"/>
            <a:ext cx="5462867" cy="1892826"/>
          </a:xfrm>
          <a:prstGeom prst="rect">
            <a:avLst/>
          </a:prstGeom>
          <a:noFill/>
        </p:spPr>
        <p:txBody>
          <a:bodyPr wrap="square" rtlCol="0">
            <a:spAutoFit/>
          </a:bodyPr>
          <a:lstStyle/>
          <a:p>
            <a:r>
              <a:rPr lang="ja-JP" altLang="en-US" sz="1300" dirty="0">
                <a:latin typeface="Meiryo UI" panose="020B0604030504040204" pitchFamily="50" charset="-128"/>
                <a:ea typeface="Meiryo UI" panose="020B0604030504040204" pitchFamily="50" charset="-128"/>
              </a:rPr>
              <a:t>　</a:t>
            </a:r>
            <a:r>
              <a:rPr lang="ja-JP" altLang="en-US" sz="1300" b="1" u="sng" dirty="0">
                <a:latin typeface="Meiryo UI" panose="020B0604030504040204" pitchFamily="50" charset="-128"/>
                <a:ea typeface="Meiryo UI" panose="020B0604030504040204" pitchFamily="50" charset="-128"/>
              </a:rPr>
              <a:t>令和</a:t>
            </a:r>
            <a:r>
              <a:rPr lang="en-US" altLang="ja-JP" sz="1300" b="1" u="sng" dirty="0">
                <a:latin typeface="Meiryo UI" panose="020B0604030504040204" pitchFamily="50" charset="-128"/>
                <a:ea typeface="Meiryo UI" panose="020B0604030504040204" pitchFamily="50" charset="-128"/>
              </a:rPr>
              <a:t>6</a:t>
            </a:r>
            <a:r>
              <a:rPr lang="ja-JP" altLang="en-US" sz="1300" b="1" u="sng" dirty="0">
                <a:latin typeface="Meiryo UI" panose="020B0604030504040204" pitchFamily="50" charset="-128"/>
                <a:ea typeface="Meiryo UI" panose="020B0604030504040204" pitchFamily="50" charset="-128"/>
              </a:rPr>
              <a:t>年</a:t>
            </a:r>
            <a:r>
              <a:rPr lang="en-US" altLang="ja-JP" sz="1300" b="1" u="sng" dirty="0">
                <a:latin typeface="Meiryo UI" panose="020B0604030504040204" pitchFamily="50" charset="-128"/>
                <a:ea typeface="Meiryo UI" panose="020B0604030504040204" pitchFamily="50" charset="-128"/>
              </a:rPr>
              <a:t>4</a:t>
            </a:r>
            <a:r>
              <a:rPr lang="ja-JP" altLang="en-US" sz="1300" b="1" u="sng" dirty="0">
                <a:latin typeface="Meiryo UI" panose="020B0604030504040204" pitchFamily="50" charset="-128"/>
                <a:ea typeface="Meiryo UI" panose="020B0604030504040204" pitchFamily="50" charset="-128"/>
              </a:rPr>
              <a:t>月</a:t>
            </a:r>
            <a:r>
              <a:rPr lang="en-US" altLang="ja-JP" sz="1300" b="1" u="sng" dirty="0">
                <a:latin typeface="Meiryo UI" panose="020B0604030504040204" pitchFamily="50" charset="-128"/>
                <a:ea typeface="Meiryo UI" panose="020B0604030504040204" pitchFamily="50" charset="-128"/>
              </a:rPr>
              <a:t>1</a:t>
            </a:r>
            <a:r>
              <a:rPr lang="ja-JP" altLang="en-US" sz="1300" b="1" u="sng" dirty="0">
                <a:latin typeface="Meiryo UI" panose="020B0604030504040204" pitchFamily="50" charset="-128"/>
                <a:ea typeface="Meiryo UI" panose="020B0604030504040204" pitchFamily="50" charset="-128"/>
              </a:rPr>
              <a:t>日より、新しい難病データベース（</a:t>
            </a:r>
            <a:r>
              <a:rPr lang="en-US" altLang="ja-JP" sz="1300" b="1" u="sng" dirty="0">
                <a:latin typeface="Meiryo UI" panose="020B0604030504040204" pitchFamily="50" charset="-128"/>
                <a:ea typeface="Meiryo UI" panose="020B0604030504040204" pitchFamily="50" charset="-128"/>
              </a:rPr>
              <a:t>DB</a:t>
            </a:r>
            <a:r>
              <a:rPr lang="ja-JP" altLang="en-US" sz="1300" b="1" u="sng" dirty="0">
                <a:latin typeface="Meiryo UI" panose="020B0604030504040204" pitchFamily="50" charset="-128"/>
                <a:ea typeface="Meiryo UI" panose="020B0604030504040204" pitchFamily="50" charset="-128"/>
              </a:rPr>
              <a:t>）の利用が開始</a:t>
            </a:r>
            <a:r>
              <a:rPr lang="ja-JP" altLang="en-US" sz="1300" dirty="0">
                <a:latin typeface="Meiryo UI" panose="020B0604030504040204" pitchFamily="50" charset="-128"/>
                <a:ea typeface="Meiryo UI" panose="020B0604030504040204" pitchFamily="50" charset="-128"/>
              </a:rPr>
              <a:t>されました。新しい</a:t>
            </a:r>
            <a:r>
              <a:rPr lang="ja-JP" altLang="en-US" sz="1300" b="1" u="sng" dirty="0">
                <a:latin typeface="Meiryo UI" panose="020B0604030504040204" pitchFamily="50" charset="-128"/>
                <a:ea typeface="Meiryo UI" panose="020B0604030504040204" pitchFamily="50" charset="-128"/>
              </a:rPr>
              <a:t>難病</a:t>
            </a:r>
            <a:r>
              <a:rPr lang="en-US" altLang="ja-JP" sz="1300" b="1" u="sng" dirty="0">
                <a:latin typeface="Meiryo UI" panose="020B0604030504040204" pitchFamily="50" charset="-128"/>
                <a:ea typeface="Meiryo UI" panose="020B0604030504040204" pitchFamily="50" charset="-128"/>
              </a:rPr>
              <a:t>DB</a:t>
            </a:r>
            <a:r>
              <a:rPr lang="ja-JP" altLang="en-US" sz="1300" b="1" u="sng" dirty="0">
                <a:latin typeface="Meiryo UI" panose="020B0604030504040204" pitchFamily="50" charset="-128"/>
                <a:ea typeface="Meiryo UI" panose="020B0604030504040204" pitchFamily="50" charset="-128"/>
              </a:rPr>
              <a:t>では指定医の負担軽減</a:t>
            </a:r>
            <a:r>
              <a:rPr lang="ja-JP" altLang="en-US" sz="1300" dirty="0">
                <a:latin typeface="Meiryo UI" panose="020B0604030504040204" pitchFamily="50" charset="-128"/>
                <a:ea typeface="Meiryo UI" panose="020B0604030504040204" pitchFamily="50" charset="-128"/>
              </a:rPr>
              <a:t>が図られ、「前回登録した情報から変更点のみを修正できる」「患者の同意を得て、転院時等に他医療機関における臨個票が参照できる」「臨個票の入力漏れ等をチェックできる」「合計値や指標等が自動計算される」等の機能が搭載されています。また、アクセスキーのみの臨個票（</a:t>
            </a:r>
            <a:r>
              <a:rPr lang="en-US" altLang="ja-JP" sz="1300" dirty="0">
                <a:latin typeface="Meiryo UI" panose="020B0604030504040204" pitchFamily="50" charset="-128"/>
                <a:ea typeface="Meiryo UI" panose="020B0604030504040204" pitchFamily="50" charset="-128"/>
              </a:rPr>
              <a:t>A4</a:t>
            </a:r>
            <a:r>
              <a:rPr lang="ja-JP" altLang="en-US" sz="1300" dirty="0">
                <a:latin typeface="Meiryo UI" panose="020B0604030504040204" pitchFamily="50" charset="-128"/>
                <a:ea typeface="Meiryo UI" panose="020B0604030504040204" pitchFamily="50" charset="-128"/>
              </a:rPr>
              <a:t>サイズ</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枚）を出力することで、資源や経費の削減にもつながります。</a:t>
            </a:r>
            <a:r>
              <a:rPr lang="ja-JP" altLang="en-US" sz="1300" b="1" u="sng" dirty="0">
                <a:latin typeface="Meiryo UI" panose="020B0604030504040204" pitchFamily="50" charset="-128"/>
                <a:ea typeface="Meiryo UI" panose="020B0604030504040204" pitchFamily="50" charset="-128"/>
              </a:rPr>
              <a:t>難病</a:t>
            </a:r>
            <a:r>
              <a:rPr lang="en-US" altLang="ja-JP" sz="1300" b="1" u="sng" dirty="0">
                <a:latin typeface="Meiryo UI" panose="020B0604030504040204" pitchFamily="50" charset="-128"/>
                <a:ea typeface="Meiryo UI" panose="020B0604030504040204" pitchFamily="50" charset="-128"/>
              </a:rPr>
              <a:t>DB</a:t>
            </a:r>
            <a:r>
              <a:rPr lang="ja-JP" altLang="en-US" sz="1300" b="1" u="sng" dirty="0">
                <a:latin typeface="Meiryo UI" panose="020B0604030504040204" pitchFamily="50" charset="-128"/>
                <a:ea typeface="Meiryo UI" panose="020B0604030504040204" pitchFamily="50" charset="-128"/>
              </a:rPr>
              <a:t>内で臨床調査個人票を作成するためには、難病指定医・難病協力指定医ごとに、</a:t>
            </a:r>
            <a:r>
              <a:rPr lang="en-US" altLang="ja-JP" sz="1300" b="1" u="sng" dirty="0">
                <a:latin typeface="Meiryo UI" panose="020B0604030504040204" pitchFamily="50" charset="-128"/>
                <a:ea typeface="Meiryo UI" panose="020B0604030504040204" pitchFamily="50" charset="-128"/>
              </a:rPr>
              <a:t>ID</a:t>
            </a:r>
            <a:r>
              <a:rPr lang="ja-JP" altLang="en-US" sz="1300" b="1" u="sng" dirty="0">
                <a:latin typeface="Meiryo UI" panose="020B0604030504040204" pitchFamily="50" charset="-128"/>
                <a:ea typeface="Meiryo UI" panose="020B0604030504040204" pitchFamily="50" charset="-128"/>
              </a:rPr>
              <a:t>・パスワードが必要</a:t>
            </a:r>
            <a:r>
              <a:rPr lang="ja-JP" altLang="en-US" sz="1300" dirty="0">
                <a:latin typeface="Meiryo UI" panose="020B0604030504040204" pitchFamily="50" charset="-128"/>
                <a:ea typeface="Meiryo UI" panose="020B0604030504040204" pitchFamily="50" charset="-128"/>
              </a:rPr>
              <a:t>です。</a:t>
            </a:r>
            <a:r>
              <a:rPr lang="en-US" altLang="ja-JP" sz="1300" dirty="0">
                <a:latin typeface="Meiryo UI" panose="020B0604030504040204" pitchFamily="50" charset="-128"/>
                <a:ea typeface="Meiryo UI" panose="020B0604030504040204" pitchFamily="50" charset="-128"/>
              </a:rPr>
              <a:t>ID</a:t>
            </a:r>
            <a:r>
              <a:rPr lang="ja-JP" altLang="en-US" sz="1300" dirty="0">
                <a:latin typeface="Meiryo UI" panose="020B0604030504040204" pitchFamily="50" charset="-128"/>
                <a:ea typeface="Meiryo UI" panose="020B0604030504040204" pitchFamily="50" charset="-128"/>
              </a:rPr>
              <a:t>・パスワードの申請方法については、指定医の指定を受けた自治体の</a:t>
            </a:r>
            <a:r>
              <a:rPr lang="en-US" altLang="ja-JP" sz="1300" dirty="0">
                <a:latin typeface="Meiryo UI" panose="020B0604030504040204" pitchFamily="50" charset="-128"/>
                <a:ea typeface="Meiryo UI" panose="020B0604030504040204" pitchFamily="50" charset="-128"/>
              </a:rPr>
              <a:t>HP</a:t>
            </a:r>
            <a:r>
              <a:rPr lang="ja-JP" altLang="en-US" sz="1300" dirty="0">
                <a:latin typeface="Meiryo UI" panose="020B0604030504040204" pitchFamily="50" charset="-128"/>
                <a:ea typeface="Meiryo UI" panose="020B0604030504040204" pitchFamily="50" charset="-128"/>
              </a:rPr>
              <a:t>等をご確認ください。</a:t>
            </a:r>
          </a:p>
        </p:txBody>
      </p:sp>
      <p:graphicFrame>
        <p:nvGraphicFramePr>
          <p:cNvPr id="2" name="表 2">
            <a:extLst>
              <a:ext uri="{FF2B5EF4-FFF2-40B4-BE49-F238E27FC236}">
                <a16:creationId xmlns:a16="http://schemas.microsoft.com/office/drawing/2014/main" id="{1FBB6AAC-FBBA-481A-BFDA-1658DB8A03B0}"/>
              </a:ext>
            </a:extLst>
          </p:cNvPr>
          <p:cNvGraphicFramePr>
            <a:graphicFrameLocks noGrp="1"/>
          </p:cNvGraphicFramePr>
          <p:nvPr/>
        </p:nvGraphicFramePr>
        <p:xfrm>
          <a:off x="741269" y="2953387"/>
          <a:ext cx="5375464" cy="1362079"/>
        </p:xfrm>
        <a:graphic>
          <a:graphicData uri="http://schemas.openxmlformats.org/drawingml/2006/table">
            <a:tbl>
              <a:tblPr firstRow="1" bandRow="1">
                <a:tableStyleId>{5940675A-B579-460E-94D1-54222C63F5DA}</a:tableStyleId>
              </a:tblPr>
              <a:tblGrid>
                <a:gridCol w="262219">
                  <a:extLst>
                    <a:ext uri="{9D8B030D-6E8A-4147-A177-3AD203B41FA5}">
                      <a16:colId xmlns:a16="http://schemas.microsoft.com/office/drawing/2014/main" val="2802981677"/>
                    </a:ext>
                  </a:extLst>
                </a:gridCol>
                <a:gridCol w="1442197">
                  <a:extLst>
                    <a:ext uri="{9D8B030D-6E8A-4147-A177-3AD203B41FA5}">
                      <a16:colId xmlns:a16="http://schemas.microsoft.com/office/drawing/2014/main" val="863278700"/>
                    </a:ext>
                  </a:extLst>
                </a:gridCol>
                <a:gridCol w="928688">
                  <a:extLst>
                    <a:ext uri="{9D8B030D-6E8A-4147-A177-3AD203B41FA5}">
                      <a16:colId xmlns:a16="http://schemas.microsoft.com/office/drawing/2014/main" val="3602830949"/>
                    </a:ext>
                  </a:extLst>
                </a:gridCol>
                <a:gridCol w="2742360">
                  <a:extLst>
                    <a:ext uri="{9D8B030D-6E8A-4147-A177-3AD203B41FA5}">
                      <a16:colId xmlns:a16="http://schemas.microsoft.com/office/drawing/2014/main" val="4045605186"/>
                    </a:ext>
                  </a:extLst>
                </a:gridCol>
              </a:tblGrid>
              <a:tr h="247652">
                <a:tc>
                  <a:txBody>
                    <a:bodyPr/>
                    <a:lstStyle/>
                    <a:p>
                      <a:endParaRPr kumimoji="1" lang="ja-JP" altLang="en-US" sz="1100">
                        <a:solidFill>
                          <a:schemeClr val="tx1"/>
                        </a:solidFill>
                        <a:latin typeface="BIZ UDPゴシック" panose="020B0400000000000000" pitchFamily="50" charset="-128"/>
                        <a:ea typeface="BIZ UDPゴシック" panose="020B0400000000000000" pitchFamily="50" charset="-128"/>
                      </a:endParaRPr>
                    </a:p>
                  </a:txBody>
                  <a:tcPr marL="74295" marR="74295" marT="37148" marB="37148"/>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u="none" strike="noStrike" kern="1200" baseline="0" dirty="0">
                          <a:solidFill>
                            <a:schemeClr val="tx1"/>
                          </a:solidFill>
                          <a:latin typeface="BIZ UDPゴシック" panose="020B0400000000000000" pitchFamily="50" charset="-128"/>
                          <a:ea typeface="BIZ UDPゴシック" panose="020B0400000000000000" pitchFamily="50" charset="-128"/>
                        </a:rPr>
                        <a:t>診断基準</a:t>
                      </a:r>
                      <a:endParaRPr kumimoji="1" lang="ja-JP" altLang="en-US" sz="1100" b="0" i="0" u="none" strike="noStrike" kern="1200" baseline="0" dirty="0">
                        <a:solidFill>
                          <a:schemeClr val="tx1"/>
                        </a:solidFill>
                        <a:latin typeface="BIZ UDPゴシック" panose="020B0400000000000000" pitchFamily="50" charset="-128"/>
                        <a:ea typeface="BIZ UDPゴシック" panose="020B0400000000000000" pitchFamily="50" charset="-128"/>
                        <a:cs typeface="+mn-cs"/>
                      </a:endParaRPr>
                    </a:p>
                  </a:txBody>
                  <a:tcPr marL="74295" marR="74295" marT="37148" marB="37148"/>
                </a:tc>
                <a:tc>
                  <a:txBody>
                    <a:bodyPr/>
                    <a:lstStyle/>
                    <a:p>
                      <a:pPr algn="ctr"/>
                      <a:r>
                        <a:rPr kumimoji="1" lang="ja-JP" altLang="en-US" sz="1100" b="0" u="none" strike="noStrike" kern="1200" baseline="0" dirty="0">
                          <a:solidFill>
                            <a:schemeClr val="tx1"/>
                          </a:solidFill>
                          <a:latin typeface="BIZ UDPゴシック" panose="020B0400000000000000" pitchFamily="50" charset="-128"/>
                          <a:ea typeface="BIZ UDPゴシック" panose="020B0400000000000000" pitchFamily="50" charset="-128"/>
                        </a:rPr>
                        <a:t>重症度分類 </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txBody>
                  <a:tcPr marL="74295" marR="74295" marT="37148" marB="37148"/>
                </a:tc>
                <a:tc>
                  <a:txBody>
                    <a:bodyPr/>
                    <a:lstStyle/>
                    <a:p>
                      <a:pPr algn="ctr"/>
                      <a:r>
                        <a:rPr kumimoji="1" lang="ja-JP" altLang="en-US" sz="1100" dirty="0">
                          <a:solidFill>
                            <a:schemeClr val="tx1"/>
                          </a:solidFill>
                          <a:latin typeface="BIZ UDPゴシック" panose="020B0400000000000000" pitchFamily="50" charset="-128"/>
                          <a:ea typeface="BIZ UDPゴシック" panose="020B0400000000000000" pitchFamily="50" charset="-128"/>
                        </a:rPr>
                        <a:t>臨床調査個人票における記載</a:t>
                      </a:r>
                    </a:p>
                  </a:txBody>
                  <a:tcPr marL="74295" marR="74295" marT="37148" marB="37148"/>
                </a:tc>
                <a:extLst>
                  <a:ext uri="{0D108BD9-81ED-4DB2-BD59-A6C34878D82A}">
                    <a16:rowId xmlns:a16="http://schemas.microsoft.com/office/drawing/2014/main" val="505230618"/>
                  </a:ext>
                </a:extLst>
              </a:tr>
              <a:tr h="1114427">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更新申請</a:t>
                      </a:r>
                    </a:p>
                  </a:txBody>
                  <a:tcPr marL="74295" marR="74295" marT="37148" marB="37148"/>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過去に認定済であることをもって診断基準を満たしているものとし、右記のとおり臨床調査個人票を記載する</a:t>
                      </a:r>
                    </a:p>
                  </a:txBody>
                  <a:tcPr marL="74295" marR="74295" marT="37148" marB="37148"/>
                </a:tc>
                <a:tc>
                  <a:txBody>
                    <a:bodyPr/>
                    <a:lstStyle/>
                    <a:p>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改正後</a:t>
                      </a:r>
                      <a:r>
                        <a:rPr kumimoji="1" lang="ja-JP" altLang="en-US" sz="1100" dirty="0">
                          <a:solidFill>
                            <a:schemeClr val="tx1"/>
                          </a:solidFill>
                          <a:latin typeface="BIZ UDPゴシック" panose="020B0400000000000000" pitchFamily="50" charset="-128"/>
                          <a:ea typeface="BIZ UDPゴシック" panose="020B0400000000000000" pitchFamily="50" charset="-128"/>
                        </a:rPr>
                        <a:t>の重症度分類に基づき重症度の判定を行う。</a:t>
                      </a:r>
                    </a:p>
                  </a:txBody>
                  <a:tcPr marL="74295" marR="74295" marT="37148" marB="37148"/>
                </a:tc>
                <a:tc>
                  <a:txBody>
                    <a:bodyPr/>
                    <a:lstStyle/>
                    <a:p>
                      <a:r>
                        <a:rPr kumimoji="1" lang="ja-JP" altLang="en-US"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「症状の概要、経過、特記すべき事項など」欄に「認定済」と記載</a:t>
                      </a:r>
                    </a:p>
                    <a:p>
                      <a:r>
                        <a:rPr kumimoji="1" lang="ja-JP" altLang="en-US" sz="1100" dirty="0">
                          <a:solidFill>
                            <a:schemeClr val="tx1"/>
                          </a:solidFill>
                          <a:latin typeface="BIZ UDPゴシック" panose="020B0400000000000000" pitchFamily="50" charset="-128"/>
                          <a:ea typeface="BIZ UDPゴシック" panose="020B0400000000000000" pitchFamily="50" charset="-128"/>
                        </a:rPr>
                        <a:t>●＜診断のカテゴリー＞欄で「非該当」となる場合は、チェックを入れず空欄とする</a:t>
                      </a:r>
                    </a:p>
                    <a:p>
                      <a:r>
                        <a:rPr kumimoji="1" lang="ja-JP" altLang="en-US" sz="1100" dirty="0">
                          <a:solidFill>
                            <a:schemeClr val="tx1"/>
                          </a:solidFill>
                          <a:latin typeface="BIZ UDPゴシック" panose="020B0400000000000000" pitchFamily="50" charset="-128"/>
                          <a:ea typeface="BIZ UDPゴシック" panose="020B0400000000000000" pitchFamily="50" charset="-128"/>
                        </a:rPr>
                        <a:t>●その他も通常どおり記載（「診断基準に関する事項」も含めて全て記載する）</a:t>
                      </a:r>
                    </a:p>
                  </a:txBody>
                  <a:tcPr marL="74295" marR="74295" marT="37148" marB="37148"/>
                </a:tc>
                <a:extLst>
                  <a:ext uri="{0D108BD9-81ED-4DB2-BD59-A6C34878D82A}">
                    <a16:rowId xmlns:a16="http://schemas.microsoft.com/office/drawing/2014/main" val="1760285316"/>
                  </a:ext>
                </a:extLst>
              </a:tr>
            </a:tbl>
          </a:graphicData>
        </a:graphic>
      </p:graphicFrame>
      <p:sp>
        <p:nvSpPr>
          <p:cNvPr id="3" name="テキスト ボックス 2">
            <a:extLst>
              <a:ext uri="{FF2B5EF4-FFF2-40B4-BE49-F238E27FC236}">
                <a16:creationId xmlns:a16="http://schemas.microsoft.com/office/drawing/2014/main" id="{75935199-B335-4B06-A190-82A25BC2B0E9}"/>
              </a:ext>
            </a:extLst>
          </p:cNvPr>
          <p:cNvSpPr txBox="1"/>
          <p:nvPr/>
        </p:nvSpPr>
        <p:spPr>
          <a:xfrm>
            <a:off x="713956" y="4735226"/>
            <a:ext cx="5430089" cy="2893100"/>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a:t>
            </a:r>
            <a:r>
              <a:rPr kumimoji="1" lang="ja-JP" altLang="en-US" sz="1300" b="1" dirty="0">
                <a:latin typeface="Meiryo UI" panose="020B0604030504040204" pitchFamily="50" charset="-128"/>
                <a:ea typeface="Meiryo UI" panose="020B0604030504040204" pitchFamily="50" charset="-128"/>
              </a:rPr>
              <a:t>臨床調査個人票は最新の様式を使用してください。</a:t>
            </a:r>
            <a:endParaRPr kumimoji="1" lang="en-US" altLang="ja-JP" sz="1300"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a:t>
            </a:r>
            <a:r>
              <a:rPr kumimoji="1" lang="ja-JP" altLang="en-US" sz="1300" u="sng" dirty="0">
                <a:latin typeface="Meiryo UI" panose="020B0604030504040204" pitchFamily="50" charset="-128"/>
                <a:ea typeface="Meiryo UI" panose="020B0604030504040204" pitchFamily="50" charset="-128"/>
              </a:rPr>
              <a:t>改正後の臨個票（新様式）の右下の数字（帳票</a:t>
            </a:r>
            <a:r>
              <a:rPr kumimoji="1" lang="en-US" altLang="ja-JP" sz="1300" u="sng" dirty="0">
                <a:latin typeface="Meiryo UI" panose="020B0604030504040204" pitchFamily="50" charset="-128"/>
                <a:ea typeface="Meiryo UI" panose="020B0604030504040204" pitchFamily="50" charset="-128"/>
              </a:rPr>
              <a:t>ID</a:t>
            </a:r>
            <a:r>
              <a:rPr kumimoji="1" lang="ja-JP" altLang="en-US" sz="1300" u="sng" dirty="0">
                <a:latin typeface="Meiryo UI" panose="020B0604030504040204" pitchFamily="50" charset="-128"/>
                <a:ea typeface="Meiryo UI" panose="020B0604030504040204" pitchFamily="50" charset="-128"/>
              </a:rPr>
              <a:t>）は、「</a:t>
            </a:r>
            <a:r>
              <a:rPr kumimoji="1" lang="en-US" altLang="ja-JP" sz="1300" u="sng" dirty="0">
                <a:latin typeface="Meiryo UI" panose="020B0604030504040204" pitchFamily="50" charset="-128"/>
                <a:ea typeface="Meiryo UI" panose="020B0604030504040204" pitchFamily="50" charset="-128"/>
              </a:rPr>
              <a:t>2403-</a:t>
            </a:r>
            <a:r>
              <a:rPr kumimoji="1" lang="ja-JP" altLang="en-US" sz="1300" u="sng" dirty="0">
                <a:latin typeface="Meiryo UI" panose="020B0604030504040204" pitchFamily="50" charset="-128"/>
                <a:ea typeface="Meiryo UI" panose="020B0604030504040204" pitchFamily="50" charset="-128"/>
              </a:rPr>
              <a:t>」及び「</a:t>
            </a:r>
            <a:r>
              <a:rPr kumimoji="1" lang="en-US" altLang="ja-JP" sz="1300" u="sng" dirty="0">
                <a:latin typeface="Meiryo UI" panose="020B0604030504040204" pitchFamily="50" charset="-128"/>
                <a:ea typeface="Meiryo UI" panose="020B0604030504040204" pitchFamily="50" charset="-128"/>
              </a:rPr>
              <a:t>2503-</a:t>
            </a:r>
            <a:r>
              <a:rPr kumimoji="1" lang="ja-JP" altLang="en-US" sz="1300" u="sng" dirty="0">
                <a:latin typeface="Meiryo UI" panose="020B0604030504040204" pitchFamily="50" charset="-128"/>
                <a:ea typeface="Meiryo UI" panose="020B0604030504040204" pitchFamily="50" charset="-128"/>
              </a:rPr>
              <a:t>」から始まっています。</a:t>
            </a:r>
            <a:r>
              <a:rPr kumimoji="1" lang="ja-JP" altLang="en-US" sz="1300" dirty="0">
                <a:latin typeface="Meiryo UI" panose="020B0604030504040204" pitchFamily="50" charset="-128"/>
                <a:ea typeface="Meiryo UI" panose="020B0604030504040204" pitchFamily="50" charset="-128"/>
              </a:rPr>
              <a:t>（「</a:t>
            </a:r>
            <a:r>
              <a:rPr kumimoji="1" lang="en-US" altLang="ja-JP" sz="1300" dirty="0">
                <a:latin typeface="Meiryo UI" panose="020B0604030504040204" pitchFamily="50" charset="-128"/>
                <a:ea typeface="Meiryo UI" panose="020B0604030504040204" pitchFamily="50" charset="-128"/>
              </a:rPr>
              <a:t>1703-</a:t>
            </a:r>
            <a:r>
              <a:rPr kumimoji="1" lang="ja-JP" altLang="en-US" sz="1300" dirty="0">
                <a:latin typeface="Meiryo UI" panose="020B0604030504040204" pitchFamily="50" charset="-128"/>
                <a:ea typeface="Meiryo UI" panose="020B0604030504040204" pitchFamily="50" charset="-128"/>
              </a:rPr>
              <a:t>」～「</a:t>
            </a:r>
            <a:r>
              <a:rPr kumimoji="1" lang="en-US" altLang="ja-JP" sz="1300" dirty="0">
                <a:latin typeface="Meiryo UI" panose="020B0604030504040204" pitchFamily="50" charset="-128"/>
                <a:ea typeface="Meiryo UI" panose="020B0604030504040204" pitchFamily="50" charset="-128"/>
              </a:rPr>
              <a:t>2309-</a:t>
            </a:r>
            <a:r>
              <a:rPr kumimoji="1" lang="ja-JP" altLang="en-US" sz="1300" dirty="0">
                <a:latin typeface="Meiryo UI" panose="020B0604030504040204" pitchFamily="50" charset="-128"/>
                <a:ea typeface="Meiryo UI" panose="020B0604030504040204" pitchFamily="50" charset="-128"/>
              </a:rPr>
              <a:t>」で始まっているものは、改正前の臨個票（旧様式）です。今後は、使用しないでください。）</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a:t>
            </a:r>
            <a:r>
              <a:rPr kumimoji="1" lang="ja-JP" altLang="en-US" sz="1300" u="sng" dirty="0">
                <a:latin typeface="Meiryo UI" panose="020B0604030504040204" pitchFamily="50" charset="-128"/>
                <a:ea typeface="Meiryo UI" panose="020B0604030504040204" pitchFamily="50" charset="-128"/>
              </a:rPr>
              <a:t>「医師の氏名」欄は、臨床調査個人票につき１名です。</a:t>
            </a:r>
            <a:r>
              <a:rPr kumimoji="1" lang="ja-JP" altLang="en-US" sz="1300" dirty="0">
                <a:latin typeface="Meiryo UI" panose="020B0604030504040204" pitchFamily="50" charset="-128"/>
                <a:ea typeface="Meiryo UI" panose="020B0604030504040204" pitchFamily="50" charset="-128"/>
              </a:rPr>
              <a:t>受診科が複数の場合や主治医が複数いる場合も、書類の責任者として１名を記載して下さい。</a:t>
            </a:r>
          </a:p>
          <a:p>
            <a:r>
              <a:rPr kumimoji="1" lang="ja-JP" altLang="en-US" sz="1300" dirty="0">
                <a:latin typeface="Meiryo UI" panose="020B0604030504040204" pitchFamily="50" charset="-128"/>
                <a:ea typeface="Meiryo UI" panose="020B0604030504040204" pitchFamily="50" charset="-128"/>
              </a:rPr>
              <a:t>●研究利用の観点からも全ての項目を記入することが望ましいとされていますが、枠線の規定があるものは、その規定に従って記載してください。</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●診断基準に関する事項は、診断基準上に特段の規定がない限り、いずれの時期のものを⽤いても差し⽀えありません。</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a:t>
            </a:r>
            <a:r>
              <a:rPr kumimoji="1" lang="ja-JP" altLang="en-US" sz="1300" b="1" u="sng" dirty="0">
                <a:latin typeface="Meiryo UI" panose="020B0604030504040204" pitchFamily="50" charset="-128"/>
                <a:ea typeface="Meiryo UI" panose="020B0604030504040204" pitchFamily="50" charset="-128"/>
              </a:rPr>
              <a:t>治療開始後における「重症度分類」は、適切な医学的管理の下で治療が行われている状態で、直近</a:t>
            </a:r>
            <a:r>
              <a:rPr kumimoji="1" lang="en-US" altLang="ja-JP" sz="1300" b="1" u="sng" dirty="0">
                <a:latin typeface="Meiryo UI" panose="020B0604030504040204" pitchFamily="50" charset="-128"/>
                <a:ea typeface="Meiryo UI" panose="020B0604030504040204" pitchFamily="50" charset="-128"/>
              </a:rPr>
              <a:t>6</a:t>
            </a:r>
            <a:r>
              <a:rPr kumimoji="1" lang="ja-JP" altLang="en-US" sz="1300" b="1" u="sng" dirty="0">
                <a:latin typeface="Meiryo UI" panose="020B0604030504040204" pitchFamily="50" charset="-128"/>
                <a:ea typeface="Meiryo UI" panose="020B0604030504040204" pitchFamily="50" charset="-128"/>
              </a:rPr>
              <a:t>か月間で最も悪い状態を記載してください。</a:t>
            </a:r>
          </a:p>
          <a:p>
            <a:r>
              <a:rPr kumimoji="1" lang="ja-JP" altLang="en-US" sz="1300" dirty="0">
                <a:latin typeface="Meiryo UI" panose="020B0604030504040204" pitchFamily="50" charset="-128"/>
                <a:ea typeface="Meiryo UI" panose="020B0604030504040204" pitchFamily="50" charset="-128"/>
              </a:rPr>
              <a:t>●「診断年月日」欄は、上記の重症度分類を含む臨個票に書かれた内容を診断した日（記載年月日の直近</a:t>
            </a:r>
            <a:r>
              <a:rPr kumimoji="1" lang="en-US" altLang="ja-JP" sz="1300" dirty="0">
                <a:latin typeface="Meiryo UI" panose="020B0604030504040204" pitchFamily="50" charset="-128"/>
                <a:ea typeface="Meiryo UI" panose="020B0604030504040204" pitchFamily="50" charset="-128"/>
              </a:rPr>
              <a:t>6</a:t>
            </a:r>
            <a:r>
              <a:rPr kumimoji="1" lang="ja-JP" altLang="en-US" sz="1300" dirty="0">
                <a:latin typeface="Meiryo UI" panose="020B0604030504040204" pitchFamily="50" charset="-128"/>
                <a:ea typeface="Meiryo UI" panose="020B0604030504040204" pitchFamily="50" charset="-128"/>
              </a:rPr>
              <a:t>か月以内の日にち）を記入してください。</a:t>
            </a:r>
          </a:p>
        </p:txBody>
      </p:sp>
      <p:sp>
        <p:nvSpPr>
          <p:cNvPr id="9" name="Oval 8">
            <a:extLst>
              <a:ext uri="{FF2B5EF4-FFF2-40B4-BE49-F238E27FC236}">
                <a16:creationId xmlns:a16="http://schemas.microsoft.com/office/drawing/2014/main" id="{56807540-0FC3-4DF4-8A2C-9401290D949C}"/>
              </a:ext>
            </a:extLst>
          </p:cNvPr>
          <p:cNvSpPr>
            <a:spLocks noChangeArrowheads="1"/>
          </p:cNvSpPr>
          <p:nvPr/>
        </p:nvSpPr>
        <p:spPr bwMode="auto">
          <a:xfrm>
            <a:off x="6008128" y="19375"/>
            <a:ext cx="584550" cy="592071"/>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23"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B</a:t>
            </a:r>
          </a:p>
        </p:txBody>
      </p:sp>
      <p:sp>
        <p:nvSpPr>
          <p:cNvPr id="11" name="テキスト ボックス 10">
            <a:extLst>
              <a:ext uri="{FF2B5EF4-FFF2-40B4-BE49-F238E27FC236}">
                <a16:creationId xmlns:a16="http://schemas.microsoft.com/office/drawing/2014/main" id="{05F71B48-41FF-49B8-A6C1-67C18A2069DA}"/>
              </a:ext>
            </a:extLst>
          </p:cNvPr>
          <p:cNvSpPr txBox="1"/>
          <p:nvPr/>
        </p:nvSpPr>
        <p:spPr>
          <a:xfrm>
            <a:off x="6138582" y="621606"/>
            <a:ext cx="1270000"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ウラ</a:t>
            </a:r>
          </a:p>
        </p:txBody>
      </p:sp>
    </p:spTree>
    <p:extLst>
      <p:ext uri="{BB962C8B-B14F-4D97-AF65-F5344CB8AC3E}">
        <p14:creationId xmlns:p14="http://schemas.microsoft.com/office/powerpoint/2010/main" val="40321705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1244</Words>
  <Application>Microsoft Office PowerPoint</Application>
  <PresentationFormat>A4 210 x 297 mm</PresentationFormat>
  <Paragraphs>62</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Meiryo UI</vt:lpstr>
      <vt:lpstr>UD デジタル 教科書体 NK-R</vt:lpstr>
      <vt:lpstr>游ゴシック</vt:lpstr>
      <vt:lpstr>Arial</vt:lpstr>
      <vt:lpstr>Calibri</vt:lpstr>
      <vt:lpstr>Calibri Light</vt:lpstr>
      <vt:lpstr>Office テーマ</vt:lpstr>
      <vt:lpstr>臨床調査個人票 作成依頼書（きみどり）</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2024-06-25T07:59:17Z</dcterms:created>
  <dcterms:modified xsi:type="dcterms:W3CDTF">2025-05-23T06:23:59Z</dcterms:modified>
</cp:coreProperties>
</file>