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
  </p:notesMasterIdLst>
  <p:sldIdLst>
    <p:sldId id="256" r:id="rId2"/>
    <p:sldId id="258"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75" d="100"/>
          <a:sy n="75" d="100"/>
        </p:scale>
        <p:origin x="2146"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1EF280D-731C-46D2-9FA4-E0AC358D2B60}" type="datetimeFigureOut">
              <a:rPr kumimoji="1" lang="ja-JP" altLang="en-US" smtClean="0"/>
              <a:t>2025/5/22</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8B87394-5116-4F43-A719-7E7F8D9F7D00}" type="slidenum">
              <a:rPr kumimoji="1" lang="ja-JP" altLang="en-US" smtClean="0"/>
              <a:t>‹#›</a:t>
            </a:fld>
            <a:endParaRPr kumimoji="1" lang="ja-JP" altLang="en-US"/>
          </a:p>
        </p:txBody>
      </p:sp>
    </p:spTree>
    <p:extLst>
      <p:ext uri="{BB962C8B-B14F-4D97-AF65-F5344CB8AC3E}">
        <p14:creationId xmlns:p14="http://schemas.microsoft.com/office/powerpoint/2010/main" val="38025049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1853118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2261626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280136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1952627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3580869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2771576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2789864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815004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2570754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1592609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F51DCC5-8EE2-40C4-BB11-117BABC683A6}" type="datetimeFigureOut">
              <a:rPr kumimoji="1" lang="ja-JP" altLang="en-US" smtClean="0"/>
              <a:t>2025/5/22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3400814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F51DCC5-8EE2-40C4-BB11-117BABC683A6}" type="datetimeFigureOut">
              <a:rPr kumimoji="1" lang="ja-JP" altLang="en-US" smtClean="0"/>
              <a:t>2025/5/22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AF7913F-FBB5-49A2-866B-70296536236A}" type="slidenum">
              <a:rPr kumimoji="1" lang="ja-JP" altLang="en-US" smtClean="0"/>
              <a:t>‹#›</a:t>
            </a:fld>
            <a:endParaRPr kumimoji="1" lang="ja-JP" altLang="en-US"/>
          </a:p>
        </p:txBody>
      </p:sp>
    </p:spTree>
    <p:extLst>
      <p:ext uri="{BB962C8B-B14F-4D97-AF65-F5344CB8AC3E}">
        <p14:creationId xmlns:p14="http://schemas.microsoft.com/office/powerpoint/2010/main" val="24541541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4">
            <a:extLst>
              <a:ext uri="{FF2B5EF4-FFF2-40B4-BE49-F238E27FC236}">
                <a16:creationId xmlns:a16="http://schemas.microsoft.com/office/drawing/2014/main" id="{C72F1504-BE53-4F7B-B9BD-308AF74E6340}"/>
              </a:ext>
            </a:extLst>
          </p:cNvPr>
          <p:cNvSpPr>
            <a:spLocks noChangeArrowheads="1"/>
          </p:cNvSpPr>
          <p:nvPr/>
        </p:nvSpPr>
        <p:spPr bwMode="auto">
          <a:xfrm>
            <a:off x="167480" y="2119457"/>
            <a:ext cx="6523038" cy="348306"/>
          </a:xfrm>
          <a:prstGeom prst="roundRect">
            <a:avLst>
              <a:gd name="adj" fmla="val 16667"/>
            </a:avLst>
          </a:prstGeom>
          <a:solidFill>
            <a:schemeClr val="bg1">
              <a:lumMod val="85000"/>
            </a:schemeClr>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400" eaLnBrk="0" fontAlgn="base" hangingPunct="0">
              <a:spcBef>
                <a:spcPct val="0"/>
              </a:spcBef>
              <a:spcAft>
                <a:spcPct val="0"/>
              </a:spcAft>
            </a:pPr>
            <a:r>
              <a:rPr lang="ja-JP" altLang="en-US" b="1" dirty="0">
                <a:latin typeface="Meiryo UI" panose="020B0604030504040204" pitchFamily="50" charset="-128"/>
                <a:ea typeface="Meiryo UI" panose="020B0604030504040204" pitchFamily="50" charset="-128"/>
                <a:cs typeface="Times New Roman" panose="02020603050405020304" pitchFamily="18" charset="0"/>
              </a:rPr>
              <a:t>更新手続きの流れ</a:t>
            </a:r>
            <a:endParaRPr lang="ja-JP" altLang="ja-JP" dirty="0">
              <a:latin typeface="Meiryo UI" panose="020B0604030504040204" pitchFamily="50" charset="-128"/>
              <a:ea typeface="Meiryo UI" panose="020B0604030504040204" pitchFamily="50" charset="-128"/>
            </a:endParaRPr>
          </a:p>
        </p:txBody>
      </p:sp>
      <p:sp>
        <p:nvSpPr>
          <p:cNvPr id="14" name="Rectangle 13">
            <a:extLst>
              <a:ext uri="{FF2B5EF4-FFF2-40B4-BE49-F238E27FC236}">
                <a16:creationId xmlns:a16="http://schemas.microsoft.com/office/drawing/2014/main" id="{6C7392A1-8C9E-486E-BEA0-D8187AA0F26E}"/>
              </a:ext>
            </a:extLst>
          </p:cNvPr>
          <p:cNvSpPr>
            <a:spLocks noChangeArrowheads="1"/>
          </p:cNvSpPr>
          <p:nvPr/>
        </p:nvSpPr>
        <p:spPr bwMode="auto">
          <a:xfrm>
            <a:off x="241837" y="1570436"/>
            <a:ext cx="642940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更新申請期限は、令和</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7</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31</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日ですが、新しい受給者証が届くまでは</a:t>
            </a:r>
            <a:r>
              <a:rPr lang="en-US" altLang="ja-JP" sz="1600" b="1" u="sng" dirty="0">
                <a:latin typeface="Meiryo UI" panose="020B0604030504040204" pitchFamily="50" charset="-128"/>
                <a:ea typeface="Meiryo UI" panose="020B0604030504040204" pitchFamily="50" charset="-128"/>
                <a:cs typeface="Times New Roman" panose="02020603050405020304" pitchFamily="18" charset="0"/>
              </a:rPr>
              <a:t>3</a:t>
            </a:r>
            <a:r>
              <a:rPr lang="ja-JP" altLang="en-US" sz="1600" b="1" u="sng" dirty="0">
                <a:latin typeface="Meiryo UI" panose="020B0604030504040204" pitchFamily="50" charset="-128"/>
                <a:ea typeface="Meiryo UI" panose="020B0604030504040204" pitchFamily="50" charset="-128"/>
                <a:cs typeface="Times New Roman" panose="02020603050405020304" pitchFamily="18" charset="0"/>
              </a:rPr>
              <a:t>か月程度</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かかります。</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5" name="Rectangle 14">
            <a:extLst>
              <a:ext uri="{FF2B5EF4-FFF2-40B4-BE49-F238E27FC236}">
                <a16:creationId xmlns:a16="http://schemas.microsoft.com/office/drawing/2014/main" id="{10A7CB0C-CEE6-4270-AD62-6E842160DE68}"/>
              </a:ext>
            </a:extLst>
          </p:cNvPr>
          <p:cNvSpPr>
            <a:spLocks noChangeArrowheads="1"/>
          </p:cNvSpPr>
          <p:nvPr/>
        </p:nvSpPr>
        <p:spPr bwMode="auto">
          <a:xfrm>
            <a:off x="45084" y="731555"/>
            <a:ext cx="6495415" cy="896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778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914400">
              <a:lnSpc>
                <a:spcPts val="2200"/>
              </a:lnSpc>
            </a:pPr>
            <a:r>
              <a:rPr lang="ja-JP" altLang="en-US" sz="1600" u="wavy" dirty="0">
                <a:latin typeface="Meiryo UI" panose="020B0604030504040204" pitchFamily="50" charset="-128"/>
                <a:ea typeface="Meiryo UI" panose="020B0604030504040204" pitchFamily="50" charset="-128"/>
                <a:cs typeface="Times New Roman" panose="02020603050405020304" pitchFamily="18" charset="0"/>
              </a:rPr>
              <a:t>更新申請書類の提出が無い場合は、</a:t>
            </a:r>
            <a:endParaRPr lang="en-US" altLang="ja-JP" sz="1600" u="wavy" dirty="0">
              <a:latin typeface="Meiryo UI" panose="020B0604030504040204" pitchFamily="50" charset="-128"/>
              <a:ea typeface="Meiryo UI" panose="020B0604030504040204" pitchFamily="50" charset="-128"/>
              <a:cs typeface="Times New Roman" panose="02020603050405020304" pitchFamily="18" charset="0"/>
            </a:endParaRPr>
          </a:p>
          <a:p>
            <a:pPr algn="ctr" defTabSz="914400">
              <a:lnSpc>
                <a:spcPts val="2200"/>
              </a:lnSpc>
            </a:pPr>
            <a:r>
              <a:rPr lang="ja-JP" altLang="ja-JP" sz="1600" u="wavy" dirty="0">
                <a:latin typeface="Meiryo UI" panose="020B0604030504040204" pitchFamily="50" charset="-128"/>
                <a:ea typeface="Meiryo UI" panose="020B0604030504040204" pitchFamily="50" charset="-128"/>
                <a:cs typeface="Times New Roman" panose="02020603050405020304" pitchFamily="18" charset="0"/>
              </a:rPr>
              <a:t>令和</a:t>
            </a:r>
            <a:r>
              <a:rPr lang="ja-JP" altLang="en-US" sz="1600" u="wavy" dirty="0">
                <a:latin typeface="Meiryo UI" panose="020B0604030504040204" pitchFamily="50" charset="-128"/>
                <a:ea typeface="Meiryo UI" panose="020B0604030504040204" pitchFamily="50" charset="-128"/>
                <a:cs typeface="Times New Roman" panose="02020603050405020304" pitchFamily="18" charset="0"/>
              </a:rPr>
              <a:t>８</a:t>
            </a:r>
            <a:r>
              <a:rPr lang="ja-JP" altLang="ja-JP" sz="1600" u="wavy"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u="wavy"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600" u="wavy"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1600" u="wavy"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600" u="wavy" dirty="0">
                <a:latin typeface="Meiryo UI" panose="020B0604030504040204" pitchFamily="50" charset="-128"/>
                <a:ea typeface="Meiryo UI" panose="020B0604030504040204" pitchFamily="50" charset="-128"/>
                <a:cs typeface="Times New Roman" panose="02020603050405020304" pitchFamily="18" charset="0"/>
              </a:rPr>
              <a:t>日以降の</a:t>
            </a:r>
            <a:r>
              <a:rPr lang="zh-TW" altLang="en-US" b="1" u="wavy" dirty="0">
                <a:latin typeface="Meiryo UI" panose="020B0604030504040204" pitchFamily="50" charset="-128"/>
                <a:ea typeface="Meiryo UI" panose="020B0604030504040204" pitchFamily="50" charset="-128"/>
                <a:cs typeface="Times New Roman" panose="02020603050405020304" pitchFamily="18" charset="0"/>
              </a:rPr>
              <a:t>医療費助成制度</a:t>
            </a:r>
            <a:r>
              <a:rPr lang="ja-JP" altLang="en-US" b="1" u="wavy" dirty="0">
                <a:latin typeface="Meiryo UI" panose="020B0604030504040204" pitchFamily="50" charset="-128"/>
                <a:ea typeface="Meiryo UI" panose="020B0604030504040204" pitchFamily="50" charset="-128"/>
                <a:cs typeface="Times New Roman" panose="02020603050405020304" pitchFamily="18" charset="0"/>
              </a:rPr>
              <a:t>を受けることができません</a:t>
            </a:r>
            <a:r>
              <a:rPr lang="ja-JP" altLang="en-US" sz="1600" u="wavy" dirty="0">
                <a:latin typeface="Meiryo UI" panose="020B0604030504040204" pitchFamily="50" charset="-128"/>
                <a:ea typeface="Meiryo UI" panose="020B0604030504040204" pitchFamily="50" charset="-128"/>
                <a:cs typeface="Times New Roman" panose="02020603050405020304" pitchFamily="18" charset="0"/>
              </a:rPr>
              <a:t>。</a:t>
            </a:r>
          </a:p>
          <a:p>
            <a:pPr algn="ctr" defTabSz="914400">
              <a:lnSpc>
                <a:spcPts val="2200"/>
              </a:lnSpc>
            </a:pPr>
            <a:r>
              <a:rPr lang="ja-JP" altLang="ja-JP" sz="1100" dirty="0">
                <a:latin typeface="Meiryo UI" panose="020B0604030504040204" pitchFamily="50" charset="-128"/>
                <a:ea typeface="Meiryo UI" panose="020B0604030504040204" pitchFamily="50" charset="-128"/>
                <a:cs typeface="Times New Roman" panose="02020603050405020304" pitchFamily="18" charset="0"/>
              </a:rPr>
              <a:t>お手持ちの特定医療費（指定難病）受給者証は、令和</a:t>
            </a: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７</a:t>
            </a:r>
            <a:r>
              <a:rPr lang="ja-JP" altLang="ja-JP" sz="1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100" dirty="0">
                <a:latin typeface="Meiryo UI" panose="020B0604030504040204" pitchFamily="50" charset="-128"/>
                <a:ea typeface="Meiryo UI" panose="020B0604030504040204" pitchFamily="50" charset="-128"/>
                <a:cs typeface="Times New Roman" panose="02020603050405020304" pitchFamily="18" charset="0"/>
              </a:rPr>
              <a:t>12</a:t>
            </a: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sz="1100" dirty="0">
                <a:latin typeface="Meiryo UI" panose="020B0604030504040204" pitchFamily="50" charset="-128"/>
                <a:ea typeface="Meiryo UI" panose="020B0604030504040204" pitchFamily="50" charset="-128"/>
                <a:cs typeface="Times New Roman" panose="02020603050405020304" pitchFamily="18" charset="0"/>
              </a:rPr>
              <a:t>31</a:t>
            </a:r>
            <a:r>
              <a:rPr lang="ja-JP" altLang="en-US" sz="1100" dirty="0">
                <a:latin typeface="Meiryo UI" panose="020B0604030504040204" pitchFamily="50" charset="-128"/>
                <a:ea typeface="Meiryo UI" panose="020B0604030504040204" pitchFamily="50" charset="-128"/>
                <a:cs typeface="Times New Roman" panose="02020603050405020304" pitchFamily="18" charset="0"/>
              </a:rPr>
              <a:t>日で有効期間が終了します。</a:t>
            </a:r>
            <a:endParaRPr lang="ja-JP" altLang="en-US" sz="1100" dirty="0">
              <a:latin typeface="Meiryo UI" panose="020B0604030504040204" pitchFamily="50" charset="-128"/>
              <a:ea typeface="Meiryo UI" panose="020B0604030504040204" pitchFamily="50" charset="-128"/>
            </a:endParaRPr>
          </a:p>
        </p:txBody>
      </p:sp>
      <p:sp>
        <p:nvSpPr>
          <p:cNvPr id="16" name="Rectangle 16">
            <a:extLst>
              <a:ext uri="{FF2B5EF4-FFF2-40B4-BE49-F238E27FC236}">
                <a16:creationId xmlns:a16="http://schemas.microsoft.com/office/drawing/2014/main" id="{26C3809D-FF58-4AE0-8768-F4AF2913999E}"/>
              </a:ext>
            </a:extLst>
          </p:cNvPr>
          <p:cNvSpPr>
            <a:spLocks noChangeArrowheads="1"/>
          </p:cNvSpPr>
          <p:nvPr/>
        </p:nvSpPr>
        <p:spPr bwMode="auto">
          <a:xfrm>
            <a:off x="1403640" y="8199526"/>
            <a:ext cx="6662977" cy="757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defTabSz="914400" eaLnBrk="0" fontAlgn="base" hangingPunct="0">
              <a:lnSpc>
                <a:spcPts val="1800"/>
              </a:lnSpc>
              <a:spcBef>
                <a:spcPct val="0"/>
              </a:spcBef>
              <a:spcAft>
                <a:spcPct val="0"/>
              </a:spcAft>
            </a:pP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マイナンバーと連携することで</a:t>
            </a:r>
            <a:r>
              <a:rPr lang="ja-JP" altLang="en-US" sz="1200" b="1" dirty="0">
                <a:latin typeface="Meiryo UI" panose="020B0604030504040204" pitchFamily="50" charset="-128"/>
                <a:ea typeface="Meiryo UI" panose="020B0604030504040204" pitchFamily="50" charset="-128"/>
                <a:cs typeface="Times New Roman" panose="02020603050405020304" pitchFamily="18" charset="0"/>
              </a:rPr>
              <a:t>課税証明書・住民票</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が省略できます。</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defTabSz="914400" eaLnBrk="0" fontAlgn="base" hangingPunct="0">
              <a:lnSpc>
                <a:spcPts val="1800"/>
              </a:lnSpc>
              <a:spcBef>
                <a:spcPct val="0"/>
              </a:spcBef>
              <a:spcAft>
                <a:spcPct val="0"/>
              </a:spcAft>
            </a:pPr>
            <a:r>
              <a:rPr lang="ja-JP" altLang="en-US" sz="1200" b="1"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ただし、</a:t>
            </a:r>
            <a:r>
              <a:rPr lang="ja-JP" altLang="en-US" sz="1200" b="1" dirty="0">
                <a:latin typeface="Meiryo UI" panose="020B0604030504040204" pitchFamily="50" charset="-128"/>
                <a:ea typeface="Meiryo UI" panose="020B0604030504040204" pitchFamily="50" charset="-128"/>
                <a:cs typeface="Times New Roman" panose="02020603050405020304" pitchFamily="18" charset="0"/>
              </a:rPr>
              <a:t>「業種別国民健康保険組合加入者」「被用者保険　非課税」</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の方は、</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a:p>
            <a:pPr defTabSz="914400" eaLnBrk="0" fontAlgn="base" hangingPunct="0">
              <a:lnSpc>
                <a:spcPts val="1800"/>
              </a:lnSpc>
              <a:spcBef>
                <a:spcPct val="0"/>
              </a:spcBef>
              <a:spcAft>
                <a:spcPct val="0"/>
              </a:spcAft>
            </a:pPr>
            <a:r>
              <a:rPr lang="ja-JP" altLang="en-US" sz="1200" b="1"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200" b="1" u="sng" dirty="0">
                <a:latin typeface="Meiryo UI" panose="020B0604030504040204" pitchFamily="50" charset="-128"/>
                <a:ea typeface="Meiryo UI" panose="020B0604030504040204" pitchFamily="50" charset="-128"/>
                <a:cs typeface="Times New Roman" panose="02020603050405020304" pitchFamily="18" charset="0"/>
              </a:rPr>
              <a:t>住民票のみ省略可能</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です。（課税証明書の省略はできません）</a:t>
            </a:r>
            <a:r>
              <a:rPr lang="ja-JP" altLang="en-US" sz="1200" b="1" dirty="0">
                <a:latin typeface="Meiryo UI" panose="020B0604030504040204" pitchFamily="50" charset="-128"/>
                <a:ea typeface="Meiryo UI" panose="020B0604030504040204" pitchFamily="50" charset="-128"/>
                <a:cs typeface="Times New Roman" panose="02020603050405020304" pitchFamily="18" charset="0"/>
              </a:rPr>
              <a:t>　　　　　　　　　　　　　　　　　　　　　　　　　　　　</a:t>
            </a:r>
            <a:endParaRPr lang="ja-JP" altLang="ja-JP" sz="300" dirty="0">
              <a:latin typeface="Meiryo UI" panose="020B0604030504040204" pitchFamily="50" charset="-128"/>
              <a:ea typeface="Meiryo UI" panose="020B0604030504040204" pitchFamily="50" charset="-128"/>
            </a:endParaRPr>
          </a:p>
        </p:txBody>
      </p:sp>
      <p:sp>
        <p:nvSpPr>
          <p:cNvPr id="29" name="Rectangle 28">
            <a:extLst>
              <a:ext uri="{FF2B5EF4-FFF2-40B4-BE49-F238E27FC236}">
                <a16:creationId xmlns:a16="http://schemas.microsoft.com/office/drawing/2014/main" id="{D7A96E36-46C6-44F2-9276-382B9439EB54}"/>
              </a:ext>
            </a:extLst>
          </p:cNvPr>
          <p:cNvSpPr>
            <a:spLocks noChangeArrowheads="1"/>
          </p:cNvSpPr>
          <p:nvPr/>
        </p:nvSpPr>
        <p:spPr bwMode="auto">
          <a:xfrm>
            <a:off x="-1179989" y="853718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latin typeface="Meiryo UI" panose="020B0604030504040204" pitchFamily="50" charset="-128"/>
              <a:ea typeface="Meiryo UI" panose="020B0604030504040204" pitchFamily="50" charset="-128"/>
            </a:endParaRPr>
          </a:p>
        </p:txBody>
      </p:sp>
      <p:sp>
        <p:nvSpPr>
          <p:cNvPr id="18" name="AutoShape 4">
            <a:extLst>
              <a:ext uri="{FF2B5EF4-FFF2-40B4-BE49-F238E27FC236}">
                <a16:creationId xmlns:a16="http://schemas.microsoft.com/office/drawing/2014/main" id="{895461E8-B202-4A85-8426-A0D06446076F}"/>
              </a:ext>
            </a:extLst>
          </p:cNvPr>
          <p:cNvSpPr>
            <a:spLocks noChangeArrowheads="1"/>
          </p:cNvSpPr>
          <p:nvPr/>
        </p:nvSpPr>
        <p:spPr bwMode="auto">
          <a:xfrm>
            <a:off x="167480" y="6819730"/>
            <a:ext cx="6523038" cy="348306"/>
          </a:xfrm>
          <a:prstGeom prst="roundRect">
            <a:avLst>
              <a:gd name="adj" fmla="val 16667"/>
            </a:avLst>
          </a:prstGeom>
          <a:solidFill>
            <a:schemeClr val="bg1">
              <a:lumMod val="85000"/>
            </a:schemeClr>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a:r>
              <a:rPr kumimoji="1" lang="ja-JP" altLang="en-US" sz="1800" b="1" dirty="0">
                <a:latin typeface="Meiryo UI" panose="020B0604030504040204" pitchFamily="50" charset="-128"/>
                <a:ea typeface="Meiryo UI" panose="020B0604030504040204" pitchFamily="50" charset="-128"/>
              </a:rPr>
              <a:t>確認書類</a:t>
            </a:r>
            <a:r>
              <a:rPr kumimoji="1" lang="ja-JP" altLang="en-US" b="1" dirty="0">
                <a:latin typeface="Meiryo UI" panose="020B0604030504040204" pitchFamily="50" charset="-128"/>
                <a:ea typeface="Meiryo UI" panose="020B0604030504040204" pitchFamily="50" charset="-128"/>
              </a:rPr>
              <a:t>一覧</a:t>
            </a:r>
            <a:endParaRPr kumimoji="1" lang="en-US" altLang="ja-JP" sz="1800" b="1" dirty="0">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C9247BBD-BB45-4235-BB9D-12D8405A2362}"/>
              </a:ext>
            </a:extLst>
          </p:cNvPr>
          <p:cNvSpPr/>
          <p:nvPr/>
        </p:nvSpPr>
        <p:spPr>
          <a:xfrm>
            <a:off x="555634" y="3573556"/>
            <a:ext cx="5890662" cy="73402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必要書類の準備</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申請書（更新）３枚組を記入する。</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別紙Ⓒ 「必要書類の確認リスト（みずいろ）」等を参照し、その他の書類を準備する。</a:t>
            </a:r>
          </a:p>
        </p:txBody>
      </p:sp>
      <p:sp>
        <p:nvSpPr>
          <p:cNvPr id="23" name="正方形/長方形 22">
            <a:extLst>
              <a:ext uri="{FF2B5EF4-FFF2-40B4-BE49-F238E27FC236}">
                <a16:creationId xmlns:a16="http://schemas.microsoft.com/office/drawing/2014/main" id="{737D8A7E-9827-4365-A399-8089560D7A7D}"/>
              </a:ext>
            </a:extLst>
          </p:cNvPr>
          <p:cNvSpPr/>
          <p:nvPr/>
        </p:nvSpPr>
        <p:spPr>
          <a:xfrm>
            <a:off x="555634" y="4610195"/>
            <a:ext cx="5890662" cy="11478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書類の提出</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臨床調査個人票と必要書類を茨木保健所へ郵送または窓口で提出する。</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70A5696E-8232-41E4-924E-9C8B1AC40625}"/>
              </a:ext>
            </a:extLst>
          </p:cNvPr>
          <p:cNvSpPr/>
          <p:nvPr/>
        </p:nvSpPr>
        <p:spPr>
          <a:xfrm>
            <a:off x="774080" y="6032654"/>
            <a:ext cx="5220986" cy="5895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Meiryo UI" panose="020B0604030504040204" pitchFamily="50" charset="-128"/>
                <a:ea typeface="Meiryo UI" panose="020B0604030504040204" pitchFamily="50" charset="-128"/>
              </a:rPr>
              <a:t>大阪府で審査のうえ、</a:t>
            </a:r>
            <a:r>
              <a:rPr kumimoji="1" lang="ja-JP" altLang="en-US" sz="1600" u="sng" dirty="0">
                <a:solidFill>
                  <a:schemeClr val="tx1"/>
                </a:solidFill>
                <a:latin typeface="Meiryo UI" panose="020B0604030504040204" pitchFamily="50" charset="-128"/>
                <a:ea typeface="Meiryo UI" panose="020B0604030504040204" pitchFamily="50" charset="-128"/>
              </a:rPr>
              <a:t>認定されたら受給者証が交付</a:t>
            </a:r>
            <a:r>
              <a:rPr kumimoji="1" lang="ja-JP" altLang="en-US" sz="1200" dirty="0">
                <a:solidFill>
                  <a:schemeClr val="tx1"/>
                </a:solidFill>
                <a:latin typeface="Meiryo UI" panose="020B0604030504040204" pitchFamily="50" charset="-128"/>
                <a:ea typeface="Meiryo UI" panose="020B0604030504040204" pitchFamily="50" charset="-128"/>
              </a:rPr>
              <a:t>されます。</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　　　  （不認定の場合は、不認定通知が届きます。）</a:t>
            </a: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27" name="フローチャート: 組合せ 26">
            <a:extLst>
              <a:ext uri="{FF2B5EF4-FFF2-40B4-BE49-F238E27FC236}">
                <a16:creationId xmlns:a16="http://schemas.microsoft.com/office/drawing/2014/main" id="{CD4D95DE-ECB2-4643-AD6E-0BDF409DF2D0}"/>
              </a:ext>
            </a:extLst>
          </p:cNvPr>
          <p:cNvSpPr/>
          <p:nvPr/>
        </p:nvSpPr>
        <p:spPr>
          <a:xfrm>
            <a:off x="2778442" y="5768768"/>
            <a:ext cx="1028700" cy="295443"/>
          </a:xfrm>
          <a:prstGeom prst="flowChartMerg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3" name="楕円 32">
            <a:extLst>
              <a:ext uri="{FF2B5EF4-FFF2-40B4-BE49-F238E27FC236}">
                <a16:creationId xmlns:a16="http://schemas.microsoft.com/office/drawing/2014/main" id="{87A5C3E4-6E4E-484F-A794-C4859080D286}"/>
              </a:ext>
            </a:extLst>
          </p:cNvPr>
          <p:cNvSpPr/>
          <p:nvPr/>
        </p:nvSpPr>
        <p:spPr>
          <a:xfrm>
            <a:off x="391959" y="4459201"/>
            <a:ext cx="328730" cy="3165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３</a:t>
            </a:r>
          </a:p>
        </p:txBody>
      </p:sp>
      <p:sp>
        <p:nvSpPr>
          <p:cNvPr id="2" name="テキスト ボックス 1">
            <a:extLst>
              <a:ext uri="{FF2B5EF4-FFF2-40B4-BE49-F238E27FC236}">
                <a16:creationId xmlns:a16="http://schemas.microsoft.com/office/drawing/2014/main" id="{9923F462-DC3B-486D-8EC8-549E62D6C263}"/>
              </a:ext>
            </a:extLst>
          </p:cNvPr>
          <p:cNvSpPr txBox="1"/>
          <p:nvPr/>
        </p:nvSpPr>
        <p:spPr>
          <a:xfrm>
            <a:off x="6249685" y="655054"/>
            <a:ext cx="468045" cy="232043"/>
          </a:xfrm>
          <a:prstGeom prst="rect">
            <a:avLst/>
          </a:prstGeom>
          <a:solidFill>
            <a:schemeClr val="bg1"/>
          </a:solid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オモテ</a:t>
            </a:r>
          </a:p>
        </p:txBody>
      </p:sp>
      <p:sp>
        <p:nvSpPr>
          <p:cNvPr id="5" name="テキスト ボックス 4">
            <a:extLst>
              <a:ext uri="{FF2B5EF4-FFF2-40B4-BE49-F238E27FC236}">
                <a16:creationId xmlns:a16="http://schemas.microsoft.com/office/drawing/2014/main" id="{1BC709D0-E9E9-404B-90D5-128A997B4E57}"/>
              </a:ext>
            </a:extLst>
          </p:cNvPr>
          <p:cNvSpPr txBox="1"/>
          <p:nvPr/>
        </p:nvSpPr>
        <p:spPr>
          <a:xfrm>
            <a:off x="391269" y="7315265"/>
            <a:ext cx="7107160" cy="984885"/>
          </a:xfrm>
          <a:prstGeom prst="rect">
            <a:avLst/>
          </a:prstGeom>
          <a:noFill/>
        </p:spPr>
        <p:txBody>
          <a:bodyPr wrap="square" rtlCol="0">
            <a:spAutoFit/>
          </a:bodyPr>
          <a:lstStyle/>
          <a:p>
            <a:pPr marL="285750" indent="-285750">
              <a:buFont typeface="Wingdings" panose="05000000000000000000" pitchFamily="2" charset="2"/>
              <a:buChar char="p"/>
            </a:pPr>
            <a:r>
              <a:rPr kumimoji="0"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 別紙Ⓐ 　</a:t>
            </a:r>
            <a:r>
              <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rPr>
              <a:t>受給者証の更新申請のご案内</a:t>
            </a:r>
            <a:r>
              <a:rPr kumimoji="0"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（この書類です）</a:t>
            </a:r>
            <a:endParaRPr kumimoji="1" lang="en-US" altLang="ja-JP" sz="14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kumimoji="0"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 </a:t>
            </a:r>
            <a:r>
              <a:rPr kumimoji="1" lang="ja-JP" altLang="en-US" sz="1400" b="1" dirty="0">
                <a:latin typeface="Meiryo UI" panose="020B0604030504040204" pitchFamily="50" charset="-128"/>
                <a:ea typeface="Meiryo UI" panose="020B0604030504040204" pitchFamily="50" charset="-128"/>
              </a:rPr>
              <a:t>別紙Ⓑ 　</a:t>
            </a:r>
            <a:r>
              <a:rPr lang="ja-JP" altLang="en-US" sz="1400" b="1" dirty="0">
                <a:latin typeface="Meiryo UI" panose="020B0604030504040204" pitchFamily="50" charset="-128"/>
                <a:ea typeface="Meiryo UI" panose="020B0604030504040204" pitchFamily="50" charset="-128"/>
              </a:rPr>
              <a:t>臨床調査個人票 作成依頼書（</a:t>
            </a:r>
            <a:r>
              <a:rPr kumimoji="1" lang="ja-JP" altLang="en-US" sz="1400" b="1" dirty="0">
                <a:latin typeface="Meiryo UI" panose="020B0604030504040204" pitchFamily="50" charset="-128"/>
                <a:ea typeface="Meiryo UI" panose="020B0604030504040204" pitchFamily="50" charset="-128"/>
              </a:rPr>
              <a:t>きみどり</a:t>
            </a:r>
            <a:r>
              <a:rPr lang="ja-JP" altLang="en-US" sz="1400" b="1" dirty="0">
                <a:latin typeface="Meiryo UI" panose="020B0604030504040204" pitchFamily="50" charset="-128"/>
                <a:ea typeface="Meiryo UI" panose="020B0604030504040204" pitchFamily="50" charset="-128"/>
              </a:rPr>
              <a:t>）</a:t>
            </a:r>
            <a:endParaRPr kumimoji="1" lang="en-US" altLang="ja-JP" sz="1400" b="1"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p"/>
            </a:pPr>
            <a:r>
              <a:rPr kumimoji="0"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 別紙Ⓒ 　必要書類の確認リスト（</a:t>
            </a:r>
            <a:r>
              <a:rPr kumimoji="1"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みずいろ</a:t>
            </a:r>
            <a:r>
              <a:rPr kumimoji="0"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a:t>
            </a:r>
            <a:endParaRPr kumimoji="0" lang="en-US" altLang="ja-JP"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endParaRPr>
          </a:p>
          <a:p>
            <a:pPr marL="285750" indent="-285750">
              <a:buFont typeface="Wingdings" panose="05000000000000000000" pitchFamily="2" charset="2"/>
              <a:buChar char="p"/>
            </a:pPr>
            <a:r>
              <a:rPr kumimoji="1"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 </a:t>
            </a:r>
            <a:r>
              <a:rPr kumimoji="0"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別紙Ⓓ 　</a:t>
            </a:r>
            <a:r>
              <a:rPr kumimoji="0" lang="ja-JP" altLang="ja-JP"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マイナンバー連携</a:t>
            </a:r>
            <a:r>
              <a:rPr kumimoji="0"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を希望する</a:t>
            </a:r>
            <a:r>
              <a:rPr kumimoji="0" lang="ja-JP" altLang="ja-JP"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方</a:t>
            </a:r>
            <a:r>
              <a:rPr kumimoji="0" lang="ja-JP" altLang="en-US" sz="1400" b="1" i="0" u="none" strike="noStrike" cap="none" normalizeH="0" baseline="0" dirty="0">
                <a:ln>
                  <a:noFill/>
                </a:ln>
                <a:effectLst/>
                <a:latin typeface="Meiryo UI" panose="020B0604030504040204" pitchFamily="50" charset="-128"/>
                <a:ea typeface="Meiryo UI" panose="020B0604030504040204" pitchFamily="50" charset="-128"/>
                <a:cs typeface="Times New Roman" panose="02020603050405020304" pitchFamily="18" charset="0"/>
              </a:rPr>
              <a:t>へ</a:t>
            </a:r>
            <a:endParaRPr kumimoji="1" lang="ja-JP" altLang="en-US" sz="1400" b="1" dirty="0">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018DE126-482B-4EC3-A6A7-7CA630448D99}"/>
              </a:ext>
            </a:extLst>
          </p:cNvPr>
          <p:cNvSpPr/>
          <p:nvPr/>
        </p:nvSpPr>
        <p:spPr>
          <a:xfrm>
            <a:off x="97511" y="262535"/>
            <a:ext cx="6662977" cy="9282909"/>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四角形: 角を丸くする 19">
            <a:extLst>
              <a:ext uri="{FF2B5EF4-FFF2-40B4-BE49-F238E27FC236}">
                <a16:creationId xmlns:a16="http://schemas.microsoft.com/office/drawing/2014/main" id="{1686C474-C94B-4D4B-9F7C-FE48C49001D9}"/>
              </a:ext>
            </a:extLst>
          </p:cNvPr>
          <p:cNvSpPr/>
          <p:nvPr/>
        </p:nvSpPr>
        <p:spPr>
          <a:xfrm>
            <a:off x="511212" y="148267"/>
            <a:ext cx="5890658" cy="562632"/>
          </a:xfrm>
          <a:prstGeom prst="roundRect">
            <a:avLst/>
          </a:prstGeom>
          <a:solidFill>
            <a:schemeClr val="bg1"/>
          </a:solidFill>
          <a:ln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受給者証の更新申請のご案内</a:t>
            </a:r>
          </a:p>
        </p:txBody>
      </p:sp>
      <p:sp>
        <p:nvSpPr>
          <p:cNvPr id="8" name="Oval 8">
            <a:extLst>
              <a:ext uri="{FF2B5EF4-FFF2-40B4-BE49-F238E27FC236}">
                <a16:creationId xmlns:a16="http://schemas.microsoft.com/office/drawing/2014/main" id="{236025AB-AC34-4418-B5B2-F2D2CCD34545}"/>
              </a:ext>
            </a:extLst>
          </p:cNvPr>
          <p:cNvSpPr>
            <a:spLocks noChangeArrowheads="1"/>
          </p:cNvSpPr>
          <p:nvPr/>
        </p:nvSpPr>
        <p:spPr bwMode="auto">
          <a:xfrm>
            <a:off x="6140208" y="53374"/>
            <a:ext cx="584550" cy="592071"/>
          </a:xfrm>
          <a:prstGeom prst="ellipse">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400" eaLnBrk="0" fontAlgn="base" hangingPunct="0">
              <a:spcBef>
                <a:spcPct val="0"/>
              </a:spcBef>
              <a:spcAft>
                <a:spcPct val="0"/>
              </a:spcAft>
            </a:pPr>
            <a:r>
              <a:rPr lang="en-US" altLang="ja-JP" sz="3200" b="1" dirty="0">
                <a:latin typeface="Meiryo UI" panose="020B0604030504040204" pitchFamily="50" charset="-128"/>
                <a:ea typeface="Meiryo UI" panose="020B0604030504040204" pitchFamily="50" charset="-128"/>
              </a:rPr>
              <a:t>A</a:t>
            </a:r>
          </a:p>
        </p:txBody>
      </p:sp>
      <p:sp>
        <p:nvSpPr>
          <p:cNvPr id="6" name="Oval 6">
            <a:extLst>
              <a:ext uri="{FF2B5EF4-FFF2-40B4-BE49-F238E27FC236}">
                <a16:creationId xmlns:a16="http://schemas.microsoft.com/office/drawing/2014/main" id="{2749BE1C-5C6C-495A-8198-D933BB0FF1D0}"/>
              </a:ext>
            </a:extLst>
          </p:cNvPr>
          <p:cNvSpPr>
            <a:spLocks noChangeArrowheads="1"/>
          </p:cNvSpPr>
          <p:nvPr/>
        </p:nvSpPr>
        <p:spPr bwMode="auto">
          <a:xfrm>
            <a:off x="32385" y="125566"/>
            <a:ext cx="1745615" cy="710040"/>
          </a:xfrm>
          <a:prstGeom prst="ellipse">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algn="ctr" defTabSz="914400" eaLnBrk="0" fontAlgn="base" hangingPunct="0">
              <a:spcBef>
                <a:spcPct val="0"/>
              </a:spcBef>
              <a:spcAft>
                <a:spcPct val="0"/>
              </a:spcAft>
            </a:pP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特定医療費</a:t>
            </a:r>
            <a:endParaRPr lang="ja-JP" altLang="ja-JP" sz="400" dirty="0">
              <a:latin typeface="Meiryo UI" panose="020B0604030504040204" pitchFamily="50" charset="-128"/>
              <a:ea typeface="Meiryo UI" panose="020B0604030504040204" pitchFamily="50" charset="-128"/>
            </a:endParaRPr>
          </a:p>
          <a:p>
            <a:pPr algn="ctr" defTabSz="91440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指定難病</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a:t>
            </a:r>
            <a:endParaRPr lang="ja-JP" altLang="ja-JP" sz="400" dirty="0">
              <a:latin typeface="Meiryo UI" panose="020B0604030504040204" pitchFamily="50" charset="-128"/>
              <a:ea typeface="Meiryo UI" panose="020B0604030504040204" pitchFamily="50" charset="-128"/>
            </a:endParaRPr>
          </a:p>
          <a:p>
            <a:pPr defTabSz="914400" eaLnBrk="0" fontAlgn="base" hangingPunct="0">
              <a:spcBef>
                <a:spcPct val="0"/>
              </a:spcBef>
              <a:spcAft>
                <a:spcPct val="0"/>
              </a:spcAft>
            </a:pPr>
            <a:endParaRPr lang="ja-JP" altLang="ja-JP" dirty="0">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C333CCD9-461C-405B-9C02-84DA91394D7E}"/>
              </a:ext>
            </a:extLst>
          </p:cNvPr>
          <p:cNvSpPr/>
          <p:nvPr/>
        </p:nvSpPr>
        <p:spPr>
          <a:xfrm>
            <a:off x="539261" y="2574933"/>
            <a:ext cx="5872690" cy="70718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医療機関に「臨床調査個人票」の作成を依頼</a:t>
            </a:r>
            <a:endParaRPr kumimoji="1" lang="en-US" altLang="ja-JP" sz="1600" b="1"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別紙Ⓑ 「臨床調査個人票作成依頼書（きみどり）」を受給者証とともに病院に提示する。</a:t>
            </a:r>
          </a:p>
        </p:txBody>
      </p:sp>
      <p:sp>
        <p:nvSpPr>
          <p:cNvPr id="30" name="楕円 29">
            <a:extLst>
              <a:ext uri="{FF2B5EF4-FFF2-40B4-BE49-F238E27FC236}">
                <a16:creationId xmlns:a16="http://schemas.microsoft.com/office/drawing/2014/main" id="{D7BF85EF-127B-4BFD-8783-921FB2CF647E}"/>
              </a:ext>
            </a:extLst>
          </p:cNvPr>
          <p:cNvSpPr/>
          <p:nvPr/>
        </p:nvSpPr>
        <p:spPr>
          <a:xfrm>
            <a:off x="391269" y="3421729"/>
            <a:ext cx="328730" cy="3165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２</a:t>
            </a:r>
          </a:p>
        </p:txBody>
      </p:sp>
      <p:sp>
        <p:nvSpPr>
          <p:cNvPr id="43" name="テキスト ボックス 42">
            <a:extLst>
              <a:ext uri="{FF2B5EF4-FFF2-40B4-BE49-F238E27FC236}">
                <a16:creationId xmlns:a16="http://schemas.microsoft.com/office/drawing/2014/main" id="{72CF3B88-B610-4ABB-9BD3-8FE585B992B7}"/>
              </a:ext>
            </a:extLst>
          </p:cNvPr>
          <p:cNvSpPr txBox="1"/>
          <p:nvPr/>
        </p:nvSpPr>
        <p:spPr>
          <a:xfrm>
            <a:off x="694281" y="5132412"/>
            <a:ext cx="451070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400" b="1" u="sng" dirty="0">
                <a:latin typeface="Meiryo UI" panose="020B0604030504040204" pitchFamily="50" charset="-128"/>
                <a:ea typeface="Meiryo UI" panose="020B0604030504040204" pitchFamily="50" charset="-128"/>
                <a:cs typeface="Times New Roman" panose="02020603050405020304" pitchFamily="18" charset="0"/>
              </a:rPr>
              <a:t>簡易書留</a:t>
            </a:r>
            <a:r>
              <a:rPr lang="ja-JP" altLang="en-US" sz="1400" b="1"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または</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400" b="1" u="sng" dirty="0">
                <a:latin typeface="Meiryo UI" panose="020B0604030504040204" pitchFamily="50" charset="-128"/>
                <a:ea typeface="Meiryo UI" panose="020B0604030504040204" pitchFamily="50" charset="-128"/>
                <a:cs typeface="Times New Roman" panose="02020603050405020304" pitchFamily="18" charset="0"/>
              </a:rPr>
              <a:t>特定記録郵便</a:t>
            </a:r>
            <a:r>
              <a:rPr lang="ja-JP" altLang="en-US" sz="1400" b="1"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推奨</a:t>
            </a:r>
            <a:endParaRPr lang="en-US" altLang="ja-JP" sz="1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9" name="楕円 18">
            <a:extLst>
              <a:ext uri="{FF2B5EF4-FFF2-40B4-BE49-F238E27FC236}">
                <a16:creationId xmlns:a16="http://schemas.microsoft.com/office/drawing/2014/main" id="{77A0649B-CC6E-4E96-AC4D-80FBDFCF2D59}"/>
              </a:ext>
            </a:extLst>
          </p:cNvPr>
          <p:cNvSpPr/>
          <p:nvPr/>
        </p:nvSpPr>
        <p:spPr>
          <a:xfrm>
            <a:off x="391269" y="2488823"/>
            <a:ext cx="328730" cy="31652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１</a:t>
            </a:r>
          </a:p>
        </p:txBody>
      </p:sp>
      <p:sp>
        <p:nvSpPr>
          <p:cNvPr id="46" name="テキスト ボックス 45">
            <a:extLst>
              <a:ext uri="{FF2B5EF4-FFF2-40B4-BE49-F238E27FC236}">
                <a16:creationId xmlns:a16="http://schemas.microsoft.com/office/drawing/2014/main" id="{AC295EF0-C4FE-4CA9-85B1-0F6F91618558}"/>
              </a:ext>
            </a:extLst>
          </p:cNvPr>
          <p:cNvSpPr txBox="1"/>
          <p:nvPr/>
        </p:nvSpPr>
        <p:spPr>
          <a:xfrm>
            <a:off x="815382" y="5439042"/>
            <a:ext cx="5586488" cy="246221"/>
          </a:xfrm>
          <a:prstGeom prst="rect">
            <a:avLst/>
          </a:prstGeom>
          <a:noFill/>
        </p:spPr>
        <p:txBody>
          <a:bodyPr wrap="square">
            <a:spAutoFit/>
          </a:bodyPr>
          <a:lstStyle/>
          <a:p>
            <a:r>
              <a:rPr lang="en-US" altLang="ja-JP" sz="10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000" dirty="0">
                <a:latin typeface="Meiryo UI" panose="020B0604030504040204" pitchFamily="50" charset="-128"/>
                <a:ea typeface="Meiryo UI" panose="020B0604030504040204" pitchFamily="50" charset="-128"/>
                <a:cs typeface="Times New Roman" panose="02020603050405020304" pitchFamily="18" charset="0"/>
              </a:rPr>
              <a:t>普通郵便等による未着事故について責任は負いかねます。</a:t>
            </a:r>
            <a:r>
              <a:rPr lang="ja-JP" altLang="en-US" sz="1000" dirty="0">
                <a:latin typeface="Meiryo UI" panose="020B0604030504040204" pitchFamily="50" charset="-128"/>
                <a:ea typeface="Meiryo UI" panose="020B0604030504040204" pitchFamily="50" charset="-128"/>
                <a:cs typeface="Times New Roman" panose="02020603050405020304" pitchFamily="18" charset="0"/>
              </a:rPr>
              <a:t>（保健所で</a:t>
            </a:r>
            <a:r>
              <a:rPr kumimoji="1" lang="ja-JP" altLang="en-US" sz="1000" dirty="0">
                <a:latin typeface="Meiryo UI" panose="020B0604030504040204" pitchFamily="50" charset="-128"/>
                <a:ea typeface="Meiryo UI" panose="020B0604030504040204" pitchFamily="50" charset="-128"/>
                <a:cs typeface="Times New Roman" panose="02020603050405020304" pitchFamily="18" charset="0"/>
              </a:rPr>
              <a:t>到達状況の確認はできません）</a:t>
            </a:r>
            <a:endParaRPr kumimoji="1" lang="ja-JP" altLang="en-US" sz="1000" dirty="0">
              <a:latin typeface="Meiryo UI" panose="020B0604030504040204" pitchFamily="50" charset="-128"/>
              <a:ea typeface="Meiryo UI" panose="020B0604030504040204" pitchFamily="50" charset="-128"/>
            </a:endParaRPr>
          </a:p>
        </p:txBody>
      </p:sp>
      <p:sp>
        <p:nvSpPr>
          <p:cNvPr id="34" name="フローチャート: 組合せ 33">
            <a:extLst>
              <a:ext uri="{FF2B5EF4-FFF2-40B4-BE49-F238E27FC236}">
                <a16:creationId xmlns:a16="http://schemas.microsoft.com/office/drawing/2014/main" id="{749AC31D-D515-40C2-A7C5-879537E88153}"/>
              </a:ext>
            </a:extLst>
          </p:cNvPr>
          <p:cNvSpPr/>
          <p:nvPr/>
        </p:nvSpPr>
        <p:spPr>
          <a:xfrm>
            <a:off x="2778442" y="4309759"/>
            <a:ext cx="1028700" cy="295443"/>
          </a:xfrm>
          <a:prstGeom prst="flowChartMerg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フローチャート: 組合せ 36">
            <a:extLst>
              <a:ext uri="{FF2B5EF4-FFF2-40B4-BE49-F238E27FC236}">
                <a16:creationId xmlns:a16="http://schemas.microsoft.com/office/drawing/2014/main" id="{A83EC24C-8D5B-4F86-A759-6153DC7E1462}"/>
              </a:ext>
            </a:extLst>
          </p:cNvPr>
          <p:cNvSpPr/>
          <p:nvPr/>
        </p:nvSpPr>
        <p:spPr>
          <a:xfrm>
            <a:off x="2778442" y="3281889"/>
            <a:ext cx="1028700" cy="295443"/>
          </a:xfrm>
          <a:prstGeom prst="flowChartMerg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1" name="テキスト ボックス 40">
            <a:extLst>
              <a:ext uri="{FF2B5EF4-FFF2-40B4-BE49-F238E27FC236}">
                <a16:creationId xmlns:a16="http://schemas.microsoft.com/office/drawing/2014/main" id="{A37AE63C-DD51-4DB6-987E-BAE311DFB4F3}"/>
              </a:ext>
            </a:extLst>
          </p:cNvPr>
          <p:cNvSpPr txBox="1"/>
          <p:nvPr/>
        </p:nvSpPr>
        <p:spPr>
          <a:xfrm>
            <a:off x="995862" y="9382663"/>
            <a:ext cx="4777421" cy="29117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kumimoji="1" lang="ja-JP" altLang="en-US" sz="1292" b="1" dirty="0">
                <a:latin typeface="Meiryo UI" panose="020B0604030504040204" pitchFamily="50" charset="-128"/>
                <a:ea typeface="Meiryo UI" panose="020B0604030504040204" pitchFamily="50" charset="-128"/>
              </a:rPr>
              <a:t>ウラ も必ずご確認ください</a:t>
            </a:r>
            <a:endParaRPr kumimoji="1" lang="en-US" altLang="ja-JP" sz="1292"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14084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テキスト ボックス 18">
            <a:extLst>
              <a:ext uri="{FF2B5EF4-FFF2-40B4-BE49-F238E27FC236}">
                <a16:creationId xmlns:a16="http://schemas.microsoft.com/office/drawing/2014/main" id="{72552517-A935-43C4-B9FF-1AB4AD01CA54}"/>
              </a:ext>
            </a:extLst>
          </p:cNvPr>
          <p:cNvSpPr txBox="1"/>
          <p:nvPr/>
        </p:nvSpPr>
        <p:spPr>
          <a:xfrm>
            <a:off x="206662" y="1237313"/>
            <a:ext cx="6383096" cy="988476"/>
          </a:xfrm>
          <a:prstGeom prst="rect">
            <a:avLst/>
          </a:prstGeom>
          <a:noFill/>
        </p:spPr>
        <p:txBody>
          <a:bodyPr wrap="square">
            <a:spAutoFit/>
          </a:bodyPr>
          <a:lstStyle/>
          <a:p>
            <a:pPr indent="-360000" algn="just">
              <a:lnSpc>
                <a:spcPts val="1800"/>
              </a:lnSpc>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① 臨床調査個人票（診断書）に記載</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重症度」</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が厚生労働大臣の定める基準を満たす</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indent="-360000" algn="just">
              <a:lnSpc>
                <a:spcPts val="1800"/>
              </a:lnSpc>
            </a:pP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　　＊「重症度」については</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、臨床調査個人票の作成を依頼する指定医にご確認ください。</a:t>
            </a:r>
            <a:endParaRPr lang="ja-JP"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indent="-360000" algn="just">
              <a:lnSpc>
                <a:spcPts val="1800"/>
              </a:lnSpc>
            </a:pP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② </a:t>
            </a:r>
            <a:r>
              <a:rPr lang="ja-JP" altLang="ja-JP" sz="1200" b="1" kern="100" dirty="0">
                <a:latin typeface="Meiryo UI" panose="020B0604030504040204" pitchFamily="50" charset="-128"/>
                <a:ea typeface="Meiryo UI" panose="020B0604030504040204" pitchFamily="50" charset="-128"/>
                <a:cs typeface="Times New Roman" panose="02020603050405020304" pitchFamily="18" charset="0"/>
              </a:rPr>
              <a:t>軽症高額該当基準</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（令和</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6</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8</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月から申請月までの連続する</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12</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か月間に、月ごと</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指定難病の</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indent="-360000" algn="just">
              <a:lnSpc>
                <a:spcPts val="1800"/>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医療費総額（</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10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割分）が</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33,330</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円を超える月が</a:t>
            </a:r>
            <a:r>
              <a:rPr lang="en-US" altLang="ja-JP" sz="1200" kern="100" dirty="0">
                <a:latin typeface="Meiryo UI" panose="020B0604030504040204" pitchFamily="50" charset="-128"/>
                <a:ea typeface="Meiryo UI" panose="020B0604030504040204" pitchFamily="50" charset="-128"/>
                <a:cs typeface="Times New Roman" panose="02020603050405020304" pitchFamily="18" charset="0"/>
              </a:rPr>
              <a:t>3</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回以上）を満たす</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0" name="正方形/長方形 19">
            <a:extLst>
              <a:ext uri="{FF2B5EF4-FFF2-40B4-BE49-F238E27FC236}">
                <a16:creationId xmlns:a16="http://schemas.microsoft.com/office/drawing/2014/main" id="{A3722BE5-907F-4B7D-865D-4D74D07713E4}"/>
              </a:ext>
            </a:extLst>
          </p:cNvPr>
          <p:cNvSpPr/>
          <p:nvPr/>
        </p:nvSpPr>
        <p:spPr>
          <a:xfrm>
            <a:off x="229608" y="885688"/>
            <a:ext cx="2583180" cy="2895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en-US"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１　</a:t>
            </a:r>
            <a:r>
              <a:rPr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受給者証の認定</a:t>
            </a:r>
            <a:r>
              <a:rPr lang="ja-JP"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について　</a:t>
            </a:r>
            <a:endParaRPr lang="ja-JP"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4" name="正方形/長方形 23">
            <a:extLst>
              <a:ext uri="{FF2B5EF4-FFF2-40B4-BE49-F238E27FC236}">
                <a16:creationId xmlns:a16="http://schemas.microsoft.com/office/drawing/2014/main" id="{68715626-7605-417D-AB3E-473DDBC84B4D}"/>
              </a:ext>
            </a:extLst>
          </p:cNvPr>
          <p:cNvSpPr/>
          <p:nvPr/>
        </p:nvSpPr>
        <p:spPr>
          <a:xfrm>
            <a:off x="229753" y="2654229"/>
            <a:ext cx="3848100" cy="3194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２</a:t>
            </a:r>
            <a:r>
              <a:rPr lang="ja-JP"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健康保険・住所・氏名などに</a:t>
            </a:r>
            <a:r>
              <a:rPr lang="ja-JP"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変更があった場合</a:t>
            </a:r>
            <a:endParaRPr lang="ja-JP"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テキスト ボックス 12">
            <a:extLst>
              <a:ext uri="{FF2B5EF4-FFF2-40B4-BE49-F238E27FC236}">
                <a16:creationId xmlns:a16="http://schemas.microsoft.com/office/drawing/2014/main" id="{CF5A7FB5-B511-4F8D-BE73-BDDB10CEFD69}"/>
              </a:ext>
            </a:extLst>
          </p:cNvPr>
          <p:cNvSpPr txBox="1"/>
          <p:nvPr/>
        </p:nvSpPr>
        <p:spPr>
          <a:xfrm>
            <a:off x="306048" y="4298172"/>
            <a:ext cx="6212909" cy="1332865"/>
          </a:xfrm>
          <a:prstGeom prst="rect">
            <a:avLst/>
          </a:prstGeom>
          <a:noFill/>
        </p:spPr>
        <p:txBody>
          <a:bodyPr wrap="square">
            <a:spAutoFit/>
          </a:bodyPr>
          <a:lstStyle/>
          <a:p>
            <a:pPr>
              <a:lnSpc>
                <a:spcPts val="1800"/>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・新たに</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高額かつ長期</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に該当する 方</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800"/>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b="1" kern="100" dirty="0">
                <a:latin typeface="Meiryo UI" panose="020B0604030504040204" pitchFamily="50" charset="-128"/>
                <a:ea typeface="Meiryo UI" panose="020B0604030504040204" pitchFamily="50" charset="-128"/>
                <a:cs typeface="Times New Roman" panose="02020603050405020304" pitchFamily="18" charset="0"/>
              </a:rPr>
              <a:t>階層区分</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が下がる 方</a:t>
            </a:r>
          </a:p>
          <a:p>
            <a:pPr>
              <a:lnSpc>
                <a:spcPts val="1800"/>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（支給認定基準世帯員、市民税額の変更等）　　</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800"/>
              </a:lnSpc>
            </a:pP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3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）申請書２枚目　　「５ 高額難病治療継続者（高額かつ長期）の該当」</a:t>
            </a:r>
            <a:endParaRPr lang="ja-JP" altLang="ja-JP" sz="100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300"/>
              </a:lnSpc>
            </a:pP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kern="1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）申請書２枚目ウラ「表➀　月額自己負担上限額」の表</a:t>
            </a:r>
            <a:endParaRPr lang="en-US" altLang="ja-JP" sz="1000"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792C05DC-E38B-45A9-BCE1-09480EB6D899}"/>
              </a:ext>
            </a:extLst>
          </p:cNvPr>
          <p:cNvSpPr/>
          <p:nvPr/>
        </p:nvSpPr>
        <p:spPr>
          <a:xfrm>
            <a:off x="238906" y="3909549"/>
            <a:ext cx="4168140" cy="313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３</a:t>
            </a:r>
            <a:r>
              <a:rPr lang="ja-JP" altLang="ja-JP"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b="1"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月額自己負担上限額の引き下げが可能な場合</a:t>
            </a:r>
            <a:endParaRPr lang="ja-JP"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508CD0D8-4E8C-470B-8771-957EC4241E36}"/>
              </a:ext>
            </a:extLst>
          </p:cNvPr>
          <p:cNvSpPr txBox="1"/>
          <p:nvPr/>
        </p:nvSpPr>
        <p:spPr>
          <a:xfrm>
            <a:off x="256278" y="3030860"/>
            <a:ext cx="6409774" cy="295978"/>
          </a:xfrm>
          <a:prstGeom prst="rect">
            <a:avLst/>
          </a:prstGeom>
          <a:noFill/>
        </p:spPr>
        <p:txBody>
          <a:bodyPr wrap="square" rtlCol="0">
            <a:spAutoFit/>
          </a:bodyPr>
          <a:lstStyle/>
          <a:p>
            <a:pPr defTabSz="914400">
              <a:lnSpc>
                <a:spcPts val="1800"/>
              </a:lnSpc>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受給者証の記載内容</a:t>
            </a: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に</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変更があった場合は</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、別途変更手続きが必要です</a:t>
            </a:r>
            <a:r>
              <a:rPr lang="ja-JP" altLang="ja-JP" sz="1200" dirty="0">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30" name="正方形/長方形 29">
            <a:extLst>
              <a:ext uri="{FF2B5EF4-FFF2-40B4-BE49-F238E27FC236}">
                <a16:creationId xmlns:a16="http://schemas.microsoft.com/office/drawing/2014/main" id="{DA9C4C66-96D8-492D-BB60-32A021168932}"/>
              </a:ext>
            </a:extLst>
          </p:cNvPr>
          <p:cNvSpPr/>
          <p:nvPr/>
        </p:nvSpPr>
        <p:spPr>
          <a:xfrm>
            <a:off x="4329130" y="7647255"/>
            <a:ext cx="1353087" cy="22166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大阪府　難病　変更</a:t>
            </a:r>
            <a:endPar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1" name="正方形/長方形 30">
            <a:extLst>
              <a:ext uri="{FF2B5EF4-FFF2-40B4-BE49-F238E27FC236}">
                <a16:creationId xmlns:a16="http://schemas.microsoft.com/office/drawing/2014/main" id="{6072ECAD-C255-4B98-A95D-3E0E5E5D3DA6}"/>
              </a:ext>
            </a:extLst>
          </p:cNvPr>
          <p:cNvSpPr/>
          <p:nvPr/>
        </p:nvSpPr>
        <p:spPr>
          <a:xfrm>
            <a:off x="5705077" y="7640415"/>
            <a:ext cx="516755" cy="221667"/>
          </a:xfrm>
          <a:prstGeom prst="rect">
            <a:avLst/>
          </a:prstGeom>
          <a:solidFill>
            <a:schemeClr val="bg1">
              <a:lumMod val="8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ja-JP" altLang="en-US"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検索</a:t>
            </a:r>
            <a:endParaRPr lang="ja-JP" altLang="ja-JP" sz="11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 name="矢印: 上 3">
            <a:extLst>
              <a:ext uri="{FF2B5EF4-FFF2-40B4-BE49-F238E27FC236}">
                <a16:creationId xmlns:a16="http://schemas.microsoft.com/office/drawing/2014/main" id="{F34915FF-CA61-477A-8AE0-1FCDFA343E2F}"/>
              </a:ext>
            </a:extLst>
          </p:cNvPr>
          <p:cNvSpPr/>
          <p:nvPr/>
        </p:nvSpPr>
        <p:spPr>
          <a:xfrm rot="18772234">
            <a:off x="6136415" y="7715649"/>
            <a:ext cx="317504" cy="319406"/>
          </a:xfrm>
          <a:prstGeom prst="up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直角三角形 6">
            <a:extLst>
              <a:ext uri="{FF2B5EF4-FFF2-40B4-BE49-F238E27FC236}">
                <a16:creationId xmlns:a16="http://schemas.microsoft.com/office/drawing/2014/main" id="{A7648318-114E-4D1A-9C58-C1D802C503F6}"/>
              </a:ext>
            </a:extLst>
          </p:cNvPr>
          <p:cNvSpPr/>
          <p:nvPr/>
        </p:nvSpPr>
        <p:spPr>
          <a:xfrm rot="13500916">
            <a:off x="3965983" y="2703845"/>
            <a:ext cx="231607" cy="220358"/>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正方形/長方形 31">
            <a:extLst>
              <a:ext uri="{FF2B5EF4-FFF2-40B4-BE49-F238E27FC236}">
                <a16:creationId xmlns:a16="http://schemas.microsoft.com/office/drawing/2014/main" id="{BCE4C95E-22CC-49C2-BCD2-7DF67D36081A}"/>
              </a:ext>
            </a:extLst>
          </p:cNvPr>
          <p:cNvSpPr/>
          <p:nvPr/>
        </p:nvSpPr>
        <p:spPr>
          <a:xfrm>
            <a:off x="4278133" y="2710718"/>
            <a:ext cx="1353087" cy="22166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変更届　を提出</a:t>
            </a:r>
            <a:endParaRPr lang="ja-JP"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6" name="正方形/長方形 35">
            <a:extLst>
              <a:ext uri="{FF2B5EF4-FFF2-40B4-BE49-F238E27FC236}">
                <a16:creationId xmlns:a16="http://schemas.microsoft.com/office/drawing/2014/main" id="{FB29C9C4-9ABB-4E78-855E-1227861C56E9}"/>
              </a:ext>
            </a:extLst>
          </p:cNvPr>
          <p:cNvSpPr/>
          <p:nvPr/>
        </p:nvSpPr>
        <p:spPr>
          <a:xfrm>
            <a:off x="4583635" y="3952350"/>
            <a:ext cx="1728030" cy="2525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pPr>
            <a:r>
              <a:rPr lang="ja-JP" altLang="en-US"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変更申請書　を提出</a:t>
            </a:r>
            <a:endParaRPr lang="ja-JP" altLang="ja-JP" sz="14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38" name="テキスト ボックス 37">
            <a:extLst>
              <a:ext uri="{FF2B5EF4-FFF2-40B4-BE49-F238E27FC236}">
                <a16:creationId xmlns:a16="http://schemas.microsoft.com/office/drawing/2014/main" id="{AF6A765C-6A29-4BD4-832A-EA7C02444FAC}"/>
              </a:ext>
            </a:extLst>
          </p:cNvPr>
          <p:cNvSpPr txBox="1"/>
          <p:nvPr/>
        </p:nvSpPr>
        <p:spPr>
          <a:xfrm>
            <a:off x="183685" y="5781674"/>
            <a:ext cx="6631159" cy="542456"/>
          </a:xfrm>
          <a:prstGeom prst="rect">
            <a:avLst/>
          </a:prstGeom>
          <a:noFill/>
        </p:spPr>
        <p:txBody>
          <a:bodyPr wrap="square" rtlCol="0">
            <a:spAutoFit/>
          </a:bodyPr>
          <a:lstStyle/>
          <a:p>
            <a:pPr defTabSz="914400">
              <a:lnSpc>
                <a:spcPts val="1800"/>
              </a:lnSpc>
            </a:pPr>
            <a:r>
              <a:rPr lang="ja-JP" altLang="en-US" sz="1200" b="0" i="0" u="sng" dirty="0">
                <a:effectLst/>
                <a:latin typeface="Meiryo" panose="020B0604030504040204" pitchFamily="50" charset="-128"/>
                <a:ea typeface="Meiryo" panose="020B0604030504040204" pitchFamily="50" charset="-128"/>
              </a:rPr>
              <a:t>変更適用は、申請受付月の翌月（ただし、申請日が１日の場合は申請月）からです。</a:t>
            </a:r>
            <a:endParaRPr lang="en-US" altLang="ja-JP" sz="1200" b="0" i="0" u="sng" dirty="0">
              <a:effectLst/>
              <a:latin typeface="Meiryo" panose="020B0604030504040204" pitchFamily="50" charset="-128"/>
              <a:ea typeface="Meiryo" panose="020B0604030504040204" pitchFamily="50" charset="-128"/>
            </a:endParaRPr>
          </a:p>
          <a:p>
            <a:pPr defTabSz="914400">
              <a:lnSpc>
                <a:spcPts val="1800"/>
              </a:lnSpc>
            </a:pPr>
            <a:r>
              <a:rPr lang="ja-JP" altLang="en-US" sz="1200" u="sng" dirty="0">
                <a:latin typeface="Meiryo" panose="020B0604030504040204" pitchFamily="50" charset="-128"/>
                <a:ea typeface="Meiryo" panose="020B0604030504040204" pitchFamily="50" charset="-128"/>
                <a:cs typeface="Times New Roman" panose="02020603050405020304" pitchFamily="18" charset="0"/>
              </a:rPr>
              <a:t>変更申請書の提出がない場合は、令和８年</a:t>
            </a:r>
            <a:r>
              <a:rPr lang="en-US" altLang="ja-JP" sz="1200" u="sng" dirty="0">
                <a:latin typeface="Meiryo" panose="020B0604030504040204" pitchFamily="50" charset="-128"/>
                <a:ea typeface="Meiryo" panose="020B0604030504040204" pitchFamily="50" charset="-128"/>
                <a:cs typeface="Times New Roman" panose="02020603050405020304" pitchFamily="18" charset="0"/>
              </a:rPr>
              <a:t>1</a:t>
            </a:r>
            <a:r>
              <a:rPr lang="ja-JP" altLang="en-US" sz="1200" u="sng" dirty="0">
                <a:latin typeface="Meiryo" panose="020B0604030504040204" pitchFamily="50" charset="-128"/>
                <a:ea typeface="Meiryo" panose="020B0604030504040204" pitchFamily="50" charset="-128"/>
                <a:cs typeface="Times New Roman" panose="02020603050405020304" pitchFamily="18" charset="0"/>
              </a:rPr>
              <a:t>月</a:t>
            </a:r>
            <a:r>
              <a:rPr lang="en-US" altLang="ja-JP" sz="1200" u="sng" dirty="0">
                <a:latin typeface="Meiryo" panose="020B0604030504040204" pitchFamily="50" charset="-128"/>
                <a:ea typeface="Meiryo" panose="020B0604030504040204" pitchFamily="50" charset="-128"/>
                <a:cs typeface="Times New Roman" panose="02020603050405020304" pitchFamily="18" charset="0"/>
              </a:rPr>
              <a:t>1</a:t>
            </a:r>
            <a:r>
              <a:rPr lang="ja-JP" altLang="en-US" sz="1200" u="sng" dirty="0">
                <a:latin typeface="Meiryo" panose="020B0604030504040204" pitchFamily="50" charset="-128"/>
                <a:ea typeface="Meiryo" panose="020B0604030504040204" pitchFamily="50" charset="-128"/>
                <a:cs typeface="Times New Roman" panose="02020603050405020304" pitchFamily="18" charset="0"/>
              </a:rPr>
              <a:t>日から変更を反映した受給者証を発行します。</a:t>
            </a:r>
            <a:endParaRPr lang="en-US" altLang="ja-JP" sz="1200" u="sng" dirty="0">
              <a:latin typeface="Meiryo" panose="020B0604030504040204" pitchFamily="50" charset="-128"/>
              <a:ea typeface="Meiryo" panose="020B0604030504040204" pitchFamily="50" charset="-128"/>
              <a:cs typeface="Times New Roman" panose="02020603050405020304" pitchFamily="18" charset="0"/>
            </a:endParaRPr>
          </a:p>
        </p:txBody>
      </p:sp>
      <p:sp>
        <p:nvSpPr>
          <p:cNvPr id="40" name="直角三角形 39">
            <a:extLst>
              <a:ext uri="{FF2B5EF4-FFF2-40B4-BE49-F238E27FC236}">
                <a16:creationId xmlns:a16="http://schemas.microsoft.com/office/drawing/2014/main" id="{DA48F13B-8F75-45D0-B736-656530DD41E3}"/>
              </a:ext>
            </a:extLst>
          </p:cNvPr>
          <p:cNvSpPr/>
          <p:nvPr/>
        </p:nvSpPr>
        <p:spPr>
          <a:xfrm rot="13525262">
            <a:off x="4299987" y="3959931"/>
            <a:ext cx="218681" cy="21786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3" name="テキスト ボックス 22">
            <a:extLst>
              <a:ext uri="{FF2B5EF4-FFF2-40B4-BE49-F238E27FC236}">
                <a16:creationId xmlns:a16="http://schemas.microsoft.com/office/drawing/2014/main" id="{5BB054E1-6BCA-4411-BC44-4876AB72D95B}"/>
              </a:ext>
            </a:extLst>
          </p:cNvPr>
          <p:cNvSpPr txBox="1"/>
          <p:nvPr/>
        </p:nvSpPr>
        <p:spPr>
          <a:xfrm>
            <a:off x="6261368" y="635126"/>
            <a:ext cx="450520" cy="239418"/>
          </a:xfrm>
          <a:prstGeom prst="rect">
            <a:avLst/>
          </a:prstGeom>
          <a:solidFill>
            <a:schemeClr val="bg1"/>
          </a:solidFill>
        </p:spPr>
        <p:txBody>
          <a:bodyPr wrap="square" rtlCol="0">
            <a:spAutoFit/>
          </a:bodyPr>
          <a:lstStyle/>
          <a:p>
            <a:r>
              <a:rPr kumimoji="1" lang="ja-JP" altLang="en-US" sz="900" dirty="0">
                <a:latin typeface="Meiryo UI" panose="020B0604030504040204" pitchFamily="50" charset="-128"/>
                <a:ea typeface="Meiryo UI" panose="020B0604030504040204" pitchFamily="50" charset="-128"/>
              </a:rPr>
              <a:t>　ウラ</a:t>
            </a:r>
          </a:p>
        </p:txBody>
      </p:sp>
      <p:sp>
        <p:nvSpPr>
          <p:cNvPr id="6" name="正方形/長方形 5">
            <a:extLst>
              <a:ext uri="{FF2B5EF4-FFF2-40B4-BE49-F238E27FC236}">
                <a16:creationId xmlns:a16="http://schemas.microsoft.com/office/drawing/2014/main" id="{0A843E43-547A-41DA-83D7-BFBCF819BC4D}"/>
              </a:ext>
            </a:extLst>
          </p:cNvPr>
          <p:cNvSpPr/>
          <p:nvPr/>
        </p:nvSpPr>
        <p:spPr>
          <a:xfrm>
            <a:off x="4296840" y="2673894"/>
            <a:ext cx="672535" cy="28803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4" name="正方形/長方形 33">
            <a:extLst>
              <a:ext uri="{FF2B5EF4-FFF2-40B4-BE49-F238E27FC236}">
                <a16:creationId xmlns:a16="http://schemas.microsoft.com/office/drawing/2014/main" id="{86048B89-177F-4039-A565-70787D5AE722}"/>
              </a:ext>
            </a:extLst>
          </p:cNvPr>
          <p:cNvSpPr/>
          <p:nvPr/>
        </p:nvSpPr>
        <p:spPr>
          <a:xfrm>
            <a:off x="4603926" y="3941628"/>
            <a:ext cx="1029993" cy="271928"/>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正方形/長方形 34">
            <a:extLst>
              <a:ext uri="{FF2B5EF4-FFF2-40B4-BE49-F238E27FC236}">
                <a16:creationId xmlns:a16="http://schemas.microsoft.com/office/drawing/2014/main" id="{CF58C911-43B1-422A-860F-534EE2FE4CDB}"/>
              </a:ext>
            </a:extLst>
          </p:cNvPr>
          <p:cNvSpPr/>
          <p:nvPr/>
        </p:nvSpPr>
        <p:spPr>
          <a:xfrm>
            <a:off x="2580422" y="7299699"/>
            <a:ext cx="532143" cy="263470"/>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9" name="正方形/長方形 38">
            <a:extLst>
              <a:ext uri="{FF2B5EF4-FFF2-40B4-BE49-F238E27FC236}">
                <a16:creationId xmlns:a16="http://schemas.microsoft.com/office/drawing/2014/main" id="{F6979604-A4AB-4A18-982E-FE2051F40B56}"/>
              </a:ext>
            </a:extLst>
          </p:cNvPr>
          <p:cNvSpPr/>
          <p:nvPr/>
        </p:nvSpPr>
        <p:spPr>
          <a:xfrm>
            <a:off x="3180717" y="7299699"/>
            <a:ext cx="852027" cy="265895"/>
          </a:xfrm>
          <a:prstGeom prst="rect">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1" name="正方形/長方形 20">
            <a:extLst>
              <a:ext uri="{FF2B5EF4-FFF2-40B4-BE49-F238E27FC236}">
                <a16:creationId xmlns:a16="http://schemas.microsoft.com/office/drawing/2014/main" id="{C746391D-1D5E-43D9-8D2B-EB451A16E8BE}"/>
              </a:ext>
            </a:extLst>
          </p:cNvPr>
          <p:cNvSpPr/>
          <p:nvPr/>
        </p:nvSpPr>
        <p:spPr>
          <a:xfrm>
            <a:off x="113633" y="426043"/>
            <a:ext cx="6631159" cy="6155966"/>
          </a:xfrm>
          <a:prstGeom prst="rect">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AutoShape 4">
            <a:extLst>
              <a:ext uri="{FF2B5EF4-FFF2-40B4-BE49-F238E27FC236}">
                <a16:creationId xmlns:a16="http://schemas.microsoft.com/office/drawing/2014/main" id="{DDAB2DF9-7929-4F87-B097-218595DE4ED0}"/>
              </a:ext>
            </a:extLst>
          </p:cNvPr>
          <p:cNvSpPr>
            <a:spLocks noChangeArrowheads="1"/>
          </p:cNvSpPr>
          <p:nvPr/>
        </p:nvSpPr>
        <p:spPr bwMode="auto">
          <a:xfrm>
            <a:off x="265158" y="135924"/>
            <a:ext cx="6324600" cy="481350"/>
          </a:xfrm>
          <a:prstGeom prst="roundRect">
            <a:avLst>
              <a:gd name="adj" fmla="val 16667"/>
            </a:avLst>
          </a:prstGeom>
          <a:solidFill>
            <a:schemeClr val="bg1">
              <a:lumMod val="85000"/>
            </a:schemeClr>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400" eaLnBrk="0" fontAlgn="base" hangingPunct="0">
              <a:spcBef>
                <a:spcPct val="0"/>
              </a:spcBef>
              <a:spcAft>
                <a:spcPct val="0"/>
              </a:spcAft>
            </a:pPr>
            <a:r>
              <a:rPr lang="ja-JP" altLang="en-US" b="1" kern="100" dirty="0">
                <a:latin typeface="Meiryo UI" panose="020B0604030504040204" pitchFamily="50" charset="-128"/>
                <a:ea typeface="Meiryo UI" panose="020B0604030504040204" pitchFamily="50" charset="-128"/>
                <a:cs typeface="Times New Roman" panose="02020603050405020304" pitchFamily="18" charset="0"/>
              </a:rPr>
              <a:t>必ずお読みください</a:t>
            </a:r>
            <a:endParaRPr lang="ja-JP" altLang="ja-JP"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8" name="Oval 8">
            <a:extLst>
              <a:ext uri="{FF2B5EF4-FFF2-40B4-BE49-F238E27FC236}">
                <a16:creationId xmlns:a16="http://schemas.microsoft.com/office/drawing/2014/main" id="{58DA358E-745B-4629-B222-F372B713F952}"/>
              </a:ext>
            </a:extLst>
          </p:cNvPr>
          <p:cNvSpPr>
            <a:spLocks noChangeArrowheads="1"/>
          </p:cNvSpPr>
          <p:nvPr/>
        </p:nvSpPr>
        <p:spPr bwMode="auto">
          <a:xfrm>
            <a:off x="6144120" y="40177"/>
            <a:ext cx="584550" cy="592071"/>
          </a:xfrm>
          <a:prstGeom prst="ellipse">
            <a:avLst/>
          </a:prstGeom>
          <a:solidFill>
            <a:srgbClr val="FFFFFF"/>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400" eaLnBrk="0" fontAlgn="base" hangingPunct="0">
              <a:spcBef>
                <a:spcPct val="0"/>
              </a:spcBef>
              <a:spcAft>
                <a:spcPct val="0"/>
              </a:spcAft>
            </a:pPr>
            <a:r>
              <a:rPr lang="en-US" altLang="ja-JP" sz="3200" b="1" dirty="0">
                <a:latin typeface="Meiryo UI" panose="020B0604030504040204" pitchFamily="50" charset="-128"/>
                <a:ea typeface="Meiryo UI" panose="020B0604030504040204" pitchFamily="50" charset="-128"/>
              </a:rPr>
              <a:t>A</a:t>
            </a:r>
          </a:p>
        </p:txBody>
      </p:sp>
      <p:sp>
        <p:nvSpPr>
          <p:cNvPr id="42" name="テキスト ボックス 41">
            <a:extLst>
              <a:ext uri="{FF2B5EF4-FFF2-40B4-BE49-F238E27FC236}">
                <a16:creationId xmlns:a16="http://schemas.microsoft.com/office/drawing/2014/main" id="{29EAC7E0-7161-4221-AA1D-4E8AEEE65E06}"/>
              </a:ext>
            </a:extLst>
          </p:cNvPr>
          <p:cNvSpPr txBox="1"/>
          <p:nvPr/>
        </p:nvSpPr>
        <p:spPr>
          <a:xfrm>
            <a:off x="343095" y="7022842"/>
            <a:ext cx="6926580" cy="526811"/>
          </a:xfrm>
          <a:prstGeom prst="rect">
            <a:avLst/>
          </a:prstGeom>
          <a:noFill/>
        </p:spPr>
        <p:txBody>
          <a:bodyPr wrap="square">
            <a:spAutoFit/>
          </a:bodyPr>
          <a:lstStyle/>
          <a:p>
            <a:pPr defTabSz="914400">
              <a:lnSpc>
                <a:spcPts val="1800"/>
              </a:lnSpc>
            </a:pPr>
            <a:r>
              <a:rPr lang="ja-JP" altLang="ja-JP" sz="1400" kern="100" dirty="0">
                <a:effectLst/>
                <a:latin typeface="Meiryo UI" panose="020B0604030504040204" pitchFamily="50" charset="-128"/>
                <a:ea typeface="Meiryo UI" panose="020B0604030504040204" pitchFamily="50" charset="-128"/>
                <a:cs typeface="Times New Roman" panose="02020603050405020304" pitchFamily="18" charset="0"/>
              </a:rPr>
              <a:t>変更は随時受け付けておりますが、更新と同時に申請することも可能です。</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defTabSz="914400">
              <a:lnSpc>
                <a:spcPts val="1800"/>
              </a:lnSpc>
            </a:pP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上記２・３　の変更申請に必要な　変更届　 変更申請書　は大阪府</a:t>
            </a:r>
            <a:r>
              <a:rPr lang="en-US" altLang="ja-JP" sz="1200" dirty="0">
                <a:latin typeface="Meiryo UI" panose="020B0604030504040204" pitchFamily="50" charset="-128"/>
                <a:ea typeface="Meiryo UI" panose="020B0604030504040204" pitchFamily="50" charset="-128"/>
                <a:cs typeface="Times New Roman" panose="02020603050405020304" pitchFamily="18" charset="0"/>
              </a:rPr>
              <a:t>HP</a:t>
            </a:r>
            <a:r>
              <a:rPr lang="ja-JP" altLang="en-US" sz="1200" dirty="0">
                <a:latin typeface="Meiryo UI" panose="020B0604030504040204" pitchFamily="50" charset="-128"/>
                <a:ea typeface="Meiryo UI" panose="020B0604030504040204" pitchFamily="50" charset="-128"/>
                <a:cs typeface="Times New Roman" panose="02020603050405020304" pitchFamily="18" charset="0"/>
              </a:rPr>
              <a:t>からダウンロードできます。</a:t>
            </a:r>
            <a:endParaRPr lang="en-US" altLang="ja-JP" sz="12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43" name="テキスト ボックス 42">
            <a:extLst>
              <a:ext uri="{FF2B5EF4-FFF2-40B4-BE49-F238E27FC236}">
                <a16:creationId xmlns:a16="http://schemas.microsoft.com/office/drawing/2014/main" id="{5249567D-8066-43C8-9862-E8AA1688C541}"/>
              </a:ext>
            </a:extLst>
          </p:cNvPr>
          <p:cNvSpPr txBox="1"/>
          <p:nvPr/>
        </p:nvSpPr>
        <p:spPr>
          <a:xfrm>
            <a:off x="2812788" y="880251"/>
            <a:ext cx="4860784" cy="295978"/>
          </a:xfrm>
          <a:prstGeom prst="rect">
            <a:avLst/>
          </a:prstGeom>
          <a:noFill/>
        </p:spPr>
        <p:txBody>
          <a:bodyPr wrap="square">
            <a:spAutoFit/>
          </a:bodyPr>
          <a:lstStyle/>
          <a:p>
            <a:pPr algn="just">
              <a:lnSpc>
                <a:spcPts val="1800"/>
              </a:lnSpc>
            </a:pPr>
            <a:r>
              <a:rPr lang="ja-JP" altLang="ja-JP" sz="1200" u="dbl" kern="100" dirty="0">
                <a:latin typeface="Meiryo UI" panose="020B0604030504040204" pitchFamily="50" charset="-128"/>
                <a:ea typeface="Meiryo UI" panose="020B0604030504040204" pitchFamily="50" charset="-128"/>
                <a:cs typeface="Times New Roman" panose="02020603050405020304" pitchFamily="18" charset="0"/>
              </a:rPr>
              <a:t>下記①又は②</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のいずれかに該当する</a:t>
            </a:r>
            <a:r>
              <a:rPr lang="ja-JP" altLang="ja-JP" sz="1200" u="dbl" kern="100" dirty="0">
                <a:latin typeface="Meiryo UI" panose="020B0604030504040204" pitchFamily="50" charset="-128"/>
                <a:ea typeface="Meiryo UI" panose="020B0604030504040204" pitchFamily="50" charset="-128"/>
                <a:cs typeface="Times New Roman" panose="02020603050405020304" pitchFamily="18" charset="0"/>
              </a:rPr>
              <a:t>必要</a:t>
            </a:r>
            <a:r>
              <a:rPr lang="ja-JP" altLang="ja-JP" sz="1200" kern="100" dirty="0">
                <a:latin typeface="Meiryo UI" panose="020B0604030504040204" pitchFamily="50" charset="-128"/>
                <a:ea typeface="Meiryo UI" panose="020B0604030504040204" pitchFamily="50" charset="-128"/>
                <a:cs typeface="Times New Roman" panose="02020603050405020304" pitchFamily="18" charset="0"/>
              </a:rPr>
              <a:t>があります。</a:t>
            </a:r>
          </a:p>
        </p:txBody>
      </p:sp>
      <p:sp>
        <p:nvSpPr>
          <p:cNvPr id="44" name="Text Box 26">
            <a:extLst>
              <a:ext uri="{FF2B5EF4-FFF2-40B4-BE49-F238E27FC236}">
                <a16:creationId xmlns:a16="http://schemas.microsoft.com/office/drawing/2014/main" id="{B4ADF9BE-3447-4616-8549-9B515D89A35F}"/>
              </a:ext>
            </a:extLst>
          </p:cNvPr>
          <p:cNvSpPr txBox="1">
            <a:spLocks noChangeArrowheads="1"/>
          </p:cNvSpPr>
          <p:nvPr/>
        </p:nvSpPr>
        <p:spPr bwMode="auto">
          <a:xfrm>
            <a:off x="2651340" y="8991249"/>
            <a:ext cx="4300045" cy="925365"/>
          </a:xfrm>
          <a:prstGeom prst="rect">
            <a:avLst/>
          </a:prstGeom>
          <a:solidFill>
            <a:schemeClr val="bg1"/>
          </a:solidFill>
          <a:ln w="19050">
            <a:solidFill>
              <a:schemeClr val="tx1"/>
            </a:solidFill>
            <a:prstDash val="dash"/>
          </a:ln>
        </p:spPr>
        <p:txBody>
          <a:bodyPr vert="horz" wrap="square" lIns="74295" tIns="8890" rIns="74295" bIns="8890" numCol="1" anchor="t" anchorCtr="0" compatLnSpc="1">
            <a:prstTxWarp prst="textNoShape">
              <a:avLst/>
            </a:prstTxWarp>
          </a:bodyPr>
          <a:lstStyle/>
          <a:p>
            <a:pPr defTabSz="914400" eaLnBrk="0" fontAlgn="base" hangingPunct="0">
              <a:spcBef>
                <a:spcPct val="0"/>
              </a:spcBef>
              <a:spcAft>
                <a:spcPct val="0"/>
              </a:spcAft>
            </a:pPr>
            <a:endParaRPr lang="en-US" altLang="ja-JP" sz="1050" dirty="0">
              <a:latin typeface="Meiryo UI" panose="020B0604030504040204" pitchFamily="50" charset="-128"/>
              <a:ea typeface="Meiryo UI" panose="020B0604030504040204" pitchFamily="50" charset="-128"/>
              <a:cs typeface="Times New Roman" panose="02020603050405020304" pitchFamily="18" charset="0"/>
            </a:endParaRPr>
          </a:p>
          <a:p>
            <a:pPr defTabSz="91440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　</a:t>
            </a:r>
            <a:r>
              <a:rPr lang="ja-JP" altLang="ja-JP" sz="1400" dirty="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567-8585</a:t>
            </a:r>
          </a:p>
          <a:p>
            <a:pPr defTabSz="91440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　茨木市大住町８－１１</a:t>
            </a:r>
            <a:endParaRPr lang="ja-JP" altLang="en-US" sz="1400" dirty="0">
              <a:latin typeface="Meiryo UI" panose="020B0604030504040204" pitchFamily="50" charset="-128"/>
              <a:ea typeface="Meiryo UI" panose="020B0604030504040204" pitchFamily="50" charset="-128"/>
            </a:endParaRPr>
          </a:p>
          <a:p>
            <a:pPr defTabSz="914400" eaLnBrk="0" fontAlgn="base" hangingPunct="0">
              <a:spcBef>
                <a:spcPct val="0"/>
              </a:spcBef>
              <a:spcAft>
                <a:spcPct val="0"/>
              </a:spcAft>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　大阪府茨木保健所 地域保健課 </a:t>
            </a:r>
            <a:r>
              <a:rPr lang="ja-JP" altLang="en-US" sz="1400" u="sng" dirty="0">
                <a:latin typeface="Meiryo UI" panose="020B0604030504040204" pitchFamily="50" charset="-128"/>
                <a:ea typeface="Meiryo UI" panose="020B0604030504040204" pitchFamily="50" charset="-128"/>
                <a:cs typeface="Times New Roman" panose="02020603050405020304" pitchFamily="18" charset="0"/>
              </a:rPr>
              <a:t>指定難病担当</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行</a:t>
            </a:r>
            <a:endParaRPr lang="ja-JP" altLang="en-US" sz="1400" dirty="0">
              <a:latin typeface="Meiryo UI" panose="020B0604030504040204" pitchFamily="50" charset="-128"/>
              <a:ea typeface="Meiryo UI" panose="020B0604030504040204" pitchFamily="50" charset="-128"/>
            </a:endParaRPr>
          </a:p>
        </p:txBody>
      </p:sp>
      <p:sp>
        <p:nvSpPr>
          <p:cNvPr id="45" name="AutoShape 1">
            <a:extLst>
              <a:ext uri="{FF2B5EF4-FFF2-40B4-BE49-F238E27FC236}">
                <a16:creationId xmlns:a16="http://schemas.microsoft.com/office/drawing/2014/main" id="{30759309-9CA4-4474-A1CC-C0ECDAB7608D}"/>
              </a:ext>
            </a:extLst>
          </p:cNvPr>
          <p:cNvSpPr>
            <a:spLocks noChangeArrowheads="1"/>
          </p:cNvSpPr>
          <p:nvPr/>
        </p:nvSpPr>
        <p:spPr bwMode="auto">
          <a:xfrm>
            <a:off x="152798" y="8129570"/>
            <a:ext cx="6523038" cy="375917"/>
          </a:xfrm>
          <a:prstGeom prst="roundRect">
            <a:avLst>
              <a:gd name="adj" fmla="val 16667"/>
            </a:avLst>
          </a:prstGeom>
          <a:solidFill>
            <a:schemeClr val="bg1">
              <a:lumMod val="85000"/>
            </a:schemeClr>
          </a:solidFill>
          <a:ln w="9525">
            <a:solidFill>
              <a:srgbClr val="000000"/>
            </a:solidFill>
            <a:round/>
            <a:headEnd/>
            <a:tailEnd/>
          </a:ln>
        </p:spPr>
        <p:txBody>
          <a:bodyPr vert="horz" wrap="square" lIns="74295" tIns="8890" rIns="74295" bIns="8890" numCol="1" anchor="ctr" anchorCtr="0" compatLnSpc="1">
            <a:prstTxWarp prst="textNoShape">
              <a:avLst/>
            </a:prstTxWarp>
          </a:bodyPr>
          <a:lstStyle/>
          <a:p>
            <a:pPr algn="ctr" defTabSz="914400" eaLnBrk="0" fontAlgn="base" hangingPunct="0">
              <a:spcBef>
                <a:spcPct val="0"/>
              </a:spcBef>
              <a:spcAft>
                <a:spcPct val="0"/>
              </a:spcAft>
            </a:pPr>
            <a:r>
              <a:rPr lang="ja-JP" altLang="en-US" b="1" dirty="0">
                <a:latin typeface="Meiryo UI" panose="020B0604030504040204" pitchFamily="50" charset="-128"/>
                <a:ea typeface="Meiryo UI" panose="020B0604030504040204" pitchFamily="50" charset="-128"/>
              </a:rPr>
              <a:t>提出先</a:t>
            </a:r>
            <a:endParaRPr lang="ja-JP" altLang="ja-JP" b="1" dirty="0">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7D3B1D5F-113B-40FB-BA85-C6D05CD6665D}"/>
              </a:ext>
            </a:extLst>
          </p:cNvPr>
          <p:cNvSpPr txBox="1"/>
          <p:nvPr/>
        </p:nvSpPr>
        <p:spPr>
          <a:xfrm>
            <a:off x="167480" y="8586230"/>
            <a:ext cx="3979189" cy="536494"/>
          </a:xfrm>
          <a:prstGeom prst="rect">
            <a:avLst/>
          </a:prstGeom>
          <a:noFill/>
        </p:spPr>
        <p:txBody>
          <a:bodyPr wrap="square">
            <a:spAutoFit/>
          </a:bodyPr>
          <a:lstStyle/>
          <a:p>
            <a:pPr defTabSz="914400" eaLnBrk="0" fontAlgn="base" hangingPunct="0">
              <a:lnSpc>
                <a:spcPct val="128000"/>
              </a:lnSpc>
              <a:spcBef>
                <a:spcPct val="0"/>
              </a:spcBef>
              <a:spcAft>
                <a:spcPct val="0"/>
              </a:spcAft>
            </a:pPr>
            <a:r>
              <a:rPr lang="ja-JP" altLang="en-US" sz="1200" b="1" dirty="0">
                <a:latin typeface="Meiryo UI" panose="020B0604030504040204" pitchFamily="50" charset="-128"/>
                <a:ea typeface="Meiryo UI" panose="020B0604030504040204" pitchFamily="50" charset="-128"/>
              </a:rPr>
              <a:t>大阪府茨木保健所</a:t>
            </a:r>
            <a:r>
              <a:rPr lang="en-US" altLang="ja-JP" sz="12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地域保健課　指定難病事務担当</a:t>
            </a:r>
            <a:endParaRPr lang="en-US" altLang="ja-JP" sz="1200" b="1" dirty="0">
              <a:latin typeface="Meiryo UI" panose="020B0604030504040204" pitchFamily="50" charset="-128"/>
              <a:ea typeface="Meiryo UI" panose="020B0604030504040204" pitchFamily="50" charset="-128"/>
            </a:endParaRPr>
          </a:p>
          <a:p>
            <a:pPr defTabSz="914400" eaLnBrk="0" fontAlgn="base" hangingPunct="0">
              <a:lnSpc>
                <a:spcPct val="128000"/>
              </a:lnSpc>
              <a:spcBef>
                <a:spcPct val="0"/>
              </a:spcBef>
              <a:spcAft>
                <a:spcPct val="0"/>
              </a:spcAft>
            </a:pPr>
            <a:r>
              <a:rPr lang="ja-JP" altLang="en-US" sz="1200" b="1" dirty="0">
                <a:latin typeface="Meiryo UI" panose="020B0604030504040204" pitchFamily="50" charset="-128"/>
                <a:ea typeface="Meiryo UI" panose="020B0604030504040204" pitchFamily="50" charset="-128"/>
              </a:rPr>
              <a:t>電話　０７２－６２４－４６６８</a:t>
            </a:r>
            <a:endParaRPr lang="en-US" altLang="ja-JP" sz="1200" b="1" dirty="0">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2239F112-C6AA-4CDF-B063-5E57C9AC7603}"/>
              </a:ext>
            </a:extLst>
          </p:cNvPr>
          <p:cNvSpPr txBox="1"/>
          <p:nvPr/>
        </p:nvSpPr>
        <p:spPr>
          <a:xfrm>
            <a:off x="-252602" y="9139807"/>
            <a:ext cx="3537222" cy="769441"/>
          </a:xfrm>
          <a:prstGeom prst="rect">
            <a:avLst/>
          </a:prstGeom>
          <a:noFill/>
        </p:spPr>
        <p:txBody>
          <a:bodyPr wrap="square" rtlCol="0">
            <a:spAutoFit/>
          </a:bodyPr>
          <a:lstStyle/>
          <a:p>
            <a:r>
              <a:rPr kumimoji="1" lang="ja-JP" altLang="en-US" sz="4400" dirty="0"/>
              <a:t>［ 　　　］</a:t>
            </a:r>
          </a:p>
        </p:txBody>
      </p:sp>
      <p:sp>
        <p:nvSpPr>
          <p:cNvPr id="48" name="テキスト ボックス 47">
            <a:extLst>
              <a:ext uri="{FF2B5EF4-FFF2-40B4-BE49-F238E27FC236}">
                <a16:creationId xmlns:a16="http://schemas.microsoft.com/office/drawing/2014/main" id="{170F82C6-114E-4A08-9439-B88D71E8C153}"/>
              </a:ext>
            </a:extLst>
          </p:cNvPr>
          <p:cNvSpPr txBox="1"/>
          <p:nvPr/>
        </p:nvSpPr>
        <p:spPr>
          <a:xfrm>
            <a:off x="250880" y="9087488"/>
            <a:ext cx="2400460" cy="646331"/>
          </a:xfrm>
          <a:prstGeom prst="rect">
            <a:avLst/>
          </a:prstGeom>
          <a:noFill/>
        </p:spPr>
        <p:txBody>
          <a:bodyPr wrap="square">
            <a:spAutoFit/>
          </a:bodyPr>
          <a:lstStyle/>
          <a:p>
            <a:pPr defTabSz="914400" eaLnBrk="0" fontAlgn="base" hangingPunct="0">
              <a:spcBef>
                <a:spcPct val="0"/>
              </a:spcBef>
              <a:spcAft>
                <a:spcPct val="0"/>
              </a:spcAft>
            </a:pPr>
            <a:r>
              <a:rPr lang="ja-JP" altLang="en-US" sz="1200" b="1" dirty="0">
                <a:latin typeface="Meiryo UI" panose="020B0604030504040204" pitchFamily="50" charset="-128"/>
                <a:ea typeface="Meiryo UI" panose="020B0604030504040204" pitchFamily="50" charset="-128"/>
              </a:rPr>
              <a:t>　　　　　　受付時間　　</a:t>
            </a:r>
            <a:endParaRPr lang="en-US" altLang="ja-JP" sz="1200" b="1" dirty="0">
              <a:latin typeface="Meiryo UI" panose="020B0604030504040204" pitchFamily="50" charset="-128"/>
              <a:ea typeface="Meiryo UI" panose="020B0604030504040204" pitchFamily="50" charset="-128"/>
            </a:endParaRPr>
          </a:p>
          <a:p>
            <a:pPr defTabSz="914400" eaLnBrk="0" fontAlgn="base" hangingPunct="0">
              <a:spcBef>
                <a:spcPct val="0"/>
              </a:spcBef>
              <a:spcAft>
                <a:spcPct val="0"/>
              </a:spcAft>
            </a:pPr>
            <a:r>
              <a:rPr lang="ja-JP" altLang="en-US" sz="1200" b="1" dirty="0">
                <a:latin typeface="Meiryo UI" panose="020B0604030504040204" pitchFamily="50" charset="-128"/>
                <a:ea typeface="Meiryo UI" panose="020B0604030504040204" pitchFamily="50" charset="-128"/>
              </a:rPr>
              <a:t>平日 　</a:t>
            </a:r>
            <a:r>
              <a:rPr lang="en-US" altLang="ja-JP" sz="1200" b="1" dirty="0">
                <a:latin typeface="Meiryo UI" panose="020B0604030504040204" pitchFamily="50" charset="-128"/>
                <a:ea typeface="Meiryo UI" panose="020B0604030504040204" pitchFamily="50" charset="-128"/>
              </a:rPr>
              <a:t>9</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30 </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12</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00 </a:t>
            </a:r>
          </a:p>
          <a:p>
            <a:pPr defTabSz="914400" eaLnBrk="0" fontAlgn="base" hangingPunct="0">
              <a:spcBef>
                <a:spcPct val="0"/>
              </a:spcBef>
              <a:spcAft>
                <a:spcPct val="0"/>
              </a:spcAft>
            </a:pP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13</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00 </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17</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00</a:t>
            </a:r>
            <a:endParaRPr lang="ja-JP" altLang="en-US" sz="1200" b="1" dirty="0">
              <a:latin typeface="Meiryo UI" panose="020B0604030504040204" pitchFamily="50" charset="-128"/>
              <a:ea typeface="Meiryo UI" panose="020B0604030504040204" pitchFamily="50" charset="-128"/>
            </a:endParaRPr>
          </a:p>
        </p:txBody>
      </p:sp>
      <p:sp>
        <p:nvSpPr>
          <p:cNvPr id="49" name="テキスト ボックス 48">
            <a:extLst>
              <a:ext uri="{FF2B5EF4-FFF2-40B4-BE49-F238E27FC236}">
                <a16:creationId xmlns:a16="http://schemas.microsoft.com/office/drawing/2014/main" id="{62FB517C-B839-416B-A711-5C226A30BA86}"/>
              </a:ext>
            </a:extLst>
          </p:cNvPr>
          <p:cNvSpPr txBox="1"/>
          <p:nvPr/>
        </p:nvSpPr>
        <p:spPr>
          <a:xfrm>
            <a:off x="3268606" y="8836695"/>
            <a:ext cx="3078418" cy="276999"/>
          </a:xfrm>
          <a:prstGeom prst="rect">
            <a:avLst/>
          </a:prstGeom>
          <a:solidFill>
            <a:schemeClr val="bg1"/>
          </a:solid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切り取り線</a:t>
            </a:r>
            <a:r>
              <a:rPr kumimoji="1" lang="ja-JP" altLang="en-US" sz="900" dirty="0">
                <a:latin typeface="Meiryo UI" panose="020B0604030504040204" pitchFamily="50" charset="-128"/>
                <a:ea typeface="Meiryo UI" panose="020B0604030504040204" pitchFamily="50" charset="-128"/>
              </a:rPr>
              <a:t>（郵送で提出の際、切り取ってご活用ください。）</a:t>
            </a:r>
            <a:endParaRPr kumimoji="1" lang="ja-JP" altLang="en-US" sz="1200" dirty="0">
              <a:latin typeface="Meiryo UI" panose="020B0604030504040204" pitchFamily="50" charset="-128"/>
              <a:ea typeface="Meiryo UI" panose="020B0604030504040204" pitchFamily="50" charset="-128"/>
            </a:endParaRPr>
          </a:p>
        </p:txBody>
      </p:sp>
      <p:sp>
        <p:nvSpPr>
          <p:cNvPr id="3" name="右中かっこ 2">
            <a:extLst>
              <a:ext uri="{FF2B5EF4-FFF2-40B4-BE49-F238E27FC236}">
                <a16:creationId xmlns:a16="http://schemas.microsoft.com/office/drawing/2014/main" id="{C2BD70F5-F4A8-4776-964E-A77AA431A600}"/>
              </a:ext>
            </a:extLst>
          </p:cNvPr>
          <p:cNvSpPr/>
          <p:nvPr/>
        </p:nvSpPr>
        <p:spPr>
          <a:xfrm>
            <a:off x="3366498" y="4336273"/>
            <a:ext cx="184421" cy="726484"/>
          </a:xfrm>
          <a:prstGeom prst="rightBrace">
            <a:avLst>
              <a:gd name="adj1" fmla="val 8333"/>
              <a:gd name="adj2" fmla="val 58692"/>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1" name="テキスト ボックス 50">
            <a:extLst>
              <a:ext uri="{FF2B5EF4-FFF2-40B4-BE49-F238E27FC236}">
                <a16:creationId xmlns:a16="http://schemas.microsoft.com/office/drawing/2014/main" id="{2C9C46ED-C9D5-4F62-A9A4-A6399EF19D48}"/>
              </a:ext>
            </a:extLst>
          </p:cNvPr>
          <p:cNvSpPr txBox="1"/>
          <p:nvPr/>
        </p:nvSpPr>
        <p:spPr>
          <a:xfrm>
            <a:off x="3459479" y="4612143"/>
            <a:ext cx="3627315" cy="295978"/>
          </a:xfrm>
          <a:prstGeom prst="rect">
            <a:avLst/>
          </a:prstGeom>
          <a:noFill/>
        </p:spPr>
        <p:txBody>
          <a:bodyPr wrap="square">
            <a:spAutoFit/>
          </a:bodyPr>
          <a:lstStyle/>
          <a:p>
            <a:pPr>
              <a:lnSpc>
                <a:spcPts val="1800"/>
              </a:lnSpc>
            </a:pPr>
            <a:r>
              <a:rPr lang="ja-JP" altLang="en-US" sz="1200" kern="100" dirty="0">
                <a:latin typeface="Meiryo UI" panose="020B0604030504040204" pitchFamily="50" charset="-128"/>
                <a:ea typeface="Meiryo UI" panose="020B0604030504040204" pitchFamily="50" charset="-128"/>
                <a:cs typeface="Times New Roman" panose="02020603050405020304" pitchFamily="18" charset="0"/>
              </a:rPr>
              <a:t>　などは申請により上限額が下がる可能性があります。</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38194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810</Words>
  <Application>Microsoft Office PowerPoint</Application>
  <PresentationFormat>A4 210 x 297 mm</PresentationFormat>
  <Paragraphs>73</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Meiryo</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2024-06-25T08:01:03Z</dcterms:created>
  <dcterms:modified xsi:type="dcterms:W3CDTF">2025-05-22T07:23:42Z</dcterms:modified>
</cp:coreProperties>
</file>