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AE8"/>
    <a:srgbClr val="6FCBF9"/>
    <a:srgbClr val="33CCFF"/>
    <a:srgbClr val="99CCFF"/>
    <a:srgbClr val="91C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61" d="100"/>
          <a:sy n="61" d="100"/>
        </p:scale>
        <p:origin x="20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23798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62388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07318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6600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3532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2567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70466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7065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300156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90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EC4654-16B4-4419-B18C-0057E0BCBB14}"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2892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5EC4654-16B4-4419-B18C-0057E0BCBB14}" type="datetimeFigureOut">
              <a:rPr kumimoji="1" lang="ja-JP" altLang="en-US" smtClean="0"/>
              <a:t>2025/1/23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2A3FF2-F522-4A9D-AB3B-252EF6C6E867}" type="slidenum">
              <a:rPr kumimoji="1" lang="ja-JP" altLang="en-US" smtClean="0"/>
              <a:t>‹#›</a:t>
            </a:fld>
            <a:endParaRPr kumimoji="1" lang="ja-JP" altLang="en-US"/>
          </a:p>
        </p:txBody>
      </p:sp>
    </p:spTree>
    <p:extLst>
      <p:ext uri="{BB962C8B-B14F-4D97-AF65-F5344CB8AC3E}">
        <p14:creationId xmlns:p14="http://schemas.microsoft.com/office/powerpoint/2010/main" val="16083716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6BAD1B24-6F32-4A10-9352-FAC68F4B00D7}"/>
              </a:ext>
            </a:extLst>
          </p:cNvPr>
          <p:cNvSpPr/>
          <p:nvPr/>
        </p:nvSpPr>
        <p:spPr>
          <a:xfrm>
            <a:off x="182880" y="8527207"/>
            <a:ext cx="6492240" cy="1260000"/>
          </a:xfrm>
          <a:prstGeom prst="round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E9C337E-CD35-4CA7-85D5-3A174C961189}"/>
              </a:ext>
            </a:extLst>
          </p:cNvPr>
          <p:cNvSpPr/>
          <p:nvPr/>
        </p:nvSpPr>
        <p:spPr>
          <a:xfrm>
            <a:off x="1565" y="2627642"/>
            <a:ext cx="6858000" cy="3035722"/>
          </a:xfrm>
          <a:prstGeom prst="rect">
            <a:avLst/>
          </a:prstGeom>
          <a:gradFill flip="none" rotWithShape="1">
            <a:gsLst>
              <a:gs pos="76000">
                <a:srgbClr val="96D4F3"/>
              </a:gs>
              <a:gs pos="29000">
                <a:srgbClr val="56BAE8"/>
              </a:gs>
              <a:gs pos="100000">
                <a:srgbClr val="56BAE8">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グラフィックス 9" descr="大小さまざまなパターンの円のコレクション">
            <a:extLst>
              <a:ext uri="{FF2B5EF4-FFF2-40B4-BE49-F238E27FC236}">
                <a16:creationId xmlns:a16="http://schemas.microsoft.com/office/drawing/2014/main" id="{57FE8385-FF69-4563-84D3-A30FFC589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50970" y="-269588"/>
            <a:ext cx="3108960" cy="3108960"/>
          </a:xfrm>
          <a:prstGeom prst="rect">
            <a:avLst/>
          </a:prstGeom>
        </p:spPr>
      </p:pic>
      <p:sp>
        <p:nvSpPr>
          <p:cNvPr id="6" name="テキスト ボックス 5">
            <a:extLst>
              <a:ext uri="{FF2B5EF4-FFF2-40B4-BE49-F238E27FC236}">
                <a16:creationId xmlns:a16="http://schemas.microsoft.com/office/drawing/2014/main" id="{B5E69EAC-EAB8-4642-BC8D-44B4539612C1}"/>
              </a:ext>
            </a:extLst>
          </p:cNvPr>
          <p:cNvSpPr txBox="1"/>
          <p:nvPr/>
        </p:nvSpPr>
        <p:spPr>
          <a:xfrm>
            <a:off x="213360" y="345844"/>
            <a:ext cx="1424940" cy="461665"/>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kumimoji="1"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12</a:t>
            </a:r>
            <a:r>
              <a:rPr kumimoji="1"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期</a:t>
            </a:r>
          </a:p>
        </p:txBody>
      </p:sp>
      <p:sp>
        <p:nvSpPr>
          <p:cNvPr id="7" name="テキスト ボックス 6">
            <a:extLst>
              <a:ext uri="{FF2B5EF4-FFF2-40B4-BE49-F238E27FC236}">
                <a16:creationId xmlns:a16="http://schemas.microsoft.com/office/drawing/2014/main" id="{8EEBA6C1-9C34-441D-8731-187E30351667}"/>
              </a:ext>
            </a:extLst>
          </p:cNvPr>
          <p:cNvSpPr txBox="1"/>
          <p:nvPr/>
        </p:nvSpPr>
        <p:spPr>
          <a:xfrm>
            <a:off x="213360" y="689604"/>
            <a:ext cx="5345430" cy="1200329"/>
          </a:xfrm>
          <a:prstGeom prst="rect">
            <a:avLst/>
          </a:prstGeom>
          <a:noFill/>
        </p:spPr>
        <p:txBody>
          <a:bodyPr wrap="square" rtlCol="0">
            <a:spAutoFit/>
          </a:bodyPr>
          <a:lstStyle/>
          <a:p>
            <a:r>
              <a:rPr kumimoji="1" lang="ja-JP" altLang="en-US"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地球温暖化防止</a:t>
            </a:r>
            <a:endParaRPr kumimoji="1" lang="en-US" altLang="ja-JP"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kumimoji="1" lang="ja-JP" altLang="en-US" sz="36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活動推進員を募集します</a:t>
            </a:r>
          </a:p>
        </p:txBody>
      </p:sp>
      <p:sp>
        <p:nvSpPr>
          <p:cNvPr id="8" name="テキスト ボックス 7">
            <a:extLst>
              <a:ext uri="{FF2B5EF4-FFF2-40B4-BE49-F238E27FC236}">
                <a16:creationId xmlns:a16="http://schemas.microsoft.com/office/drawing/2014/main" id="{516E521B-5983-4CD5-A905-E38CA642C6F3}"/>
              </a:ext>
            </a:extLst>
          </p:cNvPr>
          <p:cNvSpPr txBox="1"/>
          <p:nvPr/>
        </p:nvSpPr>
        <p:spPr>
          <a:xfrm>
            <a:off x="250938" y="1882265"/>
            <a:ext cx="6644640" cy="338554"/>
          </a:xfrm>
          <a:prstGeom prst="rect">
            <a:avLst/>
          </a:prstGeom>
          <a:noFill/>
        </p:spPr>
        <p:txBody>
          <a:bodyPr wrap="square" rtlCol="0">
            <a:spAutoFit/>
          </a:bodyPr>
          <a:lstStyle/>
          <a:p>
            <a:r>
              <a:rPr kumimoji="1" lang="ja-JP" altLang="en-US" sz="1600" b="1" dirty="0">
                <a:solidFill>
                  <a:schemeClr val="accent1">
                    <a:lumMod val="75000"/>
                  </a:schemeClr>
                </a:solidFill>
                <a:effectLst/>
                <a:latin typeface="メイリオ" panose="020B0604030504040204" pitchFamily="50" charset="-128"/>
                <a:ea typeface="メイリオ" panose="020B0604030504040204" pitchFamily="50" charset="-128"/>
              </a:rPr>
              <a:t>大阪府で地球温暖化防止に貢献する活動をしてみませんか</a:t>
            </a:r>
          </a:p>
        </p:txBody>
      </p:sp>
      <p:sp>
        <p:nvSpPr>
          <p:cNvPr id="13" name="テキスト ボックス 12">
            <a:extLst>
              <a:ext uri="{FF2B5EF4-FFF2-40B4-BE49-F238E27FC236}">
                <a16:creationId xmlns:a16="http://schemas.microsoft.com/office/drawing/2014/main" id="{B04F11BE-251C-4D22-9333-68164235DDE3}"/>
              </a:ext>
            </a:extLst>
          </p:cNvPr>
          <p:cNvSpPr txBox="1"/>
          <p:nvPr/>
        </p:nvSpPr>
        <p:spPr>
          <a:xfrm>
            <a:off x="109811" y="2703734"/>
            <a:ext cx="3359035"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地球温暖化防止活動推進員とは</a:t>
            </a:r>
          </a:p>
        </p:txBody>
      </p:sp>
      <p:sp>
        <p:nvSpPr>
          <p:cNvPr id="19" name="テキスト ボックス 18">
            <a:extLst>
              <a:ext uri="{FF2B5EF4-FFF2-40B4-BE49-F238E27FC236}">
                <a16:creationId xmlns:a16="http://schemas.microsoft.com/office/drawing/2014/main" id="{DE202BC7-D446-4565-802A-2C07748A716B}"/>
              </a:ext>
            </a:extLst>
          </p:cNvPr>
          <p:cNvSpPr txBox="1"/>
          <p:nvPr/>
        </p:nvSpPr>
        <p:spPr>
          <a:xfrm>
            <a:off x="193696" y="3183294"/>
            <a:ext cx="3300393" cy="954107"/>
          </a:xfrm>
          <a:prstGeom prst="rect">
            <a:avLst/>
          </a:prstGeom>
          <a:noFill/>
        </p:spPr>
        <p:txBody>
          <a:bodyPr wrap="square">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　地域において地球温暖化防止に向けた活動に取り組んでいただける方を、法律に基づき大阪府知事が委嘱するものです。　</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802EA676-A8C3-4AB8-A5BF-55BCF5A812F6}"/>
              </a:ext>
            </a:extLst>
          </p:cNvPr>
          <p:cNvSpPr txBox="1"/>
          <p:nvPr/>
        </p:nvSpPr>
        <p:spPr>
          <a:xfrm>
            <a:off x="-49686" y="6781561"/>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応募要件</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3B0B531B-8CDE-43CE-B9AA-76792A8BB357}"/>
              </a:ext>
            </a:extLst>
          </p:cNvPr>
          <p:cNvSpPr txBox="1"/>
          <p:nvPr/>
        </p:nvSpPr>
        <p:spPr>
          <a:xfrm>
            <a:off x="1217530" y="6458563"/>
            <a:ext cx="5817870" cy="1054135"/>
          </a:xfrm>
          <a:prstGeom prst="rect">
            <a:avLst/>
          </a:prstGeom>
          <a:noFill/>
        </p:spPr>
        <p:txBody>
          <a:bodyPr wrap="square">
            <a:spAutoFit/>
          </a:bodyPr>
          <a:lstStyle/>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１） 省エネや気候変動問題について知識を有し、積極的に活動を行っていただける方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２） 満１８歳以上の方（ただし、高校生を除く。）</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３） 大阪府内に居住、または通勤・通学されている方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４） 電子メール、インターネットができる</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PC</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・スマートフォン等をお持ちの方</a:t>
            </a:r>
          </a:p>
          <a:p>
            <a:pPr algn="just">
              <a:lnSpc>
                <a:spcPts val="1500"/>
              </a:lnSpc>
            </a:pP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５） 活動状況や活動予定を大阪府に報告していただける方</a:t>
            </a:r>
            <a:r>
              <a:rPr lang="en-US" altLang="ja-JP" sz="1100" b="1"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237B2DF-DEAA-4F03-A62A-1F49AF9AA218}"/>
              </a:ext>
            </a:extLst>
          </p:cNvPr>
          <p:cNvSpPr txBox="1"/>
          <p:nvPr/>
        </p:nvSpPr>
        <p:spPr>
          <a:xfrm>
            <a:off x="134929" y="5902690"/>
            <a:ext cx="1607820" cy="307777"/>
          </a:xfrm>
          <a:prstGeom prst="rect">
            <a:avLst/>
          </a:prstGeom>
          <a:noFill/>
        </p:spPr>
        <p:txBody>
          <a:bodyPr wrap="square">
            <a:spAutoFit/>
          </a:bodyPr>
          <a:lstStyle/>
          <a:p>
            <a:pPr indent="153035" algn="just"/>
            <a:r>
              <a:rPr lang="ja-JP" altLang="en-US" sz="14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任期</a:t>
            </a:r>
            <a:endParaRPr lang="ja-JP" altLang="ja-JP" sz="14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48907DF6-2598-407D-9DE2-AE4B06CED87E}"/>
              </a:ext>
            </a:extLst>
          </p:cNvPr>
          <p:cNvSpPr txBox="1"/>
          <p:nvPr/>
        </p:nvSpPr>
        <p:spPr>
          <a:xfrm>
            <a:off x="1217530" y="5939199"/>
            <a:ext cx="4762501" cy="261610"/>
          </a:xfrm>
          <a:prstGeom prst="rect">
            <a:avLst/>
          </a:prstGeom>
          <a:noFill/>
        </p:spPr>
        <p:txBody>
          <a:bodyPr wrap="square" anchor="ctr">
            <a:spAutoFit/>
          </a:bodyPr>
          <a:lstStyle/>
          <a:p>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委嘱日</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から　令和８年９月３０日　まで</a:t>
            </a:r>
            <a:endParaRPr lang="ja-JP" altLang="ja-JP" sz="10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214BA027-88AE-46AA-8091-C85E2B42B408}"/>
              </a:ext>
            </a:extLst>
          </p:cNvPr>
          <p:cNvSpPr txBox="1"/>
          <p:nvPr/>
        </p:nvSpPr>
        <p:spPr>
          <a:xfrm>
            <a:off x="-40435" y="7793143"/>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a:t>
            </a:r>
            <a:r>
              <a:rPr lang="ja-JP" altLang="en-US" sz="1400" b="1" kern="100" dirty="0">
                <a:solidFill>
                  <a:schemeClr val="tx1">
                    <a:lumMod val="75000"/>
                    <a:lumOff val="25000"/>
                  </a:schemeClr>
                </a:solidFill>
                <a:latin typeface="Yu Gothic UI Semibold" panose="020B0700000000000000" pitchFamily="50" charset="-128"/>
                <a:ea typeface="Yu Gothic UI Semibold" panose="020B0700000000000000" pitchFamily="50" charset="-128"/>
                <a:cs typeface="Times New Roman" panose="02020603050405020304" pitchFamily="18" charset="0"/>
              </a:rPr>
              <a:t>方法</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9C37020D-34FD-4238-9B2D-556F81F473E3}"/>
              </a:ext>
            </a:extLst>
          </p:cNvPr>
          <p:cNvSpPr txBox="1"/>
          <p:nvPr/>
        </p:nvSpPr>
        <p:spPr>
          <a:xfrm>
            <a:off x="1217530" y="7643554"/>
            <a:ext cx="5480450" cy="659796"/>
          </a:xfrm>
          <a:prstGeom prst="rect">
            <a:avLst/>
          </a:prstGeom>
          <a:noFill/>
        </p:spPr>
        <p:txBody>
          <a:bodyPr wrap="square">
            <a:spAutoFit/>
          </a:bodyPr>
          <a:lstStyle/>
          <a:p>
            <a:pPr algn="just">
              <a:lnSpc>
                <a:spcPts val="1500"/>
              </a:lnSpc>
            </a:pP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応募用紙（</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）に必要事項を記入の上、以下のいずれかの方法でご応募ください。</a:t>
            </a:r>
            <a:endPar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１</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電子メール　</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２</a:t>
            </a:r>
            <a:r>
              <a:rPr lang="en-US" altLang="ja-JP"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郵送　</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３</a:t>
            </a:r>
            <a:r>
              <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ファクシミリ</a:t>
            </a:r>
            <a:endParaRPr lang="en-US" altLang="ja-JP" sz="11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en-US" altLang="ja-JP" sz="10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応募用紙・・・ホームページからダウンロードしてください。</a:t>
            </a:r>
            <a:endParaRPr lang="ja-JP" altLang="ja-JP" sz="8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60794B2D-C247-496F-8418-41FC7D6D8A28}"/>
              </a:ext>
            </a:extLst>
          </p:cNvPr>
          <p:cNvSpPr/>
          <p:nvPr/>
        </p:nvSpPr>
        <p:spPr>
          <a:xfrm>
            <a:off x="413384" y="8354680"/>
            <a:ext cx="1311268" cy="307777"/>
          </a:xfrm>
          <a:prstGeom prst="roundRect">
            <a:avLst/>
          </a:prstGeom>
          <a:solidFill>
            <a:schemeClr val="bg1"/>
          </a:solidFill>
          <a:ln>
            <a:solidFill>
              <a:srgbClr val="56B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12FA1D1-46C5-451B-8943-2A37C794AF06}"/>
              </a:ext>
            </a:extLst>
          </p:cNvPr>
          <p:cNvSpPr txBox="1"/>
          <p:nvPr/>
        </p:nvSpPr>
        <p:spPr>
          <a:xfrm>
            <a:off x="441333" y="8377716"/>
            <a:ext cx="1311268" cy="276999"/>
          </a:xfrm>
          <a:prstGeom prst="rect">
            <a:avLst/>
          </a:prstGeom>
          <a:noFill/>
        </p:spPr>
        <p:txBody>
          <a:bodyPr wrap="square" anchor="ctr">
            <a:spAutoFit/>
          </a:bodyPr>
          <a:lstStyle/>
          <a:p>
            <a:pPr algn="just"/>
            <a:r>
              <a:rPr lang="ja-JP" altLang="en-US" sz="120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rPr>
              <a:t>問合せ・提出先</a:t>
            </a:r>
            <a:r>
              <a:rPr lang="en-US" altLang="ja-JP" sz="120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b="1" kern="100" dirty="0">
              <a:solidFill>
                <a:srgbClr val="56BAE8"/>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A897CAE1-FB9D-4BBC-8871-7D87FE2CFC3D}"/>
              </a:ext>
            </a:extLst>
          </p:cNvPr>
          <p:cNvSpPr txBox="1"/>
          <p:nvPr/>
        </p:nvSpPr>
        <p:spPr>
          <a:xfrm>
            <a:off x="382630" y="8691547"/>
            <a:ext cx="6162950" cy="1046440"/>
          </a:xfrm>
          <a:prstGeom prst="rect">
            <a:avLst/>
          </a:prstGeom>
          <a:noFill/>
        </p:spPr>
        <p:txBody>
          <a:bodyPr wrap="square">
            <a:spAutoFit/>
          </a:bodyPr>
          <a:lstStyle/>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住　所</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５５９ー８５５５</a:t>
            </a:r>
            <a:r>
              <a:rPr lang="ja-JP" altLang="ja-JP" sz="100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（専用郵便番号のため住所の記載は不要です）</a:t>
            </a: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大阪府 環境農林水産部 脱炭素・エネルギー政策課 </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気候変動緩和・適応策推進</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グループ</a:t>
            </a: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ＴＥＬ</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０６－６９４１－０３５１　</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内線</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３８８５</a:t>
            </a:r>
            <a:endPar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ＦＡＸ</a:t>
            </a:r>
            <a:r>
              <a:rPr lang="ja-JP" altLang="en-US" sz="1050" kern="10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０６－６２１０－９</a:t>
            </a:r>
            <a:r>
              <a:rPr lang="ja-JP" altLang="en-US" sz="1050" kern="10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２５９</a:t>
            </a:r>
            <a:endPar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pPr>
            <a:r>
              <a:rPr lang="ja-JP"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電子メール</a:t>
            </a:r>
            <a:r>
              <a:rPr lang="ja-JP" altLang="en-US"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  eneseisaku-03@gbox.pref.osaka.lg.jp</a:t>
            </a:r>
            <a:endParaRPr lang="ja-JP" altLang="en-US" sz="1050" dirty="0">
              <a:solidFill>
                <a:schemeClr val="bg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9821EF3D-941C-4F19-ADC4-F34805422C71}"/>
              </a:ext>
            </a:extLst>
          </p:cNvPr>
          <p:cNvSpPr txBox="1"/>
          <p:nvPr/>
        </p:nvSpPr>
        <p:spPr>
          <a:xfrm>
            <a:off x="5490210" y="10853522"/>
            <a:ext cx="1607820" cy="307777"/>
          </a:xfrm>
          <a:prstGeom prst="rect">
            <a:avLst/>
          </a:prstGeom>
          <a:noFill/>
        </p:spPr>
        <p:txBody>
          <a:bodyPr wrap="square">
            <a:spAutoFit/>
          </a:bodyPr>
          <a:lstStyle/>
          <a:p>
            <a:pPr indent="153035" algn="just"/>
            <a:r>
              <a:rPr lang="ja-JP" altLang="ja-JP"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応募要件</a:t>
            </a:r>
            <a:endParaRPr lang="ja-JP" altLang="ja-JP" sz="1100"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2C90EEB6-C7E2-4FAB-BF85-F3E8B2916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401" y="2799573"/>
            <a:ext cx="1498132" cy="1123093"/>
          </a:xfrm>
          <a:prstGeom prst="rect">
            <a:avLst/>
          </a:prstGeom>
        </p:spPr>
      </p:pic>
      <p:pic>
        <p:nvPicPr>
          <p:cNvPr id="16" name="図 15">
            <a:extLst>
              <a:ext uri="{FF2B5EF4-FFF2-40B4-BE49-F238E27FC236}">
                <a16:creationId xmlns:a16="http://schemas.microsoft.com/office/drawing/2014/main" id="{A94BE611-2385-436F-ACB6-7546DB411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3624" y="4031338"/>
            <a:ext cx="1634955" cy="919662"/>
          </a:xfrm>
          <a:prstGeom prst="rect">
            <a:avLst/>
          </a:prstGeom>
        </p:spPr>
      </p:pic>
      <p:pic>
        <p:nvPicPr>
          <p:cNvPr id="25" name="図 24">
            <a:extLst>
              <a:ext uri="{FF2B5EF4-FFF2-40B4-BE49-F238E27FC236}">
                <a16:creationId xmlns:a16="http://schemas.microsoft.com/office/drawing/2014/main" id="{8D62990F-54C8-49F4-B233-1149260048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042" y="4049075"/>
            <a:ext cx="1562490" cy="1171867"/>
          </a:xfrm>
          <a:prstGeom prst="rect">
            <a:avLst/>
          </a:prstGeom>
        </p:spPr>
      </p:pic>
      <p:pic>
        <p:nvPicPr>
          <p:cNvPr id="36" name="図 35">
            <a:extLst>
              <a:ext uri="{FF2B5EF4-FFF2-40B4-BE49-F238E27FC236}">
                <a16:creationId xmlns:a16="http://schemas.microsoft.com/office/drawing/2014/main" id="{E48C9C68-696A-473E-B56F-3E98355C9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7041" y="2818398"/>
            <a:ext cx="1562964" cy="1171867"/>
          </a:xfrm>
          <a:prstGeom prst="rect">
            <a:avLst/>
          </a:prstGeom>
        </p:spPr>
      </p:pic>
      <p:pic>
        <p:nvPicPr>
          <p:cNvPr id="37" name="図 36">
            <a:extLst>
              <a:ext uri="{FF2B5EF4-FFF2-40B4-BE49-F238E27FC236}">
                <a16:creationId xmlns:a16="http://schemas.microsoft.com/office/drawing/2014/main" id="{879E2E88-F4E1-4D23-AA1B-31EFE43C6C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1371" y="157713"/>
            <a:ext cx="1606609" cy="536683"/>
          </a:xfrm>
          <a:prstGeom prst="rect">
            <a:avLst/>
          </a:prstGeom>
          <a:effectLst>
            <a:glow rad="139700">
              <a:schemeClr val="bg1"/>
            </a:glow>
          </a:effectLst>
        </p:spPr>
      </p:pic>
      <p:sp>
        <p:nvSpPr>
          <p:cNvPr id="39" name="テキスト ボックス 38">
            <a:extLst>
              <a:ext uri="{FF2B5EF4-FFF2-40B4-BE49-F238E27FC236}">
                <a16:creationId xmlns:a16="http://schemas.microsoft.com/office/drawing/2014/main" id="{07F46F7F-EE81-4521-8217-B54249E9B151}"/>
              </a:ext>
            </a:extLst>
          </p:cNvPr>
          <p:cNvSpPr txBox="1"/>
          <p:nvPr/>
        </p:nvSpPr>
        <p:spPr>
          <a:xfrm>
            <a:off x="206222" y="4604993"/>
            <a:ext cx="5405438" cy="954107"/>
          </a:xfrm>
          <a:prstGeom prst="rect">
            <a:avLst/>
          </a:prstGeom>
          <a:noFill/>
        </p:spPr>
        <p:txBody>
          <a:bodyPr wrap="square">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■地域の学校等での出前授業の講師</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■他の推進員と連携した環境啓発活動</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■インターネットを通じたオンライン相談や情報発信</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■大阪府の省エネや地球温暖化防止に係る事業の補助 等</a:t>
            </a:r>
            <a:endParaRPr lang="ja-JP" altLang="en-US" sz="1400" dirty="0"/>
          </a:p>
        </p:txBody>
      </p:sp>
      <p:sp>
        <p:nvSpPr>
          <p:cNvPr id="40" name="テキスト ボックス 39">
            <a:extLst>
              <a:ext uri="{FF2B5EF4-FFF2-40B4-BE49-F238E27FC236}">
                <a16:creationId xmlns:a16="http://schemas.microsoft.com/office/drawing/2014/main" id="{C652C26E-AB05-43E7-990B-A308F45C95C7}"/>
              </a:ext>
            </a:extLst>
          </p:cNvPr>
          <p:cNvSpPr txBox="1"/>
          <p:nvPr/>
        </p:nvSpPr>
        <p:spPr>
          <a:xfrm>
            <a:off x="422440" y="4186565"/>
            <a:ext cx="1634954"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ー 活動内容 ー</a:t>
            </a:r>
          </a:p>
        </p:txBody>
      </p:sp>
      <p:cxnSp>
        <p:nvCxnSpPr>
          <p:cNvPr id="42" name="直線コネクタ 41">
            <a:extLst>
              <a:ext uri="{FF2B5EF4-FFF2-40B4-BE49-F238E27FC236}">
                <a16:creationId xmlns:a16="http://schemas.microsoft.com/office/drawing/2014/main" id="{0A773007-4F5A-4974-B19C-AD6BE67367F7}"/>
              </a:ext>
            </a:extLst>
          </p:cNvPr>
          <p:cNvCxnSpPr>
            <a:cxnSpLocks/>
          </p:cNvCxnSpPr>
          <p:nvPr/>
        </p:nvCxnSpPr>
        <p:spPr>
          <a:xfrm flipV="1">
            <a:off x="1096967" y="5864044"/>
            <a:ext cx="0" cy="2324697"/>
          </a:xfrm>
          <a:prstGeom prst="line">
            <a:avLst/>
          </a:prstGeom>
          <a:ln w="28575">
            <a:solidFill>
              <a:srgbClr val="56BAE8"/>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4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E7DBF1-2A06-4FFD-AEB7-8C8CB61320AA}"/>
              </a:ext>
            </a:extLst>
          </p:cNvPr>
          <p:cNvSpPr/>
          <p:nvPr/>
        </p:nvSpPr>
        <p:spPr>
          <a:xfrm>
            <a:off x="163830" y="326761"/>
            <a:ext cx="6522720" cy="7222154"/>
          </a:xfrm>
          <a:prstGeom prst="rect">
            <a:avLst/>
          </a:prstGeom>
          <a:solidFill>
            <a:schemeClr val="bg1"/>
          </a:solidFill>
          <a:ln w="19050">
            <a:solidFill>
              <a:srgbClr val="56B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0A7452F-3B36-4B71-ACD2-608EBF3E8EAA}"/>
              </a:ext>
            </a:extLst>
          </p:cNvPr>
          <p:cNvSpPr txBox="1"/>
          <p:nvPr/>
        </p:nvSpPr>
        <p:spPr>
          <a:xfrm>
            <a:off x="213360" y="802608"/>
            <a:ext cx="2857500"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推進員の決定及び委嘱手続</a:t>
            </a:r>
          </a:p>
        </p:txBody>
      </p:sp>
      <p:sp>
        <p:nvSpPr>
          <p:cNvPr id="31" name="正方形/長方形 30">
            <a:extLst>
              <a:ext uri="{FF2B5EF4-FFF2-40B4-BE49-F238E27FC236}">
                <a16:creationId xmlns:a16="http://schemas.microsoft.com/office/drawing/2014/main" id="{42513656-7782-4728-AEAD-00C36839A6B2}"/>
              </a:ext>
            </a:extLst>
          </p:cNvPr>
          <p:cNvSpPr/>
          <p:nvPr/>
        </p:nvSpPr>
        <p:spPr>
          <a:xfrm>
            <a:off x="297179" y="806664"/>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51E2477-45A6-42AE-A7E0-F6159222D57B}"/>
              </a:ext>
            </a:extLst>
          </p:cNvPr>
          <p:cNvSpPr txBox="1"/>
          <p:nvPr/>
        </p:nvSpPr>
        <p:spPr>
          <a:xfrm>
            <a:off x="295560" y="1165984"/>
            <a:ext cx="6266880" cy="938719"/>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応募された書類を審査した上で推進員を決定し、委嘱の手続を行います。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過去に推進員をされたことがある方でも、活動報告書の提出など、要綱に定める事項を遵守されていない場合、今回応募されても委嘱しない場合があります。</a:t>
            </a:r>
          </a:p>
          <a:p>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応募内容に虚偽等があった場合には委嘱を取り消すことがありますので、ご注意ください。</a:t>
            </a: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5" name="テキスト ボックス 4">
            <a:extLst>
              <a:ext uri="{FF2B5EF4-FFF2-40B4-BE49-F238E27FC236}">
                <a16:creationId xmlns:a16="http://schemas.microsoft.com/office/drawing/2014/main" id="{53331BF1-1F94-4C25-8955-6E75B2CA0C93}"/>
              </a:ext>
            </a:extLst>
          </p:cNvPr>
          <p:cNvSpPr txBox="1"/>
          <p:nvPr/>
        </p:nvSpPr>
        <p:spPr>
          <a:xfrm>
            <a:off x="214884" y="2320896"/>
            <a:ext cx="2857500"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推進員の活動について</a:t>
            </a:r>
          </a:p>
        </p:txBody>
      </p:sp>
      <p:sp>
        <p:nvSpPr>
          <p:cNvPr id="6" name="正方形/長方形 5">
            <a:extLst>
              <a:ext uri="{FF2B5EF4-FFF2-40B4-BE49-F238E27FC236}">
                <a16:creationId xmlns:a16="http://schemas.microsoft.com/office/drawing/2014/main" id="{D01FF40A-E2A7-4442-A89C-3813EA706548}"/>
              </a:ext>
            </a:extLst>
          </p:cNvPr>
          <p:cNvSpPr/>
          <p:nvPr/>
        </p:nvSpPr>
        <p:spPr>
          <a:xfrm>
            <a:off x="298703" y="2324952"/>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25911A7-888A-4EAE-AB06-8CDA2E1E8C22}"/>
              </a:ext>
            </a:extLst>
          </p:cNvPr>
          <p:cNvSpPr txBox="1"/>
          <p:nvPr/>
        </p:nvSpPr>
        <p:spPr>
          <a:xfrm>
            <a:off x="295560" y="2684272"/>
            <a:ext cx="6266880" cy="1446550"/>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研修等に積極的に参加して資質向上に努めること。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国、府、市町村及び大阪府地球温暖化防止活動推進センター等が行う地球温暖化防止に関する</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事業に参加協力すること。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他の推進員と連携して、地球温暖化防止の普及啓発の活動を企画・実施すること。</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府、市町村、府民及び団体の間でコーディネーターとしての役割を担うこと。</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大阪府の要請等により、活動実績及び活動計画を報告すること。</a:t>
            </a: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8" name="テキスト ボックス 7">
            <a:extLst>
              <a:ext uri="{FF2B5EF4-FFF2-40B4-BE49-F238E27FC236}">
                <a16:creationId xmlns:a16="http://schemas.microsoft.com/office/drawing/2014/main" id="{F205E159-6B22-4C53-8818-09D696C6B9A3}"/>
              </a:ext>
            </a:extLst>
          </p:cNvPr>
          <p:cNvSpPr txBox="1"/>
          <p:nvPr/>
        </p:nvSpPr>
        <p:spPr>
          <a:xfrm>
            <a:off x="214884" y="4243294"/>
            <a:ext cx="3424428" cy="307777"/>
          </a:xfrm>
          <a:prstGeom prst="rect">
            <a:avLst/>
          </a:prstGeom>
          <a:noFill/>
        </p:spPr>
        <p:txBody>
          <a:bodyPr wrap="square">
            <a:spAutoFit/>
          </a:bodyPr>
          <a:lstStyle/>
          <a:p>
            <a:pPr indent="153035" algn="just"/>
            <a:r>
              <a:rPr lang="ja-JP" altLang="en-US" sz="1400" b="1" kern="100" dirty="0">
                <a:solidFill>
                  <a:schemeClr val="tx1">
                    <a:lumMod val="75000"/>
                    <a:lumOff val="25000"/>
                  </a:schemeClr>
                </a:solidFill>
                <a:effectLst/>
                <a:latin typeface="Yu Gothic UI Semibold" panose="020B0700000000000000" pitchFamily="50" charset="-128"/>
                <a:ea typeface="Yu Gothic UI Semibold" panose="020B0700000000000000" pitchFamily="50" charset="-128"/>
                <a:cs typeface="Times New Roman" panose="02020603050405020304" pitchFamily="18" charset="0"/>
              </a:rPr>
              <a:t>その他（承諾いただく事項等です。）</a:t>
            </a:r>
          </a:p>
        </p:txBody>
      </p:sp>
      <p:sp>
        <p:nvSpPr>
          <p:cNvPr id="9" name="正方形/長方形 8">
            <a:extLst>
              <a:ext uri="{FF2B5EF4-FFF2-40B4-BE49-F238E27FC236}">
                <a16:creationId xmlns:a16="http://schemas.microsoft.com/office/drawing/2014/main" id="{4AE6D2CF-80E7-4292-A539-B9F7F71555CC}"/>
              </a:ext>
            </a:extLst>
          </p:cNvPr>
          <p:cNvSpPr/>
          <p:nvPr/>
        </p:nvSpPr>
        <p:spPr>
          <a:xfrm>
            <a:off x="298703" y="4247350"/>
            <a:ext cx="76200" cy="288000"/>
          </a:xfrm>
          <a:prstGeom prst="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166F5E-DE54-46E3-9683-75C4D5552B76}"/>
              </a:ext>
            </a:extLst>
          </p:cNvPr>
          <p:cNvSpPr txBox="1"/>
          <p:nvPr/>
        </p:nvSpPr>
        <p:spPr>
          <a:xfrm>
            <a:off x="295560" y="4606670"/>
            <a:ext cx="6266881" cy="3308598"/>
          </a:xfrm>
          <a:prstGeom prst="rect">
            <a:avLst/>
          </a:prstGeom>
          <a:noFill/>
        </p:spPr>
        <p:txBody>
          <a:bodyPr wrap="square">
            <a:spAutoFit/>
          </a:bodyPr>
          <a:lstStyle/>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推進員は、地方公務員法に規定する特別職の身分を有するものではありません。</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推進員は、その活動に当たり府又は推進員の信用を傷つけ、又は不名誉となるような行為をしてはなりません。このような行為があった場合は、委嘱を取り消します。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相当期間活動を行っていないと認められるとき（活動報告を提出しない場合も含む。）は、委嘱を取り消すことがあります。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推進員の活動は、原則として無報酬により行うものとします。</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推進員活動に伴う経費及び旅費については、原則としてこれを支給しません。</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推進員は、その活動中、事故等に十分注意するとともに、事故等の対応について次に掲げる事項を熟知しなければなりません。</a:t>
            </a: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大阪府は、推進員の活動中の万一の事故等に備えてボランティア保険に加入する。</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大阪府は、推進員がその活動中に被った損害について賠償の責を負わない。</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28600" indent="228600">
              <a:buAutoNum type="arabicParenBoth"/>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大阪府は、推進員がその活動中に第三者に対し損害を与えた場合について、推進員の選任及びその活動の監督につき、相当の注意をなしたるときは、賠償の責を負わない。</a:t>
            </a:r>
          </a:p>
          <a:p>
            <a:pPr marL="171450" indent="-171450">
              <a:buFont typeface="Arial" panose="020B0604020202020204" pitchFamily="34" charset="0"/>
              <a:buChar cha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大阪府は推進員の活動を促進するため、大阪府地球温暖化防止活動推進センター、府内市町村及び府事業委託先に対し、推進員名簿及び活動実績等情報を提供します（応募用紙兼承諾書（様式第</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号）の遵守・承諾事項を参照）。</a:t>
            </a: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11" name="四角形: 角を丸くする 10">
            <a:extLst>
              <a:ext uri="{FF2B5EF4-FFF2-40B4-BE49-F238E27FC236}">
                <a16:creationId xmlns:a16="http://schemas.microsoft.com/office/drawing/2014/main" id="{225FC1F3-EF0B-4B27-9FCF-40DA7C83ABEF}"/>
              </a:ext>
            </a:extLst>
          </p:cNvPr>
          <p:cNvSpPr/>
          <p:nvPr/>
        </p:nvSpPr>
        <p:spPr>
          <a:xfrm>
            <a:off x="305961" y="150638"/>
            <a:ext cx="2857500" cy="497762"/>
          </a:xfrm>
          <a:prstGeom prst="roundRect">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B53FF99D-EED8-43CB-B778-E3881AED2C2A}"/>
              </a:ext>
            </a:extLst>
          </p:cNvPr>
          <p:cNvSpPr txBox="1"/>
          <p:nvPr/>
        </p:nvSpPr>
        <p:spPr>
          <a:xfrm>
            <a:off x="427879" y="220088"/>
            <a:ext cx="2650989" cy="369332"/>
          </a:xfrm>
          <a:prstGeom prst="rect">
            <a:avLst/>
          </a:prstGeom>
          <a:noFill/>
        </p:spPr>
        <p:txBody>
          <a:bodyPr wrap="square" rtlCol="0">
            <a:spAutoFit/>
          </a:bodyPr>
          <a:lstStyle/>
          <a:p>
            <a:r>
              <a:rPr kumimoji="1" lang="ja-JP" altLang="en-US" dirty="0">
                <a:solidFill>
                  <a:schemeClr val="bg1"/>
                </a:solidFill>
                <a:latin typeface="Yu Gothic UI Semibold" panose="020B0700000000000000" pitchFamily="50" charset="-128"/>
                <a:ea typeface="Yu Gothic UI Semibold" panose="020B0700000000000000" pitchFamily="50" charset="-128"/>
              </a:rPr>
              <a:t>応募にかかる注意事項等</a:t>
            </a:r>
          </a:p>
        </p:txBody>
      </p:sp>
      <p:pic>
        <p:nvPicPr>
          <p:cNvPr id="4" name="図 3">
            <a:extLst>
              <a:ext uri="{FF2B5EF4-FFF2-40B4-BE49-F238E27FC236}">
                <a16:creationId xmlns:a16="http://schemas.microsoft.com/office/drawing/2014/main" id="{4123BF93-B1BF-4CC9-9A94-4E95E3E53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7604514"/>
            <a:ext cx="2760441" cy="2231590"/>
          </a:xfrm>
          <a:prstGeom prst="rect">
            <a:avLst/>
          </a:prstGeom>
        </p:spPr>
      </p:pic>
      <p:sp>
        <p:nvSpPr>
          <p:cNvPr id="17" name="吹き出し: 角を丸めた四角形 16">
            <a:extLst>
              <a:ext uri="{FF2B5EF4-FFF2-40B4-BE49-F238E27FC236}">
                <a16:creationId xmlns:a16="http://schemas.microsoft.com/office/drawing/2014/main" id="{41E8A8B8-94DF-41FF-8E85-4F8E31CEFF7C}"/>
              </a:ext>
            </a:extLst>
          </p:cNvPr>
          <p:cNvSpPr/>
          <p:nvPr/>
        </p:nvSpPr>
        <p:spPr>
          <a:xfrm>
            <a:off x="3056001" y="7689046"/>
            <a:ext cx="3300393" cy="721686"/>
          </a:xfrm>
          <a:prstGeom prst="wedgeRoundRectCallout">
            <a:avLst>
              <a:gd name="adj1" fmla="val -57747"/>
              <a:gd name="adj2" fmla="val 29128"/>
              <a:gd name="adj3" fmla="val 16667"/>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885C969-9224-4D20-AA87-9555DC99DCDE}"/>
              </a:ext>
            </a:extLst>
          </p:cNvPr>
          <p:cNvSpPr txBox="1"/>
          <p:nvPr/>
        </p:nvSpPr>
        <p:spPr>
          <a:xfrm>
            <a:off x="3211169" y="7775142"/>
            <a:ext cx="3051845" cy="584775"/>
          </a:xfrm>
          <a:prstGeom prst="rect">
            <a:avLst/>
          </a:prstGeom>
          <a:noFill/>
        </p:spPr>
        <p:txBody>
          <a:bodyPr wrap="square">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大阪の地球温暖化防止のために</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a:p>
            <a:r>
              <a:rPr lang="ja-JP" altLang="en-US" sz="1600" dirty="0">
                <a:solidFill>
                  <a:schemeClr val="bg1"/>
                </a:solidFill>
                <a:latin typeface="Yu Gothic UI Semibold" panose="020B0700000000000000" pitchFamily="50" charset="-128"/>
                <a:ea typeface="Yu Gothic UI Semibold" panose="020B0700000000000000" pitchFamily="50" charset="-128"/>
              </a:rPr>
              <a:t>いろんな活動をしていくで！</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p:txBody>
      </p:sp>
      <p:sp>
        <p:nvSpPr>
          <p:cNvPr id="3" name="正方形/長方形 2">
            <a:extLst>
              <a:ext uri="{FF2B5EF4-FFF2-40B4-BE49-F238E27FC236}">
                <a16:creationId xmlns:a16="http://schemas.microsoft.com/office/drawing/2014/main" id="{7657EAFC-7173-453C-9C29-35486E0045AC}"/>
              </a:ext>
            </a:extLst>
          </p:cNvPr>
          <p:cNvSpPr/>
          <p:nvPr/>
        </p:nvSpPr>
        <p:spPr>
          <a:xfrm>
            <a:off x="3055721" y="9328111"/>
            <a:ext cx="2156460" cy="40516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latin typeface="Yu Gothic UI Semibold" panose="020B0700000000000000" pitchFamily="50" charset="-128"/>
                <a:ea typeface="Yu Gothic UI Semibold" panose="020B0700000000000000" pitchFamily="50" charset="-128"/>
              </a:rPr>
              <a:t>大阪府　活動推進</a:t>
            </a:r>
          </a:p>
        </p:txBody>
      </p:sp>
      <p:pic>
        <p:nvPicPr>
          <p:cNvPr id="14" name="グラフィックス 13" descr="拡大鏡 単色塗りつぶし">
            <a:extLst>
              <a:ext uri="{FF2B5EF4-FFF2-40B4-BE49-F238E27FC236}">
                <a16:creationId xmlns:a16="http://schemas.microsoft.com/office/drawing/2014/main" id="{644957DD-E431-40F2-AF4A-4F833C12A8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8201" y="9339020"/>
            <a:ext cx="405162" cy="405162"/>
          </a:xfrm>
          <a:prstGeom prst="rect">
            <a:avLst/>
          </a:prstGeom>
        </p:spPr>
      </p:pic>
      <p:sp>
        <p:nvSpPr>
          <p:cNvPr id="22" name="吹き出し: 角を丸めた四角形 21">
            <a:extLst>
              <a:ext uri="{FF2B5EF4-FFF2-40B4-BE49-F238E27FC236}">
                <a16:creationId xmlns:a16="http://schemas.microsoft.com/office/drawing/2014/main" id="{37999227-BC05-4FB5-B17C-F38583682E4C}"/>
              </a:ext>
            </a:extLst>
          </p:cNvPr>
          <p:cNvSpPr/>
          <p:nvPr/>
        </p:nvSpPr>
        <p:spPr>
          <a:xfrm>
            <a:off x="3055721" y="8489226"/>
            <a:ext cx="2400199" cy="683509"/>
          </a:xfrm>
          <a:prstGeom prst="wedgeRoundRectCallout">
            <a:avLst>
              <a:gd name="adj1" fmla="val -58031"/>
              <a:gd name="adj2" fmla="val -39992"/>
              <a:gd name="adj3" fmla="val 16667"/>
            </a:avLst>
          </a:prstGeom>
          <a:solidFill>
            <a:srgbClr val="56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CC3239C4-877A-450B-B176-62B590D1C752}"/>
              </a:ext>
            </a:extLst>
          </p:cNvPr>
          <p:cNvSpPr txBox="1"/>
          <p:nvPr/>
        </p:nvSpPr>
        <p:spPr>
          <a:xfrm>
            <a:off x="3127879" y="8538592"/>
            <a:ext cx="2400199" cy="584775"/>
          </a:xfrm>
          <a:prstGeom prst="rect">
            <a:avLst/>
          </a:prstGeom>
          <a:noFill/>
        </p:spPr>
        <p:txBody>
          <a:bodyPr wrap="square">
            <a:spAutoFit/>
          </a:bodyPr>
          <a:lstStyle/>
          <a:p>
            <a:r>
              <a:rPr lang="ja-JP" altLang="en-US" sz="1600" dirty="0">
                <a:solidFill>
                  <a:schemeClr val="bg1"/>
                </a:solidFill>
                <a:latin typeface="Yu Gothic UI Semibold" panose="020B0700000000000000" pitchFamily="50" charset="-128"/>
                <a:ea typeface="Yu Gothic UI Semibold" panose="020B0700000000000000" pitchFamily="50" charset="-128"/>
              </a:rPr>
              <a:t>応募方法はホームページも</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a:p>
            <a:r>
              <a:rPr lang="ja-JP" altLang="en-US" sz="1600" dirty="0">
                <a:solidFill>
                  <a:schemeClr val="bg1"/>
                </a:solidFill>
                <a:latin typeface="Yu Gothic UI Semibold" panose="020B0700000000000000" pitchFamily="50" charset="-128"/>
                <a:ea typeface="Yu Gothic UI Semibold" panose="020B0700000000000000" pitchFamily="50" charset="-128"/>
              </a:rPr>
              <a:t>チェックしてな！</a:t>
            </a:r>
            <a:endParaRPr lang="en-US" altLang="ja-JP" sz="1600" dirty="0">
              <a:solidFill>
                <a:schemeClr val="bg1"/>
              </a:solidFill>
              <a:latin typeface="Yu Gothic UI Semibold" panose="020B0700000000000000" pitchFamily="50" charset="-128"/>
              <a:ea typeface="Yu Gothic UI Semibold" panose="020B0700000000000000" pitchFamily="50" charset="-128"/>
            </a:endParaRPr>
          </a:p>
        </p:txBody>
      </p:sp>
      <p:pic>
        <p:nvPicPr>
          <p:cNvPr id="15" name="図 14">
            <a:extLst>
              <a:ext uri="{FF2B5EF4-FFF2-40B4-BE49-F238E27FC236}">
                <a16:creationId xmlns:a16="http://schemas.microsoft.com/office/drawing/2014/main" id="{6BB99B5D-85CF-4BC5-8235-419DEE2DE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363" y="8728356"/>
            <a:ext cx="1012047" cy="1012047"/>
          </a:xfrm>
          <a:prstGeom prst="rect">
            <a:avLst/>
          </a:prstGeom>
        </p:spPr>
      </p:pic>
    </p:spTree>
    <p:extLst>
      <p:ext uri="{BB962C8B-B14F-4D97-AF65-F5344CB8AC3E}">
        <p14:creationId xmlns:p14="http://schemas.microsoft.com/office/powerpoint/2010/main" val="9310803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844</Words>
  <Application>Microsoft Office PowerPoint</Application>
  <PresentationFormat>A4 210 x 297 mm</PresentationFormat>
  <Paragraphs>64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HG丸ｺﾞｼｯｸM-PRO</vt:lpstr>
      <vt:lpstr>Yu Gothic UI Semibold</vt:lpstr>
      <vt:lpstr>メイリオ</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R6募集要領(12期)</dc:title>
  <dc:creator>門村　莉歩</dc:creator>
  <cp:lastModifiedBy>門村　莉歩</cp:lastModifiedBy>
  <cp:revision>37</cp:revision>
  <dcterms:created xsi:type="dcterms:W3CDTF">2024-06-14T08:24:47Z</dcterms:created>
  <dcterms:modified xsi:type="dcterms:W3CDTF">2025-01-23T07:05:02Z</dcterms:modified>
</cp:coreProperties>
</file>