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501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C360B-D033-4FAA-9485-D1DBC9F4EF38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B425F-DA54-4A5C-99CB-D2BF368F3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55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98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4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7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9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4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6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03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84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16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テキスト ボックス 47"/>
          <p:cNvSpPr txBox="1"/>
          <p:nvPr/>
        </p:nvSpPr>
        <p:spPr>
          <a:xfrm>
            <a:off x="16850" y="8920991"/>
            <a:ext cx="1972702" cy="352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00FF"/>
            </a:solidFill>
          </a:ln>
        </p:spPr>
        <p:txBody>
          <a:bodyPr wrap="square" tIns="9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◆「道の駅」の活用　</a:t>
            </a: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109782" y="9302981"/>
            <a:ext cx="6687723" cy="7625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ja-JP" altLang="en-US" sz="1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市町村が行う「道の駅」を核とした地域活性化の取組に対し、基本機能（休憩機能、情報発信機能、地域の連携機能）に加え、防災拠点等の多様な活用も含め、必要に応じて道路管理者として支援していきます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-234559" y="6657221"/>
            <a:ext cx="68282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marR="0" lvl="0" indent="127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ja-JP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「竹内街道・横大路（大道）活性化実行委員会」の取組は、下記ホームページでご覧になれます。</a:t>
            </a:r>
            <a:endParaRPr kumimoji="1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28166" y="5111244"/>
            <a:ext cx="4979483" cy="352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00FF"/>
            </a:solidFill>
          </a:ln>
        </p:spPr>
        <p:txBody>
          <a:bodyPr wrap="square" tIns="90000" rtlCol="0" anchor="ctr" anchorCtr="0">
            <a:spAutoFit/>
          </a:bodyPr>
          <a:lstStyle/>
          <a:p>
            <a:pPr lvl="0">
              <a:defRPr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◆歴史街道と沿道地域の歴史・文化を活かしたまちづくり　　　</a:t>
            </a:r>
          </a:p>
        </p:txBody>
      </p:sp>
      <p:sp>
        <p:nvSpPr>
          <p:cNvPr id="142" name="タイトル 1"/>
          <p:cNvSpPr txBox="1">
            <a:spLocks/>
          </p:cNvSpPr>
          <p:nvPr/>
        </p:nvSpPr>
        <p:spPr>
          <a:xfrm>
            <a:off x="121684" y="5513135"/>
            <a:ext cx="6736316" cy="6499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歴史街道と沿道地域の歴史・文化を活かして、地域振興及び都市魅力の向上のための取組を行っています。歴史街道を知り、歩いて親しんでいただけるよう、府内８つの歴史街道のウォーキングマップをホームページで公開したり、竹内街道において魅力向上に向けた取組を行っています。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>
              <a:defRPr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3" name="角丸四角形 142"/>
          <p:cNvSpPr/>
          <p:nvPr/>
        </p:nvSpPr>
        <p:spPr>
          <a:xfrm>
            <a:off x="503076" y="6132777"/>
            <a:ext cx="5616000" cy="417776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８つの歴史街道：「竹内街道」「熊野街道」「京街道」「西国街道」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 　 「東高野街道」「西高野街道」「高野街道」「暗越奈良街道」</a:t>
            </a:r>
          </a:p>
        </p:txBody>
      </p:sp>
      <p:sp>
        <p:nvSpPr>
          <p:cNvPr id="154" name="Text Box 423"/>
          <p:cNvSpPr txBox="1">
            <a:spLocks noChangeArrowheads="1"/>
          </p:cNvSpPr>
          <p:nvPr/>
        </p:nvSpPr>
        <p:spPr bwMode="auto">
          <a:xfrm>
            <a:off x="1298636" y="7176374"/>
            <a:ext cx="427381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“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竹内街道・横大路（大道）活性化実行委員会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の活動の様子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665880" y="6877788"/>
            <a:ext cx="2276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http://www.saikonokandou.com/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60" name="グループ化 159"/>
          <p:cNvGrpSpPr/>
          <p:nvPr/>
        </p:nvGrpSpPr>
        <p:grpSpPr>
          <a:xfrm>
            <a:off x="3124019" y="6876967"/>
            <a:ext cx="2711326" cy="282757"/>
            <a:chOff x="2765526" y="7462448"/>
            <a:chExt cx="2711326" cy="282756"/>
          </a:xfrm>
        </p:grpSpPr>
        <p:grpSp>
          <p:nvGrpSpPr>
            <p:cNvPr id="161" name="Group 4460"/>
            <p:cNvGrpSpPr>
              <a:grpSpLocks/>
            </p:cNvGrpSpPr>
            <p:nvPr/>
          </p:nvGrpSpPr>
          <p:grpSpPr bwMode="auto">
            <a:xfrm>
              <a:off x="2765526" y="7462448"/>
              <a:ext cx="2650434" cy="184150"/>
              <a:chOff x="2075" y="6094"/>
              <a:chExt cx="2251" cy="290"/>
            </a:xfrm>
          </p:grpSpPr>
          <p:sp>
            <p:nvSpPr>
              <p:cNvPr id="163" name="Text Box 4435"/>
              <p:cNvSpPr txBox="1">
                <a:spLocks noChangeArrowheads="1"/>
              </p:cNvSpPr>
              <p:nvPr/>
            </p:nvSpPr>
            <p:spPr bwMode="auto">
              <a:xfrm>
                <a:off x="2075" y="6094"/>
                <a:ext cx="1498" cy="29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square" lIns="95250" tIns="47625" rIns="95250" bIns="47625" anchor="t" anchorCtr="0" upright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竹内街道・横大路（大道）</a:t>
                </a:r>
                <a:endParaRPr kumimoji="1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64" name="AutoShape 4431"/>
              <p:cNvSpPr>
                <a:spLocks noChangeArrowheads="1"/>
              </p:cNvSpPr>
              <p:nvPr/>
            </p:nvSpPr>
            <p:spPr bwMode="auto">
              <a:xfrm>
                <a:off x="3726" y="6094"/>
                <a:ext cx="600" cy="2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検 索</a:t>
                </a:r>
                <a:endParaRPr kumimoji="1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162" name="右矢印 161"/>
            <p:cNvSpPr/>
            <p:nvPr/>
          </p:nvSpPr>
          <p:spPr>
            <a:xfrm rot="13499650">
              <a:off x="5188820" y="7601188"/>
              <a:ext cx="288032" cy="144016"/>
            </a:xfrm>
            <a:prstGeom prst="rightArrow">
              <a:avLst>
                <a:gd name="adj1" fmla="val 31294"/>
                <a:gd name="adj2" fmla="val 121305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25375" y="3397645"/>
            <a:ext cx="3033084" cy="352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00FF"/>
            </a:solidFill>
          </a:ln>
        </p:spPr>
        <p:txBody>
          <a:bodyPr wrap="square" tIns="9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◆広域的な自転車通行環境の充実　　</a:t>
            </a:r>
          </a:p>
        </p:txBody>
      </p:sp>
      <p:sp>
        <p:nvSpPr>
          <p:cNvPr id="57" name="タイトル 1"/>
          <p:cNvSpPr txBox="1">
            <a:spLocks/>
          </p:cNvSpPr>
          <p:nvPr/>
        </p:nvSpPr>
        <p:spPr>
          <a:xfrm>
            <a:off x="107811" y="3808718"/>
            <a:ext cx="4057682" cy="14323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ja-JP" altLang="en-US" sz="1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大阪府・京都府・大阪市・堺市にて、広域的な自転車通行環境整備事業計画に基づき、万博の開催を契機に、国内外から多くの来訪者が安全、快適に府内各地を周遊できる環境の創出に向けて、カーボンニュートラルにも資する自転車の通行環境の整備（自転車通行空間の整備や府内の統一的な案内サイン等の設置）の充実に取り組みます。</a:t>
            </a:r>
          </a:p>
        </p:txBody>
      </p:sp>
      <p:sp>
        <p:nvSpPr>
          <p:cNvPr id="69" name="角丸四角形 68"/>
          <p:cNvSpPr/>
          <p:nvPr/>
        </p:nvSpPr>
        <p:spPr>
          <a:xfrm>
            <a:off x="4221088" y="4845564"/>
            <a:ext cx="1341966" cy="2324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2994" tIns="46497" rIns="92994" bIns="46497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noProof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案内サイン等イメージ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257328" y="8653944"/>
            <a:ext cx="2031509" cy="1873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94" tIns="46497" rIns="92994" bIns="46497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竹内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街道・横大路（大道）まつり</a:t>
            </a:r>
          </a:p>
        </p:txBody>
      </p:sp>
      <p:sp>
        <p:nvSpPr>
          <p:cNvPr id="76" name="角丸四角形 75"/>
          <p:cNvSpPr/>
          <p:nvPr/>
        </p:nvSpPr>
        <p:spPr>
          <a:xfrm>
            <a:off x="2696398" y="8686164"/>
            <a:ext cx="1469095" cy="1985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94" tIns="46497" rIns="92994" bIns="46497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沿道地域の観光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</a:t>
            </a:r>
            <a:endParaRPr kumimoji="1" lang="ja-JP" altLang="en-US" sz="900" b="0" i="0" u="none" strike="sng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4659519" y="8676438"/>
            <a:ext cx="1863968" cy="20823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94" tIns="46497" rIns="92994" bIns="46497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四天王寺ワッソ</a:t>
            </a:r>
            <a:endParaRPr kumimoji="1" lang="ja-JP" altLang="en-US" sz="900" b="0" i="0" u="none" strike="sng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1" name="タイトル 1"/>
          <p:cNvSpPr txBox="1">
            <a:spLocks/>
          </p:cNvSpPr>
          <p:nvPr/>
        </p:nvSpPr>
        <p:spPr>
          <a:xfrm>
            <a:off x="16850" y="25351"/>
            <a:ext cx="6929425" cy="568188"/>
          </a:xfrm>
          <a:prstGeom prst="rect">
            <a:avLst/>
          </a:prstGeom>
        </p:spPr>
        <p:txBody>
          <a:bodyPr vert="horz" lIns="92994" tIns="46497" rIns="92994" bIns="4649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５：にぎわい・都市魅力の創出</a:t>
            </a:r>
          </a:p>
        </p:txBody>
      </p:sp>
      <p:sp>
        <p:nvSpPr>
          <p:cNvPr id="82" name="角丸四角形 81"/>
          <p:cNvSpPr/>
          <p:nvPr/>
        </p:nvSpPr>
        <p:spPr>
          <a:xfrm>
            <a:off x="24996" y="73037"/>
            <a:ext cx="6746026" cy="396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4044A9E2-DA38-450C-86CD-761A228328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9" r="4090" b="9685"/>
          <a:stretch/>
        </p:blipFill>
        <p:spPr bwMode="auto">
          <a:xfrm>
            <a:off x="5441804" y="3415546"/>
            <a:ext cx="1344613" cy="1414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D4039FCF-4116-4A60-BEF6-7E5FF55CE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81" y="3407529"/>
            <a:ext cx="642721" cy="14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06DA9BE3-61AB-43BA-8F70-12E14D92AD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77" y="3407529"/>
            <a:ext cx="644698" cy="142583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34E7D06-02DA-4FAD-B77E-E65C64D937F2}"/>
              </a:ext>
            </a:extLst>
          </p:cNvPr>
          <p:cNvSpPr txBox="1"/>
          <p:nvPr/>
        </p:nvSpPr>
        <p:spPr>
          <a:xfrm>
            <a:off x="25375" y="571542"/>
            <a:ext cx="3033084" cy="352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00FF"/>
            </a:solidFill>
          </a:ln>
        </p:spPr>
        <p:txBody>
          <a:bodyPr wrap="square" tIns="9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◆万博開催に向けた環境整備　　</a:t>
            </a:r>
          </a:p>
        </p:txBody>
      </p:sp>
      <p:sp>
        <p:nvSpPr>
          <p:cNvPr id="54" name="タイトル 1">
            <a:extLst>
              <a:ext uri="{FF2B5EF4-FFF2-40B4-BE49-F238E27FC236}">
                <a16:creationId xmlns:a16="http://schemas.microsoft.com/office/drawing/2014/main" id="{15C95F21-34A4-4914-976C-DDBA793B4874}"/>
              </a:ext>
            </a:extLst>
          </p:cNvPr>
          <p:cNvSpPr txBox="1">
            <a:spLocks/>
          </p:cNvSpPr>
          <p:nvPr/>
        </p:nvSpPr>
        <p:spPr>
          <a:xfrm>
            <a:off x="86874" y="933370"/>
            <a:ext cx="6602348" cy="3859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万博来場者が円滑かつ快適に会場までアクセスできるよう、府が管理する車道や自転車歩行者専用道路において、視認性向上や快適性向上のための環境整備を実施します。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>
              <a:defRPr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00AB5D8E-C6B3-4263-B623-A47A50EC8D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6" t="21260" r="37290" b="24074"/>
          <a:stretch/>
        </p:blipFill>
        <p:spPr>
          <a:xfrm>
            <a:off x="73199" y="1401310"/>
            <a:ext cx="1049510" cy="814379"/>
          </a:xfrm>
          <a:prstGeom prst="rect">
            <a:avLst/>
          </a:prstGeom>
          <a:ln>
            <a:noFill/>
          </a:ln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A6582617-2770-4120-89A4-2F57717F4D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5" t="11443" r="32304" b="12034"/>
          <a:stretch/>
        </p:blipFill>
        <p:spPr>
          <a:xfrm>
            <a:off x="3344363" y="1415598"/>
            <a:ext cx="1496222" cy="1624986"/>
          </a:xfrm>
          <a:prstGeom prst="rect">
            <a:avLst/>
          </a:prstGeom>
          <a:ln>
            <a:noFill/>
          </a:ln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3D45DA9A-E428-41DE-8789-232ED1CDE6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" y="2233823"/>
            <a:ext cx="1046374" cy="811913"/>
          </a:xfrm>
          <a:prstGeom prst="rect">
            <a:avLst/>
          </a:prstGeom>
          <a:ln>
            <a:noFill/>
          </a:ln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195056A6-A257-49FB-B2D9-0E024057F8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17564" r="25707" b="7783"/>
          <a:stretch/>
        </p:blipFill>
        <p:spPr bwMode="auto">
          <a:xfrm>
            <a:off x="1351555" y="1404929"/>
            <a:ext cx="1875371" cy="1640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5BA0E98A-CE28-4718-A196-629C020AB9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23875" r="15998" b="4638"/>
          <a:stretch/>
        </p:blipFill>
        <p:spPr bwMode="auto">
          <a:xfrm>
            <a:off x="5067984" y="1403163"/>
            <a:ext cx="1729521" cy="163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右矢印 57">
            <a:extLst>
              <a:ext uri="{FF2B5EF4-FFF2-40B4-BE49-F238E27FC236}">
                <a16:creationId xmlns:a16="http://schemas.microsoft.com/office/drawing/2014/main" id="{2F0334BE-29D9-483E-BEF6-0B70822C683A}"/>
              </a:ext>
            </a:extLst>
          </p:cNvPr>
          <p:cNvSpPr/>
          <p:nvPr/>
        </p:nvSpPr>
        <p:spPr>
          <a:xfrm>
            <a:off x="1162607" y="1890794"/>
            <a:ext cx="158080" cy="56852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22">
            <a:extLst>
              <a:ext uri="{FF2B5EF4-FFF2-40B4-BE49-F238E27FC236}">
                <a16:creationId xmlns:a16="http://schemas.microsoft.com/office/drawing/2014/main" id="{E2070339-542A-422E-BD55-590490207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687" y="3121532"/>
            <a:ext cx="1997666" cy="1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360" tIns="0" rIns="48960" bIns="0" numCol="1" anchor="t" anchorCtr="0" compatLnSpc="1">
            <a:prstTxWarp prst="textNoShape">
              <a:avLst/>
            </a:prstTxWarp>
          </a:bodyPr>
          <a:lstStyle/>
          <a:p>
            <a:pPr lvl="0" algn="ctr" defTabSz="929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自転車歩行者専用道路の舗装補修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テキスト ボックス 22">
            <a:extLst>
              <a:ext uri="{FF2B5EF4-FFF2-40B4-BE49-F238E27FC236}">
                <a16:creationId xmlns:a16="http://schemas.microsoft.com/office/drawing/2014/main" id="{2824268C-6E3D-4A7F-B534-C24DAA5D0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878" y="3122934"/>
            <a:ext cx="1997666" cy="1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360" tIns="0" rIns="48960" bIns="0" numCol="1" anchor="t" anchorCtr="0" compatLnSpc="1">
            <a:prstTxWarp prst="textNoShape">
              <a:avLst/>
            </a:prstTxWarp>
          </a:bodyPr>
          <a:lstStyle/>
          <a:p>
            <a:pPr lvl="0" algn="ctr" defTabSz="929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区画線と車道舗装の補修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右矢印 57">
            <a:extLst>
              <a:ext uri="{FF2B5EF4-FFF2-40B4-BE49-F238E27FC236}">
                <a16:creationId xmlns:a16="http://schemas.microsoft.com/office/drawing/2014/main" id="{EA2E2C06-7B94-402F-9C45-B27029CF1327}"/>
              </a:ext>
            </a:extLst>
          </p:cNvPr>
          <p:cNvSpPr/>
          <p:nvPr/>
        </p:nvSpPr>
        <p:spPr>
          <a:xfrm>
            <a:off x="4878685" y="1948718"/>
            <a:ext cx="158080" cy="56852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D1462D1-6913-4B12-9A42-7F1909AC36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03" y="7337136"/>
            <a:ext cx="1800000" cy="13500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B89F3B25-5AA5-4E7C-95FE-D11B2AC0AA7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t="38683" r="10764"/>
          <a:stretch/>
        </p:blipFill>
        <p:spPr>
          <a:xfrm>
            <a:off x="373083" y="7435105"/>
            <a:ext cx="1800000" cy="1220894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2F9A7AA-5AD7-47B8-8127-061D64CB08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1281" y="7410804"/>
            <a:ext cx="1763357" cy="1291534"/>
          </a:xfrm>
          <a:prstGeom prst="rect">
            <a:avLst/>
          </a:prstGeom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A79F9C0-7FC9-44D7-AC51-924CF6FD55F8}"/>
              </a:ext>
            </a:extLst>
          </p:cNvPr>
          <p:cNvGrpSpPr/>
          <p:nvPr/>
        </p:nvGrpSpPr>
        <p:grpSpPr>
          <a:xfrm>
            <a:off x="3230524" y="549855"/>
            <a:ext cx="1138037" cy="359608"/>
            <a:chOff x="-3316999" y="5093715"/>
            <a:chExt cx="1138037" cy="359608"/>
          </a:xfrm>
        </p:grpSpPr>
        <p:sp>
          <p:nvSpPr>
            <p:cNvPr id="42" name="AutoShape 33">
              <a:extLst>
                <a:ext uri="{FF2B5EF4-FFF2-40B4-BE49-F238E27FC236}">
                  <a16:creationId xmlns:a16="http://schemas.microsoft.com/office/drawing/2014/main" id="{FE9775E8-D90F-40EE-89A9-7E89DD3A1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16999" y="5103967"/>
              <a:ext cx="1138037" cy="320675"/>
            </a:xfrm>
            <a:prstGeom prst="flowChartAlternateProcess">
              <a:avLst/>
            </a:prstGeom>
            <a:solidFill>
              <a:srgbClr val="548DD4"/>
            </a:solidFill>
            <a:ln w="381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AB1182B8-5DEA-419D-94DD-021524A3BE6E}"/>
                </a:ext>
              </a:extLst>
            </p:cNvPr>
            <p:cNvSpPr/>
            <p:nvPr/>
          </p:nvSpPr>
          <p:spPr>
            <a:xfrm>
              <a:off x="-3134287" y="5093715"/>
              <a:ext cx="72648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令和６年度</a:t>
              </a:r>
              <a:endParaRPr kumimoji="1" lang="ja-JP" altLang="ja-JP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60201FA2-CEBB-41A4-8EEE-F03A3D0354C6}"/>
                </a:ext>
              </a:extLst>
            </p:cNvPr>
            <p:cNvSpPr/>
            <p:nvPr/>
          </p:nvSpPr>
          <p:spPr>
            <a:xfrm>
              <a:off x="-3195736" y="5222491"/>
              <a:ext cx="87716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ja-JP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知事重点事業</a:t>
              </a:r>
              <a:endParaRPr kumimoji="1" lang="ja-JP" altLang="ja-JP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1CD3FB3B-8AC0-4F4C-B034-458479A68024}"/>
              </a:ext>
            </a:extLst>
          </p:cNvPr>
          <p:cNvGrpSpPr/>
          <p:nvPr/>
        </p:nvGrpSpPr>
        <p:grpSpPr>
          <a:xfrm>
            <a:off x="3203424" y="3400618"/>
            <a:ext cx="1138037" cy="359608"/>
            <a:chOff x="-3316999" y="5093715"/>
            <a:chExt cx="1138037" cy="359608"/>
          </a:xfrm>
        </p:grpSpPr>
        <p:sp>
          <p:nvSpPr>
            <p:cNvPr id="46" name="AutoShape 33">
              <a:extLst>
                <a:ext uri="{FF2B5EF4-FFF2-40B4-BE49-F238E27FC236}">
                  <a16:creationId xmlns:a16="http://schemas.microsoft.com/office/drawing/2014/main" id="{14EE854B-23DB-4B59-8A96-807493ACD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16999" y="5103967"/>
              <a:ext cx="1138037" cy="320675"/>
            </a:xfrm>
            <a:prstGeom prst="flowChartAlternateProcess">
              <a:avLst/>
            </a:prstGeom>
            <a:solidFill>
              <a:srgbClr val="548DD4"/>
            </a:solidFill>
            <a:ln w="381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1F30402E-4D82-47C0-BC4B-CC1FA7BB2231}"/>
                </a:ext>
              </a:extLst>
            </p:cNvPr>
            <p:cNvSpPr/>
            <p:nvPr/>
          </p:nvSpPr>
          <p:spPr>
            <a:xfrm>
              <a:off x="-3134287" y="5093715"/>
              <a:ext cx="72648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令和６年度</a:t>
              </a:r>
              <a:endParaRPr kumimoji="1" lang="ja-JP" altLang="ja-JP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27A13D71-3096-4B82-833A-1BA4C18C36AB}"/>
                </a:ext>
              </a:extLst>
            </p:cNvPr>
            <p:cNvSpPr/>
            <p:nvPr/>
          </p:nvSpPr>
          <p:spPr>
            <a:xfrm>
              <a:off x="-3195736" y="5222491"/>
              <a:ext cx="87716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ja-JP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知事重点事業</a:t>
              </a:r>
              <a:endParaRPr kumimoji="1" lang="ja-JP" altLang="ja-JP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BCE9CF4-1DDD-4B5B-A301-3896C0D51EEF}"/>
              </a:ext>
            </a:extLst>
          </p:cNvPr>
          <p:cNvSpPr txBox="1"/>
          <p:nvPr/>
        </p:nvSpPr>
        <p:spPr>
          <a:xfrm>
            <a:off x="6597352" y="970552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/>
              <a:t>10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377108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452</Words>
  <Application>Microsoft Office PowerPoint</Application>
  <PresentationFormat>A4 210 x 297 mm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2</cp:revision>
  <dcterms:created xsi:type="dcterms:W3CDTF">2024-06-09T22:55:23Z</dcterms:created>
  <dcterms:modified xsi:type="dcterms:W3CDTF">2024-06-09T23:03:17Z</dcterms:modified>
</cp:coreProperties>
</file>