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499" r:id="rId2"/>
    <p:sldId id="50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60B-D033-4FAA-9485-D1DBC9F4EF38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425F-DA54-4A5C-99CB-D2BF368F3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2"/>
          <a:stretch/>
        </p:blipFill>
        <p:spPr>
          <a:xfrm>
            <a:off x="1116266" y="3758137"/>
            <a:ext cx="4425075" cy="96700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83315" y="3592260"/>
            <a:ext cx="7052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特殊車両とは、車両寸法が長さ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12m</a:t>
            </a:r>
            <a:r>
              <a:rPr kumimoji="1" lang="ja-JP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幅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2.5m</a:t>
            </a:r>
            <a:r>
              <a:rPr kumimoji="1" lang="ja-JP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高さ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3.8m</a:t>
            </a:r>
            <a:r>
              <a:rPr kumimoji="1" lang="ja-JP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重量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20t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のいずれかを超える車両のことです。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-87253" y="2702908"/>
            <a:ext cx="6794546" cy="9577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特殊車両の取締り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・特殊車両の通行は、道路の構造を保全し、交通の危険を防止するため、道路管理者による許可制と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なっており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、令和４年度からは行政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DX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化によるオンライン申請を開始しています。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・大阪府では、平成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処分基準を厳罰化しており、所轄警察署の協力を得て、違反者に対する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指導・取締りを引き続き強化します。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16850" y="25351"/>
            <a:ext cx="6929425" cy="568188"/>
          </a:xfrm>
          <a:prstGeom prst="rect">
            <a:avLst/>
          </a:prstGeom>
        </p:spPr>
        <p:txBody>
          <a:bodyPr vert="horz" lIns="92994" tIns="46497" rIns="92994" bIns="4649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４：戦略的な維持管理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24996" y="73037"/>
            <a:ext cx="6746026" cy="39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ACDF820F-91CE-4DF5-8601-47EA436C8FCA}"/>
              </a:ext>
            </a:extLst>
          </p:cNvPr>
          <p:cNvSpPr txBox="1">
            <a:spLocks/>
          </p:cNvSpPr>
          <p:nvPr/>
        </p:nvSpPr>
        <p:spPr>
          <a:xfrm>
            <a:off x="100454" y="967174"/>
            <a:ext cx="6654692" cy="2705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道路施設の点検、補修、清掃などの日常的な維持管理を着実に実施するとともに、一部路線において性能</a:t>
            </a:r>
            <a:r>
              <a:rPr lang="ja-JP" altLang="en-US" sz="11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規定を含む除草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業務の試行実施を継続します。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344AA78-B091-4A31-997F-7DFE0A07A557}"/>
              </a:ext>
            </a:extLst>
          </p:cNvPr>
          <p:cNvSpPr txBox="1"/>
          <p:nvPr/>
        </p:nvSpPr>
        <p:spPr>
          <a:xfrm>
            <a:off x="3775819" y="2490226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道路施設の清掃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9F715350-61D6-4E5D-8632-4C4EC8089F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54" y="1383796"/>
            <a:ext cx="1454334" cy="10836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4A281F5-C360-4136-BD2B-37E4E5198D4B}"/>
              </a:ext>
            </a:extLst>
          </p:cNvPr>
          <p:cNvSpPr txBox="1"/>
          <p:nvPr/>
        </p:nvSpPr>
        <p:spPr>
          <a:xfrm>
            <a:off x="452431" y="2490226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道路パトロール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6FFDB32-1DC4-4B0A-93D6-1C2C6E87893A}"/>
              </a:ext>
            </a:extLst>
          </p:cNvPr>
          <p:cNvSpPr txBox="1"/>
          <p:nvPr/>
        </p:nvSpPr>
        <p:spPr>
          <a:xfrm>
            <a:off x="1877096" y="2492539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不具合の早期発見・補修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40BE4C4-4551-4689-9669-CC644FA6DB2A}"/>
              </a:ext>
            </a:extLst>
          </p:cNvPr>
          <p:cNvSpPr txBox="1"/>
          <p:nvPr/>
        </p:nvSpPr>
        <p:spPr>
          <a:xfrm>
            <a:off x="27231" y="570829"/>
            <a:ext cx="1943962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◆日常的な維持管理　　</a:t>
            </a:r>
          </a:p>
        </p:txBody>
      </p:sp>
      <p:pic>
        <p:nvPicPr>
          <p:cNvPr id="64" name="Picture 2" descr="H:\【５５】府民協働\【０２】中環をきれいにする日\H28\7.写真\3.枚方土木事務所\大日駅前会場\中環規制008.JPG">
            <a:extLst>
              <a:ext uri="{FF2B5EF4-FFF2-40B4-BE49-F238E27FC236}">
                <a16:creationId xmlns:a16="http://schemas.microsoft.com/office/drawing/2014/main" id="{26589739-B557-495D-9922-7E78CC9ED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6395"/>
          <a:stretch/>
        </p:blipFill>
        <p:spPr bwMode="auto">
          <a:xfrm>
            <a:off x="3532548" y="1381516"/>
            <a:ext cx="1479123" cy="10859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52C691E9-5683-4AC4-BF3E-E356FB776C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54" t="-1" b="2364"/>
          <a:stretch/>
        </p:blipFill>
        <p:spPr>
          <a:xfrm>
            <a:off x="5224435" y="1361799"/>
            <a:ext cx="1460098" cy="1105987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079F352-3199-4F2E-BDEB-AD04FD5D9F1B}"/>
              </a:ext>
            </a:extLst>
          </p:cNvPr>
          <p:cNvSpPr txBox="1"/>
          <p:nvPr/>
        </p:nvSpPr>
        <p:spPr>
          <a:xfrm>
            <a:off x="5631318" y="2497720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除草業務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タイトル 1">
            <a:extLst>
              <a:ext uri="{FF2B5EF4-FFF2-40B4-BE49-F238E27FC236}">
                <a16:creationId xmlns:a16="http://schemas.microsoft.com/office/drawing/2014/main" id="{A4676B8E-728C-442C-B815-45F8A480CF27}"/>
              </a:ext>
            </a:extLst>
          </p:cNvPr>
          <p:cNvSpPr txBox="1">
            <a:spLocks/>
          </p:cNvSpPr>
          <p:nvPr/>
        </p:nvSpPr>
        <p:spPr>
          <a:xfrm>
            <a:off x="-65120" y="7060798"/>
            <a:ext cx="6794727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府民・企業との連携による維持管理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・府民や企業との協働の輪を広げ、清掃・緑化をはじめ地域課題の解決に向けた取組を進めます。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586BA0D-348F-410D-9F05-D74C40917C3B}"/>
              </a:ext>
            </a:extLst>
          </p:cNvPr>
          <p:cNvSpPr txBox="1"/>
          <p:nvPr/>
        </p:nvSpPr>
        <p:spPr>
          <a:xfrm>
            <a:off x="4988014" y="7480455"/>
            <a:ext cx="1915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←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アドプト・ロード・プログラム</a:t>
            </a:r>
          </a:p>
        </p:txBody>
      </p:sp>
      <p:sp>
        <p:nvSpPr>
          <p:cNvPr id="69" name="タイトル 1">
            <a:extLst>
              <a:ext uri="{FF2B5EF4-FFF2-40B4-BE49-F238E27FC236}">
                <a16:creationId xmlns:a16="http://schemas.microsoft.com/office/drawing/2014/main" id="{8F6D16A6-40CF-4F76-BA0B-2616C1BA232C}"/>
              </a:ext>
            </a:extLst>
          </p:cNvPr>
          <p:cNvSpPr txBox="1">
            <a:spLocks/>
          </p:cNvSpPr>
          <p:nvPr/>
        </p:nvSpPr>
        <p:spPr>
          <a:xfrm>
            <a:off x="5034734" y="7678177"/>
            <a:ext cx="1854456" cy="952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アドプト・ロード・プログラムは、府が所管する道路の一定区間において、地域の団体などが継続的に美化活動を行っていただくものです。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F2301D7-4753-4A7E-BF54-819D3B9BB4C0}"/>
              </a:ext>
            </a:extLst>
          </p:cNvPr>
          <p:cNvSpPr txBox="1"/>
          <p:nvPr/>
        </p:nvSpPr>
        <p:spPr>
          <a:xfrm>
            <a:off x="1737455" y="7482325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←中環をきれいにする日</a:t>
            </a:r>
          </a:p>
        </p:txBody>
      </p:sp>
      <p:sp>
        <p:nvSpPr>
          <p:cNvPr id="71" name="タイトル 1">
            <a:extLst>
              <a:ext uri="{FF2B5EF4-FFF2-40B4-BE49-F238E27FC236}">
                <a16:creationId xmlns:a16="http://schemas.microsoft.com/office/drawing/2014/main" id="{68AAB8B2-B57B-43FE-8199-41BB7E781CDF}"/>
              </a:ext>
            </a:extLst>
          </p:cNvPr>
          <p:cNvSpPr txBox="1">
            <a:spLocks/>
          </p:cNvSpPr>
          <p:nvPr/>
        </p:nvSpPr>
        <p:spPr>
          <a:xfrm>
            <a:off x="100454" y="9276911"/>
            <a:ext cx="6788736" cy="593841"/>
          </a:xfrm>
          <a:prstGeom prst="rect">
            <a:avLst/>
          </a:prstGeom>
          <a:ln>
            <a:noFill/>
          </a:ln>
        </p:spPr>
        <p:txBody>
          <a:bodyPr vert="horz" lIns="92994" tIns="46497" rIns="92994" bIns="46497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効率・効果的な維持管理の充実・強化のため、平成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年度に策定した「大阪府都市基盤施設長寿命化計画」に基づき、施設、設備の点検、劣化状況の診断、健全度の評価、補修、更新を実施し、施設、設備の更なる長寿命化、機能維持に取り組みます。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8F8D84F-3ED3-4A17-9C64-7AB33477192D}"/>
              </a:ext>
            </a:extLst>
          </p:cNvPr>
          <p:cNvSpPr txBox="1"/>
          <p:nvPr/>
        </p:nvSpPr>
        <p:spPr>
          <a:xfrm>
            <a:off x="27640" y="8879994"/>
            <a:ext cx="1936793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◆計画的な維持管理　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BBEB1E8-97E6-471C-90E4-EA98E9ADE919}"/>
              </a:ext>
            </a:extLst>
          </p:cNvPr>
          <p:cNvSpPr txBox="1"/>
          <p:nvPr/>
        </p:nvSpPr>
        <p:spPr>
          <a:xfrm>
            <a:off x="132228" y="8638115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府道 </a:t>
            </a:r>
            <a:r>
              <a:rPr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大阪中央環状線（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守口</a:t>
            </a:r>
            <a:r>
              <a:rPr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市）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F570278-911E-4A0E-B29A-BA46F6274720}"/>
              </a:ext>
            </a:extLst>
          </p:cNvPr>
          <p:cNvSpPr txBox="1"/>
          <p:nvPr/>
        </p:nvSpPr>
        <p:spPr>
          <a:xfrm>
            <a:off x="3504256" y="8612812"/>
            <a:ext cx="1507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府道 和歌山阪南線</a:t>
            </a:r>
            <a:r>
              <a:rPr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岬町</a:t>
            </a:r>
            <a:r>
              <a:rPr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82" name="タイトル 1">
            <a:extLst>
              <a:ext uri="{FF2B5EF4-FFF2-40B4-BE49-F238E27FC236}">
                <a16:creationId xmlns:a16="http://schemas.microsoft.com/office/drawing/2014/main" id="{2112726B-29F4-4311-9D8F-9345382C25B0}"/>
              </a:ext>
            </a:extLst>
          </p:cNvPr>
          <p:cNvSpPr txBox="1">
            <a:spLocks/>
          </p:cNvSpPr>
          <p:nvPr/>
        </p:nvSpPr>
        <p:spPr>
          <a:xfrm>
            <a:off x="1799764" y="7664488"/>
            <a:ext cx="1567517" cy="1058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毎年９月２０日前後に大阪の大動脈である府道大阪中央環状線において、地元自治会やボランティア、周辺企業の皆さんのご協力を得て、歩道の清掃や美化啓発活動を行っています。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345D34CB-8C46-4584-8C55-5209162798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4" y="7478252"/>
            <a:ext cx="1536000" cy="11520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36E61AA-8241-4B9F-968A-BA280343F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75" y="7487252"/>
            <a:ext cx="1512000" cy="1134000"/>
          </a:xfrm>
          <a:prstGeom prst="rect">
            <a:avLst/>
          </a:prstGeom>
        </p:spPr>
      </p:pic>
      <p:sp>
        <p:nvSpPr>
          <p:cNvPr id="87" name="楕円 86">
            <a:extLst>
              <a:ext uri="{FF2B5EF4-FFF2-40B4-BE49-F238E27FC236}">
                <a16:creationId xmlns:a16="http://schemas.microsoft.com/office/drawing/2014/main" id="{F5388A26-CF7D-4471-B3A5-CC74F0E8127B}"/>
              </a:ext>
            </a:extLst>
          </p:cNvPr>
          <p:cNvSpPr/>
          <p:nvPr/>
        </p:nvSpPr>
        <p:spPr>
          <a:xfrm>
            <a:off x="4480885" y="7914192"/>
            <a:ext cx="87546" cy="12337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A8B6EA98-4EFC-4DB7-9315-E028F97AC25F}"/>
              </a:ext>
            </a:extLst>
          </p:cNvPr>
          <p:cNvSpPr/>
          <p:nvPr/>
        </p:nvSpPr>
        <p:spPr>
          <a:xfrm>
            <a:off x="4288928" y="7931393"/>
            <a:ext cx="87546" cy="12337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B118521B-AA20-4CC3-89B5-85A48159F38D}"/>
              </a:ext>
            </a:extLst>
          </p:cNvPr>
          <p:cNvSpPr/>
          <p:nvPr/>
        </p:nvSpPr>
        <p:spPr>
          <a:xfrm>
            <a:off x="1401237" y="7888508"/>
            <a:ext cx="87546" cy="12337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08341A6A-F748-4913-9713-1E1953AC6154}"/>
              </a:ext>
            </a:extLst>
          </p:cNvPr>
          <p:cNvSpPr/>
          <p:nvPr/>
        </p:nvSpPr>
        <p:spPr>
          <a:xfrm>
            <a:off x="834677" y="8035497"/>
            <a:ext cx="87546" cy="12337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1AEBA6CA-19D2-4BED-AFFD-2FD3757D869B}"/>
              </a:ext>
            </a:extLst>
          </p:cNvPr>
          <p:cNvSpPr/>
          <p:nvPr/>
        </p:nvSpPr>
        <p:spPr>
          <a:xfrm>
            <a:off x="886882" y="7895889"/>
            <a:ext cx="87546" cy="12337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123E8469-82E9-4032-9429-4B20B52BB5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96" y="1381516"/>
            <a:ext cx="1451088" cy="1088316"/>
          </a:xfrm>
          <a:prstGeom prst="rect">
            <a:avLst/>
          </a:prstGeom>
        </p:spPr>
      </p:pic>
      <p:sp>
        <p:nvSpPr>
          <p:cNvPr id="93" name="タイトル 1">
            <a:extLst>
              <a:ext uri="{FF2B5EF4-FFF2-40B4-BE49-F238E27FC236}">
                <a16:creationId xmlns:a16="http://schemas.microsoft.com/office/drawing/2014/main" id="{041A016B-6916-4D58-AE97-5CBF1641450F}"/>
              </a:ext>
            </a:extLst>
          </p:cNvPr>
          <p:cNvSpPr txBox="1">
            <a:spLocks/>
          </p:cNvSpPr>
          <p:nvPr/>
        </p:nvSpPr>
        <p:spPr>
          <a:xfrm>
            <a:off x="-65933" y="4845859"/>
            <a:ext cx="6794546" cy="5708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道路台帳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DX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閲覧による府民サービスの向上や現地に即した台帳整備・省力化などを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めざ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道路台帳システムの構築を実施します。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DD991573-4E4B-455D-AECE-B4D5B4A961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7108" b="9111"/>
          <a:stretch/>
        </p:blipFill>
        <p:spPr>
          <a:xfrm>
            <a:off x="259008" y="5426566"/>
            <a:ext cx="1626853" cy="1420159"/>
          </a:xfrm>
          <a:prstGeom prst="rect">
            <a:avLst/>
          </a:prstGeom>
        </p:spPr>
      </p:pic>
      <p:sp>
        <p:nvSpPr>
          <p:cNvPr id="95" name="テキスト ボックス 5">
            <a:extLst>
              <a:ext uri="{FF2B5EF4-FFF2-40B4-BE49-F238E27FC236}">
                <a16:creationId xmlns:a16="http://schemas.microsoft.com/office/drawing/2014/main" id="{C3462696-CDA7-4747-A66D-AB7A726A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0" y="6848861"/>
            <a:ext cx="2064207" cy="1528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fontAlgn="base"/>
            <a:r>
              <a:rPr lang="en-US" sz="900" kern="120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MMS</a:t>
            </a:r>
            <a:r>
              <a:rPr lang="ja-JP" sz="900" kern="120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計測による点群データの取得</a:t>
            </a:r>
            <a:endParaRPr lang="ja-JP" sz="12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F064B2F7-A59E-43FA-A94F-9BEE7D4182C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110"/>
          <a:stretch/>
        </p:blipFill>
        <p:spPr>
          <a:xfrm>
            <a:off x="4577301" y="5359279"/>
            <a:ext cx="1899069" cy="1481417"/>
          </a:xfrm>
          <a:prstGeom prst="rect">
            <a:avLst/>
          </a:prstGeom>
        </p:spPr>
      </p:pic>
      <p:sp>
        <p:nvSpPr>
          <p:cNvPr id="97" name="テキスト ボックス 5">
            <a:extLst>
              <a:ext uri="{FF2B5EF4-FFF2-40B4-BE49-F238E27FC236}">
                <a16:creationId xmlns:a16="http://schemas.microsoft.com/office/drawing/2014/main" id="{7E69B78E-C0CF-48AA-BADF-C5BD6993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743" y="6824477"/>
            <a:ext cx="1033195" cy="15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fontAlgn="base"/>
            <a:r>
              <a:rPr lang="ja-JP" sz="900" kern="120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システムの構築</a:t>
            </a:r>
            <a:endParaRPr lang="ja-JP" sz="12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0767B29-FDFD-41FF-998D-BBFBC9D74B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401"/>
          <a:stretch/>
        </p:blipFill>
        <p:spPr>
          <a:xfrm>
            <a:off x="2163336" y="5459176"/>
            <a:ext cx="2199754" cy="1373331"/>
          </a:xfrm>
          <a:prstGeom prst="rect">
            <a:avLst/>
          </a:prstGeom>
        </p:spPr>
      </p:pic>
      <p:sp>
        <p:nvSpPr>
          <p:cNvPr id="98" name="テキスト ボックス 5">
            <a:extLst>
              <a:ext uri="{FF2B5EF4-FFF2-40B4-BE49-F238E27FC236}">
                <a16:creationId xmlns:a16="http://schemas.microsoft.com/office/drawing/2014/main" id="{5FFADE87-E437-4A3D-B3C5-9D1A95C8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851" y="6848861"/>
            <a:ext cx="2064207" cy="1528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fontAlgn="base"/>
            <a:r>
              <a:rPr lang="ja-JP" altLang="en-US" sz="9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道路台帳電子化</a:t>
            </a:r>
            <a:endParaRPr lang="ja-JP" sz="12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1B0832D-4E97-41EE-AC21-1A864FAA2C7E}"/>
              </a:ext>
            </a:extLst>
          </p:cNvPr>
          <p:cNvSpPr txBox="1"/>
          <p:nvPr/>
        </p:nvSpPr>
        <p:spPr>
          <a:xfrm>
            <a:off x="6597352" y="9706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8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7866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メモ 53">
            <a:extLst>
              <a:ext uri="{FF2B5EF4-FFF2-40B4-BE49-F238E27FC236}">
                <a16:creationId xmlns:a16="http://schemas.microsoft.com/office/drawing/2014/main" id="{9B6510EF-A5C2-49E8-8E6D-67C4447AF3BC}"/>
              </a:ext>
            </a:extLst>
          </p:cNvPr>
          <p:cNvSpPr/>
          <p:nvPr/>
        </p:nvSpPr>
        <p:spPr>
          <a:xfrm>
            <a:off x="-86940" y="2300626"/>
            <a:ext cx="3470211" cy="275481"/>
          </a:xfrm>
          <a:prstGeom prst="foldedCorner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施設の特性に応じた維持管理手法の体系化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タイトル 1">
            <a:extLst>
              <a:ext uri="{FF2B5EF4-FFF2-40B4-BE49-F238E27FC236}">
                <a16:creationId xmlns:a16="http://schemas.microsoft.com/office/drawing/2014/main" id="{936E718D-1FD3-4BE9-86A2-CF3893494992}"/>
              </a:ext>
            </a:extLst>
          </p:cNvPr>
          <p:cNvSpPr txBox="1">
            <a:spLocks/>
          </p:cNvSpPr>
          <p:nvPr/>
        </p:nvSpPr>
        <p:spPr>
          <a:xfrm>
            <a:off x="57075" y="2516646"/>
            <a:ext cx="6669360" cy="723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施設の安全性確保と将来にわたる維持管理費（ライフサイクルコスト）低減の観点から、施設の損傷や劣化が進行する前に補修を実施する「予防保全」を原則としながら、施設毎の特性や重要度を考慮し最適な維持管理手法を設定します。また、施設の健全度、耐震性能の要求度の高まり、経済性などを総合的に評価し、施設更新の必要性を判断していき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16075E64-E2FB-4C81-9C23-8B76D9DFE975}"/>
              </a:ext>
            </a:extLst>
          </p:cNvPr>
          <p:cNvGrpSpPr/>
          <p:nvPr/>
        </p:nvGrpSpPr>
        <p:grpSpPr>
          <a:xfrm>
            <a:off x="1651817" y="3399869"/>
            <a:ext cx="1032313" cy="1236830"/>
            <a:chOff x="2605215" y="8598086"/>
            <a:chExt cx="1342612" cy="738756"/>
          </a:xfrm>
        </p:grpSpPr>
        <p:sp>
          <p:nvSpPr>
            <p:cNvPr id="93" name="左右矢印 4">
              <a:extLst>
                <a:ext uri="{FF2B5EF4-FFF2-40B4-BE49-F238E27FC236}">
                  <a16:creationId xmlns:a16="http://schemas.microsoft.com/office/drawing/2014/main" id="{75F15E10-1886-49F2-9EB8-00EC7C2A46B8}"/>
                </a:ext>
              </a:extLst>
            </p:cNvPr>
            <p:cNvSpPr/>
            <p:nvPr/>
          </p:nvSpPr>
          <p:spPr>
            <a:xfrm>
              <a:off x="2605215" y="8598086"/>
              <a:ext cx="1342612" cy="738756"/>
            </a:xfrm>
            <a:prstGeom prst="leftRightArrow">
              <a:avLst>
                <a:gd name="adj1" fmla="val 53301"/>
                <a:gd name="adj2" fmla="val 30191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3D63C64D-4CB5-4A5D-B36A-1AFAD50C3CD3}"/>
                </a:ext>
              </a:extLst>
            </p:cNvPr>
            <p:cNvSpPr txBox="1"/>
            <p:nvPr/>
          </p:nvSpPr>
          <p:spPr>
            <a:xfrm>
              <a:off x="2685456" y="8764852"/>
              <a:ext cx="1194816" cy="422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・健全度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・耐震性能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・経済性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などを比較</a:t>
              </a:r>
            </a:p>
          </p:txBody>
        </p:sp>
      </p:grpSp>
      <p:sp>
        <p:nvSpPr>
          <p:cNvPr id="98" name="メモ 43">
            <a:extLst>
              <a:ext uri="{FF2B5EF4-FFF2-40B4-BE49-F238E27FC236}">
                <a16:creationId xmlns:a16="http://schemas.microsoft.com/office/drawing/2014/main" id="{41B3D0D8-9662-412E-85B7-E421882CFC80}"/>
              </a:ext>
            </a:extLst>
          </p:cNvPr>
          <p:cNvSpPr/>
          <p:nvPr/>
        </p:nvSpPr>
        <p:spPr>
          <a:xfrm>
            <a:off x="179630" y="5175347"/>
            <a:ext cx="5624038" cy="275481"/>
          </a:xfrm>
          <a:prstGeom prst="foldedCorner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道路の維持管理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に必要な財源を</a:t>
            </a: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確保する取組を進めています。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09B3F431-CBDB-4880-B2C1-9615AFC82978}"/>
              </a:ext>
            </a:extLst>
          </p:cNvPr>
          <p:cNvSpPr txBox="1"/>
          <p:nvPr/>
        </p:nvSpPr>
        <p:spPr>
          <a:xfrm>
            <a:off x="24577" y="4806140"/>
            <a:ext cx="2827622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◆維持管理のための財源の確保　　　</a:t>
            </a:r>
          </a:p>
        </p:txBody>
      </p:sp>
      <p:sp>
        <p:nvSpPr>
          <p:cNvPr id="100" name="Text Box 499">
            <a:extLst>
              <a:ext uri="{FF2B5EF4-FFF2-40B4-BE49-F238E27FC236}">
                <a16:creationId xmlns:a16="http://schemas.microsoft.com/office/drawing/2014/main" id="{5A88BD9E-2980-43CD-A706-A47A9A86C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777" y="8409246"/>
            <a:ext cx="2170489" cy="2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国道 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170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 南野</a:t>
            </a: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歩道橋（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四條畷</a:t>
            </a:r>
            <a:r>
              <a:rPr kumimoji="1" lang="ja-JP" altLang="en-US" sz="9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市）</a:t>
            </a:r>
          </a:p>
        </p:txBody>
      </p:sp>
      <p:grpSp>
        <p:nvGrpSpPr>
          <p:cNvPr id="101" name="Group 485">
            <a:extLst>
              <a:ext uri="{FF2B5EF4-FFF2-40B4-BE49-F238E27FC236}">
                <a16:creationId xmlns:a16="http://schemas.microsoft.com/office/drawing/2014/main" id="{A2F409B1-E423-434A-B6E1-4814F66CD277}"/>
              </a:ext>
            </a:extLst>
          </p:cNvPr>
          <p:cNvGrpSpPr>
            <a:grpSpLocks/>
          </p:cNvGrpSpPr>
          <p:nvPr/>
        </p:nvGrpSpPr>
        <p:grpSpPr bwMode="auto">
          <a:xfrm>
            <a:off x="4936021" y="6324580"/>
            <a:ext cx="1620000" cy="1022540"/>
            <a:chOff x="8226" y="13270"/>
            <a:chExt cx="2702" cy="1728"/>
          </a:xfrm>
        </p:grpSpPr>
        <p:grpSp>
          <p:nvGrpSpPr>
            <p:cNvPr id="102" name="Group 486">
              <a:extLst>
                <a:ext uri="{FF2B5EF4-FFF2-40B4-BE49-F238E27FC236}">
                  <a16:creationId xmlns:a16="http://schemas.microsoft.com/office/drawing/2014/main" id="{4625CF72-1F19-45A5-AAA6-E82F8D663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6" y="13270"/>
              <a:ext cx="2702" cy="1728"/>
              <a:chOff x="376" y="105"/>
              <a:chExt cx="337" cy="228"/>
            </a:xfrm>
          </p:grpSpPr>
          <p:pic>
            <p:nvPicPr>
              <p:cNvPr id="106" name="Picture 487" descr="照明灯">
                <a:extLst>
                  <a:ext uri="{FF2B5EF4-FFF2-40B4-BE49-F238E27FC236}">
                    <a16:creationId xmlns:a16="http://schemas.microsoft.com/office/drawing/2014/main" id="{32DEF749-460D-487E-AB6C-E6EF6C757C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" y="105"/>
                <a:ext cx="166" cy="22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AutoShape 488">
                <a:extLst>
                  <a:ext uri="{FF2B5EF4-FFF2-40B4-BE49-F238E27FC236}">
                    <a16:creationId xmlns:a16="http://schemas.microsoft.com/office/drawing/2014/main" id="{65D90684-E748-4A0B-865A-3AD1EA3F1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05"/>
                <a:ext cx="152" cy="227"/>
              </a:xfrm>
              <a:prstGeom prst="wedgeRoundRectCallout">
                <a:avLst>
                  <a:gd name="adj1" fmla="val -105264"/>
                  <a:gd name="adj2" fmla="val 34139"/>
                  <a:gd name="adj3" fmla="val 16667"/>
                </a:avLst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/>
                    <a:ea typeface="ＭＳ 明朝"/>
                    <a:cs typeface="Times New Roman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108" name="Oval 489">
                <a:extLst>
                  <a:ext uri="{FF2B5EF4-FFF2-40B4-BE49-F238E27FC236}">
                    <a16:creationId xmlns:a16="http://schemas.microsoft.com/office/drawing/2014/main" id="{6D6CA8D5-0C76-41B4-A7EF-1695D61F3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278"/>
                <a:ext cx="30" cy="37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03" name="Canvas 490">
              <a:extLst>
                <a:ext uri="{FF2B5EF4-FFF2-40B4-BE49-F238E27FC236}">
                  <a16:creationId xmlns:a16="http://schemas.microsoft.com/office/drawing/2014/main" id="{E875298A-F70D-465C-964C-65B57D8FC5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52" y="13347"/>
              <a:ext cx="920" cy="1620"/>
              <a:chOff x="0" y="0"/>
              <a:chExt cx="920" cy="1620"/>
            </a:xfrm>
          </p:grpSpPr>
          <p:sp>
            <p:nvSpPr>
              <p:cNvPr id="104" name="AutoShape 491">
                <a:extLst>
                  <a:ext uri="{FF2B5EF4-FFF2-40B4-BE49-F238E27FC236}">
                    <a16:creationId xmlns:a16="http://schemas.microsoft.com/office/drawing/2014/main" id="{0B6E0E60-CD3E-4515-A27D-AE034C39F5B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0" cy="162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05" name="Picture 492">
                <a:extLst>
                  <a:ext uri="{FF2B5EF4-FFF2-40B4-BE49-F238E27FC236}">
                    <a16:creationId xmlns:a16="http://schemas.microsoft.com/office/drawing/2014/main" id="{31420DCE-9D27-4703-97CA-47C325F829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0" cy="162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9" name="図 108">
            <a:extLst>
              <a:ext uri="{FF2B5EF4-FFF2-40B4-BE49-F238E27FC236}">
                <a16:creationId xmlns:a16="http://schemas.microsoft.com/office/drawing/2014/main" id="{C6FC1E55-6404-43E0-9FB6-333417D2FE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6757" r="28599" b="22008"/>
          <a:stretch/>
        </p:blipFill>
        <p:spPr>
          <a:xfrm>
            <a:off x="4936021" y="7437715"/>
            <a:ext cx="1620000" cy="922763"/>
          </a:xfrm>
          <a:prstGeom prst="rect">
            <a:avLst/>
          </a:prstGeom>
          <a:effectLst>
            <a:outerShdw blurRad="50800" dist="508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10" name="Text Box 18">
            <a:extLst>
              <a:ext uri="{FF2B5EF4-FFF2-40B4-BE49-F238E27FC236}">
                <a16:creationId xmlns:a16="http://schemas.microsoft.com/office/drawing/2014/main" id="{E7466D93-D1FA-47DD-B79E-6F05C5C1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469" y="7780509"/>
            <a:ext cx="5020535" cy="11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>
            <a:lvl1pPr indent="127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歩道橋リフレッシュ事業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企業等に歩道橋の塗替え費用を負担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いただく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代わりに、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病院、大学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大規模商業施設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への道先案内を表示するも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【実績】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年度から令和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年度までに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橋実施</a:t>
            </a:r>
          </a:p>
          <a:p>
            <a:pPr lvl="0" eaLnBrk="0" hangingPunct="0"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令和５年度実績：</a:t>
            </a:r>
            <a:r>
              <a:rPr kumimoji="1" lang="zh-TW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110</a:t>
            </a:r>
            <a:r>
              <a:rPr kumimoji="1" lang="zh-TW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zh-TW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橋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分）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実施済み橋梁の当該年度収入を含む。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" name="Text Box 15">
            <a:extLst>
              <a:ext uri="{FF2B5EF4-FFF2-40B4-BE49-F238E27FC236}">
                <a16:creationId xmlns:a16="http://schemas.microsoft.com/office/drawing/2014/main" id="{4668CB9F-6307-4960-A292-7082EC92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895" y="6363251"/>
            <a:ext cx="5191771" cy="12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>
            <a:lvl1pPr indent="127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光の回廊づくり「アドプト・ライト・プログラム」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企業と大阪府が協働で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道路照明灯の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日常点検・維持管理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を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行うもので、参加企業に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は１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灯あたり年間２万円を協賛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いただきます。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【実績】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年度から令和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年度までに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189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灯で実施</a:t>
            </a:r>
          </a:p>
          <a:p>
            <a:pPr lvl="0" eaLnBrk="0" hangingPunct="0"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令和５年度実績：約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37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灯分）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複数年度の協賛を含む。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" name="Text Box 533">
            <a:extLst>
              <a:ext uri="{FF2B5EF4-FFF2-40B4-BE49-F238E27FC236}">
                <a16:creationId xmlns:a16="http://schemas.microsoft.com/office/drawing/2014/main" id="{8AB88BC7-0F80-4FCC-B4C8-4B075B33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" y="5450828"/>
            <a:ext cx="483685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>
            <a:lvl1pPr indent="1143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ネーミングライツ事業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道路施設の名称（通称）の命名権を企業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に売却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するものです。</a:t>
            </a:r>
            <a:endParaRPr kumimoji="1" lang="ja-JP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歩道橋：平成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年度から令和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年度までに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橋実施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（平成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年度からは橋梁・トンネルの公募を開始）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令和５年度実績：</a:t>
            </a:r>
            <a:r>
              <a:rPr kumimoji="1" lang="zh-TW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940</a:t>
            </a:r>
            <a:r>
              <a:rPr kumimoji="1" lang="zh-TW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32</a:t>
            </a:r>
            <a:r>
              <a:rPr kumimoji="1" lang="zh-TW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橋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分）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3" name="テキスト ボックス 2">
            <a:extLst>
              <a:ext uri="{FF2B5EF4-FFF2-40B4-BE49-F238E27FC236}">
                <a16:creationId xmlns:a16="http://schemas.microsoft.com/office/drawing/2014/main" id="{D234720F-B967-4460-B33B-B88DC1A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021" y="6144210"/>
            <a:ext cx="2376000" cy="32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国道 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 西浦北</a:t>
            </a:r>
            <a:r>
              <a:rPr lang="zh-CN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歩道橋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（羽曳野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市）</a:t>
            </a:r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8EE2BD39-F951-4B33-B103-8EDD82450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1" t="11101" r="23000" b="14792"/>
          <a:stretch/>
        </p:blipFill>
        <p:spPr>
          <a:xfrm>
            <a:off x="4936021" y="4736592"/>
            <a:ext cx="1620000" cy="1420102"/>
          </a:xfrm>
          <a:prstGeom prst="rect">
            <a:avLst/>
          </a:prstGeom>
        </p:spPr>
      </p:pic>
      <p:sp>
        <p:nvSpPr>
          <p:cNvPr id="117" name="Text Box 331">
            <a:extLst>
              <a:ext uri="{FF2B5EF4-FFF2-40B4-BE49-F238E27FC236}">
                <a16:creationId xmlns:a16="http://schemas.microsoft.com/office/drawing/2014/main" id="{01055627-AC93-42B5-BD4A-B17AEBF576A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48494" y="9739951"/>
            <a:ext cx="1995055" cy="171179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国道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423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 江坂</a:t>
            </a:r>
            <a:r>
              <a:rPr kumimoji="1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高架橋下（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吹田</a:t>
            </a:r>
            <a:r>
              <a:rPr kumimoji="1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市）</a:t>
            </a:r>
            <a:endParaRPr kumimoji="1" lang="ja-JP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8" name="Picture 2">
            <a:extLst>
              <a:ext uri="{FF2B5EF4-FFF2-40B4-BE49-F238E27FC236}">
                <a16:creationId xmlns:a16="http://schemas.microsoft.com/office/drawing/2014/main" id="{A40ED2A0-3D7E-4648-9B9F-47D8AF27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25" y="8609535"/>
            <a:ext cx="1656993" cy="104014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9" name="Text Box 17">
            <a:extLst>
              <a:ext uri="{FF2B5EF4-FFF2-40B4-BE49-F238E27FC236}">
                <a16:creationId xmlns:a16="http://schemas.microsoft.com/office/drawing/2014/main" id="{A007DE28-D23E-409B-A938-403EB3B7A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468" y="9035001"/>
            <a:ext cx="4867910" cy="8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>
            <a:lvl1pPr indent="127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高架下・道路予定区域の有効活用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高架下や道路予定区域において、民間事業者等に占用許可を与え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ることで、地域の活性化に寄与するとともに、占用許可に係る占用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料を道路の維持管理に活用しています。</a:t>
            </a:r>
          </a:p>
          <a:p>
            <a:pPr lvl="0" eaLnBrk="0" hangingPunct="0"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令和５年度実績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：約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8,000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48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箇所分） </a:t>
            </a: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6" name="メモ 42">
            <a:extLst>
              <a:ext uri="{FF2B5EF4-FFF2-40B4-BE49-F238E27FC236}">
                <a16:creationId xmlns:a16="http://schemas.microsoft.com/office/drawing/2014/main" id="{6CCBAB90-0332-409D-8C8D-F0C967C4F981}"/>
              </a:ext>
            </a:extLst>
          </p:cNvPr>
          <p:cNvSpPr/>
          <p:nvPr/>
        </p:nvSpPr>
        <p:spPr>
          <a:xfrm>
            <a:off x="-119023" y="45408"/>
            <a:ext cx="6848834" cy="1303943"/>
          </a:xfrm>
          <a:prstGeom prst="foldedCorner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点検手法の充実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道路施設の致命的な不具合を確実に把握するため、橋梁などは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回の近接目視点検を実施して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います。また、新技術を活用し、照明柱の不可視部分の非破壊調査による点検や、一部路線において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解析による</a:t>
            </a:r>
            <a:r>
              <a:rPr kumimoji="1" lang="ja-JP" altLang="en-US" sz="1100" b="0" i="0" u="non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区画線の劣化診断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を行うなど、点検手法の充実を図ります。さらに、点検結果に基づく健全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性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評価、蓄積したデータの活用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適切な維持管理に努めます。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137" name="テキスト ボックス 22">
            <a:extLst>
              <a:ext uri="{FF2B5EF4-FFF2-40B4-BE49-F238E27FC236}">
                <a16:creationId xmlns:a16="http://schemas.microsoft.com/office/drawing/2014/main" id="{1D0FF2F8-70FF-4A74-BB65-A3496D090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7" y="2152632"/>
            <a:ext cx="1884921" cy="1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360" tIns="0" rIns="4896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照明柱の非破壊調査</a:t>
            </a:r>
            <a:endParaRPr kumimoji="1" lang="ja-JP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8" name="図 137">
            <a:extLst>
              <a:ext uri="{FF2B5EF4-FFF2-40B4-BE49-F238E27FC236}">
                <a16:creationId xmlns:a16="http://schemas.microsoft.com/office/drawing/2014/main" id="{3C41CA77-5D38-4386-B5E3-1D305E26F0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3" y="962151"/>
            <a:ext cx="1540651" cy="1155488"/>
          </a:xfrm>
          <a:prstGeom prst="rect">
            <a:avLst/>
          </a:prstGeom>
        </p:spPr>
      </p:pic>
      <p:sp>
        <p:nvSpPr>
          <p:cNvPr id="139" name="テキスト ボックス 22">
            <a:extLst>
              <a:ext uri="{FF2B5EF4-FFF2-40B4-BE49-F238E27FC236}">
                <a16:creationId xmlns:a16="http://schemas.microsoft.com/office/drawing/2014/main" id="{E253D7D3-45ED-4413-B081-0388AEBB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37" y="2152632"/>
            <a:ext cx="1997666" cy="1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360" tIns="0" rIns="48960" bIns="0" numCol="1" anchor="t" anchorCtr="0" compatLnSpc="1">
            <a:prstTxWarp prst="textNoShape">
              <a:avLst/>
            </a:prstTxWarp>
          </a:bodyPr>
          <a:lstStyle/>
          <a:p>
            <a:pPr lvl="0" algn="ctr" defTabSz="929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</a:t>
            </a: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を用いた区画線の劣化診断</a:t>
            </a:r>
            <a:endParaRPr kumimoji="1" lang="ja-JP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316D41AB-172B-412E-9DA4-245CBEFD29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38"/>
          <a:stretch/>
        </p:blipFill>
        <p:spPr>
          <a:xfrm>
            <a:off x="4558021" y="982351"/>
            <a:ext cx="1545299" cy="1144881"/>
          </a:xfrm>
          <a:prstGeom prst="rect">
            <a:avLst/>
          </a:prstGeom>
        </p:spPr>
      </p:pic>
      <p:sp>
        <p:nvSpPr>
          <p:cNvPr id="141" name="テキスト ボックス 22">
            <a:extLst>
              <a:ext uri="{FF2B5EF4-FFF2-40B4-BE49-F238E27FC236}">
                <a16:creationId xmlns:a16="http://schemas.microsoft.com/office/drawing/2014/main" id="{81DCD9EC-8EC2-4B06-BD6D-B5262A96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374" y="2152632"/>
            <a:ext cx="1884921" cy="1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360" tIns="0" rIns="4896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ドローンを活用した橋梁点検</a:t>
            </a:r>
            <a:endParaRPr kumimoji="1" lang="ja-JP" altLang="ja-JP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2" name="図 141">
            <a:extLst>
              <a:ext uri="{FF2B5EF4-FFF2-40B4-BE49-F238E27FC236}">
                <a16:creationId xmlns:a16="http://schemas.microsoft.com/office/drawing/2014/main" id="{3B25A82D-B487-49C9-B12F-D4CCFAC57E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r="14052" b="22559"/>
          <a:stretch/>
        </p:blipFill>
        <p:spPr>
          <a:xfrm>
            <a:off x="2386231" y="977063"/>
            <a:ext cx="1546106" cy="1150169"/>
          </a:xfrm>
          <a:prstGeom prst="rect">
            <a:avLst/>
          </a:prstGeom>
        </p:spPr>
      </p:pic>
      <p:sp>
        <p:nvSpPr>
          <p:cNvPr id="143" name="楕円 142">
            <a:extLst>
              <a:ext uri="{FF2B5EF4-FFF2-40B4-BE49-F238E27FC236}">
                <a16:creationId xmlns:a16="http://schemas.microsoft.com/office/drawing/2014/main" id="{27CE19E6-B0A7-4919-9C6B-35719EDF9D1A}"/>
              </a:ext>
            </a:extLst>
          </p:cNvPr>
          <p:cNvSpPr/>
          <p:nvPr/>
        </p:nvSpPr>
        <p:spPr>
          <a:xfrm>
            <a:off x="2830270" y="1020864"/>
            <a:ext cx="314536" cy="3145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5321C9-8E0F-4516-8047-66E7CFC604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247" y="3227971"/>
            <a:ext cx="1152545" cy="16024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D49C19-6BEF-4664-BECB-6214A5515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6467" y="3218896"/>
            <a:ext cx="1113890" cy="1571305"/>
          </a:xfrm>
          <a:prstGeom prst="rect">
            <a:avLst/>
          </a:prstGeom>
        </p:spPr>
      </p:pic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5C178F10-FF06-4689-8028-FDBE9F0C5BDF}"/>
              </a:ext>
            </a:extLst>
          </p:cNvPr>
          <p:cNvSpPr txBox="1"/>
          <p:nvPr/>
        </p:nvSpPr>
        <p:spPr>
          <a:xfrm>
            <a:off x="4331837" y="3789710"/>
            <a:ext cx="2098781" cy="415498"/>
          </a:xfrm>
          <a:prstGeom prst="rect">
            <a:avLst/>
          </a:prstGeom>
          <a:noFill/>
          <a:ln w="2857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適時、適切な保全対策により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ライフサイクルコストを低減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C2CB8CC-57B7-4B8B-A3B0-0E3C639C5100}"/>
              </a:ext>
            </a:extLst>
          </p:cNvPr>
          <p:cNvSpPr txBox="1"/>
          <p:nvPr/>
        </p:nvSpPr>
        <p:spPr>
          <a:xfrm>
            <a:off x="6597352" y="9706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9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70773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1116</Words>
  <Application>Microsoft Office PowerPoint</Application>
  <PresentationFormat>A4 210 x 297 mm</PresentationFormat>
  <Paragraphs>79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UDゴシック</vt:lpstr>
      <vt:lpstr>HG丸ｺﾞｼｯｸM-PRO</vt:lpstr>
      <vt:lpstr>Meiryo UI</vt:lpstr>
      <vt:lpstr>メイリオ</vt:lpstr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2024-06-09T22:55:23Z</dcterms:created>
  <dcterms:modified xsi:type="dcterms:W3CDTF">2024-06-09T23:02:47Z</dcterms:modified>
</cp:coreProperties>
</file>