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498"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30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C360B-D033-4FAA-9485-D1DBC9F4EF38}" type="datetimeFigureOut">
              <a:rPr kumimoji="1" lang="ja-JP" altLang="en-US" smtClean="0"/>
              <a:t>2024/6/10</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B425F-DA54-4A5C-99CB-D2BF368F3BFD}" type="slidenum">
              <a:rPr kumimoji="1" lang="ja-JP" altLang="en-US" smtClean="0"/>
              <a:t>‹#›</a:t>
            </a:fld>
            <a:endParaRPr kumimoji="1" lang="ja-JP" altLang="en-US"/>
          </a:p>
        </p:txBody>
      </p:sp>
    </p:spTree>
    <p:extLst>
      <p:ext uri="{BB962C8B-B14F-4D97-AF65-F5344CB8AC3E}">
        <p14:creationId xmlns:p14="http://schemas.microsoft.com/office/powerpoint/2010/main" val="671553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6127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41569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140249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33517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388549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19224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6076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5175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13203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26684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13916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3830596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4317480" y="1345693"/>
            <a:ext cx="2437846" cy="4359238"/>
          </a:xfrm>
          <a:prstGeom prst="rect">
            <a:avLst/>
          </a:prstGeom>
          <a:solidFill>
            <a:schemeClr val="bg1"/>
          </a:solid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3" name="Rectangle 375"/>
          <p:cNvSpPr>
            <a:spLocks noChangeArrowheads="1"/>
          </p:cNvSpPr>
          <p:nvPr/>
        </p:nvSpPr>
        <p:spPr bwMode="auto">
          <a:xfrm>
            <a:off x="4443766" y="5393737"/>
            <a:ext cx="2179432" cy="224989"/>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踏切</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内</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の誘導用ブロックの設置</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（箕面市）</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Rectangle 351"/>
          <p:cNvSpPr>
            <a:spLocks noChangeArrowheads="1"/>
          </p:cNvSpPr>
          <p:nvPr/>
        </p:nvSpPr>
        <p:spPr bwMode="auto">
          <a:xfrm>
            <a:off x="4726827" y="4140181"/>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右矢印 64"/>
          <p:cNvSpPr/>
          <p:nvPr/>
        </p:nvSpPr>
        <p:spPr>
          <a:xfrm rot="5400000">
            <a:off x="5444720" y="3712744"/>
            <a:ext cx="173908" cy="5601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7" name="タイトル 1"/>
          <p:cNvSpPr txBox="1">
            <a:spLocks/>
          </p:cNvSpPr>
          <p:nvPr/>
        </p:nvSpPr>
        <p:spPr>
          <a:xfrm>
            <a:off x="4295266" y="1347483"/>
            <a:ext cx="2506316" cy="965604"/>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Topics</a:t>
            </a:r>
            <a:r>
              <a:rPr lang="ja-JP" altLang="en-US" sz="1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月に近鉄橿原線の踏切内で発生した視覚障がい者の死亡事故を受け、歩道のある踏切のうち、関係団体等との協議が整った箇所において、踏切内の誘導用ブロックの設置を行いました。その他踏切については、国のガイドライン（</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R6.1.15</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改定済）を踏まえ、引き続き実施していきます。</a:t>
            </a:r>
            <a:endParaRPr kumimoji="1" lang="en-US"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9094" y="538755"/>
            <a:ext cx="2605894"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◆歩行者等の安全な通行確保　　　　　　</a:t>
            </a:r>
          </a:p>
        </p:txBody>
      </p:sp>
      <p:sp>
        <p:nvSpPr>
          <p:cNvPr id="26" name="タイトル 1"/>
          <p:cNvSpPr txBox="1">
            <a:spLocks/>
          </p:cNvSpPr>
          <p:nvPr/>
        </p:nvSpPr>
        <p:spPr>
          <a:xfrm>
            <a:off x="56200" y="936063"/>
            <a:ext cx="7121396" cy="700175"/>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通学路や未就学児の移動経路、歩行者や自転車の交通量が多い道路、バリアフリー法に基づく特定道路</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などにおいて、歩道の整備や路肩のカラー化などを行い、歩行者等の安全な通行空間の確保を図ります。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Text Box 215"/>
          <p:cNvSpPr txBox="1">
            <a:spLocks noChangeArrowheads="1"/>
          </p:cNvSpPr>
          <p:nvPr/>
        </p:nvSpPr>
        <p:spPr bwMode="auto">
          <a:xfrm>
            <a:off x="209222" y="4976356"/>
            <a:ext cx="4022735" cy="715492"/>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noProof="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府道 吹田箕面線（吹田市）</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、府道 郡戸大堀線（羽曳野市）</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府道 和歌山貝塚線（貝塚市）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p>
        </p:txBody>
      </p:sp>
      <p:sp>
        <p:nvSpPr>
          <p:cNvPr id="38" name="Rectangle 351"/>
          <p:cNvSpPr>
            <a:spLocks noChangeArrowheads="1"/>
          </p:cNvSpPr>
          <p:nvPr/>
        </p:nvSpPr>
        <p:spPr bwMode="auto">
          <a:xfrm>
            <a:off x="1400180" y="3011039"/>
            <a:ext cx="1609698" cy="18390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歩道の整備（阪南市）</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10"/>
          <p:cNvSpPr txBox="1">
            <a:spLocks/>
          </p:cNvSpPr>
          <p:nvPr/>
        </p:nvSpPr>
        <p:spPr>
          <a:xfrm>
            <a:off x="1852051" y="8991263"/>
            <a:ext cx="3163912" cy="314828"/>
          </a:xfrm>
          <a:prstGeom prst="rect">
            <a:avLst/>
          </a:prstGeom>
          <a:noFill/>
        </p:spPr>
        <p:txBody>
          <a:bodyPr wrap="square" lIns="92994" tIns="46497" rIns="92994" bIns="46497" rtlCol="0">
            <a:noAutofit/>
          </a:bodyPr>
          <a:lstStyle/>
          <a:p>
            <a:pPr lvl="0" algn="ct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自転車通行空間の整備（岬町）</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Text Box 215"/>
          <p:cNvSpPr txBox="1">
            <a:spLocks noChangeArrowheads="1"/>
          </p:cNvSpPr>
          <p:nvPr/>
        </p:nvSpPr>
        <p:spPr bwMode="auto">
          <a:xfrm>
            <a:off x="209222" y="9241442"/>
            <a:ext cx="6521719" cy="51279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noProof="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府道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箕面池田線</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（箕面</a:t>
            </a:r>
            <a:r>
              <a:rPr lang="ja-JP" altLang="en-US" sz="1050" kern="100" noProof="0" dirty="0">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国</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 </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307</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号（枚方</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堺羽曳野線（羽曳野市）など</a:t>
            </a:r>
          </a:p>
        </p:txBody>
      </p:sp>
      <p:sp>
        <p:nvSpPr>
          <p:cNvPr id="37" name="タイトル 1"/>
          <p:cNvSpPr txBox="1">
            <a:spLocks/>
          </p:cNvSpPr>
          <p:nvPr/>
        </p:nvSpPr>
        <p:spPr>
          <a:xfrm>
            <a:off x="83825" y="6140889"/>
            <a:ext cx="6796522" cy="961885"/>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「大阪府自転車通行空間</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年整備計画（案）」に基づき、交通状況や市町村が策定する自転車ネットワーク計画等を踏まえた優先整備区間において、カーボンニュートラルにも資する自転車通行空間の整備を推進します。具体的には、府管理道路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ｋｍのうち、令和５年度までに約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146km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が整備済、令和７年度までに残る約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54km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の整備を推進します。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25882" y="5776334"/>
            <a:ext cx="3511419"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lvl="0">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安心して自転車が利用できる環境整備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右矢印 57"/>
          <p:cNvSpPr/>
          <p:nvPr/>
        </p:nvSpPr>
        <p:spPr>
          <a:xfrm>
            <a:off x="2059623" y="2071157"/>
            <a:ext cx="284018"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6" name="Rectangle 351"/>
          <p:cNvSpPr>
            <a:spLocks noChangeArrowheads="1"/>
          </p:cNvSpPr>
          <p:nvPr/>
        </p:nvSpPr>
        <p:spPr bwMode="auto">
          <a:xfrm>
            <a:off x="1966439" y="4669826"/>
            <a:ext cx="2538817" cy="24494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バリアフリー化（和泉市）</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（視覚障がい者誘導用ブロック設置など）</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a:off x="3241066" y="7815215"/>
            <a:ext cx="375832"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2" name="Rectangle 351"/>
          <p:cNvSpPr>
            <a:spLocks noChangeArrowheads="1"/>
          </p:cNvSpPr>
          <p:nvPr/>
        </p:nvSpPr>
        <p:spPr bwMode="auto">
          <a:xfrm>
            <a:off x="323443" y="1598636"/>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Rectangle 351"/>
          <p:cNvSpPr>
            <a:spLocks noChangeArrowheads="1"/>
          </p:cNvSpPr>
          <p:nvPr/>
        </p:nvSpPr>
        <p:spPr bwMode="auto">
          <a:xfrm>
            <a:off x="2432028" y="159676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351"/>
          <p:cNvSpPr>
            <a:spLocks noChangeArrowheads="1"/>
          </p:cNvSpPr>
          <p:nvPr/>
        </p:nvSpPr>
        <p:spPr bwMode="auto">
          <a:xfrm>
            <a:off x="965618" y="707246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351"/>
          <p:cNvSpPr>
            <a:spLocks noChangeArrowheads="1"/>
          </p:cNvSpPr>
          <p:nvPr/>
        </p:nvSpPr>
        <p:spPr bwMode="auto">
          <a:xfrm>
            <a:off x="4282684" y="7072960"/>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351"/>
          <p:cNvSpPr>
            <a:spLocks noChangeArrowheads="1"/>
          </p:cNvSpPr>
          <p:nvPr/>
        </p:nvSpPr>
        <p:spPr bwMode="auto">
          <a:xfrm>
            <a:off x="4717636" y="263279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Rectangle 351"/>
          <p:cNvSpPr>
            <a:spLocks noChangeArrowheads="1"/>
          </p:cNvSpPr>
          <p:nvPr/>
        </p:nvSpPr>
        <p:spPr bwMode="auto">
          <a:xfrm>
            <a:off x="-141555" y="4674720"/>
            <a:ext cx="2538817" cy="24494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路肩のカラー化（</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熊取町</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３：安全・安心で住みやすい都市の形成</a:t>
            </a:r>
          </a:p>
        </p:txBody>
      </p:sp>
      <p:sp>
        <p:nvSpPr>
          <p:cNvPr id="59" name="角丸四角形 58"/>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917A80CF-4118-4FA8-9C3C-8E0E76C7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4" t="18076" r="12034" b="14387"/>
          <a:stretch/>
        </p:blipFill>
        <p:spPr>
          <a:xfrm>
            <a:off x="270452" y="3403693"/>
            <a:ext cx="1716969" cy="1242191"/>
          </a:xfrm>
          <a:prstGeom prst="rect">
            <a:avLst/>
          </a:prstGeom>
          <a:ln>
            <a:solidFill>
              <a:srgbClr val="FF0000"/>
            </a:solidFill>
          </a:ln>
        </p:spPr>
      </p:pic>
      <p:sp>
        <p:nvSpPr>
          <p:cNvPr id="10" name="フリーフォーム: 図形 9">
            <a:extLst>
              <a:ext uri="{FF2B5EF4-FFF2-40B4-BE49-F238E27FC236}">
                <a16:creationId xmlns:a16="http://schemas.microsoft.com/office/drawing/2014/main" id="{40AA2192-2BB8-4A6A-BD40-1678E56B5AEF}"/>
              </a:ext>
            </a:extLst>
          </p:cNvPr>
          <p:cNvSpPr/>
          <p:nvPr/>
        </p:nvSpPr>
        <p:spPr>
          <a:xfrm>
            <a:off x="897410" y="3655571"/>
            <a:ext cx="617220" cy="990313"/>
          </a:xfrm>
          <a:custGeom>
            <a:avLst/>
            <a:gdLst>
              <a:gd name="connsiteX0" fmla="*/ 0 w 617220"/>
              <a:gd name="connsiteY0" fmla="*/ 986790 h 990600"/>
              <a:gd name="connsiteX1" fmla="*/ 285750 w 617220"/>
              <a:gd name="connsiteY1" fmla="*/ 586740 h 990600"/>
              <a:gd name="connsiteX2" fmla="*/ 521970 w 617220"/>
              <a:gd name="connsiteY2" fmla="*/ 167640 h 990600"/>
              <a:gd name="connsiteX3" fmla="*/ 605790 w 617220"/>
              <a:gd name="connsiteY3" fmla="*/ 0 h 990600"/>
              <a:gd name="connsiteX4" fmla="*/ 617220 w 617220"/>
              <a:gd name="connsiteY4" fmla="*/ 15240 h 990600"/>
              <a:gd name="connsiteX5" fmla="*/ 567690 w 617220"/>
              <a:gd name="connsiteY5" fmla="*/ 137160 h 990600"/>
              <a:gd name="connsiteX6" fmla="*/ 518160 w 617220"/>
              <a:gd name="connsiteY6" fmla="*/ 251460 h 990600"/>
              <a:gd name="connsiteX7" fmla="*/ 278130 w 617220"/>
              <a:gd name="connsiteY7" fmla="*/ 704850 h 990600"/>
              <a:gd name="connsiteX8" fmla="*/ 110490 w 617220"/>
              <a:gd name="connsiteY8" fmla="*/ 990600 h 990600"/>
              <a:gd name="connsiteX9" fmla="*/ 0 w 617220"/>
              <a:gd name="connsiteY9" fmla="*/ 98679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220" h="990600">
                <a:moveTo>
                  <a:pt x="0" y="986790"/>
                </a:moveTo>
                <a:lnTo>
                  <a:pt x="285750" y="586740"/>
                </a:lnTo>
                <a:lnTo>
                  <a:pt x="521970" y="167640"/>
                </a:lnTo>
                <a:lnTo>
                  <a:pt x="605790" y="0"/>
                </a:lnTo>
                <a:lnTo>
                  <a:pt x="617220" y="15240"/>
                </a:lnTo>
                <a:lnTo>
                  <a:pt x="567690" y="137160"/>
                </a:lnTo>
                <a:lnTo>
                  <a:pt x="518160" y="251460"/>
                </a:lnTo>
                <a:lnTo>
                  <a:pt x="278130" y="704850"/>
                </a:lnTo>
                <a:lnTo>
                  <a:pt x="110490" y="990600"/>
                </a:lnTo>
                <a:lnTo>
                  <a:pt x="0" y="986790"/>
                </a:lnTo>
                <a:close/>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993813CE-7582-4677-AC02-2349A9CB6E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09" t="37006" r="24361" b="8749"/>
          <a:stretch/>
        </p:blipFill>
        <p:spPr>
          <a:xfrm>
            <a:off x="2382861" y="3403694"/>
            <a:ext cx="1706210" cy="1238846"/>
          </a:xfrm>
          <a:prstGeom prst="rect">
            <a:avLst/>
          </a:prstGeom>
        </p:spPr>
      </p:pic>
      <p:pic>
        <p:nvPicPr>
          <p:cNvPr id="46" name="図 45">
            <a:extLst>
              <a:ext uri="{FF2B5EF4-FFF2-40B4-BE49-F238E27FC236}">
                <a16:creationId xmlns:a16="http://schemas.microsoft.com/office/drawing/2014/main" id="{9EE1C25F-751E-4C0F-A90A-AC68F4341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603" y="4280385"/>
            <a:ext cx="1440000" cy="1080000"/>
          </a:xfrm>
          <a:prstGeom prst="rect">
            <a:avLst/>
          </a:prstGeom>
        </p:spPr>
      </p:pic>
      <p:pic>
        <p:nvPicPr>
          <p:cNvPr id="48" name="図 47">
            <a:extLst>
              <a:ext uri="{FF2B5EF4-FFF2-40B4-BE49-F238E27FC236}">
                <a16:creationId xmlns:a16="http://schemas.microsoft.com/office/drawing/2014/main" id="{7ED4EEFD-C7AC-4DD8-B13A-A814F750C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749" y="2778074"/>
            <a:ext cx="1439709" cy="1080000"/>
          </a:xfrm>
          <a:prstGeom prst="rect">
            <a:avLst/>
          </a:prstGeom>
        </p:spPr>
      </p:pic>
      <p:pic>
        <p:nvPicPr>
          <p:cNvPr id="49" name="図 48">
            <a:extLst>
              <a:ext uri="{FF2B5EF4-FFF2-40B4-BE49-F238E27FC236}">
                <a16:creationId xmlns:a16="http://schemas.microsoft.com/office/drawing/2014/main" id="{45E60C2F-217A-4DA4-AFAE-428541777418}"/>
              </a:ext>
            </a:extLst>
          </p:cNvPr>
          <p:cNvPicPr>
            <a:picLocks noChangeAspect="1"/>
          </p:cNvPicPr>
          <p:nvPr/>
        </p:nvPicPr>
        <p:blipFill rotWithShape="1">
          <a:blip r:embed="rId6"/>
          <a:srcRect l="3309"/>
          <a:stretch/>
        </p:blipFill>
        <p:spPr>
          <a:xfrm>
            <a:off x="3927741" y="7229360"/>
            <a:ext cx="2319585" cy="1706187"/>
          </a:xfrm>
          <a:prstGeom prst="rect">
            <a:avLst/>
          </a:prstGeom>
        </p:spPr>
      </p:pic>
      <p:pic>
        <p:nvPicPr>
          <p:cNvPr id="50" name="図 49">
            <a:extLst>
              <a:ext uri="{FF2B5EF4-FFF2-40B4-BE49-F238E27FC236}">
                <a16:creationId xmlns:a16="http://schemas.microsoft.com/office/drawing/2014/main" id="{E849D1C7-2369-4A11-AE45-E9AE7AE4E312}"/>
              </a:ext>
            </a:extLst>
          </p:cNvPr>
          <p:cNvPicPr>
            <a:picLocks noChangeAspect="1"/>
          </p:cNvPicPr>
          <p:nvPr/>
        </p:nvPicPr>
        <p:blipFill>
          <a:blip r:embed="rId7"/>
          <a:stretch>
            <a:fillRect/>
          </a:stretch>
        </p:blipFill>
        <p:spPr>
          <a:xfrm>
            <a:off x="620688" y="7229360"/>
            <a:ext cx="2304256" cy="1706187"/>
          </a:xfrm>
          <a:prstGeom prst="rect">
            <a:avLst/>
          </a:prstGeom>
        </p:spPr>
      </p:pic>
      <p:pic>
        <p:nvPicPr>
          <p:cNvPr id="47" name="図 46">
            <a:extLst>
              <a:ext uri="{FF2B5EF4-FFF2-40B4-BE49-F238E27FC236}">
                <a16:creationId xmlns:a16="http://schemas.microsoft.com/office/drawing/2014/main" id="{00C4ADCD-F383-497C-BBAF-F52D33964B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724"/>
          <a:stretch/>
        </p:blipFill>
        <p:spPr>
          <a:xfrm>
            <a:off x="270452" y="1741105"/>
            <a:ext cx="1715680" cy="1238846"/>
          </a:xfrm>
          <a:prstGeom prst="rect">
            <a:avLst/>
          </a:prstGeom>
        </p:spPr>
      </p:pic>
      <p:pic>
        <p:nvPicPr>
          <p:cNvPr id="51" name="図 50">
            <a:extLst>
              <a:ext uri="{FF2B5EF4-FFF2-40B4-BE49-F238E27FC236}">
                <a16:creationId xmlns:a16="http://schemas.microsoft.com/office/drawing/2014/main" id="{E2F1B766-E990-4A8D-88B7-44FB5CC055A8}"/>
              </a:ext>
            </a:extLst>
          </p:cNvPr>
          <p:cNvPicPr>
            <a:picLocks noChangeAspect="1"/>
          </p:cNvPicPr>
          <p:nvPr/>
        </p:nvPicPr>
        <p:blipFill rotWithShape="1">
          <a:blip r:embed="rId9"/>
          <a:srcRect l="17102" t="10220" r="5802" b="2864"/>
          <a:stretch/>
        </p:blipFill>
        <p:spPr>
          <a:xfrm>
            <a:off x="2383925" y="1738468"/>
            <a:ext cx="1706209" cy="1238846"/>
          </a:xfrm>
          <a:prstGeom prst="rect">
            <a:avLst/>
          </a:prstGeom>
        </p:spPr>
      </p:pic>
      <p:sp>
        <p:nvSpPr>
          <p:cNvPr id="52" name="フリーフォーム: 図形 51">
            <a:extLst>
              <a:ext uri="{FF2B5EF4-FFF2-40B4-BE49-F238E27FC236}">
                <a16:creationId xmlns:a16="http://schemas.microsoft.com/office/drawing/2014/main" id="{C0F2756C-DE6A-43C8-A89C-0C0B45D573C7}"/>
              </a:ext>
            </a:extLst>
          </p:cNvPr>
          <p:cNvSpPr/>
          <p:nvPr/>
        </p:nvSpPr>
        <p:spPr>
          <a:xfrm>
            <a:off x="5452110" y="4450080"/>
            <a:ext cx="233680" cy="411480"/>
          </a:xfrm>
          <a:custGeom>
            <a:avLst/>
            <a:gdLst>
              <a:gd name="connsiteX0" fmla="*/ 0 w 233680"/>
              <a:gd name="connsiteY0" fmla="*/ 0 h 411480"/>
              <a:gd name="connsiteX1" fmla="*/ 60960 w 233680"/>
              <a:gd name="connsiteY1" fmla="*/ 5080 h 411480"/>
              <a:gd name="connsiteX2" fmla="*/ 233680 w 233680"/>
              <a:gd name="connsiteY2" fmla="*/ 411480 h 411480"/>
              <a:gd name="connsiteX3" fmla="*/ 25400 w 233680"/>
              <a:gd name="connsiteY3" fmla="*/ 396240 h 411480"/>
              <a:gd name="connsiteX4" fmla="*/ 0 w 23368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 h="411480">
                <a:moveTo>
                  <a:pt x="0" y="0"/>
                </a:moveTo>
                <a:lnTo>
                  <a:pt x="60960" y="5080"/>
                </a:lnTo>
                <a:lnTo>
                  <a:pt x="233680" y="411480"/>
                </a:lnTo>
                <a:lnTo>
                  <a:pt x="25400" y="396240"/>
                </a:lnTo>
                <a:lnTo>
                  <a:pt x="0" y="0"/>
                </a:lnTo>
                <a:close/>
              </a:path>
            </a:pathLst>
          </a:cu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87611461-57A2-4152-B20B-9B75DBCB8EEE}"/>
              </a:ext>
            </a:extLst>
          </p:cNvPr>
          <p:cNvSpPr txBox="1"/>
          <p:nvPr/>
        </p:nvSpPr>
        <p:spPr>
          <a:xfrm>
            <a:off x="6597352" y="9706109"/>
            <a:ext cx="235962" cy="215444"/>
          </a:xfrm>
          <a:prstGeom prst="rect">
            <a:avLst/>
          </a:prstGeom>
          <a:noFill/>
        </p:spPr>
        <p:txBody>
          <a:bodyPr wrap="none" rtlCol="0">
            <a:spAutoFit/>
          </a:bodyPr>
          <a:lstStyle/>
          <a:p>
            <a:r>
              <a:rPr lang="en-US" altLang="ja-JP" sz="800" dirty="0"/>
              <a:t>7</a:t>
            </a:r>
            <a:endParaRPr kumimoji="1" lang="ja-JP" altLang="en-US" sz="800" dirty="0"/>
          </a:p>
        </p:txBody>
      </p:sp>
    </p:spTree>
    <p:extLst>
      <p:ext uri="{BB962C8B-B14F-4D97-AF65-F5344CB8AC3E}">
        <p14:creationId xmlns:p14="http://schemas.microsoft.com/office/powerpoint/2010/main" val="32637522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374</Words>
  <Application>Microsoft Office PowerPoint</Application>
  <PresentationFormat>A4 210 x 297 mm</PresentationFormat>
  <Paragraphs>26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HG丸ｺﾞｼｯｸM-PRO</vt:lpstr>
      <vt:lpstr>メイリオ</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cp:revision>
  <dcterms:created xsi:type="dcterms:W3CDTF">2024-06-09T22:55:23Z</dcterms:created>
  <dcterms:modified xsi:type="dcterms:W3CDTF">2024-06-09T23:02:04Z</dcterms:modified>
</cp:coreProperties>
</file>