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496" r:id="rId2"/>
    <p:sldId id="49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0" d="100"/>
          <a:sy n="80" d="100"/>
        </p:scale>
        <p:origin x="300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0C360B-D033-4FAA-9485-D1DBC9F4EF38}" type="datetimeFigureOut">
              <a:rPr kumimoji="1" lang="ja-JP" altLang="en-US" smtClean="0"/>
              <a:t>2024/6/10</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B425F-DA54-4A5C-99CB-D2BF368F3BFD}" type="slidenum">
              <a:rPr kumimoji="1" lang="ja-JP" altLang="en-US" smtClean="0"/>
              <a:t>‹#›</a:t>
            </a:fld>
            <a:endParaRPr kumimoji="1" lang="ja-JP" altLang="en-US"/>
          </a:p>
        </p:txBody>
      </p:sp>
    </p:spTree>
    <p:extLst>
      <p:ext uri="{BB962C8B-B14F-4D97-AF65-F5344CB8AC3E}">
        <p14:creationId xmlns:p14="http://schemas.microsoft.com/office/powerpoint/2010/main" val="6715530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90738" y="741363"/>
            <a:ext cx="2565400" cy="37068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55141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34AFED2-EFD8-4CCB-AE56-A994EC4CAE9F}" type="datetimeFigureOut">
              <a:rPr kumimoji="1" lang="ja-JP" altLang="en-US" smtClean="0"/>
              <a:t>2024/6/10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F0543D-89D6-420D-A7ED-3708EEE6CD95}" type="slidenum">
              <a:rPr kumimoji="1" lang="ja-JP" altLang="en-US" smtClean="0"/>
              <a:t>‹#›</a:t>
            </a:fld>
            <a:endParaRPr kumimoji="1" lang="ja-JP" altLang="en-US"/>
          </a:p>
        </p:txBody>
      </p:sp>
    </p:spTree>
    <p:extLst>
      <p:ext uri="{BB962C8B-B14F-4D97-AF65-F5344CB8AC3E}">
        <p14:creationId xmlns:p14="http://schemas.microsoft.com/office/powerpoint/2010/main" val="261275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34AFED2-EFD8-4CCB-AE56-A994EC4CAE9F}" type="datetimeFigureOut">
              <a:rPr kumimoji="1" lang="ja-JP" altLang="en-US" smtClean="0"/>
              <a:t>2024/6/10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F0543D-89D6-420D-A7ED-3708EEE6CD95}" type="slidenum">
              <a:rPr kumimoji="1" lang="ja-JP" altLang="en-US" smtClean="0"/>
              <a:t>‹#›</a:t>
            </a:fld>
            <a:endParaRPr kumimoji="1" lang="ja-JP" altLang="en-US"/>
          </a:p>
        </p:txBody>
      </p:sp>
    </p:spTree>
    <p:extLst>
      <p:ext uri="{BB962C8B-B14F-4D97-AF65-F5344CB8AC3E}">
        <p14:creationId xmlns:p14="http://schemas.microsoft.com/office/powerpoint/2010/main" val="415698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34AFED2-EFD8-4CCB-AE56-A994EC4CAE9F}" type="datetimeFigureOut">
              <a:rPr kumimoji="1" lang="ja-JP" altLang="en-US" smtClean="0"/>
              <a:t>2024/6/10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F0543D-89D6-420D-A7ED-3708EEE6CD95}" type="slidenum">
              <a:rPr kumimoji="1" lang="ja-JP" altLang="en-US" smtClean="0"/>
              <a:t>‹#›</a:t>
            </a:fld>
            <a:endParaRPr kumimoji="1" lang="ja-JP" altLang="en-US"/>
          </a:p>
        </p:txBody>
      </p:sp>
    </p:spTree>
    <p:extLst>
      <p:ext uri="{BB962C8B-B14F-4D97-AF65-F5344CB8AC3E}">
        <p14:creationId xmlns:p14="http://schemas.microsoft.com/office/powerpoint/2010/main" val="1402492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34AFED2-EFD8-4CCB-AE56-A994EC4CAE9F}" type="datetimeFigureOut">
              <a:rPr kumimoji="1" lang="ja-JP" altLang="en-US" smtClean="0"/>
              <a:t>2024/6/10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F0543D-89D6-420D-A7ED-3708EEE6CD95}" type="slidenum">
              <a:rPr kumimoji="1" lang="ja-JP" altLang="en-US" smtClean="0"/>
              <a:t>‹#›</a:t>
            </a:fld>
            <a:endParaRPr kumimoji="1" lang="ja-JP" altLang="en-US"/>
          </a:p>
        </p:txBody>
      </p:sp>
    </p:spTree>
    <p:extLst>
      <p:ext uri="{BB962C8B-B14F-4D97-AF65-F5344CB8AC3E}">
        <p14:creationId xmlns:p14="http://schemas.microsoft.com/office/powerpoint/2010/main" val="335176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34AFED2-EFD8-4CCB-AE56-A994EC4CAE9F}" type="datetimeFigureOut">
              <a:rPr kumimoji="1" lang="ja-JP" altLang="en-US" smtClean="0"/>
              <a:t>2024/6/10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F0543D-89D6-420D-A7ED-3708EEE6CD95}" type="slidenum">
              <a:rPr kumimoji="1" lang="ja-JP" altLang="en-US" smtClean="0"/>
              <a:t>‹#›</a:t>
            </a:fld>
            <a:endParaRPr kumimoji="1" lang="ja-JP" altLang="en-US"/>
          </a:p>
        </p:txBody>
      </p:sp>
    </p:spTree>
    <p:extLst>
      <p:ext uri="{BB962C8B-B14F-4D97-AF65-F5344CB8AC3E}">
        <p14:creationId xmlns:p14="http://schemas.microsoft.com/office/powerpoint/2010/main" val="3885494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34AFED2-EFD8-4CCB-AE56-A994EC4CAE9F}" type="datetimeFigureOut">
              <a:rPr kumimoji="1" lang="ja-JP" altLang="en-US" smtClean="0"/>
              <a:t>2024/6/10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2F0543D-89D6-420D-A7ED-3708EEE6CD95}" type="slidenum">
              <a:rPr kumimoji="1" lang="ja-JP" altLang="en-US" smtClean="0"/>
              <a:t>‹#›</a:t>
            </a:fld>
            <a:endParaRPr kumimoji="1" lang="ja-JP" altLang="en-US"/>
          </a:p>
        </p:txBody>
      </p:sp>
    </p:spTree>
    <p:extLst>
      <p:ext uri="{BB962C8B-B14F-4D97-AF65-F5344CB8AC3E}">
        <p14:creationId xmlns:p14="http://schemas.microsoft.com/office/powerpoint/2010/main" val="192249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34AFED2-EFD8-4CCB-AE56-A994EC4CAE9F}" type="datetimeFigureOut">
              <a:rPr kumimoji="1" lang="ja-JP" altLang="en-US" smtClean="0"/>
              <a:t>2024/6/10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2F0543D-89D6-420D-A7ED-3708EEE6CD95}" type="slidenum">
              <a:rPr kumimoji="1" lang="ja-JP" altLang="en-US" smtClean="0"/>
              <a:t>‹#›</a:t>
            </a:fld>
            <a:endParaRPr kumimoji="1" lang="ja-JP" altLang="en-US"/>
          </a:p>
        </p:txBody>
      </p:sp>
    </p:spTree>
    <p:extLst>
      <p:ext uri="{BB962C8B-B14F-4D97-AF65-F5344CB8AC3E}">
        <p14:creationId xmlns:p14="http://schemas.microsoft.com/office/powerpoint/2010/main" val="260761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34AFED2-EFD8-4CCB-AE56-A994EC4CAE9F}" type="datetimeFigureOut">
              <a:rPr kumimoji="1" lang="ja-JP" altLang="en-US" smtClean="0"/>
              <a:t>2024/6/10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2F0543D-89D6-420D-A7ED-3708EEE6CD95}" type="slidenum">
              <a:rPr kumimoji="1" lang="ja-JP" altLang="en-US" smtClean="0"/>
              <a:t>‹#›</a:t>
            </a:fld>
            <a:endParaRPr kumimoji="1" lang="ja-JP" altLang="en-US"/>
          </a:p>
        </p:txBody>
      </p:sp>
    </p:spTree>
    <p:extLst>
      <p:ext uri="{BB962C8B-B14F-4D97-AF65-F5344CB8AC3E}">
        <p14:creationId xmlns:p14="http://schemas.microsoft.com/office/powerpoint/2010/main" val="51755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AFED2-EFD8-4CCB-AE56-A994EC4CAE9F}" type="datetimeFigureOut">
              <a:rPr kumimoji="1" lang="ja-JP" altLang="en-US" smtClean="0"/>
              <a:t>2024/6/10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2F0543D-89D6-420D-A7ED-3708EEE6CD95}" type="slidenum">
              <a:rPr kumimoji="1" lang="ja-JP" altLang="en-US" smtClean="0"/>
              <a:t>‹#›</a:t>
            </a:fld>
            <a:endParaRPr kumimoji="1" lang="ja-JP" altLang="en-US"/>
          </a:p>
        </p:txBody>
      </p:sp>
    </p:spTree>
    <p:extLst>
      <p:ext uri="{BB962C8B-B14F-4D97-AF65-F5344CB8AC3E}">
        <p14:creationId xmlns:p14="http://schemas.microsoft.com/office/powerpoint/2010/main" val="2132038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34AFED2-EFD8-4CCB-AE56-A994EC4CAE9F}" type="datetimeFigureOut">
              <a:rPr kumimoji="1" lang="ja-JP" altLang="en-US" smtClean="0"/>
              <a:t>2024/6/10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2F0543D-89D6-420D-A7ED-3708EEE6CD95}" type="slidenum">
              <a:rPr kumimoji="1" lang="ja-JP" altLang="en-US" smtClean="0"/>
              <a:t>‹#›</a:t>
            </a:fld>
            <a:endParaRPr kumimoji="1" lang="ja-JP" altLang="en-US"/>
          </a:p>
        </p:txBody>
      </p:sp>
    </p:spTree>
    <p:extLst>
      <p:ext uri="{BB962C8B-B14F-4D97-AF65-F5344CB8AC3E}">
        <p14:creationId xmlns:p14="http://schemas.microsoft.com/office/powerpoint/2010/main" val="226684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34AFED2-EFD8-4CCB-AE56-A994EC4CAE9F}" type="datetimeFigureOut">
              <a:rPr kumimoji="1" lang="ja-JP" altLang="en-US" smtClean="0"/>
              <a:t>2024/6/10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2F0543D-89D6-420D-A7ED-3708EEE6CD95}" type="slidenum">
              <a:rPr kumimoji="1" lang="ja-JP" altLang="en-US" smtClean="0"/>
              <a:t>‹#›</a:t>
            </a:fld>
            <a:endParaRPr kumimoji="1" lang="ja-JP" altLang="en-US"/>
          </a:p>
        </p:txBody>
      </p:sp>
    </p:spTree>
    <p:extLst>
      <p:ext uri="{BB962C8B-B14F-4D97-AF65-F5344CB8AC3E}">
        <p14:creationId xmlns:p14="http://schemas.microsoft.com/office/powerpoint/2010/main" val="213916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34AFED2-EFD8-4CCB-AE56-A994EC4CAE9F}" type="datetimeFigureOut">
              <a:rPr kumimoji="1" lang="ja-JP" altLang="en-US" smtClean="0"/>
              <a:t>2024/6/10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2F0543D-89D6-420D-A7ED-3708EEE6CD95}" type="slidenum">
              <a:rPr kumimoji="1" lang="ja-JP" altLang="en-US" smtClean="0"/>
              <a:t>‹#›</a:t>
            </a:fld>
            <a:endParaRPr kumimoji="1" lang="ja-JP" altLang="en-US"/>
          </a:p>
        </p:txBody>
      </p:sp>
    </p:spTree>
    <p:extLst>
      <p:ext uri="{BB962C8B-B14F-4D97-AF65-F5344CB8AC3E}">
        <p14:creationId xmlns:p14="http://schemas.microsoft.com/office/powerpoint/2010/main" val="38305963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1BE2FD8F-0608-49BC-98E0-6DEAC4DF37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516" r="6928"/>
          <a:stretch/>
        </p:blipFill>
        <p:spPr>
          <a:xfrm>
            <a:off x="692694" y="1855700"/>
            <a:ext cx="2267712" cy="1710042"/>
          </a:xfrm>
          <a:prstGeom prst="rect">
            <a:avLst/>
          </a:prstGeom>
        </p:spPr>
      </p:pic>
      <p:pic>
        <p:nvPicPr>
          <p:cNvPr id="4" name="図 3">
            <a:extLst>
              <a:ext uri="{FF2B5EF4-FFF2-40B4-BE49-F238E27FC236}">
                <a16:creationId xmlns:a16="http://schemas.microsoft.com/office/drawing/2014/main" id="{467C4A7C-6037-4CED-B1BE-8DD36BC4BDDD}"/>
              </a:ext>
            </a:extLst>
          </p:cNvPr>
          <p:cNvPicPr>
            <a:picLocks noChangeAspect="1"/>
          </p:cNvPicPr>
          <p:nvPr/>
        </p:nvPicPr>
        <p:blipFill>
          <a:blip r:embed="rId3"/>
          <a:stretch>
            <a:fillRect/>
          </a:stretch>
        </p:blipFill>
        <p:spPr>
          <a:xfrm>
            <a:off x="1034943" y="5774221"/>
            <a:ext cx="1914544" cy="1416628"/>
          </a:xfrm>
          <a:prstGeom prst="rect">
            <a:avLst/>
          </a:prstGeom>
        </p:spPr>
      </p:pic>
      <p:sp>
        <p:nvSpPr>
          <p:cNvPr id="24" name="テキスト ボックス 23"/>
          <p:cNvSpPr txBox="1"/>
          <p:nvPr/>
        </p:nvSpPr>
        <p:spPr>
          <a:xfrm>
            <a:off x="28115" y="591751"/>
            <a:ext cx="2104742" cy="352489"/>
          </a:xfrm>
          <a:prstGeom prst="rect">
            <a:avLst/>
          </a:prstGeom>
          <a:solidFill>
            <a:schemeClr val="accent1">
              <a:lumMod val="20000"/>
              <a:lumOff val="80000"/>
            </a:schemeClr>
          </a:solidFill>
          <a:ln w="38100" cmpd="dbl">
            <a:solidFill>
              <a:srgbClr val="0000FF"/>
            </a:solidFill>
          </a:ln>
        </p:spPr>
        <p:txBody>
          <a:bodyPr wrap="square" tIns="90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◆道路施設の耐震補強　</a:t>
            </a:r>
            <a:endParaRPr kumimoji="1" lang="en-US" altLang="ja-JP"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6"/>
          <p:cNvSpPr txBox="1">
            <a:spLocks noChangeArrowheads="1"/>
          </p:cNvSpPr>
          <p:nvPr/>
        </p:nvSpPr>
        <p:spPr bwMode="auto">
          <a:xfrm>
            <a:off x="880518" y="3631697"/>
            <a:ext cx="1952625" cy="34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落橋防止</a:t>
            </a:r>
            <a:r>
              <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装置の設置</a:t>
            </a:r>
            <a:endParaRPr kumimoji="1" lang="en-US"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noProof="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府道 泉佐野岩出線・泉南市</a:t>
            </a:r>
            <a:r>
              <a:rPr lang="ja-JP" altLang="en-US" sz="900" noProof="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6"/>
          <p:cNvSpPr txBox="1">
            <a:spLocks noChangeArrowheads="1"/>
          </p:cNvSpPr>
          <p:nvPr/>
        </p:nvSpPr>
        <p:spPr bwMode="auto">
          <a:xfrm>
            <a:off x="4024322" y="3631697"/>
            <a:ext cx="1952625" cy="34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落橋防止対策</a:t>
            </a:r>
            <a:endParaRPr kumimoji="1" lang="en-US"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ctr">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（府道 大阪中央環状線・茨木市）</a:t>
            </a:r>
            <a:endPar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タイトル 1"/>
          <p:cNvSpPr txBox="1">
            <a:spLocks/>
          </p:cNvSpPr>
          <p:nvPr/>
        </p:nvSpPr>
        <p:spPr>
          <a:xfrm>
            <a:off x="24996" y="4969354"/>
            <a:ext cx="6833004" cy="720080"/>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南海トラフ巨大地震による津波や、近年増加している集中豪雨などの災害に対応するための対策を図ります。</a:t>
            </a:r>
            <a:r>
              <a:rPr lang="ja-JP" altLang="en-US" sz="1100" kern="100" dirty="0">
                <a:latin typeface="メイリオ" panose="020B0604030504040204" pitchFamily="50" charset="-128"/>
                <a:ea typeface="メイリオ" panose="020B0604030504040204" pitchFamily="50" charset="-128"/>
                <a:cs typeface="メイリオ" panose="020B0604030504040204" pitchFamily="50" charset="-128"/>
              </a:rPr>
              <a:t>具体的には、平成</a:t>
            </a:r>
            <a:r>
              <a:rPr lang="en-US" altLang="ja-JP" sz="1100" kern="100" dirty="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100" kern="100" dirty="0">
                <a:latin typeface="メイリオ" panose="020B0604030504040204" pitchFamily="50" charset="-128"/>
                <a:ea typeface="メイリオ" panose="020B0604030504040204" pitchFamily="50" charset="-128"/>
                <a:cs typeface="メイリオ" panose="020B0604030504040204" pitchFamily="50" charset="-128"/>
              </a:rPr>
              <a:t>年道路防災点検結果に基づく要対策箇所</a:t>
            </a:r>
            <a:r>
              <a:rPr lang="en-US" altLang="ja-JP" sz="1100" kern="100" dirty="0">
                <a:latin typeface="メイリオ" panose="020B0604030504040204" pitchFamily="50" charset="-128"/>
                <a:ea typeface="メイリオ" panose="020B0604030504040204" pitchFamily="50" charset="-128"/>
                <a:cs typeface="メイリオ" panose="020B0604030504040204" pitchFamily="50" charset="-128"/>
              </a:rPr>
              <a:t>271</a:t>
            </a:r>
            <a:r>
              <a:rPr lang="ja-JP" altLang="en-US" sz="1100" kern="100" dirty="0">
                <a:latin typeface="メイリオ" panose="020B0604030504040204" pitchFamily="50" charset="-128"/>
                <a:ea typeface="メイリオ" panose="020B0604030504040204" pitchFamily="50" charset="-128"/>
                <a:cs typeface="メイリオ" panose="020B0604030504040204" pitchFamily="50" charset="-128"/>
              </a:rPr>
              <a:t>箇所のうち、令和５年度までに</a:t>
            </a:r>
            <a:r>
              <a:rPr lang="en-US" altLang="ja-JP" sz="1100" kern="100" dirty="0">
                <a:latin typeface="メイリオ" panose="020B0604030504040204" pitchFamily="50" charset="-128"/>
                <a:ea typeface="メイリオ" panose="020B0604030504040204" pitchFamily="50" charset="-128"/>
                <a:cs typeface="メイリオ" panose="020B0604030504040204" pitchFamily="50" charset="-128"/>
              </a:rPr>
              <a:t>220</a:t>
            </a:r>
            <a:r>
              <a:rPr lang="ja-JP" altLang="en-US" sz="1100" kern="100" dirty="0">
                <a:latin typeface="メイリオ" panose="020B0604030504040204" pitchFamily="50" charset="-128"/>
                <a:ea typeface="メイリオ" panose="020B0604030504040204" pitchFamily="50" charset="-128"/>
                <a:cs typeface="メイリオ" panose="020B0604030504040204" pitchFamily="50" charset="-128"/>
              </a:rPr>
              <a:t>箇所が対策済、令和６年度中に残る</a:t>
            </a:r>
            <a:r>
              <a:rPr lang="en-US" altLang="ja-JP" sz="1100" kern="100" dirty="0">
                <a:latin typeface="メイリオ" panose="020B0604030504040204" pitchFamily="50" charset="-128"/>
                <a:ea typeface="メイリオ" panose="020B0604030504040204" pitchFamily="50" charset="-128"/>
                <a:cs typeface="メイリオ" panose="020B0604030504040204" pitchFamily="50" charset="-128"/>
              </a:rPr>
              <a:t>51</a:t>
            </a:r>
            <a:r>
              <a:rPr lang="ja-JP" altLang="en-US" sz="1100" kern="100" dirty="0">
                <a:latin typeface="メイリオ" panose="020B0604030504040204" pitchFamily="50" charset="-128"/>
                <a:ea typeface="メイリオ" panose="020B0604030504040204" pitchFamily="50" charset="-128"/>
                <a:cs typeface="メイリオ" panose="020B0604030504040204" pitchFamily="50" charset="-128"/>
              </a:rPr>
              <a:t>箇所の対策を図ります。</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テキスト ボックス 50"/>
          <p:cNvSpPr txBox="1"/>
          <p:nvPr/>
        </p:nvSpPr>
        <p:spPr>
          <a:xfrm>
            <a:off x="25351" y="4585652"/>
            <a:ext cx="2116945" cy="352489"/>
          </a:xfrm>
          <a:prstGeom prst="rect">
            <a:avLst/>
          </a:prstGeom>
          <a:solidFill>
            <a:schemeClr val="accent1">
              <a:lumMod val="20000"/>
              <a:lumOff val="80000"/>
            </a:schemeClr>
          </a:solidFill>
          <a:ln w="38100" cmpd="dbl">
            <a:solidFill>
              <a:srgbClr val="0000FF"/>
            </a:solidFill>
          </a:ln>
        </p:spPr>
        <p:txBody>
          <a:bodyPr wrap="square" tIns="90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◆道路施設の災害対策　　</a:t>
            </a:r>
          </a:p>
        </p:txBody>
      </p:sp>
      <p:sp>
        <p:nvSpPr>
          <p:cNvPr id="37" name="Text Box 215"/>
          <p:cNvSpPr txBox="1">
            <a:spLocks noChangeArrowheads="1"/>
          </p:cNvSpPr>
          <p:nvPr/>
        </p:nvSpPr>
        <p:spPr bwMode="auto">
          <a:xfrm>
            <a:off x="184696" y="3996328"/>
            <a:ext cx="6546246" cy="480366"/>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ctr" anchorCtr="0" upright="1">
            <a:noAutofit/>
          </a:bodyPr>
          <a:lstStyle/>
          <a:p>
            <a:pPr lvl="0">
              <a:defRPr/>
            </a:pP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lang="ja-JP" altLang="en-US" sz="1050" b="1" noProof="0" dirty="0">
                <a:latin typeface="メイリオ" panose="020B0604030504040204" pitchFamily="50" charset="-128"/>
                <a:ea typeface="メイリオ" panose="020B0604030504040204" pitchFamily="50" charset="-128"/>
                <a:cs typeface="メイリオ" panose="020B0604030504040204" pitchFamily="50" charset="-128"/>
              </a:rPr>
              <a:t>６</a:t>
            </a: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の主な事業箇所＞</a:t>
            </a:r>
            <a:endParaRPr kumimoji="1" lang="en-US" altLang="ja-JP"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府</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道 大阪中央環状線　古江橋（吹田市）</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など</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6"/>
          <p:cNvSpPr txBox="1">
            <a:spLocks noChangeArrowheads="1"/>
          </p:cNvSpPr>
          <p:nvPr/>
        </p:nvSpPr>
        <p:spPr bwMode="auto">
          <a:xfrm>
            <a:off x="3785371" y="8901431"/>
            <a:ext cx="2159464" cy="34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578" tIns="34790" rIns="69578" bIns="3479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道路情報提供装置</a:t>
            </a:r>
            <a:endParaRPr kumimoji="1" lang="en-US" altLang="zh-TW"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defRPr/>
            </a:pPr>
            <a:r>
              <a:rPr lang="ja-JP" altLang="en-US" sz="900" dirty="0">
                <a:latin typeface="メイリオ" panose="020B0604030504040204" pitchFamily="50" charset="-128"/>
                <a:ea typeface="メイリオ" panose="020B0604030504040204" pitchFamily="50" charset="-128"/>
              </a:rPr>
              <a:t>（府道 泉佐野岩出線・泉佐野市）</a:t>
            </a:r>
            <a:endParaRPr kumimoji="1" lang="ja-JP" altLang="en-US" sz="9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テキスト ボックス 1"/>
          <p:cNvSpPr txBox="1">
            <a:spLocks noChangeArrowheads="1"/>
          </p:cNvSpPr>
          <p:nvPr/>
        </p:nvSpPr>
        <p:spPr bwMode="auto">
          <a:xfrm>
            <a:off x="611904" y="8903899"/>
            <a:ext cx="2757524" cy="370901"/>
          </a:xfrm>
          <a:prstGeom prst="rect">
            <a:avLst/>
          </a:prstGeom>
          <a:noFill/>
          <a:ln w="9525">
            <a:noFill/>
            <a:miter lim="800000"/>
            <a:headEnd/>
            <a:tailEnd/>
          </a:ln>
        </p:spPr>
        <p:txBody>
          <a:bodyPr wrap="square" lIns="92994" tIns="46497" rIns="92994" bIns="4649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空気式遮断機による通行規制</a:t>
            </a:r>
            <a:endParaRPr kumimoji="1" lang="en-US" altLang="ja-JP"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ctr" eaLnBrk="1" hangingPunct="1">
              <a:defRPr/>
            </a:pP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（府道 </a:t>
            </a:r>
            <a:r>
              <a:rPr lang="zh-TW" altLang="en-US" sz="900" dirty="0">
                <a:latin typeface="メイリオ" panose="020B0604030504040204" pitchFamily="50" charset="-128"/>
                <a:ea typeface="メイリオ" panose="020B0604030504040204" pitchFamily="50" charset="-128"/>
                <a:cs typeface="メイリオ" panose="020B0604030504040204" pitchFamily="50" charset="-128"/>
              </a:rPr>
              <a:t>河内長野千早城跡線</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・河内長野市小深）</a:t>
            </a:r>
            <a:endPar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Text Box 215"/>
          <p:cNvSpPr txBox="1">
            <a:spLocks noChangeArrowheads="1"/>
          </p:cNvSpPr>
          <p:nvPr/>
        </p:nvSpPr>
        <p:spPr bwMode="auto">
          <a:xfrm>
            <a:off x="196108" y="9288142"/>
            <a:ext cx="6534833" cy="449136"/>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ctr" anchorCtr="0" upright="1">
            <a:noAutofit/>
          </a:bodyPr>
          <a:lstStyle/>
          <a:p>
            <a:pPr lvl="0">
              <a:defRPr/>
            </a:pP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lang="ja-JP" altLang="en-US" sz="1050" b="1" noProof="0" dirty="0">
                <a:latin typeface="メイリオ" panose="020B0604030504040204" pitchFamily="50" charset="-128"/>
                <a:ea typeface="メイリオ" panose="020B0604030504040204" pitchFamily="50" charset="-128"/>
                <a:cs typeface="メイリオ" panose="020B0604030504040204" pitchFamily="50" charset="-128"/>
              </a:rPr>
              <a:t>６</a:t>
            </a: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の主な事業箇所＞</a:t>
            </a:r>
            <a:endParaRPr kumimoji="1" lang="en-US" altLang="ja-JP"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府道 加賀田片添線</a:t>
            </a:r>
            <a:r>
              <a:rPr kumimoji="1" lang="zh-CN"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河内長野市</a:t>
            </a:r>
            <a:r>
              <a:rPr kumimoji="1" lang="zh-CN"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、府道 木ノ本岬線</a:t>
            </a:r>
            <a:r>
              <a:rPr kumimoji="1" lang="zh-CN"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岬町</a:t>
            </a:r>
            <a:r>
              <a:rPr kumimoji="1" lang="zh-CN"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など　　　　</a:t>
            </a:r>
            <a:r>
              <a:rPr kumimoji="1" lang="ja-JP"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テキスト ボックス 1"/>
          <p:cNvSpPr txBox="1">
            <a:spLocks noChangeArrowheads="1"/>
          </p:cNvSpPr>
          <p:nvPr/>
        </p:nvSpPr>
        <p:spPr bwMode="auto">
          <a:xfrm>
            <a:off x="1926358" y="7207821"/>
            <a:ext cx="2996678" cy="232402"/>
          </a:xfrm>
          <a:prstGeom prst="rect">
            <a:avLst/>
          </a:prstGeom>
          <a:noFill/>
          <a:ln w="9525">
            <a:noFill/>
            <a:miter lim="800000"/>
            <a:headEnd/>
            <a:tailEnd/>
          </a:ln>
        </p:spPr>
        <p:txBody>
          <a:bodyPr wrap="square" lIns="92994" tIns="46497" rIns="92994" bIns="4649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道路法面対策（府道 茨木能勢線・</a:t>
            </a:r>
            <a:r>
              <a:rPr lang="zh-TW" altLang="en-US" sz="900" dirty="0">
                <a:latin typeface="メイリオ" panose="020B0604030504040204" pitchFamily="50" charset="-128"/>
                <a:ea typeface="メイリオ" panose="020B0604030504040204" pitchFamily="50" charset="-128"/>
                <a:cs typeface="メイリオ" panose="020B0604030504040204" pitchFamily="50" charset="-128"/>
              </a:rPr>
              <a:t>豊能郡</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豊能町）</a:t>
            </a:r>
          </a:p>
        </p:txBody>
      </p:sp>
      <p:sp>
        <p:nvSpPr>
          <p:cNvPr id="54" name="テキスト ボックス 53">
            <a:extLst>
              <a:ext uri="{FF2B5EF4-FFF2-40B4-BE49-F238E27FC236}">
                <a16:creationId xmlns:a16="http://schemas.microsoft.com/office/drawing/2014/main" id="{F31E0D6F-9616-49B8-83BD-AED920B96993}"/>
              </a:ext>
            </a:extLst>
          </p:cNvPr>
          <p:cNvSpPr txBox="1"/>
          <p:nvPr/>
        </p:nvSpPr>
        <p:spPr>
          <a:xfrm>
            <a:off x="1276677" y="5608261"/>
            <a:ext cx="1630665" cy="153888"/>
          </a:xfrm>
          <a:prstGeom prst="rect">
            <a:avLst/>
          </a:prstGeom>
          <a:noFill/>
        </p:spPr>
        <p:txBody>
          <a:bodyPr wrap="square" lIns="0" tIns="0" rIns="0" bIns="0" rtlCol="0">
            <a:spAutoFit/>
          </a:bodyPr>
          <a:lstStyle/>
          <a:p>
            <a:pPr algn="ct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整備前</a:t>
            </a:r>
            <a:r>
              <a:rPr kumimoji="1" lang="en-US" altLang="ja-JP" sz="1000" dirty="0">
                <a:latin typeface="メイリオ" panose="020B0604030504040204" pitchFamily="50" charset="-128"/>
                <a:ea typeface="メイリオ" panose="020B0604030504040204" pitchFamily="50" charset="-128"/>
              </a:rPr>
              <a:t>】</a:t>
            </a:r>
            <a:endParaRPr kumimoji="1" lang="ja-JP" altLang="en-US" sz="1000" dirty="0">
              <a:latin typeface="メイリオ" panose="020B0604030504040204" pitchFamily="50" charset="-128"/>
              <a:ea typeface="メイリオ" panose="020B0604030504040204" pitchFamily="50" charset="-128"/>
            </a:endParaRPr>
          </a:p>
        </p:txBody>
      </p:sp>
      <p:sp>
        <p:nvSpPr>
          <p:cNvPr id="56" name="テキスト ボックス 55">
            <a:extLst>
              <a:ext uri="{FF2B5EF4-FFF2-40B4-BE49-F238E27FC236}">
                <a16:creationId xmlns:a16="http://schemas.microsoft.com/office/drawing/2014/main" id="{F31E0D6F-9616-49B8-83BD-AED920B96993}"/>
              </a:ext>
            </a:extLst>
          </p:cNvPr>
          <p:cNvSpPr txBox="1"/>
          <p:nvPr/>
        </p:nvSpPr>
        <p:spPr>
          <a:xfrm>
            <a:off x="3918735" y="5603395"/>
            <a:ext cx="1630665" cy="153888"/>
          </a:xfrm>
          <a:prstGeom prst="rect">
            <a:avLst/>
          </a:prstGeom>
          <a:noFill/>
        </p:spPr>
        <p:txBody>
          <a:bodyPr wrap="square" lIns="0" tIns="0" rIns="0" bIns="0" rtlCol="0">
            <a:spAutoFit/>
          </a:bodyPr>
          <a:lstStyle/>
          <a:p>
            <a:pPr algn="ctr"/>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整備後</a:t>
            </a:r>
            <a:r>
              <a:rPr kumimoji="1" lang="en-US" altLang="ja-JP" sz="1000" dirty="0">
                <a:latin typeface="メイリオ" panose="020B0604030504040204" pitchFamily="50" charset="-128"/>
                <a:ea typeface="メイリオ" panose="020B0604030504040204" pitchFamily="50" charset="-128"/>
              </a:rPr>
              <a:t>】</a:t>
            </a:r>
            <a:endParaRPr kumimoji="1" lang="ja-JP" altLang="en-US" sz="1000" dirty="0">
              <a:latin typeface="メイリオ" panose="020B0604030504040204" pitchFamily="50" charset="-128"/>
              <a:ea typeface="メイリオ" panose="020B0604030504040204" pitchFamily="50" charset="-128"/>
            </a:endParaRPr>
          </a:p>
        </p:txBody>
      </p:sp>
      <p:sp>
        <p:nvSpPr>
          <p:cNvPr id="57" name="右矢印 56"/>
          <p:cNvSpPr/>
          <p:nvPr/>
        </p:nvSpPr>
        <p:spPr>
          <a:xfrm>
            <a:off x="3287655" y="5945688"/>
            <a:ext cx="282689" cy="1029223"/>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61" name="タイトル 1"/>
          <p:cNvSpPr txBox="1">
            <a:spLocks/>
          </p:cNvSpPr>
          <p:nvPr/>
        </p:nvSpPr>
        <p:spPr>
          <a:xfrm>
            <a:off x="16850" y="25351"/>
            <a:ext cx="6929425"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２：災害に強い都市の構築</a:t>
            </a:r>
          </a:p>
        </p:txBody>
      </p:sp>
      <p:sp>
        <p:nvSpPr>
          <p:cNvPr id="62" name="角丸四角形 61"/>
          <p:cNvSpPr/>
          <p:nvPr/>
        </p:nvSpPr>
        <p:spPr>
          <a:xfrm>
            <a:off x="24996" y="73037"/>
            <a:ext cx="6746026" cy="396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9" name="タイトル 1"/>
          <p:cNvSpPr txBox="1">
            <a:spLocks/>
          </p:cNvSpPr>
          <p:nvPr/>
        </p:nvSpPr>
        <p:spPr>
          <a:xfrm>
            <a:off x="0" y="942418"/>
            <a:ext cx="6771022" cy="921125"/>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80975" lvl="0" indent="-180975" algn="l">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「大阪府都市整備部 地震防災アクションプログラム」</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月発行・令和</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月改定</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の実施計</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180975" lvl="0" indent="-180975" algn="l">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画に基づき、大規模災害時に緊急車両が確実に通行できるよう、道路橋の耐震化を図ります。具体的には、</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180975" lvl="0" indent="-180975" algn="l">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広域緊急交通路の橋長</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15m</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未満の橋梁など</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46</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橋のうち、令和５年度までに</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橋が耐震化済、令和６年度</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180975" lvl="0" indent="-180975" algn="l">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中に残る</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橋の耐震化を図ります。また、大河川を跨ぐ橋梁など</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53</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橋の耐震化も順次、着手していき</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180975" lvl="0" indent="-180975" algn="l">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ます。（令和５年度までに３橋が耐震化済）</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a:extLst>
              <a:ext uri="{FF2B5EF4-FFF2-40B4-BE49-F238E27FC236}">
                <a16:creationId xmlns:a16="http://schemas.microsoft.com/office/drawing/2014/main" id="{095E2E36-5707-42C1-93B0-59FA7933AB87}"/>
              </a:ext>
            </a:extLst>
          </p:cNvPr>
          <p:cNvPicPr>
            <a:picLocks noChangeAspect="1"/>
          </p:cNvPicPr>
          <p:nvPr/>
        </p:nvPicPr>
        <p:blipFill rotWithShape="1">
          <a:blip r:embed="rId4"/>
          <a:srcRect r="408" b="7687"/>
          <a:stretch/>
        </p:blipFill>
        <p:spPr>
          <a:xfrm>
            <a:off x="1037306" y="7479443"/>
            <a:ext cx="1906721" cy="1422944"/>
          </a:xfrm>
          <a:prstGeom prst="rect">
            <a:avLst/>
          </a:prstGeom>
        </p:spPr>
      </p:pic>
      <p:pic>
        <p:nvPicPr>
          <p:cNvPr id="8" name="図 7">
            <a:extLst>
              <a:ext uri="{FF2B5EF4-FFF2-40B4-BE49-F238E27FC236}">
                <a16:creationId xmlns:a16="http://schemas.microsoft.com/office/drawing/2014/main" id="{86933330-3C72-4E28-8707-8CC7043FFCEB}"/>
              </a:ext>
            </a:extLst>
          </p:cNvPr>
          <p:cNvPicPr>
            <a:picLocks noChangeAspect="1"/>
          </p:cNvPicPr>
          <p:nvPr/>
        </p:nvPicPr>
        <p:blipFill rotWithShape="1">
          <a:blip r:embed="rId5"/>
          <a:srcRect t="1" b="3494"/>
          <a:stretch/>
        </p:blipFill>
        <p:spPr>
          <a:xfrm>
            <a:off x="3913972" y="5778984"/>
            <a:ext cx="1907025" cy="1423938"/>
          </a:xfrm>
          <a:prstGeom prst="rect">
            <a:avLst/>
          </a:prstGeom>
        </p:spPr>
      </p:pic>
      <p:pic>
        <p:nvPicPr>
          <p:cNvPr id="15" name="図 14">
            <a:extLst>
              <a:ext uri="{FF2B5EF4-FFF2-40B4-BE49-F238E27FC236}">
                <a16:creationId xmlns:a16="http://schemas.microsoft.com/office/drawing/2014/main" id="{6272D618-C9F5-423D-9554-3D9FCFCD1266}"/>
              </a:ext>
            </a:extLst>
          </p:cNvPr>
          <p:cNvPicPr>
            <a:picLocks noChangeAspect="1"/>
          </p:cNvPicPr>
          <p:nvPr/>
        </p:nvPicPr>
        <p:blipFill rotWithShape="1">
          <a:blip r:embed="rId6"/>
          <a:srcRect t="7375"/>
          <a:stretch/>
        </p:blipFill>
        <p:spPr>
          <a:xfrm>
            <a:off x="3913972" y="7479443"/>
            <a:ext cx="1902262" cy="1416628"/>
          </a:xfrm>
          <a:prstGeom prst="rect">
            <a:avLst/>
          </a:prstGeom>
        </p:spPr>
      </p:pic>
      <p:pic>
        <p:nvPicPr>
          <p:cNvPr id="7" name="図 6">
            <a:extLst>
              <a:ext uri="{FF2B5EF4-FFF2-40B4-BE49-F238E27FC236}">
                <a16:creationId xmlns:a16="http://schemas.microsoft.com/office/drawing/2014/main" id="{C38FE070-A637-45FD-9087-FC8B39D3B1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97594" y="1878214"/>
            <a:ext cx="2267712" cy="1700784"/>
          </a:xfrm>
          <a:prstGeom prst="rect">
            <a:avLst/>
          </a:prstGeom>
        </p:spPr>
      </p:pic>
      <p:sp>
        <p:nvSpPr>
          <p:cNvPr id="33" name="AutoShape 23">
            <a:extLst>
              <a:ext uri="{FF2B5EF4-FFF2-40B4-BE49-F238E27FC236}">
                <a16:creationId xmlns:a16="http://schemas.microsoft.com/office/drawing/2014/main" id="{AAAC6D85-FBD4-4171-B61D-EA3717AF49F0}"/>
              </a:ext>
            </a:extLst>
          </p:cNvPr>
          <p:cNvSpPr>
            <a:spLocks noChangeArrowheads="1"/>
          </p:cNvSpPr>
          <p:nvPr/>
        </p:nvSpPr>
        <p:spPr bwMode="auto">
          <a:xfrm>
            <a:off x="324467" y="2091769"/>
            <a:ext cx="872285" cy="180635"/>
          </a:xfrm>
          <a:prstGeom prst="wedgeRectCallout">
            <a:avLst>
              <a:gd name="adj1" fmla="val 64678"/>
              <a:gd name="adj2" fmla="val 229142"/>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落橋防止装置</a:t>
            </a:r>
          </a:p>
        </p:txBody>
      </p:sp>
      <p:sp>
        <p:nvSpPr>
          <p:cNvPr id="10" name="楕円 9">
            <a:extLst>
              <a:ext uri="{FF2B5EF4-FFF2-40B4-BE49-F238E27FC236}">
                <a16:creationId xmlns:a16="http://schemas.microsoft.com/office/drawing/2014/main" id="{568CF625-7987-4EC7-817B-3EC92D048E8E}"/>
              </a:ext>
            </a:extLst>
          </p:cNvPr>
          <p:cNvSpPr/>
          <p:nvPr/>
        </p:nvSpPr>
        <p:spPr>
          <a:xfrm rot="19800000">
            <a:off x="673873" y="2628906"/>
            <a:ext cx="1210720" cy="333695"/>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8" name="テキスト ボックス 27">
            <a:extLst>
              <a:ext uri="{FF2B5EF4-FFF2-40B4-BE49-F238E27FC236}">
                <a16:creationId xmlns:a16="http://schemas.microsoft.com/office/drawing/2014/main" id="{1F9FE7E7-7E4F-4535-A9DE-27C78212BC3B}"/>
              </a:ext>
            </a:extLst>
          </p:cNvPr>
          <p:cNvSpPr txBox="1"/>
          <p:nvPr/>
        </p:nvSpPr>
        <p:spPr>
          <a:xfrm>
            <a:off x="6597352" y="9706109"/>
            <a:ext cx="235962" cy="215444"/>
          </a:xfrm>
          <a:prstGeom prst="rect">
            <a:avLst/>
          </a:prstGeom>
          <a:noFill/>
        </p:spPr>
        <p:txBody>
          <a:bodyPr wrap="none" rtlCol="0">
            <a:spAutoFit/>
          </a:bodyPr>
          <a:lstStyle/>
          <a:p>
            <a:r>
              <a:rPr kumimoji="1" lang="en-US" altLang="ja-JP" sz="800" dirty="0"/>
              <a:t>5</a:t>
            </a:r>
            <a:endParaRPr kumimoji="1" lang="ja-JP" altLang="en-US" sz="800" dirty="0"/>
          </a:p>
        </p:txBody>
      </p:sp>
    </p:spTree>
    <p:extLst>
      <p:ext uri="{BB962C8B-B14F-4D97-AF65-F5344CB8AC3E}">
        <p14:creationId xmlns:p14="http://schemas.microsoft.com/office/powerpoint/2010/main" val="971082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21764" y="101942"/>
            <a:ext cx="1744702" cy="352489"/>
          </a:xfrm>
          <a:prstGeom prst="rect">
            <a:avLst/>
          </a:prstGeom>
          <a:solidFill>
            <a:schemeClr val="accent1">
              <a:lumMod val="20000"/>
              <a:lumOff val="80000"/>
            </a:schemeClr>
          </a:solidFill>
          <a:ln w="38100" cmpd="dbl">
            <a:solidFill>
              <a:srgbClr val="0000FF"/>
            </a:solidFill>
          </a:ln>
        </p:spPr>
        <p:txBody>
          <a:bodyPr wrap="square" t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◆道路の無電柱化　　</a:t>
            </a:r>
          </a:p>
        </p:txBody>
      </p:sp>
      <p:sp>
        <p:nvSpPr>
          <p:cNvPr id="39" name="タイトル 1"/>
          <p:cNvSpPr txBox="1">
            <a:spLocks/>
          </p:cNvSpPr>
          <p:nvPr/>
        </p:nvSpPr>
        <p:spPr>
          <a:xfrm>
            <a:off x="-14208" y="501087"/>
            <a:ext cx="6872208" cy="792088"/>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1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令和４</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４</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月改定の「</a:t>
            </a:r>
            <a:r>
              <a:rPr kumimoji="1" lang="zh-TW"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大阪府無電柱化推進計画</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に基づき、都市防災の向上や安全で快適な歩行空間の確保、良好な都市景観の確保の観点から無電柱化を推進します。また、大阪府無電柱化地方部会の市町村部会などにおいて、情報共有や技術支援を行い、市町村管理道路の無電柱化も促進します。</a:t>
            </a:r>
          </a:p>
        </p:txBody>
      </p:sp>
      <p:sp>
        <p:nvSpPr>
          <p:cNvPr id="44" name="Text Box 215"/>
          <p:cNvSpPr txBox="1">
            <a:spLocks noChangeArrowheads="1"/>
          </p:cNvSpPr>
          <p:nvPr/>
        </p:nvSpPr>
        <p:spPr bwMode="auto">
          <a:xfrm>
            <a:off x="192548" y="7205446"/>
            <a:ext cx="6538394" cy="686901"/>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ctr" anchorCtr="0" upright="1">
            <a:noAutofit/>
          </a:bodyPr>
          <a:lstStyle/>
          <a:p>
            <a:pPr lvl="0">
              <a:defRPr/>
            </a:pP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lang="ja-JP" altLang="en-US" sz="1050" b="1" noProof="0" dirty="0">
                <a:latin typeface="メイリオ" panose="020B0604030504040204" pitchFamily="50" charset="-128"/>
                <a:ea typeface="メイリオ" panose="020B0604030504040204" pitchFamily="50" charset="-128"/>
                <a:cs typeface="メイリオ" panose="020B0604030504040204" pitchFamily="50" charset="-128"/>
              </a:rPr>
              <a:t>６</a:t>
            </a:r>
            <a:r>
              <a:rPr kumimoji="1" lang="ja-JP" altLang="en-US" sz="105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の主な事業路線＞</a:t>
            </a:r>
            <a:endParaRPr kumimoji="1" lang="en-US" altLang="ja-JP"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国道 </a:t>
            </a:r>
            <a:r>
              <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176</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号（豊中市）、府道 </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伏見柳谷高槻線（高槻市）</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、府道 京都守口線（守口市）、</a:t>
            </a:r>
            <a:endPar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府道 大阪港八尾線（八尾市）、国道 </a:t>
            </a: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480</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号（和泉市）</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など</a:t>
            </a:r>
          </a:p>
        </p:txBody>
      </p:sp>
      <p:grpSp>
        <p:nvGrpSpPr>
          <p:cNvPr id="2" name="グループ化 1">
            <a:extLst>
              <a:ext uri="{FF2B5EF4-FFF2-40B4-BE49-F238E27FC236}">
                <a16:creationId xmlns:a16="http://schemas.microsoft.com/office/drawing/2014/main" id="{CFE9FE3B-07EA-4A33-A4F4-3680EA5C3CD6}"/>
              </a:ext>
            </a:extLst>
          </p:cNvPr>
          <p:cNvGrpSpPr/>
          <p:nvPr/>
        </p:nvGrpSpPr>
        <p:grpSpPr>
          <a:xfrm>
            <a:off x="522645" y="1372366"/>
            <a:ext cx="5848602" cy="5964145"/>
            <a:chOff x="620688" y="1451342"/>
            <a:chExt cx="5848602" cy="5964145"/>
          </a:xfrm>
        </p:grpSpPr>
        <p:sp>
          <p:nvSpPr>
            <p:cNvPr id="71" name="テキスト ボックス 70"/>
            <p:cNvSpPr txBox="1"/>
            <p:nvPr/>
          </p:nvSpPr>
          <p:spPr>
            <a:xfrm>
              <a:off x="717550" y="1497809"/>
              <a:ext cx="5715848"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大阪府無電柱化推進計画</a:t>
              </a:r>
              <a:r>
                <a:rPr kumimoji="1" lang="en-US" altLang="ja-JP" sz="1100" b="1" i="0" u="sng"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sng"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概要</a:t>
              </a:r>
              <a:r>
                <a:rPr kumimoji="1" lang="en-US" altLang="ja-JP" sz="1100" b="1" i="0" u="sng"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■無電柱化の目的、優先的に取り組む箇所について</a:t>
              </a:r>
              <a:endPar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①都市防災の向上</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広域緊急交通路（</a:t>
              </a:r>
              <a:r>
                <a:rPr lang="ja-JP" altLang="en-US" sz="1100" dirty="0">
                  <a:latin typeface="Meiryo UI" panose="020B0604030504040204" pitchFamily="50" charset="-128"/>
                  <a:ea typeface="Meiryo UI" panose="020B0604030504040204" pitchFamily="50" charset="-128"/>
                </a:rPr>
                <a:t>重点</a:t>
              </a:r>
              <a:r>
                <a:rPr lang="en-US" altLang="ja-JP" sz="1100" dirty="0">
                  <a:latin typeface="Meiryo UI" panose="020B0604030504040204" pitchFamily="50" charset="-128"/>
                  <a:ea typeface="Meiryo UI" panose="020B0604030504040204" pitchFamily="50" charset="-128"/>
                </a:rPr>
                <a:t>14</a:t>
              </a:r>
              <a:r>
                <a:rPr lang="ja-JP" altLang="en-US" sz="1100" dirty="0">
                  <a:latin typeface="Meiryo UI" panose="020B0604030504040204" pitchFamily="50" charset="-128"/>
                  <a:ea typeface="Meiryo UI" panose="020B0604030504040204" pitchFamily="50" charset="-128"/>
                </a:rPr>
                <a:t>路線）のうち、後方支援</a:t>
              </a:r>
              <a:endParaRPr lang="en-US" altLang="ja-JP" sz="1100" dirty="0">
                <a:latin typeface="Meiryo UI" panose="020B0604030504040204" pitchFamily="50" charset="-128"/>
                <a:ea typeface="Meiryo UI" panose="020B0604030504040204" pitchFamily="50" charset="-128"/>
              </a:endParaRPr>
            </a:p>
            <a:p>
              <a:pPr lvl="0">
                <a:defRPr/>
              </a:pPr>
              <a:r>
                <a:rPr lang="ja-JP" altLang="en-US" sz="1100" dirty="0">
                  <a:latin typeface="Meiryo UI" panose="020B0604030504040204" pitchFamily="50" charset="-128"/>
                  <a:ea typeface="Meiryo UI" panose="020B0604030504040204" pitchFamily="50" charset="-128"/>
                </a:rPr>
                <a:t>　　　　 活動拠点から、</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南海トラフ巨大地震などの大規模地</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震で大きな被害が想定される都心部や沿岸部へ向</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かう緊急車両の通行ルートや防災拠点へアクセス</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する道路及び密集市街地事業地区内の幹線道路</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②安全で快適な歩行空間の確保</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バリアフリー</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法に基づく、</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特定道路や生活関連</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経路で、市町村と連携が図れる箇所</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③良好な都市景観の確保</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観光地周辺の道路や市町村の</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市街地開発事業等</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で、</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一体的に整備が図れる箇所</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上記に関わらず、市街地における新設道路は無電柱化</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■無電柱化を推進する方策</a:t>
              </a:r>
              <a:endParaRPr kumimoji="1" lang="en-US" altLang="ja-JP" sz="11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①広域緊急交通路の無電柱化を加速（５か年加速化対策予算などの積極的な活用）</a:t>
              </a:r>
              <a:endParaRPr kumimoji="1" lang="en-US" altLang="ja-JP"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noProof="0" dirty="0">
                  <a:latin typeface="メイリオ" panose="020B0604030504040204" pitchFamily="50" charset="-128"/>
                  <a:ea typeface="メイリオ" panose="020B0604030504040204" pitchFamily="50" charset="-128"/>
                  <a:cs typeface="メイリオ" panose="020B0604030504040204" pitchFamily="50" charset="-128"/>
                </a:rPr>
                <a:t>②低コスト手法の導入</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（既存設備を利活用した整備、埋設位置を浅くした整備）</a:t>
              </a:r>
            </a:p>
            <a:p>
              <a:pPr lvl="0">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③道路の占用制限など（電柱新設を禁止する占用制限）</a:t>
              </a:r>
            </a:p>
            <a:p>
              <a:pPr lvl="0">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④関係者相互の連携・協力と市町村への技術支援</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kumimoji="1" lang="ja-JP" altLang="en-US" sz="1100" b="0" i="0" u="none" strike="noStrike" kern="1200" cap="none" spc="0" normalizeH="0" baseline="0" noProof="0" dirty="0">
                  <a:ln>
                    <a:noFill/>
                  </a:ln>
                  <a:solidFill>
                    <a:srgbClr val="0000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45" name="角丸四角形 44"/>
            <p:cNvSpPr/>
            <p:nvPr/>
          </p:nvSpPr>
          <p:spPr>
            <a:xfrm>
              <a:off x="620688" y="1451342"/>
              <a:ext cx="5848602" cy="5734411"/>
            </a:xfrm>
            <a:prstGeom prst="roundRect">
              <a:avLst>
                <a:gd name="adj" fmla="val 4340"/>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48" name="グループ化 47"/>
            <p:cNvGrpSpPr/>
            <p:nvPr/>
          </p:nvGrpSpPr>
          <p:grpSpPr>
            <a:xfrm>
              <a:off x="4556432" y="1548284"/>
              <a:ext cx="1489710" cy="1176736"/>
              <a:chOff x="4711418" y="1734064"/>
              <a:chExt cx="1489710" cy="1176736"/>
            </a:xfrm>
          </p:grpSpPr>
          <p:pic>
            <p:nvPicPr>
              <p:cNvPr id="49" name="図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1418" y="1734064"/>
                <a:ext cx="1489710" cy="990293"/>
              </a:xfrm>
              <a:prstGeom prst="rect">
                <a:avLst/>
              </a:prstGeom>
            </p:spPr>
          </p:pic>
          <p:sp>
            <p:nvSpPr>
              <p:cNvPr id="50" name="Rectangle 431"/>
              <p:cNvSpPr>
                <a:spLocks noChangeArrowheads="1"/>
              </p:cNvSpPr>
              <p:nvPr/>
            </p:nvSpPr>
            <p:spPr bwMode="auto">
              <a:xfrm>
                <a:off x="4931498" y="2784144"/>
                <a:ext cx="1053606" cy="126656"/>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倒壊による道路閉鎖</a:t>
                </a:r>
              </a:p>
            </p:txBody>
          </p:sp>
        </p:grpSp>
        <p:grpSp>
          <p:nvGrpSpPr>
            <p:cNvPr id="51" name="グループ化 50"/>
            <p:cNvGrpSpPr/>
            <p:nvPr/>
          </p:nvGrpSpPr>
          <p:grpSpPr>
            <a:xfrm>
              <a:off x="4556432" y="2770767"/>
              <a:ext cx="1482522" cy="1162514"/>
              <a:chOff x="4711418" y="2907752"/>
              <a:chExt cx="1482522" cy="1162514"/>
            </a:xfrm>
          </p:grpSpPr>
          <p:pic>
            <p:nvPicPr>
              <p:cNvPr id="52" name="図 51"/>
              <p:cNvPicPr>
                <a:picLocks noChangeAspect="1"/>
              </p:cNvPicPr>
              <p:nvPr/>
            </p:nvPicPr>
            <p:blipFill rotWithShape="1">
              <a:blip r:embed="rId4" cstate="print">
                <a:extLst>
                  <a:ext uri="{28A0092B-C50C-407E-A947-70E740481C1C}">
                    <a14:useLocalDpi xmlns:a14="http://schemas.microsoft.com/office/drawing/2010/main" val="0"/>
                  </a:ext>
                </a:extLst>
              </a:blip>
              <a:srcRect t="10598" b="1"/>
              <a:stretch/>
            </p:blipFill>
            <p:spPr>
              <a:xfrm>
                <a:off x="4711418" y="2907752"/>
                <a:ext cx="1482522" cy="990293"/>
              </a:xfrm>
              <a:prstGeom prst="rect">
                <a:avLst/>
              </a:prstGeom>
            </p:spPr>
          </p:pic>
          <p:sp>
            <p:nvSpPr>
              <p:cNvPr id="53" name="Rectangle 431"/>
              <p:cNvSpPr>
                <a:spLocks noChangeArrowheads="1"/>
              </p:cNvSpPr>
              <p:nvPr/>
            </p:nvSpPr>
            <p:spPr bwMode="auto">
              <a:xfrm>
                <a:off x="4923248" y="3943610"/>
                <a:ext cx="1053606" cy="126656"/>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歩行空間の阻害</a:t>
                </a:r>
              </a:p>
            </p:txBody>
          </p:sp>
        </p:grpSp>
        <p:grpSp>
          <p:nvGrpSpPr>
            <p:cNvPr id="54" name="グループ化 53"/>
            <p:cNvGrpSpPr/>
            <p:nvPr/>
          </p:nvGrpSpPr>
          <p:grpSpPr>
            <a:xfrm>
              <a:off x="4553536" y="3993250"/>
              <a:ext cx="1485418" cy="1153984"/>
              <a:chOff x="4725144" y="4086685"/>
              <a:chExt cx="1485418" cy="1153984"/>
            </a:xfrm>
          </p:grpSpPr>
          <p:pic>
            <p:nvPicPr>
              <p:cNvPr id="55" name="図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5144" y="4086685"/>
                <a:ext cx="1485418" cy="977004"/>
              </a:xfrm>
              <a:prstGeom prst="rect">
                <a:avLst/>
              </a:prstGeom>
            </p:spPr>
          </p:pic>
          <p:sp>
            <p:nvSpPr>
              <p:cNvPr id="56" name="Rectangle 431"/>
              <p:cNvSpPr>
                <a:spLocks noChangeArrowheads="1"/>
              </p:cNvSpPr>
              <p:nvPr/>
            </p:nvSpPr>
            <p:spPr bwMode="auto">
              <a:xfrm>
                <a:off x="4820398" y="5114013"/>
                <a:ext cx="1296060" cy="126656"/>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電線による景観阻害</a:t>
                </a:r>
              </a:p>
            </p:txBody>
          </p:sp>
        </p:grpSp>
        <p:sp>
          <p:nvSpPr>
            <p:cNvPr id="23" name="テキスト ボックス 20">
              <a:extLst>
                <a:ext uri="{FF2B5EF4-FFF2-40B4-BE49-F238E27FC236}">
                  <a16:creationId xmlns:a16="http://schemas.microsoft.com/office/drawing/2014/main" id="{0B74139B-FCA1-4593-9BF6-30BEBBDD796D}"/>
                </a:ext>
              </a:extLst>
            </p:cNvPr>
            <p:cNvSpPr txBox="1">
              <a:spLocks/>
            </p:cNvSpPr>
            <p:nvPr/>
          </p:nvSpPr>
          <p:spPr>
            <a:xfrm>
              <a:off x="1164456" y="6990209"/>
              <a:ext cx="2563028" cy="252686"/>
            </a:xfrm>
            <a:prstGeom prst="rect">
              <a:avLst/>
            </a:prstGeom>
            <a:noFill/>
            <a:ln>
              <a:noFill/>
            </a:ln>
            <a:effectLst/>
          </p:spPr>
          <p:txBody>
            <a:bodyPr wrap="square" rtlCol="0" anchor="t">
              <a:noAutofit/>
            </a:bodyPr>
            <a:lstStyle/>
            <a:p>
              <a:pPr algn="ctr"/>
              <a:r>
                <a:rPr lang="ja-JP" altLang="en-US" sz="900" dirty="0">
                  <a:latin typeface="メイリオ" panose="020B0604030504040204" pitchFamily="50" charset="-128"/>
                  <a:ea typeface="メイリオ" panose="020B0604030504040204" pitchFamily="50" charset="-128"/>
                  <a:cs typeface="Times New Roman" panose="02020603050405020304" pitchFamily="18" charset="0"/>
                </a:rPr>
                <a:t>既存設備を利活用した整備</a:t>
              </a:r>
              <a:r>
                <a:rPr lang="en-US" sz="900" dirty="0">
                  <a:latin typeface="メイリオ" panose="020B0604030504040204" pitchFamily="50" charset="-128"/>
                  <a:ea typeface="メイリオ" panose="020B0604030504040204" pitchFamily="50" charset="-128"/>
                  <a:cs typeface="ＭＳ Ｐゴシック" panose="020B0600070205080204" pitchFamily="50" charset="-128"/>
                </a:rPr>
                <a:t> </a:t>
              </a:r>
              <a:endParaRPr lang="ja-JP" altLang="en-US" sz="900" dirty="0">
                <a:latin typeface="メイリオ" panose="020B0604030504040204" pitchFamily="50" charset="-128"/>
                <a:ea typeface="メイリオ" panose="020B0604030504040204" pitchFamily="50" charset="-128"/>
                <a:cs typeface="ＭＳ Ｐゴシック" panose="020B0600070205080204" pitchFamily="50" charset="-128"/>
              </a:endParaRPr>
            </a:p>
          </p:txBody>
        </p:sp>
        <p:pic>
          <p:nvPicPr>
            <p:cNvPr id="25" name="図 24">
              <a:extLst>
                <a:ext uri="{FF2B5EF4-FFF2-40B4-BE49-F238E27FC236}">
                  <a16:creationId xmlns:a16="http://schemas.microsoft.com/office/drawing/2014/main" id="{B35B033E-34D2-4D31-8056-0B3D609DA213}"/>
                </a:ext>
              </a:extLst>
            </p:cNvPr>
            <p:cNvPicPr>
              <a:picLocks noChangeAspect="1"/>
            </p:cNvPicPr>
            <p:nvPr/>
          </p:nvPicPr>
          <p:blipFill>
            <a:blip r:embed="rId6"/>
            <a:stretch>
              <a:fillRect/>
            </a:stretch>
          </p:blipFill>
          <p:spPr>
            <a:xfrm>
              <a:off x="1903175" y="6109014"/>
              <a:ext cx="1131795" cy="858604"/>
            </a:xfrm>
            <a:prstGeom prst="rect">
              <a:avLst/>
            </a:prstGeom>
          </p:spPr>
        </p:pic>
        <p:sp>
          <p:nvSpPr>
            <p:cNvPr id="26" name="正方形/長方形 25">
              <a:extLst>
                <a:ext uri="{FF2B5EF4-FFF2-40B4-BE49-F238E27FC236}">
                  <a16:creationId xmlns:a16="http://schemas.microsoft.com/office/drawing/2014/main" id="{8E294749-5AE0-477D-9DFF-A28BC3BB696B}"/>
                </a:ext>
              </a:extLst>
            </p:cNvPr>
            <p:cNvSpPr/>
            <p:nvPr/>
          </p:nvSpPr>
          <p:spPr>
            <a:xfrm>
              <a:off x="2459069" y="6241719"/>
              <a:ext cx="1605004" cy="106266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00" dirty="0">
                  <a:solidFill>
                    <a:schemeClr val="tx1"/>
                  </a:solidFill>
                  <a:latin typeface="Meiryo UI" panose="020B0604030504040204" pitchFamily="50" charset="-128"/>
                  <a:ea typeface="Meiryo UI" panose="020B0604030504040204" pitchFamily="50" charset="-128"/>
                </a:rPr>
                <a:t>　</a:t>
              </a:r>
              <a:r>
                <a:rPr lang="ja-JP" altLang="en-US" sz="500" b="1" dirty="0">
                  <a:solidFill>
                    <a:schemeClr val="tx1"/>
                  </a:solidFill>
                  <a:latin typeface="Meiryo UI" panose="020B0604030504040204" pitchFamily="50" charset="-128"/>
                  <a:ea typeface="Meiryo UI" panose="020B0604030504040204" pitchFamily="50" charset="-128"/>
                </a:rPr>
                <a:t>新たな管路を設置する場合、</a:t>
              </a:r>
              <a:endParaRPr lang="en-US" altLang="ja-JP" sz="500" b="1" dirty="0">
                <a:solidFill>
                  <a:schemeClr val="tx1"/>
                </a:solidFill>
                <a:latin typeface="Meiryo UI" panose="020B0604030504040204" pitchFamily="50" charset="-128"/>
                <a:ea typeface="Meiryo UI" panose="020B0604030504040204" pitchFamily="50" charset="-128"/>
              </a:endParaRPr>
            </a:p>
            <a:p>
              <a:r>
                <a:rPr lang="ja-JP" altLang="en-US" sz="500" b="1" dirty="0">
                  <a:solidFill>
                    <a:schemeClr val="tx1"/>
                  </a:solidFill>
                  <a:latin typeface="Meiryo UI" panose="020B0604030504040204" pitchFamily="50" charset="-128"/>
                  <a:ea typeface="Meiryo UI" panose="020B0604030504040204" pitchFamily="50" charset="-128"/>
                </a:rPr>
                <a:t>　既設設備（マンホール、管路）</a:t>
              </a:r>
              <a:endParaRPr lang="en-US" altLang="ja-JP" sz="500" b="1" dirty="0">
                <a:solidFill>
                  <a:schemeClr val="tx1"/>
                </a:solidFill>
                <a:latin typeface="Meiryo UI" panose="020B0604030504040204" pitchFamily="50" charset="-128"/>
                <a:ea typeface="Meiryo UI" panose="020B0604030504040204" pitchFamily="50" charset="-128"/>
              </a:endParaRPr>
            </a:p>
            <a:p>
              <a:r>
                <a:rPr lang="ja-JP" altLang="en-US" sz="500" b="1" dirty="0">
                  <a:solidFill>
                    <a:schemeClr val="tx1"/>
                  </a:solidFill>
                  <a:latin typeface="Meiryo UI" panose="020B0604030504040204" pitchFamily="50" charset="-128"/>
                  <a:ea typeface="Meiryo UI" panose="020B0604030504040204" pitchFamily="50" charset="-128"/>
                </a:rPr>
                <a:t>　を使用する</a:t>
              </a:r>
              <a:endParaRPr lang="en-US" altLang="ja-JP" sz="500" b="1" dirty="0">
                <a:solidFill>
                  <a:schemeClr val="tx1"/>
                </a:solidFill>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83DBFEB7-2D8A-490F-8262-BDAED2D6B4C9}"/>
                </a:ext>
              </a:extLst>
            </p:cNvPr>
            <p:cNvSpPr/>
            <p:nvPr/>
          </p:nvSpPr>
          <p:spPr>
            <a:xfrm>
              <a:off x="1951740" y="6425169"/>
              <a:ext cx="884904" cy="3150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 dirty="0">
                  <a:solidFill>
                    <a:schemeClr val="tx1"/>
                  </a:solidFill>
                  <a:latin typeface="BIZ UDPゴシック" panose="020B0400000000000000" pitchFamily="50" charset="-128"/>
                  <a:ea typeface="BIZ UDPゴシック" panose="020B0400000000000000" pitchFamily="50" charset="-128"/>
                </a:rPr>
                <a:t>　</a:t>
              </a:r>
              <a:r>
                <a:rPr lang="ja-JP" altLang="en-US" sz="600" b="1" dirty="0">
                  <a:solidFill>
                    <a:srgbClr val="FF0000"/>
                  </a:solidFill>
                  <a:latin typeface="Meiryo UI" panose="020B0604030504040204" pitchFamily="50" charset="-128"/>
                  <a:ea typeface="Meiryo UI" panose="020B0604030504040204" pitchFamily="50" charset="-128"/>
                </a:rPr>
                <a:t>新設管（電力）</a:t>
              </a:r>
              <a:endParaRPr lang="en-US" altLang="ja-JP" sz="600" b="1" dirty="0">
                <a:solidFill>
                  <a:srgbClr val="FF0000"/>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B4FB6C2C-05A3-491E-86B3-49795995B587}"/>
                </a:ext>
              </a:extLst>
            </p:cNvPr>
            <p:cNvSpPr/>
            <p:nvPr/>
          </p:nvSpPr>
          <p:spPr>
            <a:xfrm>
              <a:off x="1869678" y="6694985"/>
              <a:ext cx="873601" cy="3150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600" dirty="0">
                  <a:solidFill>
                    <a:srgbClr val="0000FF"/>
                  </a:solidFill>
                  <a:latin typeface="Meiryo UI" panose="020B0604030504040204" pitchFamily="50" charset="-128"/>
                  <a:ea typeface="Meiryo UI" panose="020B0604030504040204" pitchFamily="50" charset="-128"/>
                </a:rPr>
                <a:t>　</a:t>
              </a:r>
              <a:r>
                <a:rPr lang="ja-JP" altLang="en-US" sz="600" b="1" dirty="0">
                  <a:solidFill>
                    <a:srgbClr val="0000FF"/>
                  </a:solidFill>
                  <a:latin typeface="Meiryo UI" panose="020B0604030504040204" pitchFamily="50" charset="-128"/>
                  <a:ea typeface="Meiryo UI" panose="020B0604030504040204" pitchFamily="50" charset="-128"/>
                </a:rPr>
                <a:t>既設管（通信）</a:t>
              </a:r>
              <a:endParaRPr lang="en-US" altLang="ja-JP" sz="600" b="1" dirty="0">
                <a:solidFill>
                  <a:srgbClr val="0000FF"/>
                </a:solidFill>
                <a:latin typeface="Meiryo UI" panose="020B0604030504040204" pitchFamily="50" charset="-128"/>
                <a:ea typeface="Meiryo UI" panose="020B0604030504040204" pitchFamily="50" charset="-128"/>
              </a:endParaRPr>
            </a:p>
          </p:txBody>
        </p:sp>
        <p:pic>
          <p:nvPicPr>
            <p:cNvPr id="30" name="図 29">
              <a:extLst>
                <a:ext uri="{FF2B5EF4-FFF2-40B4-BE49-F238E27FC236}">
                  <a16:creationId xmlns:a16="http://schemas.microsoft.com/office/drawing/2014/main" id="{857DB9F7-595F-446E-9D52-A793AE303D90}"/>
                </a:ext>
              </a:extLst>
            </p:cNvPr>
            <p:cNvPicPr>
              <a:picLocks noChangeAspect="1"/>
            </p:cNvPicPr>
            <p:nvPr/>
          </p:nvPicPr>
          <p:blipFill>
            <a:blip r:embed="rId7"/>
            <a:stretch>
              <a:fillRect/>
            </a:stretch>
          </p:blipFill>
          <p:spPr>
            <a:xfrm>
              <a:off x="4173635" y="6118062"/>
              <a:ext cx="973994" cy="827739"/>
            </a:xfrm>
            <a:prstGeom prst="rect">
              <a:avLst/>
            </a:prstGeom>
          </p:spPr>
        </p:pic>
        <p:sp>
          <p:nvSpPr>
            <p:cNvPr id="31" name="テキスト ボックス 20">
              <a:extLst>
                <a:ext uri="{FF2B5EF4-FFF2-40B4-BE49-F238E27FC236}">
                  <a16:creationId xmlns:a16="http://schemas.microsoft.com/office/drawing/2014/main" id="{D7F63704-ED8F-48C9-9FDE-9E7C5BEB58C2}"/>
                </a:ext>
              </a:extLst>
            </p:cNvPr>
            <p:cNvSpPr txBox="1">
              <a:spLocks/>
            </p:cNvSpPr>
            <p:nvPr/>
          </p:nvSpPr>
          <p:spPr>
            <a:xfrm>
              <a:off x="4093541" y="5967458"/>
              <a:ext cx="1194393" cy="258525"/>
            </a:xfrm>
            <a:prstGeom prst="rect">
              <a:avLst/>
            </a:prstGeom>
            <a:noFill/>
            <a:ln>
              <a:noFill/>
            </a:ln>
            <a:effectLst/>
          </p:spPr>
          <p:txBody>
            <a:bodyPr wrap="square" rtlCol="0" anchor="t">
              <a:noAutofit/>
            </a:bodyPr>
            <a:lstStyle/>
            <a:p>
              <a:pPr algn="ctr"/>
              <a:r>
                <a:rPr lang="ja-JP" altLang="en-US" sz="700" b="1" dirty="0">
                  <a:solidFill>
                    <a:srgbClr val="0000FF"/>
                  </a:solidFill>
                  <a:latin typeface="Meiryo UI" panose="020B0604030504040204" pitchFamily="50" charset="-128"/>
                  <a:ea typeface="Meiryo UI" panose="020B0604030504040204" pitchFamily="50" charset="-128"/>
                  <a:cs typeface="Times New Roman" panose="02020603050405020304" pitchFamily="18" charset="0"/>
                </a:rPr>
                <a:t>従来　　</a:t>
              </a:r>
              <a:r>
                <a:rPr lang="ja-JP" altLang="en-US" sz="700" b="1"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700" b="1"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新基準</a:t>
              </a:r>
              <a:endParaRPr lang="ja-JP" altLang="en-US" sz="1260" b="1" dirty="0">
                <a:solidFill>
                  <a:srgbClr val="FF0000"/>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2" name="テキスト ボックス 20">
              <a:extLst>
                <a:ext uri="{FF2B5EF4-FFF2-40B4-BE49-F238E27FC236}">
                  <a16:creationId xmlns:a16="http://schemas.microsoft.com/office/drawing/2014/main" id="{413D3463-0469-4E7D-8AC6-BADC70F860D3}"/>
                </a:ext>
              </a:extLst>
            </p:cNvPr>
            <p:cNvSpPr txBox="1">
              <a:spLocks/>
            </p:cNvSpPr>
            <p:nvPr/>
          </p:nvSpPr>
          <p:spPr>
            <a:xfrm>
              <a:off x="4184623" y="6777456"/>
              <a:ext cx="1460267" cy="258525"/>
            </a:xfrm>
            <a:prstGeom prst="rect">
              <a:avLst/>
            </a:prstGeom>
            <a:noFill/>
            <a:ln>
              <a:noFill/>
            </a:ln>
            <a:effectLst/>
          </p:spPr>
          <p:txBody>
            <a:bodyPr wrap="square" rtlCol="0" anchor="t">
              <a:noAutofit/>
            </a:bodyPr>
            <a:lstStyle/>
            <a:p>
              <a:r>
                <a:rPr lang="ja-JP" altLang="en-US" sz="700" b="1" dirty="0">
                  <a:solidFill>
                    <a:srgbClr val="0000FF"/>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700" b="1" dirty="0">
                  <a:solidFill>
                    <a:srgbClr val="0000FF"/>
                  </a:solidFill>
                  <a:latin typeface="Meiryo UI" panose="020B0604030504040204" pitchFamily="50" charset="-128"/>
                  <a:ea typeface="Meiryo UI" panose="020B0604030504040204" pitchFamily="50" charset="-128"/>
                  <a:cs typeface="Times New Roman" panose="02020603050405020304" pitchFamily="18" charset="0"/>
                </a:rPr>
                <a:t>80cm</a:t>
              </a:r>
              <a:r>
                <a:rPr lang="ja-JP" altLang="en-US" sz="700" b="1" dirty="0">
                  <a:solidFill>
                    <a:srgbClr val="0000FF"/>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700" b="1"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700" b="1"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40cm</a:t>
              </a:r>
              <a:endParaRPr lang="ja-JP" altLang="en-US" sz="1260" b="1" dirty="0">
                <a:solidFill>
                  <a:srgbClr val="FF0000"/>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3" name="テキスト ボックス 20">
              <a:extLst>
                <a:ext uri="{FF2B5EF4-FFF2-40B4-BE49-F238E27FC236}">
                  <a16:creationId xmlns:a16="http://schemas.microsoft.com/office/drawing/2014/main" id="{F4FFDBFB-18E2-46F8-AAEF-FC12DEB09F7B}"/>
                </a:ext>
              </a:extLst>
            </p:cNvPr>
            <p:cNvSpPr txBox="1">
              <a:spLocks/>
            </p:cNvSpPr>
            <p:nvPr/>
          </p:nvSpPr>
          <p:spPr>
            <a:xfrm>
              <a:off x="4117599" y="6697057"/>
              <a:ext cx="648859" cy="258525"/>
            </a:xfrm>
            <a:prstGeom prst="rect">
              <a:avLst/>
            </a:prstGeom>
            <a:noFill/>
            <a:ln>
              <a:noFill/>
            </a:ln>
            <a:effectLst/>
          </p:spPr>
          <p:txBody>
            <a:bodyPr wrap="square" rtlCol="0" anchor="t">
              <a:noAutofit/>
            </a:bodyPr>
            <a:lstStyle/>
            <a:p>
              <a:pPr algn="ctr"/>
              <a:r>
                <a:rPr lang="ja-JP" altLang="en-US" sz="600" b="1" dirty="0">
                  <a:solidFill>
                    <a:srgbClr val="0000FF"/>
                  </a:solidFill>
                  <a:latin typeface="BIZ UDPゴシック" panose="020B0400000000000000" pitchFamily="50" charset="-128"/>
                  <a:ea typeface="BIZ UDPゴシック" panose="020B0400000000000000" pitchFamily="50" charset="-128"/>
                  <a:cs typeface="Times New Roman" panose="02020603050405020304" pitchFamily="18" charset="0"/>
                </a:rPr>
                <a:t>掘削量大</a:t>
              </a:r>
              <a:endParaRPr lang="ja-JP" altLang="en-US" sz="600" b="1" dirty="0">
                <a:solidFill>
                  <a:srgbClr val="FF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35" name="テキスト ボックス 20">
              <a:extLst>
                <a:ext uri="{FF2B5EF4-FFF2-40B4-BE49-F238E27FC236}">
                  <a16:creationId xmlns:a16="http://schemas.microsoft.com/office/drawing/2014/main" id="{90E74863-5C07-4EE6-84C7-3640C593E6F4}"/>
                </a:ext>
              </a:extLst>
            </p:cNvPr>
            <p:cNvSpPr txBox="1">
              <a:spLocks/>
            </p:cNvSpPr>
            <p:nvPr/>
          </p:nvSpPr>
          <p:spPr>
            <a:xfrm>
              <a:off x="4537950" y="6495576"/>
              <a:ext cx="648859" cy="258525"/>
            </a:xfrm>
            <a:prstGeom prst="rect">
              <a:avLst/>
            </a:prstGeom>
            <a:noFill/>
            <a:ln>
              <a:noFill/>
            </a:ln>
            <a:effectLst/>
          </p:spPr>
          <p:txBody>
            <a:bodyPr wrap="square" rtlCol="0" anchor="t">
              <a:noAutofit/>
            </a:bodyPr>
            <a:lstStyle/>
            <a:p>
              <a:pPr algn="ctr"/>
              <a:r>
                <a:rPr lang="ja-JP" altLang="en-US" sz="600" b="1"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掘削量小</a:t>
              </a:r>
              <a:endParaRPr lang="ja-JP" altLang="en-US" sz="600" b="1" dirty="0">
                <a:solidFill>
                  <a:srgbClr val="FF0000"/>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6" name="テキスト ボックス 20">
              <a:extLst>
                <a:ext uri="{FF2B5EF4-FFF2-40B4-BE49-F238E27FC236}">
                  <a16:creationId xmlns:a16="http://schemas.microsoft.com/office/drawing/2014/main" id="{DD1E1C4F-D197-4C4E-B15F-15F1299B700E}"/>
                </a:ext>
              </a:extLst>
            </p:cNvPr>
            <p:cNvSpPr txBox="1">
              <a:spLocks/>
            </p:cNvSpPr>
            <p:nvPr/>
          </p:nvSpPr>
          <p:spPr>
            <a:xfrm>
              <a:off x="3488483" y="6995879"/>
              <a:ext cx="2410958" cy="419608"/>
            </a:xfrm>
            <a:prstGeom prst="rect">
              <a:avLst/>
            </a:prstGeom>
            <a:noFill/>
            <a:ln>
              <a:noFill/>
            </a:ln>
            <a:effectLst/>
          </p:spPr>
          <p:txBody>
            <a:bodyPr wrap="square" rtlCol="0" anchor="t">
              <a:noAutofit/>
            </a:bodyPr>
            <a:lstStyle/>
            <a:p>
              <a:pPr algn="ctr"/>
              <a:r>
                <a:rPr lang="ja-JP" altLang="en-US" sz="900" dirty="0">
                  <a:latin typeface="メイリオ" panose="020B0604030504040204" pitchFamily="50" charset="-128"/>
                  <a:ea typeface="メイリオ" panose="020B0604030504040204" pitchFamily="50" charset="-128"/>
                </a:rPr>
                <a:t>埋設位置を浅くした整備</a:t>
              </a:r>
              <a:endParaRPr lang="ja-JP" altLang="en-US" sz="900" dirty="0">
                <a:latin typeface="メイリオ" panose="020B0604030504040204" pitchFamily="50" charset="-128"/>
                <a:ea typeface="メイリオ" panose="020B0604030504040204" pitchFamily="50" charset="-128"/>
                <a:cs typeface="ＭＳ Ｐゴシック" panose="020B0600070205080204" pitchFamily="50" charset="-128"/>
              </a:endParaRPr>
            </a:p>
          </p:txBody>
        </p:sp>
      </p:grpSp>
      <p:sp>
        <p:nvSpPr>
          <p:cNvPr id="37" name="テキスト ボックス 1"/>
          <p:cNvSpPr txBox="1">
            <a:spLocks noChangeArrowheads="1"/>
          </p:cNvSpPr>
          <p:nvPr/>
        </p:nvSpPr>
        <p:spPr bwMode="auto">
          <a:xfrm>
            <a:off x="2141107" y="9666067"/>
            <a:ext cx="2880320" cy="255485"/>
          </a:xfrm>
          <a:prstGeom prst="rect">
            <a:avLst/>
          </a:prstGeom>
          <a:noFill/>
          <a:ln w="9525">
            <a:noFill/>
            <a:miter lim="800000"/>
            <a:headEnd/>
            <a:tailEnd/>
          </a:ln>
        </p:spPr>
        <p:txBody>
          <a:bodyPr wrap="square" lIns="92994" tIns="46497" rIns="92994" bIns="4649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無電柱化の事例</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国道 </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176</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号（豊中市）</a:t>
            </a:r>
          </a:p>
        </p:txBody>
      </p:sp>
      <p:sp>
        <p:nvSpPr>
          <p:cNvPr id="41" name="右矢印 40"/>
          <p:cNvSpPr/>
          <p:nvPr/>
        </p:nvSpPr>
        <p:spPr>
          <a:xfrm>
            <a:off x="3384223" y="8605508"/>
            <a:ext cx="375832" cy="56852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42" name="Rectangle 351"/>
          <p:cNvSpPr>
            <a:spLocks noChangeArrowheads="1"/>
          </p:cNvSpPr>
          <p:nvPr/>
        </p:nvSpPr>
        <p:spPr bwMode="auto">
          <a:xfrm>
            <a:off x="940846" y="7965391"/>
            <a:ext cx="1609698" cy="24258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抜柱前</a:t>
            </a: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Rectangle 351"/>
          <p:cNvSpPr>
            <a:spLocks noChangeArrowheads="1"/>
          </p:cNvSpPr>
          <p:nvPr/>
        </p:nvSpPr>
        <p:spPr bwMode="auto">
          <a:xfrm>
            <a:off x="4383544" y="7982073"/>
            <a:ext cx="1609698" cy="24258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抜柱後</a:t>
            </a:r>
            <a:r>
              <a:rPr lang="en-US" altLang="ja-JP"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90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a:extLst>
              <a:ext uri="{FF2B5EF4-FFF2-40B4-BE49-F238E27FC236}">
                <a16:creationId xmlns:a16="http://schemas.microsoft.com/office/drawing/2014/main" id="{920E6AE4-7DB1-462E-A572-7A755612E880}"/>
              </a:ext>
            </a:extLst>
          </p:cNvPr>
          <p:cNvPicPr>
            <a:picLocks noChangeAspect="1"/>
          </p:cNvPicPr>
          <p:nvPr/>
        </p:nvPicPr>
        <p:blipFill>
          <a:blip r:embed="rId8"/>
          <a:stretch>
            <a:fillRect/>
          </a:stretch>
        </p:blipFill>
        <p:spPr>
          <a:xfrm>
            <a:off x="565913" y="8105628"/>
            <a:ext cx="2359564" cy="1541955"/>
          </a:xfrm>
          <a:prstGeom prst="rect">
            <a:avLst/>
          </a:prstGeom>
        </p:spPr>
      </p:pic>
      <p:pic>
        <p:nvPicPr>
          <p:cNvPr id="47" name="図 46">
            <a:extLst>
              <a:ext uri="{FF2B5EF4-FFF2-40B4-BE49-F238E27FC236}">
                <a16:creationId xmlns:a16="http://schemas.microsoft.com/office/drawing/2014/main" id="{A10E1AE4-F510-497A-9C53-DA2013BF65F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8878" t="25023" r="36182" b="36100"/>
          <a:stretch/>
        </p:blipFill>
        <p:spPr>
          <a:xfrm>
            <a:off x="4002371" y="8110595"/>
            <a:ext cx="2368876" cy="1536988"/>
          </a:xfrm>
          <a:prstGeom prst="rect">
            <a:avLst/>
          </a:prstGeom>
        </p:spPr>
      </p:pic>
      <p:sp>
        <p:nvSpPr>
          <p:cNvPr id="40" name="テキスト ボックス 39">
            <a:extLst>
              <a:ext uri="{FF2B5EF4-FFF2-40B4-BE49-F238E27FC236}">
                <a16:creationId xmlns:a16="http://schemas.microsoft.com/office/drawing/2014/main" id="{3FF07CBE-29A6-4291-80A1-8A9C52D1653E}"/>
              </a:ext>
            </a:extLst>
          </p:cNvPr>
          <p:cNvSpPr txBox="1"/>
          <p:nvPr/>
        </p:nvSpPr>
        <p:spPr>
          <a:xfrm>
            <a:off x="6597352" y="9706109"/>
            <a:ext cx="235962" cy="215444"/>
          </a:xfrm>
          <a:prstGeom prst="rect">
            <a:avLst/>
          </a:prstGeom>
          <a:noFill/>
        </p:spPr>
        <p:txBody>
          <a:bodyPr wrap="none" rtlCol="0">
            <a:spAutoFit/>
          </a:bodyPr>
          <a:lstStyle/>
          <a:p>
            <a:r>
              <a:rPr lang="en-US" altLang="ja-JP" sz="800" dirty="0"/>
              <a:t>6</a:t>
            </a:r>
            <a:endParaRPr kumimoji="1" lang="ja-JP" altLang="en-US" sz="800" dirty="0"/>
          </a:p>
        </p:txBody>
      </p:sp>
    </p:spTree>
    <p:extLst>
      <p:ext uri="{BB962C8B-B14F-4D97-AF65-F5344CB8AC3E}">
        <p14:creationId xmlns:p14="http://schemas.microsoft.com/office/powerpoint/2010/main" val="305859901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835</Words>
  <Application>Microsoft Office PowerPoint</Application>
  <PresentationFormat>A4 210 x 297 mm</PresentationFormat>
  <Paragraphs>79</Paragraphs>
  <Slides>2</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BIZ UDPゴシック</vt:lpstr>
      <vt:lpstr>HG丸ｺﾞｼｯｸM-PRO</vt:lpstr>
      <vt:lpstr>Meiryo UI</vt:lpstr>
      <vt:lpstr>メイリオ</vt:lpstr>
      <vt:lpstr>游ゴシック</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2</cp:revision>
  <dcterms:created xsi:type="dcterms:W3CDTF">2024-06-09T22:55:23Z</dcterms:created>
  <dcterms:modified xsi:type="dcterms:W3CDTF">2024-06-09T23:01:17Z</dcterms:modified>
</cp:coreProperties>
</file>