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455" r:id="rId2"/>
    <p:sldId id="489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C360B-D033-4FAA-9485-D1DBC9F4EF38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B425F-DA54-4A5C-99CB-D2BF368F3B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55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7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98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49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76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49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4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6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03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84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16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9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メモ 5"/>
          <p:cNvSpPr/>
          <p:nvPr/>
        </p:nvSpPr>
        <p:spPr>
          <a:xfrm>
            <a:off x="239348" y="3166320"/>
            <a:ext cx="2448273" cy="275481"/>
          </a:xfrm>
          <a:prstGeom prst="foldedCorner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国・都道府県道の整備率</a:t>
            </a:r>
          </a:p>
        </p:txBody>
      </p:sp>
      <p:sp>
        <p:nvSpPr>
          <p:cNvPr id="11" name="Text Box 270"/>
          <p:cNvSpPr txBox="1">
            <a:spLocks noChangeArrowheads="1"/>
          </p:cNvSpPr>
          <p:nvPr/>
        </p:nvSpPr>
        <p:spPr bwMode="auto">
          <a:xfrm>
            <a:off x="3942153" y="5598652"/>
            <a:ext cx="139815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出典：道路統計年報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2023</a:t>
            </a:r>
          </a:p>
        </p:txBody>
      </p:sp>
      <p:sp>
        <p:nvSpPr>
          <p:cNvPr id="12" name="Text Box 270"/>
          <p:cNvSpPr txBox="1">
            <a:spLocks noChangeArrowheads="1"/>
          </p:cNvSpPr>
          <p:nvPr/>
        </p:nvSpPr>
        <p:spPr bwMode="auto">
          <a:xfrm>
            <a:off x="2553370" y="3497981"/>
            <a:ext cx="1388783" cy="10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136525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Text Box 269"/>
          <p:cNvSpPr txBox="1">
            <a:spLocks noChangeArrowheads="1"/>
          </p:cNvSpPr>
          <p:nvPr/>
        </p:nvSpPr>
        <p:spPr bwMode="auto">
          <a:xfrm>
            <a:off x="3855907" y="4984426"/>
            <a:ext cx="2507904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整備率＝整備済延長／道路実延長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整備済延長＝改良済延長のうち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   混雑度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1.0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以上の延長を除いた延長</a:t>
            </a:r>
            <a:endParaRPr kumimoji="1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Text Box 270"/>
          <p:cNvSpPr txBox="1">
            <a:spLocks noChangeArrowheads="1"/>
          </p:cNvSpPr>
          <p:nvPr/>
        </p:nvSpPr>
        <p:spPr bwMode="auto">
          <a:xfrm>
            <a:off x="2041153" y="3437711"/>
            <a:ext cx="1765300" cy="21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136525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31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日現在</a:t>
            </a:r>
            <a:endParaRPr kumimoji="1" lang="ja-JP" altLang="ja-JP" sz="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116632" y="56460"/>
            <a:ext cx="6640102" cy="36004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道路の整備状況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453336" y="9706109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資料</a:t>
            </a:r>
            <a:r>
              <a:rPr lang="en-US" altLang="ja-JP" sz="800" dirty="0"/>
              <a:t>3</a:t>
            </a:r>
            <a:endParaRPr kumimoji="1" lang="en-US" altLang="ja-JP" sz="800" dirty="0"/>
          </a:p>
        </p:txBody>
      </p:sp>
      <p:sp>
        <p:nvSpPr>
          <p:cNvPr id="32" name="メモ 31"/>
          <p:cNvSpPr/>
          <p:nvPr/>
        </p:nvSpPr>
        <p:spPr>
          <a:xfrm>
            <a:off x="239348" y="6255640"/>
            <a:ext cx="2448273" cy="275481"/>
          </a:xfrm>
          <a:prstGeom prst="foldedCorner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都市計画道路</a:t>
            </a:r>
          </a:p>
        </p:txBody>
      </p:sp>
      <p:sp>
        <p:nvSpPr>
          <p:cNvPr id="34" name="Text Box 304"/>
          <p:cNvSpPr txBox="1">
            <a:spLocks noChangeArrowheads="1"/>
          </p:cNvSpPr>
          <p:nvPr/>
        </p:nvSpPr>
        <p:spPr bwMode="auto">
          <a:xfrm>
            <a:off x="-178917" y="8313137"/>
            <a:ext cx="603212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計画とは、都市計画決定された道路延長</a:t>
            </a:r>
          </a:p>
          <a:p>
            <a:pPr marL="457200" marR="0" lvl="1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改良済とは、道路用地が計画幅員のとおり確保されており、一般の通行の用に供している道路延長</a:t>
            </a:r>
          </a:p>
          <a:p>
            <a:pPr marL="457200" marR="0" lvl="1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（事業中の区間については、事業決定区間の全体事業費に対する当該年度末換算完成延長）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5" name="表 34"/>
          <p:cNvGraphicFramePr>
            <a:graphicFrameLocks noGrp="1"/>
          </p:cNvGraphicFramePr>
          <p:nvPr/>
        </p:nvGraphicFramePr>
        <p:xfrm>
          <a:off x="301798" y="6734339"/>
          <a:ext cx="6254452" cy="1499581"/>
        </p:xfrm>
        <a:graphic>
          <a:graphicData uri="http://schemas.openxmlformats.org/drawingml/2006/table">
            <a:tbl>
              <a:tblPr/>
              <a:tblGrid>
                <a:gridCol w="853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1013"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ja-JP" altLang="en-US" sz="9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計画（</a:t>
                      </a:r>
                      <a:r>
                        <a:rPr lang="en-US" sz="9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km）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改良済（</a:t>
                      </a:r>
                      <a:r>
                        <a:rPr lang="en-US" sz="9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km）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整備率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5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全延長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9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幅員</a:t>
                      </a:r>
                      <a:r>
                        <a:rPr lang="en-US" altLang="ja-JP" sz="9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22</a:t>
                      </a:r>
                      <a:r>
                        <a:rPr lang="en-US" sz="9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m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自動車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全延長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9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幅員</a:t>
                      </a:r>
                      <a:r>
                        <a:rPr lang="en-US" altLang="ja-JP" sz="9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22</a:t>
                      </a:r>
                      <a:r>
                        <a:rPr lang="en-US" sz="9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m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自動車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（％）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0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以上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専用道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以上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専用道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6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大阪府内（大阪市、堺市除く）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1697.3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577.8 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128.8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1249.0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418.6 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95.7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73.6%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01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大阪市内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622.8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419.1 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101.8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535.2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354.4 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90.8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85.9%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01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堺市内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275.9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152.2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20.6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207.8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122.8 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20.6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75.3%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92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計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2596.0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1149.1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251.2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1992.1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895.9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207.1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76.7%</a:t>
                      </a: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6" name="Text Box 270"/>
          <p:cNvSpPr txBox="1">
            <a:spLocks noChangeArrowheads="1"/>
          </p:cNvSpPr>
          <p:nvPr/>
        </p:nvSpPr>
        <p:spPr bwMode="auto">
          <a:xfrm>
            <a:off x="4816201" y="6506832"/>
            <a:ext cx="1765300" cy="21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136525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kumimoji="1" lang="en-US" altLang="ja-JP" sz="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31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日現在</a:t>
            </a:r>
            <a:endParaRPr kumimoji="1" lang="ja-JP" altLang="ja-JP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メモ 4">
            <a:extLst>
              <a:ext uri="{FF2B5EF4-FFF2-40B4-BE49-F238E27FC236}">
                <a16:creationId xmlns:a16="http://schemas.microsoft.com/office/drawing/2014/main" id="{936ADFD2-9B22-42EA-A59E-C135CC885973}"/>
              </a:ext>
            </a:extLst>
          </p:cNvPr>
          <p:cNvSpPr/>
          <p:nvPr/>
        </p:nvSpPr>
        <p:spPr>
          <a:xfrm>
            <a:off x="239348" y="653115"/>
            <a:ext cx="2448273" cy="275481"/>
          </a:xfrm>
          <a:prstGeom prst="foldedCorner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大阪府管理道路</a:t>
            </a:r>
          </a:p>
        </p:txBody>
      </p:sp>
      <p:sp>
        <p:nvSpPr>
          <p:cNvPr id="22" name="Text Box 304">
            <a:extLst>
              <a:ext uri="{FF2B5EF4-FFF2-40B4-BE49-F238E27FC236}">
                <a16:creationId xmlns:a16="http://schemas.microsoft.com/office/drawing/2014/main" id="{2CE78DE7-70AF-45D3-B603-A3A7B968C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8917" y="2721584"/>
            <a:ext cx="69912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大阪市内・堺市内の府道は、大阪市・堺市がそれぞれ管理しています。</a:t>
            </a:r>
          </a:p>
          <a:p>
            <a:pPr marL="457200" marR="0" lvl="1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改良済とは、車道幅員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5.5m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以上の道路延長（ただし、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S.45.10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構造令以前に改築のものは、車道幅員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4.5m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5.5m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でも改良済となる）</a:t>
            </a:r>
          </a:p>
        </p:txBody>
      </p:sp>
      <p:sp>
        <p:nvSpPr>
          <p:cNvPr id="24" name="Text Box 270">
            <a:extLst>
              <a:ext uri="{FF2B5EF4-FFF2-40B4-BE49-F238E27FC236}">
                <a16:creationId xmlns:a16="http://schemas.microsoft.com/office/drawing/2014/main" id="{B03D4C1A-406B-4EE8-85BD-9FD76ED8E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167" y="890505"/>
            <a:ext cx="1763712" cy="21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136525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</a:t>
            </a:r>
            <a:r>
              <a:rPr kumimoji="1" lang="ja-JP" altLang="en-US" sz="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６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kumimoji="1" lang="ja-JP" altLang="en-US" sz="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３１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日現在</a:t>
            </a:r>
            <a:endParaRPr kumimoji="1" lang="ja-JP" altLang="ja-JP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F259121E-B573-4488-8B97-FCDDB012BA9A}"/>
              </a:ext>
            </a:extLst>
          </p:cNvPr>
          <p:cNvGraphicFramePr>
            <a:graphicFrameLocks noGrp="1"/>
          </p:cNvGraphicFramePr>
          <p:nvPr/>
        </p:nvGraphicFramePr>
        <p:xfrm>
          <a:off x="301798" y="1114343"/>
          <a:ext cx="6172198" cy="1527708"/>
        </p:xfrm>
        <a:graphic>
          <a:graphicData uri="http://schemas.openxmlformats.org/drawingml/2006/table">
            <a:tbl>
              <a:tblPr/>
              <a:tblGrid>
                <a:gridCol w="549454">
                  <a:extLst>
                    <a:ext uri="{9D8B030D-6E8A-4147-A177-3AD203B41FA5}">
                      <a16:colId xmlns:a16="http://schemas.microsoft.com/office/drawing/2014/main" val="1379949729"/>
                    </a:ext>
                  </a:extLst>
                </a:gridCol>
                <a:gridCol w="651495">
                  <a:extLst>
                    <a:ext uri="{9D8B030D-6E8A-4147-A177-3AD203B41FA5}">
                      <a16:colId xmlns:a16="http://schemas.microsoft.com/office/drawing/2014/main" val="4243713130"/>
                    </a:ext>
                  </a:extLst>
                </a:gridCol>
                <a:gridCol w="693358">
                  <a:extLst>
                    <a:ext uri="{9D8B030D-6E8A-4147-A177-3AD203B41FA5}">
                      <a16:colId xmlns:a16="http://schemas.microsoft.com/office/drawing/2014/main" val="2273301040"/>
                    </a:ext>
                  </a:extLst>
                </a:gridCol>
                <a:gridCol w="876510">
                  <a:extLst>
                    <a:ext uri="{9D8B030D-6E8A-4147-A177-3AD203B41FA5}">
                      <a16:colId xmlns:a16="http://schemas.microsoft.com/office/drawing/2014/main" val="4133825228"/>
                    </a:ext>
                  </a:extLst>
                </a:gridCol>
                <a:gridCol w="737838">
                  <a:extLst>
                    <a:ext uri="{9D8B030D-6E8A-4147-A177-3AD203B41FA5}">
                      <a16:colId xmlns:a16="http://schemas.microsoft.com/office/drawing/2014/main" val="2298868280"/>
                    </a:ext>
                  </a:extLst>
                </a:gridCol>
                <a:gridCol w="494509">
                  <a:extLst>
                    <a:ext uri="{9D8B030D-6E8A-4147-A177-3AD203B41FA5}">
                      <a16:colId xmlns:a16="http://schemas.microsoft.com/office/drawing/2014/main" val="819412237"/>
                    </a:ext>
                  </a:extLst>
                </a:gridCol>
                <a:gridCol w="784934">
                  <a:extLst>
                    <a:ext uri="{9D8B030D-6E8A-4147-A177-3AD203B41FA5}">
                      <a16:colId xmlns:a16="http://schemas.microsoft.com/office/drawing/2014/main" val="1785449903"/>
                    </a:ext>
                  </a:extLst>
                </a:gridCol>
                <a:gridCol w="533755">
                  <a:extLst>
                    <a:ext uri="{9D8B030D-6E8A-4147-A177-3AD203B41FA5}">
                      <a16:colId xmlns:a16="http://schemas.microsoft.com/office/drawing/2014/main" val="138318037"/>
                    </a:ext>
                  </a:extLst>
                </a:gridCol>
                <a:gridCol w="850345">
                  <a:extLst>
                    <a:ext uri="{9D8B030D-6E8A-4147-A177-3AD203B41FA5}">
                      <a16:colId xmlns:a16="http://schemas.microsoft.com/office/drawing/2014/main" val="3763673520"/>
                    </a:ext>
                  </a:extLst>
                </a:gridCol>
              </a:tblGrid>
              <a:tr h="218244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種別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路線数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実延長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m)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改良率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舗装率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橋梁数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212160"/>
                  </a:ext>
                </a:extLst>
              </a:tr>
              <a:tr h="218244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延長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m)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率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％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延長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m)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率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％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154734"/>
                  </a:ext>
                </a:extLst>
              </a:tr>
              <a:tr h="2182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一般国道</a:t>
                      </a:r>
                    </a:p>
                  </a:txBody>
                  <a:tcPr marL="6820" marR="6820" marT="68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345,575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332,845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96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345,575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100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667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215723"/>
                  </a:ext>
                </a:extLst>
              </a:tr>
              <a:tr h="2182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府　　道</a:t>
                      </a:r>
                    </a:p>
                  </a:txBody>
                  <a:tcPr marL="6820" marR="6820" marT="68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172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1,227,321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1,123,484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91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1,218,080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99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1,743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369407"/>
                  </a:ext>
                </a:extLst>
              </a:tr>
              <a:tr h="21824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820" marR="6820" marT="68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主要地方道</a:t>
                      </a:r>
                    </a:p>
                  </a:txBody>
                  <a:tcPr marL="6820" marR="6820" marT="68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46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675,105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632,716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94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669,125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99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1,134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082214"/>
                  </a:ext>
                </a:extLst>
              </a:tr>
              <a:tr h="2182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一般国道</a:t>
                      </a:r>
                    </a:p>
                  </a:txBody>
                  <a:tcPr marL="6820" marR="6820" marT="68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126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552,216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490,768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89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548,955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99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609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83297"/>
                  </a:ext>
                </a:extLst>
              </a:tr>
              <a:tr h="2182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計</a:t>
                      </a:r>
                    </a:p>
                  </a:txBody>
                  <a:tcPr marL="6820" marR="6820" marT="68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187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1,572,896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1,456,329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93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1,563,655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99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2,410 </a:t>
                      </a:r>
                    </a:p>
                  </a:txBody>
                  <a:tcPr marL="6820" marR="6820" marT="68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327594"/>
                  </a:ext>
                </a:extLst>
              </a:tr>
            </a:tbl>
          </a:graphicData>
        </a:graphic>
      </p:graphicFrame>
      <p:pic>
        <p:nvPicPr>
          <p:cNvPr id="2" name="図 1">
            <a:extLst>
              <a:ext uri="{FF2B5EF4-FFF2-40B4-BE49-F238E27FC236}">
                <a16:creationId xmlns:a16="http://schemas.microsoft.com/office/drawing/2014/main" id="{9BD1D842-B506-4B11-9609-F35D57ED8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61" y="3718304"/>
            <a:ext cx="3263583" cy="21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4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4208" t="1558" b="22727"/>
          <a:stretch/>
        </p:blipFill>
        <p:spPr>
          <a:xfrm>
            <a:off x="44624" y="2378842"/>
            <a:ext cx="6710408" cy="73986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メモ 15"/>
          <p:cNvSpPr/>
          <p:nvPr/>
        </p:nvSpPr>
        <p:spPr>
          <a:xfrm>
            <a:off x="116633" y="79603"/>
            <a:ext cx="2448273" cy="275481"/>
          </a:xfrm>
          <a:prstGeom prst="foldedCorner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大阪府道路公社管理路線</a:t>
            </a:r>
          </a:p>
        </p:txBody>
      </p:sp>
      <p:sp>
        <p:nvSpPr>
          <p:cNvPr id="17" name="メモ 16"/>
          <p:cNvSpPr/>
          <p:nvPr/>
        </p:nvSpPr>
        <p:spPr>
          <a:xfrm>
            <a:off x="3140881" y="2085236"/>
            <a:ext cx="2448273" cy="275481"/>
          </a:xfrm>
          <a:prstGeom prst="foldedCorner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阪神高速道路㈱管理路線</a:t>
            </a:r>
          </a:p>
        </p:txBody>
      </p:sp>
      <p:sp>
        <p:nvSpPr>
          <p:cNvPr id="19" name="メモ 18"/>
          <p:cNvSpPr/>
          <p:nvPr/>
        </p:nvSpPr>
        <p:spPr>
          <a:xfrm>
            <a:off x="97722" y="2229247"/>
            <a:ext cx="2448273" cy="275481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高速道路ネットワーク図</a:t>
            </a:r>
          </a:p>
        </p:txBody>
      </p:sp>
      <p:graphicFrame>
        <p:nvGraphicFramePr>
          <p:cNvPr id="21" name="表 20"/>
          <p:cNvGraphicFramePr>
            <a:graphicFrameLocks noGrp="1"/>
          </p:cNvGraphicFramePr>
          <p:nvPr/>
        </p:nvGraphicFramePr>
        <p:xfrm>
          <a:off x="3140968" y="2386960"/>
          <a:ext cx="3672408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路線名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区間（大阪府域）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計画延長</a:t>
                      </a:r>
                      <a:endParaRPr kumimoji="1" lang="en-US" altLang="ja-JP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km</a:t>
                      </a:r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供用延長</a:t>
                      </a:r>
                      <a:endParaRPr kumimoji="1" lang="en-US" altLang="ja-JP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km</a:t>
                      </a:r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池田線</a:t>
                      </a:r>
                      <a:endParaRPr kumimoji="1" lang="en-US" altLang="ja-JP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西成区山王～池田市木部町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30.2</a:t>
                      </a:r>
                      <a:endParaRPr kumimoji="1" lang="ja-JP" altLang="en-US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30.2</a:t>
                      </a:r>
                      <a:endParaRPr kumimoji="1" lang="ja-JP" altLang="en-US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守口線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北区中之島～守口市大日町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12.1</a:t>
                      </a:r>
                      <a:endParaRPr kumimoji="1" lang="ja-JP" altLang="en-US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12.1</a:t>
                      </a:r>
                      <a:endParaRPr kumimoji="1" lang="ja-JP" altLang="en-US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東大阪線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港区港晴～東大阪市西石切町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19.7</a:t>
                      </a:r>
                      <a:endParaRPr kumimoji="1" lang="ja-JP" altLang="en-US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19.7</a:t>
                      </a:r>
                      <a:endParaRPr kumimoji="1" lang="ja-JP" altLang="en-US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松原線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西成区山王～松原市大堀町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11.2</a:t>
                      </a:r>
                      <a:endParaRPr kumimoji="1" lang="ja-JP" altLang="en-US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11.2</a:t>
                      </a:r>
                      <a:endParaRPr kumimoji="1" lang="ja-JP" altLang="en-US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堺線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中央区高津町～堺市堺区翁橋町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13.4</a:t>
                      </a:r>
                      <a:endParaRPr kumimoji="1" lang="ja-JP" altLang="en-US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13.4</a:t>
                      </a:r>
                      <a:endParaRPr kumimoji="1" lang="ja-JP" altLang="en-US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神戸線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西区西本町～西淀川区佃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7.0</a:t>
                      </a:r>
                      <a:endParaRPr kumimoji="1" lang="ja-JP" altLang="en-US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7.0</a:t>
                      </a:r>
                      <a:endParaRPr kumimoji="1" lang="ja-JP" altLang="en-US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西大阪線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西成区南開～港区弁天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3.8</a:t>
                      </a:r>
                      <a:endParaRPr kumimoji="1" lang="ja-JP" altLang="en-US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3.8</a:t>
                      </a:r>
                      <a:endParaRPr kumimoji="1" lang="ja-JP" altLang="en-US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湾岸線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西淀川区中島</a:t>
                      </a:r>
                      <a:endParaRPr kumimoji="1" lang="en-US" altLang="ja-JP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～泉佐野市りんくう往来北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41.5</a:t>
                      </a:r>
                      <a:endParaRPr kumimoji="1" lang="ja-JP" altLang="en-US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41.5</a:t>
                      </a:r>
                      <a:endParaRPr kumimoji="1" lang="ja-JP" altLang="en-US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淀川左岸線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此花区北港～鶴見区緑地公園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17.6</a:t>
                      </a:r>
                      <a:endParaRPr kumimoji="1" lang="ja-JP" altLang="en-US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5.6</a:t>
                      </a:r>
                      <a:endParaRPr kumimoji="1" lang="ja-JP" altLang="en-US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大和川線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堺市西区築港八幡町</a:t>
                      </a:r>
                      <a:endParaRPr kumimoji="1" lang="en-US" altLang="ja-JP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　　　　　～松原市三宅中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9.7</a:t>
                      </a:r>
                      <a:endParaRPr kumimoji="1" lang="ja-JP" altLang="en-US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9.7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166.2</a:t>
                      </a:r>
                      <a:endParaRPr kumimoji="1" lang="ja-JP" altLang="en-US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154.2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8" name="Text Box 270"/>
          <p:cNvSpPr txBox="1">
            <a:spLocks noChangeArrowheads="1"/>
          </p:cNvSpPr>
          <p:nvPr/>
        </p:nvSpPr>
        <p:spPr bwMode="auto">
          <a:xfrm>
            <a:off x="5157192" y="2219995"/>
            <a:ext cx="1763712" cy="21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136525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令和６年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日現在</a:t>
            </a:r>
            <a:endParaRPr kumimoji="1" lang="ja-JP" altLang="ja-JP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4543154" y="8367715"/>
          <a:ext cx="2219794" cy="13075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9794">
                  <a:extLst>
                    <a:ext uri="{9D8B030D-6E8A-4147-A177-3AD203B41FA5}">
                      <a16:colId xmlns:a16="http://schemas.microsoft.com/office/drawing/2014/main" val="828871928"/>
                    </a:ext>
                  </a:extLst>
                </a:gridCol>
              </a:tblGrid>
              <a:tr h="169581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凡　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897046"/>
                  </a:ext>
                </a:extLst>
              </a:tr>
              <a:tr h="111453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</a:pPr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西日本高速</a:t>
                      </a:r>
                      <a:endParaRPr kumimoji="1"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</a:pPr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阪神高速</a:t>
                      </a:r>
                      <a:endParaRPr kumimoji="1"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</a:pPr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大阪府道路公社</a:t>
                      </a:r>
                      <a:endParaRPr kumimoji="1"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</a:pPr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その他の有料道路等</a:t>
                      </a:r>
                      <a:endParaRPr kumimoji="1"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</a:pPr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事業主体未定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178326"/>
                  </a:ext>
                </a:extLst>
              </a:tr>
            </a:tbl>
          </a:graphicData>
        </a:graphic>
      </p:graphicFrame>
      <p:grpSp>
        <p:nvGrpSpPr>
          <p:cNvPr id="7" name="グループ化 6"/>
          <p:cNvGrpSpPr/>
          <p:nvPr/>
        </p:nvGrpSpPr>
        <p:grpSpPr>
          <a:xfrm>
            <a:off x="5692353" y="8712045"/>
            <a:ext cx="932575" cy="872892"/>
            <a:chOff x="5382741" y="10168309"/>
            <a:chExt cx="932575" cy="872892"/>
          </a:xfrm>
        </p:grpSpPr>
        <p:cxnSp>
          <p:nvCxnSpPr>
            <p:cNvPr id="3" name="直線コネクタ 2"/>
            <p:cNvCxnSpPr/>
            <p:nvPr/>
          </p:nvCxnSpPr>
          <p:spPr>
            <a:xfrm>
              <a:off x="5382827" y="10168309"/>
              <a:ext cx="396000" cy="0"/>
            </a:xfrm>
            <a:prstGeom prst="line">
              <a:avLst/>
            </a:prstGeom>
            <a:ln w="57150" cmpd="tri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5382741" y="10340776"/>
              <a:ext cx="3960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5387503" y="10529689"/>
              <a:ext cx="396000" cy="0"/>
            </a:xfrm>
            <a:prstGeom prst="line">
              <a:avLst/>
            </a:prstGeom>
            <a:ln w="57150" cmpd="sng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5385916" y="10713640"/>
              <a:ext cx="396000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テキスト ボックス 4"/>
            <p:cNvSpPr txBox="1"/>
            <p:nvPr/>
          </p:nvSpPr>
          <p:spPr>
            <a:xfrm>
              <a:off x="5382741" y="10868734"/>
              <a:ext cx="421590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□ □ □ □</a:t>
              </a: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459289" y="10190067"/>
              <a:ext cx="23083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供用中</a:t>
              </a: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459289" y="10358243"/>
              <a:ext cx="23083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供用中</a:t>
              </a: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459289" y="10557188"/>
              <a:ext cx="23083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供用中</a:t>
              </a: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459289" y="10735247"/>
              <a:ext cx="23083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供用中</a:t>
              </a:r>
            </a:p>
          </p:txBody>
        </p:sp>
        <p:cxnSp>
          <p:nvCxnSpPr>
            <p:cNvPr id="33" name="直線コネクタ 32"/>
            <p:cNvCxnSpPr/>
            <p:nvPr/>
          </p:nvCxnSpPr>
          <p:spPr>
            <a:xfrm>
              <a:off x="5916227" y="10168309"/>
              <a:ext cx="396000" cy="0"/>
            </a:xfrm>
            <a:prstGeom prst="line">
              <a:avLst/>
            </a:prstGeom>
            <a:ln w="57150" cmpd="tri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5916141" y="10340776"/>
              <a:ext cx="396000" cy="0"/>
            </a:xfrm>
            <a:prstGeom prst="line">
              <a:avLst/>
            </a:prstGeom>
            <a:ln w="57150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5919316" y="10713640"/>
              <a:ext cx="396000" cy="0"/>
            </a:xfrm>
            <a:prstGeom prst="line">
              <a:avLst/>
            </a:prstGeom>
            <a:ln w="57150" cmpd="sng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/>
            <p:cNvSpPr txBox="1"/>
            <p:nvPr/>
          </p:nvSpPr>
          <p:spPr>
            <a:xfrm>
              <a:off x="6000428" y="10196489"/>
              <a:ext cx="23083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事業中</a:t>
              </a: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000428" y="10364665"/>
              <a:ext cx="23083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事業中</a:t>
              </a: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000428" y="10735247"/>
              <a:ext cx="23083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事業中</a:t>
              </a: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459289" y="10948868"/>
              <a:ext cx="23083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計画中</a:t>
              </a: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6453336" y="9706109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資料</a:t>
            </a:r>
            <a:r>
              <a:rPr lang="en-US" altLang="ja-JP" sz="800" dirty="0"/>
              <a:t>4</a:t>
            </a:r>
          </a:p>
        </p:txBody>
      </p:sp>
      <p:sp>
        <p:nvSpPr>
          <p:cNvPr id="41" name="Text Box 271"/>
          <p:cNvSpPr txBox="1">
            <a:spLocks noChangeArrowheads="1"/>
          </p:cNvSpPr>
          <p:nvPr/>
        </p:nvSpPr>
        <p:spPr bwMode="auto">
          <a:xfrm>
            <a:off x="171057" y="1640632"/>
            <a:ext cx="2380033" cy="36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※1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令和４年度</a:t>
            </a:r>
            <a:endParaRPr kumimoji="1" lang="en-US" altLang="ja-JP" sz="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※2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普通車料金</a:t>
            </a:r>
            <a:endParaRPr kumimoji="1" lang="en-US" altLang="ja-JP" sz="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※3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料金割引社会実験での料金</a:t>
            </a:r>
            <a:endParaRPr kumimoji="1" lang="en-US" altLang="ja-JP" sz="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</p:txBody>
      </p:sp>
      <p:graphicFrame>
        <p:nvGraphicFramePr>
          <p:cNvPr id="42" name="表 41"/>
          <p:cNvGraphicFramePr>
            <a:graphicFrameLocks noGrp="1"/>
          </p:cNvGraphicFramePr>
          <p:nvPr/>
        </p:nvGraphicFramePr>
        <p:xfrm>
          <a:off x="97722" y="510177"/>
          <a:ext cx="6674742" cy="1028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3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25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路線名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区間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延長</a:t>
                      </a:r>
                      <a:endParaRPr kumimoji="1" lang="en-US" altLang="ja-JP" sz="800" dirty="0">
                        <a:solidFill>
                          <a:sysClr val="windowText" lastClr="00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8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8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km</a:t>
                      </a:r>
                      <a:r>
                        <a:rPr kumimoji="1" lang="ja-JP" altLang="en-US" sz="8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事業費</a:t>
                      </a:r>
                      <a:endParaRPr kumimoji="1" lang="en-US" altLang="ja-JP" sz="800" dirty="0">
                        <a:solidFill>
                          <a:sysClr val="windowText" lastClr="00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8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（億円）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交通量</a:t>
                      </a:r>
                      <a:r>
                        <a:rPr kumimoji="1" lang="en-US" altLang="ja-JP" sz="800" baseline="300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800" baseline="300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</a:t>
                      </a:r>
                      <a:endParaRPr kumimoji="1" lang="en-US" altLang="ja-JP" sz="800" baseline="30000" dirty="0">
                        <a:solidFill>
                          <a:sysClr val="windowText" lastClr="00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8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（台／日）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料金</a:t>
                      </a:r>
                      <a:r>
                        <a:rPr kumimoji="1" lang="en-US" altLang="ja-JP" sz="800" strike="noStrike" baseline="300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800" strike="noStrike" baseline="300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２</a:t>
                      </a:r>
                      <a:endParaRPr kumimoji="1" lang="en-US" altLang="ja-JP" sz="800" strike="noStrike" baseline="30000" dirty="0">
                        <a:solidFill>
                          <a:sysClr val="windowText" lastClr="00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8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（円）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供用年月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92"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鳥飼仁和寺大橋有料道路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摂津市鳥飼中</a:t>
                      </a:r>
                    </a:p>
                    <a:p>
                      <a:pPr algn="ctr"/>
                      <a:r>
                        <a:rPr kumimoji="1" lang="ja-JP" altLang="en-US" sz="8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～寝屋川市仁和寺本町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0.7</a:t>
                      </a:r>
                      <a:endParaRPr kumimoji="1" lang="ja-JP" altLang="en-US" sz="700" dirty="0">
                        <a:solidFill>
                          <a:sysClr val="windowText" lastClr="00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102</a:t>
                      </a:r>
                      <a:endParaRPr kumimoji="1" lang="ja-JP" altLang="en-US" sz="700" dirty="0">
                        <a:solidFill>
                          <a:sysClr val="windowText" lastClr="00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strike="noStrike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9,945</a:t>
                      </a:r>
                      <a:endParaRPr kumimoji="1" lang="ja-JP" altLang="en-US" sz="700" strike="noStrike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100</a:t>
                      </a:r>
                      <a:endParaRPr kumimoji="1" lang="ja-JP" altLang="en-US" sz="700" dirty="0">
                        <a:solidFill>
                          <a:sysClr val="windowText" lastClr="00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昭和</a:t>
                      </a:r>
                      <a:r>
                        <a:rPr kumimoji="1" lang="en-US" altLang="ja-JP" sz="7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62</a:t>
                      </a:r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r>
                        <a:rPr kumimoji="1" lang="en-US" altLang="ja-JP" sz="7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120"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箕面有料道路</a:t>
                      </a:r>
                      <a:endParaRPr kumimoji="1" lang="en-US" altLang="ja-JP" sz="800" dirty="0">
                        <a:solidFill>
                          <a:sysClr val="windowText" lastClr="00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8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（箕面グリーンロード）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箕面市萱島～下止々呂美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6.8</a:t>
                      </a:r>
                      <a:endParaRPr kumimoji="1" lang="ja-JP" altLang="en-US" sz="700" dirty="0">
                        <a:solidFill>
                          <a:sysClr val="windowText" lastClr="00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500</a:t>
                      </a:r>
                      <a:endParaRPr kumimoji="1" lang="ja-JP" altLang="en-US" sz="700" dirty="0">
                        <a:solidFill>
                          <a:sysClr val="windowText" lastClr="00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strike="noStrike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11,813</a:t>
                      </a:r>
                      <a:endParaRPr kumimoji="1" lang="ja-JP" altLang="en-US" sz="700" strike="noStrike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630</a:t>
                      </a:r>
                    </a:p>
                    <a:p>
                      <a:pPr algn="ctr"/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</a:t>
                      </a:r>
                      <a:r>
                        <a:rPr kumimoji="1" lang="en-US" altLang="ja-JP" sz="7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(420)</a:t>
                      </a:r>
                      <a:r>
                        <a:rPr kumimoji="1" lang="en-US" altLang="ja-JP" sz="700" baseline="300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700" baseline="300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平成</a:t>
                      </a:r>
                      <a:r>
                        <a:rPr kumimoji="1" lang="en-US" altLang="ja-JP" sz="7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</a:t>
                      </a:r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r>
                        <a:rPr kumimoji="1" lang="en-US" altLang="ja-JP" sz="7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kumimoji="1" lang="ja-JP" altLang="en-US" sz="700" dirty="0">
                          <a:solidFill>
                            <a:sysClr val="windowText" lastClr="00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790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606</Words>
  <Application>Microsoft Office PowerPoint</Application>
  <PresentationFormat>A4 210 x 297 mm</PresentationFormat>
  <Paragraphs>218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HG丸ｺﾞｼｯｸM-PRO</vt:lpstr>
      <vt:lpstr>ＭＳ Ｐゴシック</vt:lpstr>
      <vt:lpstr>ＭＳ 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2</cp:revision>
  <dcterms:created xsi:type="dcterms:W3CDTF">2024-06-09T22:55:23Z</dcterms:created>
  <dcterms:modified xsi:type="dcterms:W3CDTF">2024-06-09T23:05:19Z</dcterms:modified>
</cp:coreProperties>
</file>