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493" r:id="rId2"/>
    <p:sldId id="494" r:id="rId3"/>
    <p:sldId id="495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60B-D033-4FAA-9485-D1DBC9F4EF38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425F-DA54-4A5C-99CB-D2BF368F3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70100" y="736600"/>
            <a:ext cx="2544763" cy="36782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225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/>
          <a:srcRect t="8139" r="12945" b="1950"/>
          <a:stretch/>
        </p:blipFill>
        <p:spPr>
          <a:xfrm>
            <a:off x="-151105" y="1459948"/>
            <a:ext cx="4687286" cy="5040560"/>
          </a:xfrm>
          <a:prstGeom prst="rect">
            <a:avLst/>
          </a:prstGeom>
        </p:spPr>
      </p:pic>
      <p:sp>
        <p:nvSpPr>
          <p:cNvPr id="37" name="PubL"/>
          <p:cNvSpPr>
            <a:spLocks noEditPoints="1" noChangeArrowheads="1"/>
          </p:cNvSpPr>
          <p:nvPr/>
        </p:nvSpPr>
        <p:spPr bwMode="auto">
          <a:xfrm>
            <a:off x="192548" y="6527168"/>
            <a:ext cx="6538394" cy="322716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lvl="0" algn="just"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＜令和</a:t>
            </a:r>
            <a:r>
              <a:rPr lang="ja-JP" altLang="en-US" sz="1050" b="1" noProof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年度の主な事業路線（国・ＮＥＸＣＯ・阪神高速の事業含む）＞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050" u="sng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大阪都市再生環状道路など</a:t>
            </a:r>
            <a:endParaRPr kumimoji="1" lang="en-US" altLang="ja-JP" sz="1050" b="0" i="0" u="sng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sng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sng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105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府県間道路</a:t>
            </a:r>
            <a:endParaRPr kumimoji="1" lang="en-US" altLang="ja-JP" sz="1050" b="0" i="0" u="sng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国道 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371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石仏バイパス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（令和６年６月 供用）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105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新名神アクセス道路</a:t>
            </a:r>
            <a:endParaRPr kumimoji="1" lang="en-US" altLang="ja-JP" sz="1050" b="0" i="0" u="sng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1" u="none" strike="noStrike" kern="1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府道 長尾八幡線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国道１号～現道拡幅区間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（令和６年３月 暫定供用）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just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050" u="sng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７放射軸・３環状軸の強化に資する道路</a:t>
            </a:r>
            <a:endParaRPr lang="en-US" altLang="ja-JP" sz="1050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just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都市計画道路 八尾富田林線（八尾市域、藤井寺市域、羽曳野市域）</a:t>
            </a: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○都市計画道路 泉州山手線（貝塚市域）　　　　</a:t>
            </a: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○都市計画道路 大阪河内長野線（松原市域）</a:t>
            </a: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○都市計画道路 大阪岸和田南海線（和泉市域）　　　</a:t>
            </a: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87115" y="958332"/>
            <a:ext cx="6788897" cy="504056"/>
          </a:xfrm>
          <a:prstGeom prst="rect">
            <a:avLst/>
          </a:prstGeom>
        </p:spPr>
        <p:txBody>
          <a:bodyPr vert="horz" lIns="92994" tIns="46497" rIns="92994" bIns="4649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大阪・関西の成長に向け、国土軸やベイエリア・関空等へのアクセス道路、府県間道路など都市の骨格となる７放射軸・３環状軸</a:t>
            </a:r>
            <a:r>
              <a:rPr lang="en-US" altLang="ja-JP" sz="11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の形成をめざし、道路ネットワークの充実・強化を図ります。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04" y="573115"/>
            <a:ext cx="2822394" cy="358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◆道路ネットワークの機能強化　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タイトル 1"/>
          <p:cNvSpPr txBox="1">
            <a:spLocks/>
          </p:cNvSpPr>
          <p:nvPr/>
        </p:nvSpPr>
        <p:spPr>
          <a:xfrm>
            <a:off x="63976" y="9036115"/>
            <a:ext cx="6788897" cy="475766"/>
          </a:xfrm>
          <a:prstGeom prst="rect">
            <a:avLst/>
          </a:prstGeom>
        </p:spPr>
        <p:txBody>
          <a:bodyPr vert="horz" lIns="92994" tIns="46497" rIns="92994" bIns="4649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44880" y="5230984"/>
            <a:ext cx="70872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国道</a:t>
            </a:r>
            <a:r>
              <a:rPr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371</a:t>
            </a: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</a:t>
            </a:r>
            <a:endParaRPr lang="en-US" altLang="ja-JP" sz="7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（石仏バイパス）</a:t>
            </a:r>
            <a:endParaRPr kumimoji="1"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フリーフォーム 56"/>
          <p:cNvSpPr/>
          <p:nvPr/>
        </p:nvSpPr>
        <p:spPr>
          <a:xfrm flipV="1">
            <a:off x="3350416" y="5452753"/>
            <a:ext cx="726656" cy="100923"/>
          </a:xfrm>
          <a:custGeom>
            <a:avLst/>
            <a:gdLst>
              <a:gd name="connsiteX0" fmla="*/ 0 w 4761186"/>
              <a:gd name="connsiteY0" fmla="*/ 0 h 867103"/>
              <a:gd name="connsiteX1" fmla="*/ 1087821 w 4761186"/>
              <a:gd name="connsiteY1" fmla="*/ 835572 h 867103"/>
              <a:gd name="connsiteX2" fmla="*/ 4761186 w 4761186"/>
              <a:gd name="connsiteY2" fmla="*/ 867103 h 867103"/>
              <a:gd name="connsiteX0" fmla="*/ 0 w 4113031"/>
              <a:gd name="connsiteY0" fmla="*/ 0 h 727996"/>
              <a:gd name="connsiteX1" fmla="*/ 439666 w 4113031"/>
              <a:gd name="connsiteY1" fmla="*/ 696465 h 727996"/>
              <a:gd name="connsiteX2" fmla="*/ 4113031 w 4113031"/>
              <a:gd name="connsiteY2" fmla="*/ 727996 h 727996"/>
              <a:gd name="connsiteX0" fmla="*/ 9057 w 3673366"/>
              <a:gd name="connsiteY0" fmla="*/ 0 h 693219"/>
              <a:gd name="connsiteX1" fmla="*/ 1 w 3673366"/>
              <a:gd name="connsiteY1" fmla="*/ 661688 h 693219"/>
              <a:gd name="connsiteX2" fmla="*/ 3673366 w 3673366"/>
              <a:gd name="connsiteY2" fmla="*/ 693219 h 693219"/>
              <a:gd name="connsiteX0" fmla="*/ 0 w 3913600"/>
              <a:gd name="connsiteY0" fmla="*/ 0 h 658443"/>
              <a:gd name="connsiteX1" fmla="*/ 240235 w 3913600"/>
              <a:gd name="connsiteY1" fmla="*/ 626912 h 658443"/>
              <a:gd name="connsiteX2" fmla="*/ 3913600 w 3913600"/>
              <a:gd name="connsiteY2" fmla="*/ 658443 h 658443"/>
              <a:gd name="connsiteX0" fmla="*/ 0 w 6406503"/>
              <a:gd name="connsiteY0" fmla="*/ 0 h 2292951"/>
              <a:gd name="connsiteX1" fmla="*/ 2733138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237397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037964 w 6406503"/>
              <a:gd name="connsiteY1" fmla="*/ 2261420 h 2292951"/>
              <a:gd name="connsiteX2" fmla="*/ 6406503 w 6406503"/>
              <a:gd name="connsiteY2" fmla="*/ 2292951 h 2292951"/>
              <a:gd name="connsiteX0" fmla="*/ 0 w 6463059"/>
              <a:gd name="connsiteY0" fmla="*/ 0 h 2371847"/>
              <a:gd name="connsiteX1" fmla="*/ 1094520 w 6463059"/>
              <a:gd name="connsiteY1" fmla="*/ 2340316 h 2371847"/>
              <a:gd name="connsiteX2" fmla="*/ 6463059 w 6463059"/>
              <a:gd name="connsiteY2" fmla="*/ 2371847 h 2371847"/>
              <a:gd name="connsiteX0" fmla="*/ 342768 w 5368539"/>
              <a:gd name="connsiteY0" fmla="*/ 0 h 3306022"/>
              <a:gd name="connsiteX1" fmla="*/ 0 w 5368539"/>
              <a:gd name="connsiteY1" fmla="*/ 3274491 h 3306022"/>
              <a:gd name="connsiteX2" fmla="*/ 5368539 w 5368539"/>
              <a:gd name="connsiteY2" fmla="*/ 3306022 h 3306022"/>
              <a:gd name="connsiteX0" fmla="*/ 5294846 w 5294845"/>
              <a:gd name="connsiteY0" fmla="*/ 0 h 3306022"/>
              <a:gd name="connsiteX1" fmla="*/ 4952078 w 5294845"/>
              <a:gd name="connsiteY1" fmla="*/ 3274491 h 3306022"/>
              <a:gd name="connsiteX2" fmla="*/ 0 w 5294845"/>
              <a:gd name="connsiteY2" fmla="*/ 3306022 h 3306022"/>
              <a:gd name="connsiteX0" fmla="*/ 5294847 w 5294847"/>
              <a:gd name="connsiteY0" fmla="*/ 0 h 2853924"/>
              <a:gd name="connsiteX1" fmla="*/ 4952078 w 5294847"/>
              <a:gd name="connsiteY1" fmla="*/ 2822393 h 2853924"/>
              <a:gd name="connsiteX2" fmla="*/ 0 w 5294847"/>
              <a:gd name="connsiteY2" fmla="*/ 2853924 h 2853924"/>
              <a:gd name="connsiteX0" fmla="*/ 5523505 w 5523505"/>
              <a:gd name="connsiteY0" fmla="*/ 0 h 2853924"/>
              <a:gd name="connsiteX1" fmla="*/ 5180736 w 5523505"/>
              <a:gd name="connsiteY1" fmla="*/ 2822393 h 2853924"/>
              <a:gd name="connsiteX2" fmla="*/ 0 w 5523505"/>
              <a:gd name="connsiteY2" fmla="*/ 2853924 h 2853924"/>
              <a:gd name="connsiteX0" fmla="*/ 6919529 w 6919529"/>
              <a:gd name="connsiteY0" fmla="*/ 0 h 2853924"/>
              <a:gd name="connsiteX1" fmla="*/ 6576760 w 6919529"/>
              <a:gd name="connsiteY1" fmla="*/ 2822393 h 2853924"/>
              <a:gd name="connsiteX2" fmla="*/ 0 w 6919529"/>
              <a:gd name="connsiteY2" fmla="*/ 2853924 h 2853924"/>
              <a:gd name="connsiteX0" fmla="*/ 342769 w 5896061"/>
              <a:gd name="connsiteY0" fmla="*/ 0 h 2853924"/>
              <a:gd name="connsiteX1" fmla="*/ 0 w 5896061"/>
              <a:gd name="connsiteY1" fmla="*/ 2822393 h 2853924"/>
              <a:gd name="connsiteX2" fmla="*/ 5896060 w 5896061"/>
              <a:gd name="connsiteY2" fmla="*/ 2853924 h 2853924"/>
              <a:gd name="connsiteX0" fmla="*/ 0 w 5553292"/>
              <a:gd name="connsiteY0" fmla="*/ 0 h 2853924"/>
              <a:gd name="connsiteX1" fmla="*/ 1374217 w 5553292"/>
              <a:gd name="connsiteY1" fmla="*/ 2822393 h 2853924"/>
              <a:gd name="connsiteX2" fmla="*/ 5553291 w 5553292"/>
              <a:gd name="connsiteY2" fmla="*/ 2853924 h 2853924"/>
              <a:gd name="connsiteX0" fmla="*/ 0 w 5730911"/>
              <a:gd name="connsiteY0" fmla="*/ 0 h 2798861"/>
              <a:gd name="connsiteX1" fmla="*/ 1551836 w 5730911"/>
              <a:gd name="connsiteY1" fmla="*/ 2767330 h 2798861"/>
              <a:gd name="connsiteX2" fmla="*/ 5730910 w 5730911"/>
              <a:gd name="connsiteY2" fmla="*/ 2798861 h 2798861"/>
              <a:gd name="connsiteX0" fmla="*/ 0 w 5730911"/>
              <a:gd name="connsiteY0" fmla="*/ 0 h 2798861"/>
              <a:gd name="connsiteX1" fmla="*/ 1551836 w 5730911"/>
              <a:gd name="connsiteY1" fmla="*/ 2781096 h 2798861"/>
              <a:gd name="connsiteX2" fmla="*/ 5730910 w 5730911"/>
              <a:gd name="connsiteY2" fmla="*/ 2798861 h 2798861"/>
              <a:gd name="connsiteX0" fmla="*/ 0 w 6599272"/>
              <a:gd name="connsiteY0" fmla="*/ 0 h 2812627"/>
              <a:gd name="connsiteX1" fmla="*/ 1551836 w 6599272"/>
              <a:gd name="connsiteY1" fmla="*/ 2781096 h 2812627"/>
              <a:gd name="connsiteX2" fmla="*/ 6599272 w 6599272"/>
              <a:gd name="connsiteY2" fmla="*/ 2812627 h 28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272" h="2812627">
                <a:moveTo>
                  <a:pt x="0" y="0"/>
                </a:moveTo>
                <a:lnTo>
                  <a:pt x="1551836" y="2781096"/>
                </a:lnTo>
                <a:lnTo>
                  <a:pt x="6599272" y="2812627"/>
                </a:lnTo>
              </a:path>
            </a:pathLst>
          </a:custGeom>
          <a:noFill/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/>
          </a:p>
        </p:txBody>
      </p:sp>
      <p:sp>
        <p:nvSpPr>
          <p:cNvPr id="5" name="楕円 4"/>
          <p:cNvSpPr/>
          <p:nvPr/>
        </p:nvSpPr>
        <p:spPr>
          <a:xfrm rot="20958737">
            <a:off x="3166602" y="5424689"/>
            <a:ext cx="172334" cy="26873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014518" y="4442691"/>
            <a:ext cx="51439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大和川線</a:t>
            </a:r>
            <a:endParaRPr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R2.3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供用）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フリーフォーム 59"/>
          <p:cNvSpPr/>
          <p:nvPr/>
        </p:nvSpPr>
        <p:spPr>
          <a:xfrm flipH="1">
            <a:off x="1988839" y="4416188"/>
            <a:ext cx="748209" cy="213954"/>
          </a:xfrm>
          <a:custGeom>
            <a:avLst/>
            <a:gdLst>
              <a:gd name="connsiteX0" fmla="*/ 0 w 4761186"/>
              <a:gd name="connsiteY0" fmla="*/ 0 h 867103"/>
              <a:gd name="connsiteX1" fmla="*/ 1087821 w 4761186"/>
              <a:gd name="connsiteY1" fmla="*/ 835572 h 867103"/>
              <a:gd name="connsiteX2" fmla="*/ 4761186 w 4761186"/>
              <a:gd name="connsiteY2" fmla="*/ 867103 h 867103"/>
              <a:gd name="connsiteX0" fmla="*/ 0 w 4113031"/>
              <a:gd name="connsiteY0" fmla="*/ 0 h 727996"/>
              <a:gd name="connsiteX1" fmla="*/ 439666 w 4113031"/>
              <a:gd name="connsiteY1" fmla="*/ 696465 h 727996"/>
              <a:gd name="connsiteX2" fmla="*/ 4113031 w 4113031"/>
              <a:gd name="connsiteY2" fmla="*/ 727996 h 727996"/>
              <a:gd name="connsiteX0" fmla="*/ 9057 w 3673366"/>
              <a:gd name="connsiteY0" fmla="*/ 0 h 693219"/>
              <a:gd name="connsiteX1" fmla="*/ 1 w 3673366"/>
              <a:gd name="connsiteY1" fmla="*/ 661688 h 693219"/>
              <a:gd name="connsiteX2" fmla="*/ 3673366 w 3673366"/>
              <a:gd name="connsiteY2" fmla="*/ 693219 h 693219"/>
              <a:gd name="connsiteX0" fmla="*/ 0 w 3913600"/>
              <a:gd name="connsiteY0" fmla="*/ 0 h 658443"/>
              <a:gd name="connsiteX1" fmla="*/ 240235 w 3913600"/>
              <a:gd name="connsiteY1" fmla="*/ 626912 h 658443"/>
              <a:gd name="connsiteX2" fmla="*/ 3913600 w 3913600"/>
              <a:gd name="connsiteY2" fmla="*/ 658443 h 658443"/>
              <a:gd name="connsiteX0" fmla="*/ 0 w 6406503"/>
              <a:gd name="connsiteY0" fmla="*/ 0 h 2292951"/>
              <a:gd name="connsiteX1" fmla="*/ 2733138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237397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037964 w 6406503"/>
              <a:gd name="connsiteY1" fmla="*/ 2261420 h 2292951"/>
              <a:gd name="connsiteX2" fmla="*/ 6406503 w 6406503"/>
              <a:gd name="connsiteY2" fmla="*/ 2292951 h 2292951"/>
              <a:gd name="connsiteX0" fmla="*/ 0 w 6463059"/>
              <a:gd name="connsiteY0" fmla="*/ 0 h 2371847"/>
              <a:gd name="connsiteX1" fmla="*/ 1094520 w 6463059"/>
              <a:gd name="connsiteY1" fmla="*/ 2340316 h 2371847"/>
              <a:gd name="connsiteX2" fmla="*/ 6463059 w 6463059"/>
              <a:gd name="connsiteY2" fmla="*/ 2371847 h 2371847"/>
              <a:gd name="connsiteX0" fmla="*/ 342768 w 5368539"/>
              <a:gd name="connsiteY0" fmla="*/ 0 h 3306022"/>
              <a:gd name="connsiteX1" fmla="*/ 0 w 5368539"/>
              <a:gd name="connsiteY1" fmla="*/ 3274491 h 3306022"/>
              <a:gd name="connsiteX2" fmla="*/ 5368539 w 5368539"/>
              <a:gd name="connsiteY2" fmla="*/ 3306022 h 3306022"/>
              <a:gd name="connsiteX0" fmla="*/ 5294846 w 5294845"/>
              <a:gd name="connsiteY0" fmla="*/ 0 h 3306022"/>
              <a:gd name="connsiteX1" fmla="*/ 4952078 w 5294845"/>
              <a:gd name="connsiteY1" fmla="*/ 3274491 h 3306022"/>
              <a:gd name="connsiteX2" fmla="*/ 0 w 5294845"/>
              <a:gd name="connsiteY2" fmla="*/ 3306022 h 3306022"/>
              <a:gd name="connsiteX0" fmla="*/ 5294847 w 5294847"/>
              <a:gd name="connsiteY0" fmla="*/ 0 h 2853924"/>
              <a:gd name="connsiteX1" fmla="*/ 4952078 w 5294847"/>
              <a:gd name="connsiteY1" fmla="*/ 2822393 h 2853924"/>
              <a:gd name="connsiteX2" fmla="*/ 0 w 5294847"/>
              <a:gd name="connsiteY2" fmla="*/ 2853924 h 2853924"/>
              <a:gd name="connsiteX0" fmla="*/ 5523505 w 5523505"/>
              <a:gd name="connsiteY0" fmla="*/ 0 h 2853924"/>
              <a:gd name="connsiteX1" fmla="*/ 5180736 w 5523505"/>
              <a:gd name="connsiteY1" fmla="*/ 2822393 h 2853924"/>
              <a:gd name="connsiteX2" fmla="*/ 0 w 5523505"/>
              <a:gd name="connsiteY2" fmla="*/ 2853924 h 2853924"/>
              <a:gd name="connsiteX0" fmla="*/ 6919529 w 6919529"/>
              <a:gd name="connsiteY0" fmla="*/ 0 h 2853924"/>
              <a:gd name="connsiteX1" fmla="*/ 6576760 w 6919529"/>
              <a:gd name="connsiteY1" fmla="*/ 2822393 h 2853924"/>
              <a:gd name="connsiteX2" fmla="*/ 0 w 6919529"/>
              <a:gd name="connsiteY2" fmla="*/ 2853924 h 2853924"/>
              <a:gd name="connsiteX0" fmla="*/ 342769 w 5896061"/>
              <a:gd name="connsiteY0" fmla="*/ 0 h 2853924"/>
              <a:gd name="connsiteX1" fmla="*/ 0 w 5896061"/>
              <a:gd name="connsiteY1" fmla="*/ 2822393 h 2853924"/>
              <a:gd name="connsiteX2" fmla="*/ 5896060 w 5896061"/>
              <a:gd name="connsiteY2" fmla="*/ 2853924 h 2853924"/>
              <a:gd name="connsiteX0" fmla="*/ 0 w 5553292"/>
              <a:gd name="connsiteY0" fmla="*/ 0 h 2853924"/>
              <a:gd name="connsiteX1" fmla="*/ 1374217 w 5553292"/>
              <a:gd name="connsiteY1" fmla="*/ 2822393 h 2853924"/>
              <a:gd name="connsiteX2" fmla="*/ 5553291 w 5553292"/>
              <a:gd name="connsiteY2" fmla="*/ 2853924 h 2853924"/>
              <a:gd name="connsiteX0" fmla="*/ 0 w 5730911"/>
              <a:gd name="connsiteY0" fmla="*/ 0 h 2798861"/>
              <a:gd name="connsiteX1" fmla="*/ 1551836 w 5730911"/>
              <a:gd name="connsiteY1" fmla="*/ 2767330 h 2798861"/>
              <a:gd name="connsiteX2" fmla="*/ 5730910 w 5730911"/>
              <a:gd name="connsiteY2" fmla="*/ 2798861 h 2798861"/>
              <a:gd name="connsiteX0" fmla="*/ 0 w 5730911"/>
              <a:gd name="connsiteY0" fmla="*/ 0 h 2798861"/>
              <a:gd name="connsiteX1" fmla="*/ 1551836 w 5730911"/>
              <a:gd name="connsiteY1" fmla="*/ 2781096 h 2798861"/>
              <a:gd name="connsiteX2" fmla="*/ 5730910 w 5730911"/>
              <a:gd name="connsiteY2" fmla="*/ 2798861 h 2798861"/>
              <a:gd name="connsiteX0" fmla="*/ 0 w 6599272"/>
              <a:gd name="connsiteY0" fmla="*/ 0 h 2812627"/>
              <a:gd name="connsiteX1" fmla="*/ 1551836 w 6599272"/>
              <a:gd name="connsiteY1" fmla="*/ 2781096 h 2812627"/>
              <a:gd name="connsiteX2" fmla="*/ 6599272 w 6599272"/>
              <a:gd name="connsiteY2" fmla="*/ 2812627 h 28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272" h="2812627">
                <a:moveTo>
                  <a:pt x="0" y="0"/>
                </a:moveTo>
                <a:lnTo>
                  <a:pt x="1551836" y="2781096"/>
                </a:lnTo>
                <a:lnTo>
                  <a:pt x="6599272" y="2812627"/>
                </a:lnTo>
              </a:path>
            </a:pathLst>
          </a:custGeom>
          <a:noFill/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762000" y="3406837"/>
            <a:ext cx="6363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淀川左岸線</a:t>
            </a:r>
            <a:r>
              <a:rPr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フリーフォーム 61"/>
          <p:cNvSpPr/>
          <p:nvPr/>
        </p:nvSpPr>
        <p:spPr>
          <a:xfrm flipH="1" flipV="1">
            <a:off x="1757237" y="3520883"/>
            <a:ext cx="814815" cy="125563"/>
          </a:xfrm>
          <a:custGeom>
            <a:avLst/>
            <a:gdLst>
              <a:gd name="connsiteX0" fmla="*/ 0 w 4761186"/>
              <a:gd name="connsiteY0" fmla="*/ 0 h 867103"/>
              <a:gd name="connsiteX1" fmla="*/ 1087821 w 4761186"/>
              <a:gd name="connsiteY1" fmla="*/ 835572 h 867103"/>
              <a:gd name="connsiteX2" fmla="*/ 4761186 w 4761186"/>
              <a:gd name="connsiteY2" fmla="*/ 867103 h 867103"/>
              <a:gd name="connsiteX0" fmla="*/ 0 w 4113031"/>
              <a:gd name="connsiteY0" fmla="*/ 0 h 727996"/>
              <a:gd name="connsiteX1" fmla="*/ 439666 w 4113031"/>
              <a:gd name="connsiteY1" fmla="*/ 696465 h 727996"/>
              <a:gd name="connsiteX2" fmla="*/ 4113031 w 4113031"/>
              <a:gd name="connsiteY2" fmla="*/ 727996 h 727996"/>
              <a:gd name="connsiteX0" fmla="*/ 9057 w 3673366"/>
              <a:gd name="connsiteY0" fmla="*/ 0 h 693219"/>
              <a:gd name="connsiteX1" fmla="*/ 1 w 3673366"/>
              <a:gd name="connsiteY1" fmla="*/ 661688 h 693219"/>
              <a:gd name="connsiteX2" fmla="*/ 3673366 w 3673366"/>
              <a:gd name="connsiteY2" fmla="*/ 693219 h 693219"/>
              <a:gd name="connsiteX0" fmla="*/ 0 w 3913600"/>
              <a:gd name="connsiteY0" fmla="*/ 0 h 658443"/>
              <a:gd name="connsiteX1" fmla="*/ 240235 w 3913600"/>
              <a:gd name="connsiteY1" fmla="*/ 626912 h 658443"/>
              <a:gd name="connsiteX2" fmla="*/ 3913600 w 3913600"/>
              <a:gd name="connsiteY2" fmla="*/ 658443 h 658443"/>
              <a:gd name="connsiteX0" fmla="*/ 0 w 6406503"/>
              <a:gd name="connsiteY0" fmla="*/ 0 h 2292951"/>
              <a:gd name="connsiteX1" fmla="*/ 2733138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237397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037964 w 6406503"/>
              <a:gd name="connsiteY1" fmla="*/ 2261420 h 2292951"/>
              <a:gd name="connsiteX2" fmla="*/ 6406503 w 6406503"/>
              <a:gd name="connsiteY2" fmla="*/ 2292951 h 2292951"/>
              <a:gd name="connsiteX0" fmla="*/ 0 w 6463059"/>
              <a:gd name="connsiteY0" fmla="*/ 0 h 2371847"/>
              <a:gd name="connsiteX1" fmla="*/ 1094520 w 6463059"/>
              <a:gd name="connsiteY1" fmla="*/ 2340316 h 2371847"/>
              <a:gd name="connsiteX2" fmla="*/ 6463059 w 6463059"/>
              <a:gd name="connsiteY2" fmla="*/ 2371847 h 2371847"/>
              <a:gd name="connsiteX0" fmla="*/ 342768 w 5368539"/>
              <a:gd name="connsiteY0" fmla="*/ 0 h 3306022"/>
              <a:gd name="connsiteX1" fmla="*/ 0 w 5368539"/>
              <a:gd name="connsiteY1" fmla="*/ 3274491 h 3306022"/>
              <a:gd name="connsiteX2" fmla="*/ 5368539 w 5368539"/>
              <a:gd name="connsiteY2" fmla="*/ 3306022 h 3306022"/>
              <a:gd name="connsiteX0" fmla="*/ 5294846 w 5294845"/>
              <a:gd name="connsiteY0" fmla="*/ 0 h 3306022"/>
              <a:gd name="connsiteX1" fmla="*/ 4952078 w 5294845"/>
              <a:gd name="connsiteY1" fmla="*/ 3274491 h 3306022"/>
              <a:gd name="connsiteX2" fmla="*/ 0 w 5294845"/>
              <a:gd name="connsiteY2" fmla="*/ 3306022 h 3306022"/>
              <a:gd name="connsiteX0" fmla="*/ 5294847 w 5294847"/>
              <a:gd name="connsiteY0" fmla="*/ 0 h 2853924"/>
              <a:gd name="connsiteX1" fmla="*/ 4952078 w 5294847"/>
              <a:gd name="connsiteY1" fmla="*/ 2822393 h 2853924"/>
              <a:gd name="connsiteX2" fmla="*/ 0 w 5294847"/>
              <a:gd name="connsiteY2" fmla="*/ 2853924 h 2853924"/>
              <a:gd name="connsiteX0" fmla="*/ 5523505 w 5523505"/>
              <a:gd name="connsiteY0" fmla="*/ 0 h 2853924"/>
              <a:gd name="connsiteX1" fmla="*/ 5180736 w 5523505"/>
              <a:gd name="connsiteY1" fmla="*/ 2822393 h 2853924"/>
              <a:gd name="connsiteX2" fmla="*/ 0 w 5523505"/>
              <a:gd name="connsiteY2" fmla="*/ 2853924 h 2853924"/>
              <a:gd name="connsiteX0" fmla="*/ 6919529 w 6919529"/>
              <a:gd name="connsiteY0" fmla="*/ 0 h 2853924"/>
              <a:gd name="connsiteX1" fmla="*/ 6576760 w 6919529"/>
              <a:gd name="connsiteY1" fmla="*/ 2822393 h 2853924"/>
              <a:gd name="connsiteX2" fmla="*/ 0 w 6919529"/>
              <a:gd name="connsiteY2" fmla="*/ 2853924 h 2853924"/>
              <a:gd name="connsiteX0" fmla="*/ 342769 w 5896061"/>
              <a:gd name="connsiteY0" fmla="*/ 0 h 2853924"/>
              <a:gd name="connsiteX1" fmla="*/ 0 w 5896061"/>
              <a:gd name="connsiteY1" fmla="*/ 2822393 h 2853924"/>
              <a:gd name="connsiteX2" fmla="*/ 5896060 w 5896061"/>
              <a:gd name="connsiteY2" fmla="*/ 2853924 h 2853924"/>
              <a:gd name="connsiteX0" fmla="*/ 0 w 5553292"/>
              <a:gd name="connsiteY0" fmla="*/ 0 h 2853924"/>
              <a:gd name="connsiteX1" fmla="*/ 1374217 w 5553292"/>
              <a:gd name="connsiteY1" fmla="*/ 2822393 h 2853924"/>
              <a:gd name="connsiteX2" fmla="*/ 5553291 w 5553292"/>
              <a:gd name="connsiteY2" fmla="*/ 2853924 h 2853924"/>
              <a:gd name="connsiteX0" fmla="*/ 0 w 5730911"/>
              <a:gd name="connsiteY0" fmla="*/ 0 h 2798861"/>
              <a:gd name="connsiteX1" fmla="*/ 1551836 w 5730911"/>
              <a:gd name="connsiteY1" fmla="*/ 2767330 h 2798861"/>
              <a:gd name="connsiteX2" fmla="*/ 5730910 w 5730911"/>
              <a:gd name="connsiteY2" fmla="*/ 2798861 h 2798861"/>
              <a:gd name="connsiteX0" fmla="*/ 0 w 5730911"/>
              <a:gd name="connsiteY0" fmla="*/ 0 h 2798861"/>
              <a:gd name="connsiteX1" fmla="*/ 1551836 w 5730911"/>
              <a:gd name="connsiteY1" fmla="*/ 2781096 h 2798861"/>
              <a:gd name="connsiteX2" fmla="*/ 5730910 w 5730911"/>
              <a:gd name="connsiteY2" fmla="*/ 2798861 h 2798861"/>
              <a:gd name="connsiteX0" fmla="*/ 0 w 6599272"/>
              <a:gd name="connsiteY0" fmla="*/ 0 h 2812627"/>
              <a:gd name="connsiteX1" fmla="*/ 1551836 w 6599272"/>
              <a:gd name="connsiteY1" fmla="*/ 2781096 h 2812627"/>
              <a:gd name="connsiteX2" fmla="*/ 6599272 w 6599272"/>
              <a:gd name="connsiteY2" fmla="*/ 2812627 h 28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272" h="2812627">
                <a:moveTo>
                  <a:pt x="0" y="0"/>
                </a:moveTo>
                <a:lnTo>
                  <a:pt x="1551836" y="2781096"/>
                </a:lnTo>
                <a:lnTo>
                  <a:pt x="6599272" y="2812627"/>
                </a:lnTo>
              </a:path>
            </a:pathLst>
          </a:custGeom>
          <a:noFill/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/>
          </a:p>
        </p:txBody>
      </p:sp>
      <p:sp>
        <p:nvSpPr>
          <p:cNvPr id="63" name="楕円 62"/>
          <p:cNvSpPr/>
          <p:nvPr/>
        </p:nvSpPr>
        <p:spPr>
          <a:xfrm rot="15754586">
            <a:off x="2706724" y="3288239"/>
            <a:ext cx="222528" cy="735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93769" y="3419682"/>
            <a:ext cx="74480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淀川左岸線延伸部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フリーフォーム 64"/>
          <p:cNvSpPr/>
          <p:nvPr/>
        </p:nvSpPr>
        <p:spPr>
          <a:xfrm flipV="1">
            <a:off x="2976941" y="3527404"/>
            <a:ext cx="958529" cy="93012"/>
          </a:xfrm>
          <a:custGeom>
            <a:avLst/>
            <a:gdLst>
              <a:gd name="connsiteX0" fmla="*/ 0 w 4761186"/>
              <a:gd name="connsiteY0" fmla="*/ 0 h 867103"/>
              <a:gd name="connsiteX1" fmla="*/ 1087821 w 4761186"/>
              <a:gd name="connsiteY1" fmla="*/ 835572 h 867103"/>
              <a:gd name="connsiteX2" fmla="*/ 4761186 w 4761186"/>
              <a:gd name="connsiteY2" fmla="*/ 867103 h 867103"/>
              <a:gd name="connsiteX0" fmla="*/ 0 w 4113031"/>
              <a:gd name="connsiteY0" fmla="*/ 0 h 727996"/>
              <a:gd name="connsiteX1" fmla="*/ 439666 w 4113031"/>
              <a:gd name="connsiteY1" fmla="*/ 696465 h 727996"/>
              <a:gd name="connsiteX2" fmla="*/ 4113031 w 4113031"/>
              <a:gd name="connsiteY2" fmla="*/ 727996 h 727996"/>
              <a:gd name="connsiteX0" fmla="*/ 9057 w 3673366"/>
              <a:gd name="connsiteY0" fmla="*/ 0 h 693219"/>
              <a:gd name="connsiteX1" fmla="*/ 1 w 3673366"/>
              <a:gd name="connsiteY1" fmla="*/ 661688 h 693219"/>
              <a:gd name="connsiteX2" fmla="*/ 3673366 w 3673366"/>
              <a:gd name="connsiteY2" fmla="*/ 693219 h 693219"/>
              <a:gd name="connsiteX0" fmla="*/ 0 w 3913600"/>
              <a:gd name="connsiteY0" fmla="*/ 0 h 658443"/>
              <a:gd name="connsiteX1" fmla="*/ 240235 w 3913600"/>
              <a:gd name="connsiteY1" fmla="*/ 626912 h 658443"/>
              <a:gd name="connsiteX2" fmla="*/ 3913600 w 3913600"/>
              <a:gd name="connsiteY2" fmla="*/ 658443 h 658443"/>
              <a:gd name="connsiteX0" fmla="*/ 0 w 6406503"/>
              <a:gd name="connsiteY0" fmla="*/ 0 h 2292951"/>
              <a:gd name="connsiteX1" fmla="*/ 2733138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237397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037964 w 6406503"/>
              <a:gd name="connsiteY1" fmla="*/ 2261420 h 2292951"/>
              <a:gd name="connsiteX2" fmla="*/ 6406503 w 6406503"/>
              <a:gd name="connsiteY2" fmla="*/ 2292951 h 2292951"/>
              <a:gd name="connsiteX0" fmla="*/ 0 w 6463059"/>
              <a:gd name="connsiteY0" fmla="*/ 0 h 2371847"/>
              <a:gd name="connsiteX1" fmla="*/ 1094520 w 6463059"/>
              <a:gd name="connsiteY1" fmla="*/ 2340316 h 2371847"/>
              <a:gd name="connsiteX2" fmla="*/ 6463059 w 6463059"/>
              <a:gd name="connsiteY2" fmla="*/ 2371847 h 2371847"/>
              <a:gd name="connsiteX0" fmla="*/ 342768 w 5368539"/>
              <a:gd name="connsiteY0" fmla="*/ 0 h 3306022"/>
              <a:gd name="connsiteX1" fmla="*/ 0 w 5368539"/>
              <a:gd name="connsiteY1" fmla="*/ 3274491 h 3306022"/>
              <a:gd name="connsiteX2" fmla="*/ 5368539 w 5368539"/>
              <a:gd name="connsiteY2" fmla="*/ 3306022 h 3306022"/>
              <a:gd name="connsiteX0" fmla="*/ 5294846 w 5294845"/>
              <a:gd name="connsiteY0" fmla="*/ 0 h 3306022"/>
              <a:gd name="connsiteX1" fmla="*/ 4952078 w 5294845"/>
              <a:gd name="connsiteY1" fmla="*/ 3274491 h 3306022"/>
              <a:gd name="connsiteX2" fmla="*/ 0 w 5294845"/>
              <a:gd name="connsiteY2" fmla="*/ 3306022 h 3306022"/>
              <a:gd name="connsiteX0" fmla="*/ 5294847 w 5294847"/>
              <a:gd name="connsiteY0" fmla="*/ 0 h 2853924"/>
              <a:gd name="connsiteX1" fmla="*/ 4952078 w 5294847"/>
              <a:gd name="connsiteY1" fmla="*/ 2822393 h 2853924"/>
              <a:gd name="connsiteX2" fmla="*/ 0 w 5294847"/>
              <a:gd name="connsiteY2" fmla="*/ 2853924 h 2853924"/>
              <a:gd name="connsiteX0" fmla="*/ 5523505 w 5523505"/>
              <a:gd name="connsiteY0" fmla="*/ 0 h 2853924"/>
              <a:gd name="connsiteX1" fmla="*/ 5180736 w 5523505"/>
              <a:gd name="connsiteY1" fmla="*/ 2822393 h 2853924"/>
              <a:gd name="connsiteX2" fmla="*/ 0 w 5523505"/>
              <a:gd name="connsiteY2" fmla="*/ 2853924 h 2853924"/>
              <a:gd name="connsiteX0" fmla="*/ 6919529 w 6919529"/>
              <a:gd name="connsiteY0" fmla="*/ 0 h 2853924"/>
              <a:gd name="connsiteX1" fmla="*/ 6576760 w 6919529"/>
              <a:gd name="connsiteY1" fmla="*/ 2822393 h 2853924"/>
              <a:gd name="connsiteX2" fmla="*/ 0 w 6919529"/>
              <a:gd name="connsiteY2" fmla="*/ 2853924 h 2853924"/>
              <a:gd name="connsiteX0" fmla="*/ 342769 w 5896061"/>
              <a:gd name="connsiteY0" fmla="*/ 0 h 2853924"/>
              <a:gd name="connsiteX1" fmla="*/ 0 w 5896061"/>
              <a:gd name="connsiteY1" fmla="*/ 2822393 h 2853924"/>
              <a:gd name="connsiteX2" fmla="*/ 5896060 w 5896061"/>
              <a:gd name="connsiteY2" fmla="*/ 2853924 h 2853924"/>
              <a:gd name="connsiteX0" fmla="*/ 0 w 5553292"/>
              <a:gd name="connsiteY0" fmla="*/ 0 h 2853924"/>
              <a:gd name="connsiteX1" fmla="*/ 1374217 w 5553292"/>
              <a:gd name="connsiteY1" fmla="*/ 2822393 h 2853924"/>
              <a:gd name="connsiteX2" fmla="*/ 5553291 w 5553292"/>
              <a:gd name="connsiteY2" fmla="*/ 2853924 h 2853924"/>
              <a:gd name="connsiteX0" fmla="*/ 0 w 5730911"/>
              <a:gd name="connsiteY0" fmla="*/ 0 h 2798861"/>
              <a:gd name="connsiteX1" fmla="*/ 1551836 w 5730911"/>
              <a:gd name="connsiteY1" fmla="*/ 2767330 h 2798861"/>
              <a:gd name="connsiteX2" fmla="*/ 5730910 w 5730911"/>
              <a:gd name="connsiteY2" fmla="*/ 2798861 h 2798861"/>
              <a:gd name="connsiteX0" fmla="*/ 0 w 5730911"/>
              <a:gd name="connsiteY0" fmla="*/ 0 h 2798861"/>
              <a:gd name="connsiteX1" fmla="*/ 1551836 w 5730911"/>
              <a:gd name="connsiteY1" fmla="*/ 2781096 h 2798861"/>
              <a:gd name="connsiteX2" fmla="*/ 5730910 w 5730911"/>
              <a:gd name="connsiteY2" fmla="*/ 2798861 h 2798861"/>
              <a:gd name="connsiteX0" fmla="*/ 0 w 6599272"/>
              <a:gd name="connsiteY0" fmla="*/ 0 h 2812627"/>
              <a:gd name="connsiteX1" fmla="*/ 1551836 w 6599272"/>
              <a:gd name="connsiteY1" fmla="*/ 2781096 h 2812627"/>
              <a:gd name="connsiteX2" fmla="*/ 6599272 w 6599272"/>
              <a:gd name="connsiteY2" fmla="*/ 2812627 h 28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272" h="2812627">
                <a:moveTo>
                  <a:pt x="0" y="0"/>
                </a:moveTo>
                <a:lnTo>
                  <a:pt x="1551836" y="2781096"/>
                </a:lnTo>
                <a:lnTo>
                  <a:pt x="6599272" y="2812627"/>
                </a:lnTo>
              </a:path>
            </a:pathLst>
          </a:custGeom>
          <a:noFill/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811196" y="2348095"/>
            <a:ext cx="86155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新名神高速道路</a:t>
            </a:r>
            <a:endParaRPr lang="en-US" altLang="ja-JP" sz="7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00"/>
              </a:lnSpc>
            </a:pPr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（八幡京田辺</a:t>
            </a:r>
            <a:r>
              <a:rPr kumimoji="1"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JCT</a:t>
            </a:r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</a:t>
            </a:r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～高槻</a:t>
            </a:r>
            <a:r>
              <a:rPr kumimoji="1"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JCT</a:t>
            </a:r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altLang="ja-JP" sz="7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フリーフォーム 66"/>
          <p:cNvSpPr/>
          <p:nvPr/>
        </p:nvSpPr>
        <p:spPr>
          <a:xfrm flipV="1">
            <a:off x="3597342" y="2661841"/>
            <a:ext cx="1036961" cy="128144"/>
          </a:xfrm>
          <a:custGeom>
            <a:avLst/>
            <a:gdLst>
              <a:gd name="connsiteX0" fmla="*/ 0 w 4761186"/>
              <a:gd name="connsiteY0" fmla="*/ 0 h 867103"/>
              <a:gd name="connsiteX1" fmla="*/ 1087821 w 4761186"/>
              <a:gd name="connsiteY1" fmla="*/ 835572 h 867103"/>
              <a:gd name="connsiteX2" fmla="*/ 4761186 w 4761186"/>
              <a:gd name="connsiteY2" fmla="*/ 867103 h 867103"/>
              <a:gd name="connsiteX0" fmla="*/ 0 w 4113031"/>
              <a:gd name="connsiteY0" fmla="*/ 0 h 727996"/>
              <a:gd name="connsiteX1" fmla="*/ 439666 w 4113031"/>
              <a:gd name="connsiteY1" fmla="*/ 696465 h 727996"/>
              <a:gd name="connsiteX2" fmla="*/ 4113031 w 4113031"/>
              <a:gd name="connsiteY2" fmla="*/ 727996 h 727996"/>
              <a:gd name="connsiteX0" fmla="*/ 9057 w 3673366"/>
              <a:gd name="connsiteY0" fmla="*/ 0 h 693219"/>
              <a:gd name="connsiteX1" fmla="*/ 1 w 3673366"/>
              <a:gd name="connsiteY1" fmla="*/ 661688 h 693219"/>
              <a:gd name="connsiteX2" fmla="*/ 3673366 w 3673366"/>
              <a:gd name="connsiteY2" fmla="*/ 693219 h 693219"/>
              <a:gd name="connsiteX0" fmla="*/ 0 w 3913600"/>
              <a:gd name="connsiteY0" fmla="*/ 0 h 658443"/>
              <a:gd name="connsiteX1" fmla="*/ 240235 w 3913600"/>
              <a:gd name="connsiteY1" fmla="*/ 626912 h 658443"/>
              <a:gd name="connsiteX2" fmla="*/ 3913600 w 3913600"/>
              <a:gd name="connsiteY2" fmla="*/ 658443 h 658443"/>
              <a:gd name="connsiteX0" fmla="*/ 0 w 6406503"/>
              <a:gd name="connsiteY0" fmla="*/ 0 h 2292951"/>
              <a:gd name="connsiteX1" fmla="*/ 2733138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237397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037964 w 6406503"/>
              <a:gd name="connsiteY1" fmla="*/ 2261420 h 2292951"/>
              <a:gd name="connsiteX2" fmla="*/ 6406503 w 6406503"/>
              <a:gd name="connsiteY2" fmla="*/ 2292951 h 2292951"/>
              <a:gd name="connsiteX0" fmla="*/ 0 w 6463059"/>
              <a:gd name="connsiteY0" fmla="*/ 0 h 2371847"/>
              <a:gd name="connsiteX1" fmla="*/ 1094520 w 6463059"/>
              <a:gd name="connsiteY1" fmla="*/ 2340316 h 2371847"/>
              <a:gd name="connsiteX2" fmla="*/ 6463059 w 6463059"/>
              <a:gd name="connsiteY2" fmla="*/ 2371847 h 2371847"/>
              <a:gd name="connsiteX0" fmla="*/ 342768 w 5368539"/>
              <a:gd name="connsiteY0" fmla="*/ 0 h 3306022"/>
              <a:gd name="connsiteX1" fmla="*/ 0 w 5368539"/>
              <a:gd name="connsiteY1" fmla="*/ 3274491 h 3306022"/>
              <a:gd name="connsiteX2" fmla="*/ 5368539 w 5368539"/>
              <a:gd name="connsiteY2" fmla="*/ 3306022 h 3306022"/>
              <a:gd name="connsiteX0" fmla="*/ 5294846 w 5294845"/>
              <a:gd name="connsiteY0" fmla="*/ 0 h 3306022"/>
              <a:gd name="connsiteX1" fmla="*/ 4952078 w 5294845"/>
              <a:gd name="connsiteY1" fmla="*/ 3274491 h 3306022"/>
              <a:gd name="connsiteX2" fmla="*/ 0 w 5294845"/>
              <a:gd name="connsiteY2" fmla="*/ 3306022 h 3306022"/>
              <a:gd name="connsiteX0" fmla="*/ 5294847 w 5294847"/>
              <a:gd name="connsiteY0" fmla="*/ 0 h 2853924"/>
              <a:gd name="connsiteX1" fmla="*/ 4952078 w 5294847"/>
              <a:gd name="connsiteY1" fmla="*/ 2822393 h 2853924"/>
              <a:gd name="connsiteX2" fmla="*/ 0 w 5294847"/>
              <a:gd name="connsiteY2" fmla="*/ 2853924 h 2853924"/>
              <a:gd name="connsiteX0" fmla="*/ 5523505 w 5523505"/>
              <a:gd name="connsiteY0" fmla="*/ 0 h 2853924"/>
              <a:gd name="connsiteX1" fmla="*/ 5180736 w 5523505"/>
              <a:gd name="connsiteY1" fmla="*/ 2822393 h 2853924"/>
              <a:gd name="connsiteX2" fmla="*/ 0 w 5523505"/>
              <a:gd name="connsiteY2" fmla="*/ 2853924 h 2853924"/>
              <a:gd name="connsiteX0" fmla="*/ 6919529 w 6919529"/>
              <a:gd name="connsiteY0" fmla="*/ 0 h 2853924"/>
              <a:gd name="connsiteX1" fmla="*/ 6576760 w 6919529"/>
              <a:gd name="connsiteY1" fmla="*/ 2822393 h 2853924"/>
              <a:gd name="connsiteX2" fmla="*/ 0 w 6919529"/>
              <a:gd name="connsiteY2" fmla="*/ 2853924 h 2853924"/>
              <a:gd name="connsiteX0" fmla="*/ 342769 w 5896061"/>
              <a:gd name="connsiteY0" fmla="*/ 0 h 2853924"/>
              <a:gd name="connsiteX1" fmla="*/ 0 w 5896061"/>
              <a:gd name="connsiteY1" fmla="*/ 2822393 h 2853924"/>
              <a:gd name="connsiteX2" fmla="*/ 5896060 w 5896061"/>
              <a:gd name="connsiteY2" fmla="*/ 2853924 h 2853924"/>
              <a:gd name="connsiteX0" fmla="*/ 0 w 5553292"/>
              <a:gd name="connsiteY0" fmla="*/ 0 h 2853924"/>
              <a:gd name="connsiteX1" fmla="*/ 1374217 w 5553292"/>
              <a:gd name="connsiteY1" fmla="*/ 2822393 h 2853924"/>
              <a:gd name="connsiteX2" fmla="*/ 5553291 w 5553292"/>
              <a:gd name="connsiteY2" fmla="*/ 2853924 h 2853924"/>
              <a:gd name="connsiteX0" fmla="*/ 0 w 5730911"/>
              <a:gd name="connsiteY0" fmla="*/ 0 h 2798861"/>
              <a:gd name="connsiteX1" fmla="*/ 1551836 w 5730911"/>
              <a:gd name="connsiteY1" fmla="*/ 2767330 h 2798861"/>
              <a:gd name="connsiteX2" fmla="*/ 5730910 w 5730911"/>
              <a:gd name="connsiteY2" fmla="*/ 2798861 h 2798861"/>
              <a:gd name="connsiteX0" fmla="*/ 0 w 5730911"/>
              <a:gd name="connsiteY0" fmla="*/ 0 h 2798861"/>
              <a:gd name="connsiteX1" fmla="*/ 1551836 w 5730911"/>
              <a:gd name="connsiteY1" fmla="*/ 2781096 h 2798861"/>
              <a:gd name="connsiteX2" fmla="*/ 5730910 w 5730911"/>
              <a:gd name="connsiteY2" fmla="*/ 2798861 h 2798861"/>
              <a:gd name="connsiteX0" fmla="*/ 0 w 6599272"/>
              <a:gd name="connsiteY0" fmla="*/ 0 h 2812627"/>
              <a:gd name="connsiteX1" fmla="*/ 1551836 w 6599272"/>
              <a:gd name="connsiteY1" fmla="*/ 2781096 h 2812627"/>
              <a:gd name="connsiteX2" fmla="*/ 6599272 w 6599272"/>
              <a:gd name="connsiteY2" fmla="*/ 2812627 h 28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272" h="2812627">
                <a:moveTo>
                  <a:pt x="0" y="0"/>
                </a:moveTo>
                <a:lnTo>
                  <a:pt x="1551836" y="2781096"/>
                </a:lnTo>
                <a:lnTo>
                  <a:pt x="6599272" y="2812627"/>
                </a:lnTo>
              </a:path>
            </a:pathLst>
          </a:custGeom>
          <a:noFill/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25799" y="2974059"/>
            <a:ext cx="486073" cy="89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長尾八幡線</a:t>
            </a:r>
            <a:endParaRPr kumimoji="1" lang="en-US" altLang="ja-JP" sz="7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フリーフォーム 68"/>
          <p:cNvSpPr/>
          <p:nvPr/>
        </p:nvSpPr>
        <p:spPr>
          <a:xfrm>
            <a:off x="3792638" y="2897758"/>
            <a:ext cx="611323" cy="163245"/>
          </a:xfrm>
          <a:custGeom>
            <a:avLst/>
            <a:gdLst>
              <a:gd name="connsiteX0" fmla="*/ 0 w 4761186"/>
              <a:gd name="connsiteY0" fmla="*/ 0 h 867103"/>
              <a:gd name="connsiteX1" fmla="*/ 1087821 w 4761186"/>
              <a:gd name="connsiteY1" fmla="*/ 835572 h 867103"/>
              <a:gd name="connsiteX2" fmla="*/ 4761186 w 4761186"/>
              <a:gd name="connsiteY2" fmla="*/ 867103 h 867103"/>
              <a:gd name="connsiteX0" fmla="*/ 0 w 4113031"/>
              <a:gd name="connsiteY0" fmla="*/ 0 h 727996"/>
              <a:gd name="connsiteX1" fmla="*/ 439666 w 4113031"/>
              <a:gd name="connsiteY1" fmla="*/ 696465 h 727996"/>
              <a:gd name="connsiteX2" fmla="*/ 4113031 w 4113031"/>
              <a:gd name="connsiteY2" fmla="*/ 727996 h 727996"/>
              <a:gd name="connsiteX0" fmla="*/ 9057 w 3673366"/>
              <a:gd name="connsiteY0" fmla="*/ 0 h 693219"/>
              <a:gd name="connsiteX1" fmla="*/ 1 w 3673366"/>
              <a:gd name="connsiteY1" fmla="*/ 661688 h 693219"/>
              <a:gd name="connsiteX2" fmla="*/ 3673366 w 3673366"/>
              <a:gd name="connsiteY2" fmla="*/ 693219 h 693219"/>
              <a:gd name="connsiteX0" fmla="*/ 0 w 3913600"/>
              <a:gd name="connsiteY0" fmla="*/ 0 h 658443"/>
              <a:gd name="connsiteX1" fmla="*/ 240235 w 3913600"/>
              <a:gd name="connsiteY1" fmla="*/ 626912 h 658443"/>
              <a:gd name="connsiteX2" fmla="*/ 3913600 w 3913600"/>
              <a:gd name="connsiteY2" fmla="*/ 658443 h 658443"/>
              <a:gd name="connsiteX0" fmla="*/ 0 w 6406503"/>
              <a:gd name="connsiteY0" fmla="*/ 0 h 2292951"/>
              <a:gd name="connsiteX1" fmla="*/ 2733138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237397 w 6406503"/>
              <a:gd name="connsiteY1" fmla="*/ 2261420 h 2292951"/>
              <a:gd name="connsiteX2" fmla="*/ 6406503 w 6406503"/>
              <a:gd name="connsiteY2" fmla="*/ 2292951 h 2292951"/>
              <a:gd name="connsiteX0" fmla="*/ 0 w 6406503"/>
              <a:gd name="connsiteY0" fmla="*/ 0 h 2292951"/>
              <a:gd name="connsiteX1" fmla="*/ 1037964 w 6406503"/>
              <a:gd name="connsiteY1" fmla="*/ 2261420 h 2292951"/>
              <a:gd name="connsiteX2" fmla="*/ 6406503 w 6406503"/>
              <a:gd name="connsiteY2" fmla="*/ 2292951 h 2292951"/>
              <a:gd name="connsiteX0" fmla="*/ 0 w 6463059"/>
              <a:gd name="connsiteY0" fmla="*/ 0 h 2371847"/>
              <a:gd name="connsiteX1" fmla="*/ 1094520 w 6463059"/>
              <a:gd name="connsiteY1" fmla="*/ 2340316 h 2371847"/>
              <a:gd name="connsiteX2" fmla="*/ 6463059 w 6463059"/>
              <a:gd name="connsiteY2" fmla="*/ 2371847 h 2371847"/>
              <a:gd name="connsiteX0" fmla="*/ 342768 w 5368539"/>
              <a:gd name="connsiteY0" fmla="*/ 0 h 3306022"/>
              <a:gd name="connsiteX1" fmla="*/ 0 w 5368539"/>
              <a:gd name="connsiteY1" fmla="*/ 3274491 h 3306022"/>
              <a:gd name="connsiteX2" fmla="*/ 5368539 w 5368539"/>
              <a:gd name="connsiteY2" fmla="*/ 3306022 h 3306022"/>
              <a:gd name="connsiteX0" fmla="*/ 5294846 w 5294845"/>
              <a:gd name="connsiteY0" fmla="*/ 0 h 3306022"/>
              <a:gd name="connsiteX1" fmla="*/ 4952078 w 5294845"/>
              <a:gd name="connsiteY1" fmla="*/ 3274491 h 3306022"/>
              <a:gd name="connsiteX2" fmla="*/ 0 w 5294845"/>
              <a:gd name="connsiteY2" fmla="*/ 3306022 h 3306022"/>
              <a:gd name="connsiteX0" fmla="*/ 5294847 w 5294847"/>
              <a:gd name="connsiteY0" fmla="*/ 0 h 2853924"/>
              <a:gd name="connsiteX1" fmla="*/ 4952078 w 5294847"/>
              <a:gd name="connsiteY1" fmla="*/ 2822393 h 2853924"/>
              <a:gd name="connsiteX2" fmla="*/ 0 w 5294847"/>
              <a:gd name="connsiteY2" fmla="*/ 2853924 h 2853924"/>
              <a:gd name="connsiteX0" fmla="*/ 5523505 w 5523505"/>
              <a:gd name="connsiteY0" fmla="*/ 0 h 2853924"/>
              <a:gd name="connsiteX1" fmla="*/ 5180736 w 5523505"/>
              <a:gd name="connsiteY1" fmla="*/ 2822393 h 2853924"/>
              <a:gd name="connsiteX2" fmla="*/ 0 w 5523505"/>
              <a:gd name="connsiteY2" fmla="*/ 2853924 h 2853924"/>
              <a:gd name="connsiteX0" fmla="*/ 6919529 w 6919529"/>
              <a:gd name="connsiteY0" fmla="*/ 0 h 2853924"/>
              <a:gd name="connsiteX1" fmla="*/ 6576760 w 6919529"/>
              <a:gd name="connsiteY1" fmla="*/ 2822393 h 2853924"/>
              <a:gd name="connsiteX2" fmla="*/ 0 w 6919529"/>
              <a:gd name="connsiteY2" fmla="*/ 2853924 h 2853924"/>
              <a:gd name="connsiteX0" fmla="*/ 342769 w 5896061"/>
              <a:gd name="connsiteY0" fmla="*/ 0 h 2853924"/>
              <a:gd name="connsiteX1" fmla="*/ 0 w 5896061"/>
              <a:gd name="connsiteY1" fmla="*/ 2822393 h 2853924"/>
              <a:gd name="connsiteX2" fmla="*/ 5896060 w 5896061"/>
              <a:gd name="connsiteY2" fmla="*/ 2853924 h 2853924"/>
              <a:gd name="connsiteX0" fmla="*/ 0 w 5553292"/>
              <a:gd name="connsiteY0" fmla="*/ 0 h 2853924"/>
              <a:gd name="connsiteX1" fmla="*/ 1374217 w 5553292"/>
              <a:gd name="connsiteY1" fmla="*/ 2822393 h 2853924"/>
              <a:gd name="connsiteX2" fmla="*/ 5553291 w 5553292"/>
              <a:gd name="connsiteY2" fmla="*/ 2853924 h 2853924"/>
              <a:gd name="connsiteX0" fmla="*/ 0 w 5730911"/>
              <a:gd name="connsiteY0" fmla="*/ 0 h 2798861"/>
              <a:gd name="connsiteX1" fmla="*/ 1551836 w 5730911"/>
              <a:gd name="connsiteY1" fmla="*/ 2767330 h 2798861"/>
              <a:gd name="connsiteX2" fmla="*/ 5730910 w 5730911"/>
              <a:gd name="connsiteY2" fmla="*/ 2798861 h 2798861"/>
              <a:gd name="connsiteX0" fmla="*/ 0 w 5730911"/>
              <a:gd name="connsiteY0" fmla="*/ 0 h 2798861"/>
              <a:gd name="connsiteX1" fmla="*/ 1551836 w 5730911"/>
              <a:gd name="connsiteY1" fmla="*/ 2781096 h 2798861"/>
              <a:gd name="connsiteX2" fmla="*/ 5730910 w 5730911"/>
              <a:gd name="connsiteY2" fmla="*/ 2798861 h 2798861"/>
              <a:gd name="connsiteX0" fmla="*/ 0 w 6599272"/>
              <a:gd name="connsiteY0" fmla="*/ 0 h 2812627"/>
              <a:gd name="connsiteX1" fmla="*/ 1551836 w 6599272"/>
              <a:gd name="connsiteY1" fmla="*/ 2781096 h 2812627"/>
              <a:gd name="connsiteX2" fmla="*/ 6599272 w 6599272"/>
              <a:gd name="connsiteY2" fmla="*/ 2812627 h 28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272" h="2812627">
                <a:moveTo>
                  <a:pt x="0" y="0"/>
                </a:moveTo>
                <a:lnTo>
                  <a:pt x="1551836" y="2781096"/>
                </a:lnTo>
                <a:lnTo>
                  <a:pt x="6599272" y="2812627"/>
                </a:lnTo>
              </a:path>
            </a:pathLst>
          </a:custGeom>
          <a:noFill/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/>
          </a:p>
        </p:txBody>
      </p:sp>
      <p:sp>
        <p:nvSpPr>
          <p:cNvPr id="70" name="楕円 69"/>
          <p:cNvSpPr/>
          <p:nvPr/>
        </p:nvSpPr>
        <p:spPr>
          <a:xfrm rot="17404861">
            <a:off x="3581624" y="2604437"/>
            <a:ext cx="174644" cy="42463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19"/>
          <p:cNvSpPr txBox="1"/>
          <p:nvPr/>
        </p:nvSpPr>
        <p:spPr>
          <a:xfrm>
            <a:off x="2900798" y="1377827"/>
            <a:ext cx="3960000" cy="1710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7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※７放射軸：北阪神軸・北大阪軸・京阪軸・阪奈軸・南阪奈</a:t>
            </a:r>
            <a:r>
              <a:rPr lang="en-US" altLang="ja-JP" sz="7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7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南河内</a:t>
            </a:r>
            <a:r>
              <a:rPr lang="en-US" altLang="ja-JP" sz="7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sz="7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軸・大阪高野軸・湾岸軸</a:t>
            </a:r>
            <a:endParaRPr lang="ja-JP" sz="11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20"/>
          <p:cNvSpPr txBox="1"/>
          <p:nvPr/>
        </p:nvSpPr>
        <p:spPr>
          <a:xfrm>
            <a:off x="2897897" y="1554672"/>
            <a:ext cx="2401015" cy="1074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25000"/>
              </a:lnSpc>
              <a:spcAft>
                <a:spcPts val="0"/>
              </a:spcAft>
            </a:pPr>
            <a:r>
              <a:rPr lang="ja-JP" sz="7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３環状軸：外郭環状軸・中央環状軸・都心環状軸</a:t>
            </a:r>
            <a:endParaRPr lang="ja-JP" sz="11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1981200" y="3946725"/>
            <a:ext cx="176213" cy="97631"/>
          </a:xfrm>
          <a:custGeom>
            <a:avLst/>
            <a:gdLst>
              <a:gd name="connsiteX0" fmla="*/ 40481 w 176213"/>
              <a:gd name="connsiteY0" fmla="*/ 0 h 97631"/>
              <a:gd name="connsiteX1" fmla="*/ 0 w 176213"/>
              <a:gd name="connsiteY1" fmla="*/ 38100 h 97631"/>
              <a:gd name="connsiteX2" fmla="*/ 50006 w 176213"/>
              <a:gd name="connsiteY2" fmla="*/ 97631 h 97631"/>
              <a:gd name="connsiteX3" fmla="*/ 128588 w 176213"/>
              <a:gd name="connsiteY3" fmla="*/ 95250 h 97631"/>
              <a:gd name="connsiteX4" fmla="*/ 176213 w 176213"/>
              <a:gd name="connsiteY4" fmla="*/ 45244 h 97631"/>
              <a:gd name="connsiteX5" fmla="*/ 40481 w 176213"/>
              <a:gd name="connsiteY5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13" h="97631">
                <a:moveTo>
                  <a:pt x="40481" y="0"/>
                </a:moveTo>
                <a:lnTo>
                  <a:pt x="0" y="38100"/>
                </a:lnTo>
                <a:lnTo>
                  <a:pt x="50006" y="97631"/>
                </a:lnTo>
                <a:lnTo>
                  <a:pt x="128588" y="95250"/>
                </a:lnTo>
                <a:lnTo>
                  <a:pt x="176213" y="45244"/>
                </a:lnTo>
                <a:lnTo>
                  <a:pt x="404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78115" y="4960935"/>
            <a:ext cx="351853" cy="107298"/>
          </a:xfrm>
          <a:prstGeom prst="rect">
            <a:avLst/>
          </a:prstGeom>
          <a:solidFill>
            <a:srgbClr val="59CC8D"/>
          </a:solidFill>
        </p:spPr>
        <p:txBody>
          <a:bodyPr wrap="none" lIns="18000" tIns="7200" rIns="82800" bIns="0" rtlCol="0" anchor="b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南阪奈</a:t>
            </a:r>
            <a:endParaRPr kumimoji="1" lang="en-US" altLang="ja-JP" sz="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3564732" y="5008764"/>
            <a:ext cx="64294" cy="71437"/>
          </a:xfrm>
          <a:custGeom>
            <a:avLst/>
            <a:gdLst>
              <a:gd name="connsiteX0" fmla="*/ 4763 w 64294"/>
              <a:gd name="connsiteY0" fmla="*/ 0 h 54769"/>
              <a:gd name="connsiteX1" fmla="*/ 64294 w 64294"/>
              <a:gd name="connsiteY1" fmla="*/ 54769 h 54769"/>
              <a:gd name="connsiteX2" fmla="*/ 0 w 64294"/>
              <a:gd name="connsiteY2" fmla="*/ 52387 h 54769"/>
              <a:gd name="connsiteX3" fmla="*/ 4763 w 64294"/>
              <a:gd name="connsiteY3" fmla="*/ 0 h 54769"/>
              <a:gd name="connsiteX0" fmla="*/ 4763 w 64294"/>
              <a:gd name="connsiteY0" fmla="*/ 0 h 64294"/>
              <a:gd name="connsiteX1" fmla="*/ 64294 w 64294"/>
              <a:gd name="connsiteY1" fmla="*/ 64294 h 64294"/>
              <a:gd name="connsiteX2" fmla="*/ 0 w 64294"/>
              <a:gd name="connsiteY2" fmla="*/ 52387 h 64294"/>
              <a:gd name="connsiteX3" fmla="*/ 4763 w 64294"/>
              <a:gd name="connsiteY3" fmla="*/ 0 h 64294"/>
              <a:gd name="connsiteX0" fmla="*/ 4763 w 64294"/>
              <a:gd name="connsiteY0" fmla="*/ 0 h 71437"/>
              <a:gd name="connsiteX1" fmla="*/ 64294 w 64294"/>
              <a:gd name="connsiteY1" fmla="*/ 64294 h 71437"/>
              <a:gd name="connsiteX2" fmla="*/ 0 w 64294"/>
              <a:gd name="connsiteY2" fmla="*/ 71437 h 71437"/>
              <a:gd name="connsiteX3" fmla="*/ 4763 w 64294"/>
              <a:gd name="connsiteY3" fmla="*/ 0 h 71437"/>
              <a:gd name="connsiteX0" fmla="*/ 4763 w 64294"/>
              <a:gd name="connsiteY0" fmla="*/ 0 h 71437"/>
              <a:gd name="connsiteX1" fmla="*/ 64294 w 64294"/>
              <a:gd name="connsiteY1" fmla="*/ 59532 h 71437"/>
              <a:gd name="connsiteX2" fmla="*/ 0 w 64294"/>
              <a:gd name="connsiteY2" fmla="*/ 71437 h 71437"/>
              <a:gd name="connsiteX3" fmla="*/ 4763 w 64294"/>
              <a:gd name="connsiteY3" fmla="*/ 0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4" h="71437">
                <a:moveTo>
                  <a:pt x="4763" y="0"/>
                </a:moveTo>
                <a:lnTo>
                  <a:pt x="64294" y="59532"/>
                </a:lnTo>
                <a:lnTo>
                  <a:pt x="0" y="71437"/>
                </a:lnTo>
                <a:lnTo>
                  <a:pt x="4763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95241" y="5037304"/>
            <a:ext cx="416781" cy="118203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5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南河内</a:t>
            </a:r>
            <a:r>
              <a:rPr lang="en-US" altLang="ja-JP" sz="65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軸</a:t>
            </a:r>
            <a:endParaRPr kumimoji="1" lang="en-US" altLang="ja-JP" sz="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23413" y="6959022"/>
            <a:ext cx="52729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lang="zh-TW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淀川左岸線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zh-TW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</a:t>
            </a:r>
            <a:r>
              <a:rPr lang="en-US" altLang="zh-TW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zh-TW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海老江</a:t>
            </a:r>
            <a:r>
              <a:rPr lang="en-US" altLang="zh-TW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JCT</a:t>
            </a:r>
            <a:r>
              <a:rPr lang="zh-TW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zh-TW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仮称</a:t>
            </a:r>
            <a:r>
              <a:rPr lang="en-US" altLang="zh-TW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zh-TW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豊崎</a:t>
            </a:r>
            <a:r>
              <a:rPr lang="en-US" altLang="zh-TW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IC〕</a:t>
            </a:r>
          </a:p>
          <a:p>
            <a:pPr lvl="0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（大阪・関西万博のアクセスルートとしての活用をめざす） </a:t>
            </a:r>
            <a:r>
              <a:rPr lang="en-US" altLang="ja-JP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lvl="0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kumimoji="1" lang="zh-TW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淀川左岸線延伸部</a:t>
            </a:r>
            <a:r>
              <a:rPr kumimoji="1" lang="en-US" altLang="zh-TW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〔(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仮称</a:t>
            </a:r>
            <a:r>
              <a:rPr kumimoji="1" lang="en-US" altLang="zh-TW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zh-TW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豊崎</a:t>
            </a:r>
            <a:r>
              <a:rPr kumimoji="1" lang="en-US" altLang="zh-TW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kumimoji="1" lang="zh-TW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～門真</a:t>
            </a:r>
            <a:r>
              <a:rPr kumimoji="1" lang="en-US" altLang="zh-TW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JCT〕 </a:t>
            </a:r>
          </a:p>
          <a:p>
            <a:pPr lvl="0">
              <a:defRPr/>
            </a:pP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○新名神高速道路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八幡京田辺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JCT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～高槻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JCT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IC〕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（令和９年度　開通目標）</a:t>
            </a:r>
            <a:r>
              <a:rPr kumimoji="1" lang="en-US" altLang="zh-TW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16850" y="71462"/>
            <a:ext cx="6929425" cy="568188"/>
            <a:chOff x="36478" y="0"/>
            <a:chExt cx="6929425" cy="568188"/>
          </a:xfrm>
        </p:grpSpPr>
        <p:sp>
          <p:nvSpPr>
            <p:cNvPr id="91" name="タイトル 1"/>
            <p:cNvSpPr txBox="1">
              <a:spLocks/>
            </p:cNvSpPr>
            <p:nvPr/>
          </p:nvSpPr>
          <p:spPr>
            <a:xfrm>
              <a:off x="36478" y="0"/>
              <a:ext cx="6929425" cy="568188"/>
            </a:xfrm>
            <a:prstGeom prst="rect">
              <a:avLst/>
            </a:prstGeom>
          </p:spPr>
          <p:txBody>
            <a:bodyPr vert="horz" lIns="92994" tIns="46497" rIns="92994" bIns="46497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/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ポイント</a:t>
              </a:r>
              <a:r>
                <a:rPr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</a:t>
              </a: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１：大阪・関西のさらなる成長に必要なインフラの強化</a:t>
              </a:r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44624" y="47686"/>
              <a:ext cx="6746026" cy="396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083087D-310D-4098-BF35-C65C2846F30F}"/>
              </a:ext>
            </a:extLst>
          </p:cNvPr>
          <p:cNvSpPr txBox="1"/>
          <p:nvPr/>
        </p:nvSpPr>
        <p:spPr>
          <a:xfrm>
            <a:off x="4985805" y="3289905"/>
            <a:ext cx="1341966" cy="232402"/>
          </a:xfrm>
          <a:prstGeom prst="rect">
            <a:avLst/>
          </a:prstGeom>
          <a:noFill/>
          <a:ln w="3175">
            <a:noFill/>
          </a:ln>
        </p:spPr>
        <p:txBody>
          <a:bodyPr wrap="none" lIns="92994" tIns="46497" rIns="92994" bIns="4649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府県間の連携強化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33856FA-B4A7-46C8-99B6-C58F48E3EB92}"/>
              </a:ext>
            </a:extLst>
          </p:cNvPr>
          <p:cNvSpPr txBox="1"/>
          <p:nvPr/>
        </p:nvSpPr>
        <p:spPr>
          <a:xfrm>
            <a:off x="5262325" y="4690102"/>
            <a:ext cx="788931" cy="232402"/>
          </a:xfrm>
          <a:prstGeom prst="rect">
            <a:avLst/>
          </a:prstGeom>
          <a:noFill/>
        </p:spPr>
        <p:txBody>
          <a:bodyPr wrap="none" lIns="92994" tIns="46497" rIns="92994" bIns="4649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国道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371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9E8C360-449B-4724-BC17-C6537CAF76E0}"/>
              </a:ext>
            </a:extLst>
          </p:cNvPr>
          <p:cNvSpPr txBox="1"/>
          <p:nvPr/>
        </p:nvSpPr>
        <p:spPr>
          <a:xfrm>
            <a:off x="4797900" y="4888937"/>
            <a:ext cx="1729893" cy="232402"/>
          </a:xfrm>
          <a:prstGeom prst="rect">
            <a:avLst/>
          </a:prstGeom>
          <a:noFill/>
          <a:ln w="3175">
            <a:noFill/>
          </a:ln>
        </p:spPr>
        <p:txBody>
          <a:bodyPr wrap="none" lIns="92994" tIns="46497" rIns="92994" bIns="4649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【7</a:t>
            </a:r>
            <a:r>
              <a:rPr lang="ja-JP" altLang="en-US" sz="9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放射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軸・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環状軸の強化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BB43F1E-DF0B-415A-A777-70FB23700F45}"/>
              </a:ext>
            </a:extLst>
          </p:cNvPr>
          <p:cNvSpPr txBox="1"/>
          <p:nvPr/>
        </p:nvSpPr>
        <p:spPr>
          <a:xfrm>
            <a:off x="4735736" y="6290080"/>
            <a:ext cx="1842103" cy="232402"/>
          </a:xfrm>
          <a:prstGeom prst="rect">
            <a:avLst/>
          </a:prstGeom>
          <a:noFill/>
        </p:spPr>
        <p:txBody>
          <a:bodyPr wrap="none" lIns="92994" tIns="46497" rIns="92994" bIns="4649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都市計画道路 大阪岸和田南海線</a:t>
            </a:r>
            <a:endParaRPr lang="en-US" altLang="ja-JP" sz="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08D87F8C-774E-4B09-B638-5C7C80690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95" b="3435"/>
          <a:stretch/>
        </p:blipFill>
        <p:spPr>
          <a:xfrm>
            <a:off x="4810281" y="3476254"/>
            <a:ext cx="1694598" cy="1208217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CCBC57D7-DAE1-4508-9900-BBFB0707D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61" b="3208"/>
          <a:stretch/>
        </p:blipFill>
        <p:spPr>
          <a:xfrm>
            <a:off x="4814472" y="5093979"/>
            <a:ext cx="1691011" cy="1190737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B517D8B3-1294-42AE-BFD3-00785BD129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2785" r="10181" b="1942"/>
          <a:stretch/>
        </p:blipFill>
        <p:spPr>
          <a:xfrm>
            <a:off x="4808387" y="1762835"/>
            <a:ext cx="1696511" cy="1209624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867CA15-842F-4182-A801-8826A3C70884}"/>
              </a:ext>
            </a:extLst>
          </p:cNvPr>
          <p:cNvSpPr txBox="1"/>
          <p:nvPr/>
        </p:nvSpPr>
        <p:spPr>
          <a:xfrm>
            <a:off x="5066183" y="2975024"/>
            <a:ext cx="1144798" cy="370901"/>
          </a:xfrm>
          <a:prstGeom prst="rect">
            <a:avLst/>
          </a:prstGeom>
          <a:noFill/>
        </p:spPr>
        <p:txBody>
          <a:bodyPr wrap="none" lIns="92994" tIns="46497" rIns="92994" bIns="4649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淀川左岸線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仮称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豊崎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）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007827D-8769-4FE2-AA9E-9A00FB474958}"/>
              </a:ext>
            </a:extLst>
          </p:cNvPr>
          <p:cNvSpPr txBox="1"/>
          <p:nvPr/>
        </p:nvSpPr>
        <p:spPr>
          <a:xfrm>
            <a:off x="4928097" y="1566474"/>
            <a:ext cx="1457383" cy="232402"/>
          </a:xfrm>
          <a:prstGeom prst="rect">
            <a:avLst/>
          </a:prstGeom>
          <a:noFill/>
          <a:ln w="3175">
            <a:noFill/>
          </a:ln>
        </p:spPr>
        <p:txBody>
          <a:bodyPr wrap="none" lIns="92994" tIns="46497" rIns="92994" bIns="4649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環状交通機能の強化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4A32C92-E0C7-4B30-A946-12B18D891420}"/>
              </a:ext>
            </a:extLst>
          </p:cNvPr>
          <p:cNvSpPr txBox="1"/>
          <p:nvPr/>
        </p:nvSpPr>
        <p:spPr>
          <a:xfrm rot="815779">
            <a:off x="6041535" y="2105430"/>
            <a:ext cx="562525" cy="201624"/>
          </a:xfrm>
          <a:prstGeom prst="rect">
            <a:avLst/>
          </a:prstGeom>
          <a:noFill/>
        </p:spPr>
        <p:txBody>
          <a:bodyPr wrap="square" lIns="92994" tIns="46497" rIns="92994" bIns="4649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新御堂筋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ED06FD0-B323-4351-8761-6827B9D7A7D2}"/>
              </a:ext>
            </a:extLst>
          </p:cNvPr>
          <p:cNvSpPr txBox="1"/>
          <p:nvPr/>
        </p:nvSpPr>
        <p:spPr>
          <a:xfrm>
            <a:off x="5486973" y="2311946"/>
            <a:ext cx="474742" cy="201624"/>
          </a:xfrm>
          <a:prstGeom prst="rect">
            <a:avLst/>
          </a:prstGeom>
          <a:noFill/>
        </p:spPr>
        <p:txBody>
          <a:bodyPr wrap="none" lIns="92994" tIns="46497" rIns="92994" bIns="4649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00" b="1" noProof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豊崎</a:t>
            </a:r>
            <a:r>
              <a:rPr lang="en-US" altLang="ja-JP" sz="700" b="1" noProof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10759" y="6971865"/>
            <a:ext cx="4910292" cy="54081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425160" y="7047365"/>
            <a:ext cx="1138037" cy="359608"/>
            <a:chOff x="-3316999" y="5093715"/>
            <a:chExt cx="1138037" cy="359608"/>
          </a:xfrm>
        </p:grpSpPr>
        <p:sp>
          <p:nvSpPr>
            <p:cNvPr id="32" name="AutoShape 33"/>
            <p:cNvSpPr>
              <a:spLocks noChangeArrowheads="1"/>
            </p:cNvSpPr>
            <p:nvPr/>
          </p:nvSpPr>
          <p:spPr bwMode="auto">
            <a:xfrm>
              <a:off x="-3316999" y="5103967"/>
              <a:ext cx="1138037" cy="320675"/>
            </a:xfrm>
            <a:prstGeom prst="flowChartAlternateProcess">
              <a:avLst/>
            </a:prstGeom>
            <a:solidFill>
              <a:srgbClr val="548DD4"/>
            </a:solidFill>
            <a:ln w="381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-3134287" y="5093715"/>
              <a:ext cx="72648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令和６年度</a:t>
              </a:r>
              <a:endPara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-3195736" y="5222491"/>
              <a:ext cx="87716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知事重点事業</a:t>
              </a:r>
              <a:endPara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7ABD4C5-EC7A-4C23-8545-4F9F9800B475}"/>
              </a:ext>
            </a:extLst>
          </p:cNvPr>
          <p:cNvSpPr/>
          <p:nvPr/>
        </p:nvSpPr>
        <p:spPr>
          <a:xfrm>
            <a:off x="5778478" y="8970640"/>
            <a:ext cx="4507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b="1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①</a:t>
            </a:r>
            <a:r>
              <a:rPr lang="en-US" altLang="ja-JP" sz="900" b="1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-12</a:t>
            </a:r>
            <a:endParaRPr kumimoji="1" lang="ja-JP" altLang="ja-JP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ADA00BA-CF45-4FBF-BB3D-378C15C7BBE0}"/>
              </a:ext>
            </a:extLst>
          </p:cNvPr>
          <p:cNvSpPr txBox="1"/>
          <p:nvPr/>
        </p:nvSpPr>
        <p:spPr>
          <a:xfrm>
            <a:off x="6597352" y="9706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2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4745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>
            <a:extLst>
              <a:ext uri="{FF2B5EF4-FFF2-40B4-BE49-F238E27FC236}">
                <a16:creationId xmlns:a16="http://schemas.microsoft.com/office/drawing/2014/main" id="{42DF79AB-A839-4F1A-B5C1-5B14AE8B31C6}"/>
              </a:ext>
            </a:extLst>
          </p:cNvPr>
          <p:cNvSpPr txBox="1">
            <a:spLocks/>
          </p:cNvSpPr>
          <p:nvPr/>
        </p:nvSpPr>
        <p:spPr>
          <a:xfrm>
            <a:off x="138055" y="566885"/>
            <a:ext cx="6483784" cy="612000"/>
          </a:xfrm>
          <a:prstGeom prst="rect">
            <a:avLst/>
          </a:prstGeom>
        </p:spPr>
        <p:txBody>
          <a:bodyPr vert="horz" lIns="92994" tIns="46497" rIns="92994" bIns="4649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経済損失と環境負荷を発生させる慢性的な交通渋滞の緩和に向け、バイパス整備に伴う立体交差化、交差点改良など、地域の交通事情に応じた渋滞対策に取り組みます。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B42DD3B-DE4A-4A16-91D2-4F4BBB2CC995}"/>
              </a:ext>
            </a:extLst>
          </p:cNvPr>
          <p:cNvSpPr txBox="1"/>
          <p:nvPr/>
        </p:nvSpPr>
        <p:spPr>
          <a:xfrm>
            <a:off x="21764" y="107406"/>
            <a:ext cx="2582736" cy="334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72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◆慢性的な交通渋滞の解消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82843B7B-4A51-448E-B4AB-0C6D130FD93C}"/>
              </a:ext>
            </a:extLst>
          </p:cNvPr>
          <p:cNvSpPr txBox="1">
            <a:spLocks/>
          </p:cNvSpPr>
          <p:nvPr/>
        </p:nvSpPr>
        <p:spPr>
          <a:xfrm>
            <a:off x="-7779" y="1232340"/>
            <a:ext cx="6828163" cy="26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道路・鉄道との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立体交差化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</p:txBody>
      </p:sp>
      <p:sp>
        <p:nvSpPr>
          <p:cNvPr id="26" name="Text Box 215">
            <a:extLst>
              <a:ext uri="{FF2B5EF4-FFF2-40B4-BE49-F238E27FC236}">
                <a16:creationId xmlns:a16="http://schemas.microsoft.com/office/drawing/2014/main" id="{174730C1-5493-422D-B2D4-AE08F218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20" y="4315637"/>
            <a:ext cx="6541690" cy="117407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ja-JP" altLang="en-US" sz="1050" b="1" noProof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の主な事業箇所＞</a:t>
            </a:r>
            <a:endParaRPr kumimoji="1" lang="en-US" altLang="ja-JP" sz="105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u="sng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鉄道との立体交差</a:t>
            </a:r>
            <a:endParaRPr kumimoji="1" lang="en-US" altLang="ja-JP" sz="1050" i="0" u="sng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27000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・都市計画道路 梅が丘高柳線・</a:t>
            </a:r>
            <a:r>
              <a:rPr lang="en-US" altLang="ja-JP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JR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学研都市線（寝屋川市）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27000" algn="just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・府道 美原太子線・近鉄長野線（富田林市）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27000" algn="just">
              <a:defRPr/>
            </a:pPr>
            <a:r>
              <a:rPr lang="ja-JP" altLang="en-US" sz="1050" kern="100" noProof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都市計画道路 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泉州山手線・水間鉄道</a:t>
            </a:r>
            <a:r>
              <a:rPr kumimoji="1" lang="ja-JP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貝塚市</a:t>
            </a:r>
            <a:r>
              <a:rPr kumimoji="1" lang="ja-JP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など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Rectangle 235">
            <a:extLst>
              <a:ext uri="{FF2B5EF4-FFF2-40B4-BE49-F238E27FC236}">
                <a16:creationId xmlns:a16="http://schemas.microsoft.com/office/drawing/2014/main" id="{637EB435-87EB-470B-80C5-CB337C68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0" y="3816808"/>
            <a:ext cx="3058499" cy="3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6869" tIns="48435" rIns="96869" bIns="48435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道路高架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都市計画道路 梅が丘高柳線・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JR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学研都市線（寝屋川</a:t>
            </a: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</a:t>
            </a:r>
            <a:r>
              <a:rPr kumimoji="1" lang="zh-TW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30" name="Rectangle 235">
            <a:extLst>
              <a:ext uri="{FF2B5EF4-FFF2-40B4-BE49-F238E27FC236}">
                <a16:creationId xmlns:a16="http://schemas.microsoft.com/office/drawing/2014/main" id="{3CADB0BB-DC65-4320-8C85-269F0118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009" y="3810772"/>
            <a:ext cx="2529862" cy="3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6869" tIns="48435" rIns="96869" bIns="48435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鉄道高架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府道 美原太子線・近鉄長野線（富田林市）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9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A647A7C-3D55-459B-A9DB-2F69227C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r="1631" b="1344"/>
          <a:stretch/>
        </p:blipFill>
        <p:spPr>
          <a:xfrm>
            <a:off x="3558402" y="1496859"/>
            <a:ext cx="3139664" cy="230564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96DF8AA-C689-4736-A11F-8C251B23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9" y="1500234"/>
            <a:ext cx="3139664" cy="2305648"/>
          </a:xfrm>
          <a:prstGeom prst="rect">
            <a:avLst/>
          </a:prstGeom>
        </p:spPr>
      </p:pic>
      <p:sp>
        <p:nvSpPr>
          <p:cNvPr id="47" name="タイトル 1">
            <a:extLst>
              <a:ext uri="{FF2B5EF4-FFF2-40B4-BE49-F238E27FC236}">
                <a16:creationId xmlns:a16="http://schemas.microsoft.com/office/drawing/2014/main" id="{7E9978BE-5BEC-40DD-A644-18E11444D3BC}"/>
              </a:ext>
            </a:extLst>
          </p:cNvPr>
          <p:cNvSpPr txBox="1">
            <a:spLocks/>
          </p:cNvSpPr>
          <p:nvPr/>
        </p:nvSpPr>
        <p:spPr>
          <a:xfrm>
            <a:off x="-7779" y="5885806"/>
            <a:ext cx="6828163" cy="26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交差点の機能向上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</p:txBody>
      </p:sp>
      <p:sp>
        <p:nvSpPr>
          <p:cNvPr id="48" name="右矢印 41">
            <a:extLst>
              <a:ext uri="{FF2B5EF4-FFF2-40B4-BE49-F238E27FC236}">
                <a16:creationId xmlns:a16="http://schemas.microsoft.com/office/drawing/2014/main" id="{9F944B02-5C83-48A1-987F-0A87EBDDA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430" y="6761307"/>
            <a:ext cx="269972" cy="936000"/>
          </a:xfrm>
          <a:prstGeom prst="rightArrow">
            <a:avLst>
              <a:gd name="adj1" fmla="val 44204"/>
              <a:gd name="adj2" fmla="val 57264"/>
            </a:avLst>
          </a:prstGeom>
          <a:gradFill>
            <a:gsLst>
              <a:gs pos="0">
                <a:srgbClr val="CCECFF"/>
              </a:gs>
              <a:gs pos="35000">
                <a:srgbClr val="99CCFF"/>
              </a:gs>
              <a:gs pos="100000">
                <a:srgbClr val="00B0F0"/>
              </a:gs>
            </a:gsLst>
            <a:lin ang="0" scaled="0"/>
          </a:gradFill>
          <a:ln w="3175" algn="ctr">
            <a:noFill/>
            <a:miter lim="800000"/>
            <a:headEnd/>
            <a:tailEnd/>
          </a:ln>
          <a:effectLst/>
        </p:spPr>
        <p:txBody>
          <a:bodyPr rot="0" vert="horz" wrap="square" lIns="96869" tIns="48435" rIns="96869" bIns="48435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Rectangle 235">
            <a:extLst>
              <a:ext uri="{FF2B5EF4-FFF2-40B4-BE49-F238E27FC236}">
                <a16:creationId xmlns:a16="http://schemas.microsoft.com/office/drawing/2014/main" id="{38F0425A-6527-4F37-9B42-CBD9143F7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658" y="8328744"/>
            <a:ext cx="3559597" cy="19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6869" tIns="48435" rIns="96869" bIns="48435" anchor="t" anchorCtr="0" upright="1">
            <a:noAutofit/>
          </a:bodyPr>
          <a:lstStyle/>
          <a:p>
            <a:pPr algn="ctr">
              <a:defRPr/>
            </a:pP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交差点改良事例（桜塚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</a:t>
            </a: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豊中</a:t>
            </a: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</a:t>
            </a:r>
            <a:r>
              <a:rPr kumimoji="1" lang="zh-TW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（右折レーンの設置）</a:t>
            </a:r>
            <a:endParaRPr kumimoji="1" lang="zh-TW" altLang="en-US" sz="9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kumimoji="1" lang="zh-TW" altLang="en-US" sz="9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Text Box 215">
            <a:extLst>
              <a:ext uri="{FF2B5EF4-FFF2-40B4-BE49-F238E27FC236}">
                <a16:creationId xmlns:a16="http://schemas.microsoft.com/office/drawing/2014/main" id="{4A8FC23E-DB28-4FED-BC50-1794528D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20" y="8675889"/>
            <a:ext cx="6525352" cy="717565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ja-JP" altLang="en-US" sz="1050" b="1" noProof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の主な</a:t>
            </a:r>
            <a:r>
              <a:rPr kumimoji="1" lang="ja-JP" altLang="ja-JP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</a:t>
            </a: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箇所＞</a:t>
            </a:r>
            <a:endParaRPr kumimoji="1" lang="en-US" altLang="ja-JP" sz="105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・主要地方道　大阪港八尾線　久宝寺交差点（八尾市）（付加車線の設置）　　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・国道</a:t>
            </a:r>
            <a:r>
              <a:rPr kumimoji="1" lang="ja-JP" altLang="en-US" sz="1050" b="0" i="0" u="none" strike="noStrike" kern="100" cap="none" spc="0" normalizeH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170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槇尾中学校南交差点（和泉市）（右折レーンの設置</a:t>
            </a: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　　　　など</a:t>
            </a:r>
            <a:endParaRPr kumimoji="1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DEEEDE9-24EF-455F-A592-772A55A89E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"/>
          <a:stretch/>
        </p:blipFill>
        <p:spPr>
          <a:xfrm>
            <a:off x="239195" y="6158332"/>
            <a:ext cx="2959390" cy="217041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54280CDE-D6F3-48BB-A0C5-2EA52303C4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>
          <a:xfrm>
            <a:off x="3648243" y="6151990"/>
            <a:ext cx="2959394" cy="215463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2D96C2-733E-47B1-8DE7-8A2CEA299210}"/>
              </a:ext>
            </a:extLst>
          </p:cNvPr>
          <p:cNvSpPr txBox="1"/>
          <p:nvPr/>
        </p:nvSpPr>
        <p:spPr>
          <a:xfrm>
            <a:off x="6597352" y="9706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3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919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215"/>
          <p:cNvSpPr txBox="1">
            <a:spLocks noChangeArrowheads="1"/>
          </p:cNvSpPr>
          <p:nvPr/>
        </p:nvSpPr>
        <p:spPr bwMode="auto">
          <a:xfrm>
            <a:off x="190885" y="4181782"/>
            <a:ext cx="6538393" cy="769118"/>
          </a:xfrm>
          <a:prstGeom prst="rect">
            <a:avLst/>
          </a:prstGeom>
          <a:solidFill>
            <a:srgbClr val="FFFFFF"/>
          </a:solidFill>
          <a:ln w="15875" cmpd="dbl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lvl="0">
              <a:defRPr/>
            </a:pP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ja-JP" altLang="en-US" sz="1050" b="1" noProof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kumimoji="1" lang="ja-JP" altLang="en-US" sz="105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の主な取組＞</a:t>
            </a:r>
            <a:endParaRPr kumimoji="1" lang="en-US" altLang="ja-JP" sz="105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令和６年６月から、対距離制を基本とした新たな上限料金の設定や料金割引の拡充・導入など、近畿圏の新たな高速道路料金が導入されました。引き続き、国や関係自治体と連携しながら、公平で利用しやすい料金体系の実現に向けて、着実な取組を推進していきます。</a:t>
            </a:r>
            <a:endParaRPr kumimoji="1" lang="en-US" altLang="ja-JP" sz="1050" b="0" i="0" u="none" kern="1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764" y="102490"/>
            <a:ext cx="3547841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>
            <a:spAutoFit/>
          </a:bodyPr>
          <a:lstStyle/>
          <a:p>
            <a:pPr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利用しやすい高速道路料金体系の実現　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下矢印 50"/>
          <p:cNvSpPr/>
          <p:nvPr/>
        </p:nvSpPr>
        <p:spPr>
          <a:xfrm>
            <a:off x="922681" y="5949264"/>
            <a:ext cx="1277020" cy="12796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5818" y="6151736"/>
            <a:ext cx="3093893" cy="2472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88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第１ステップ（平成</a:t>
            </a: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年６月３日以降）</a:t>
            </a:r>
            <a:endParaRPr kumimoji="1" lang="ja-JP" altLang="en-US" sz="1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6159" y="5010285"/>
            <a:ext cx="3083551" cy="2472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88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平成</a:t>
            </a: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年６月３日以前の料金体系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57971" y="5288792"/>
            <a:ext cx="3125078" cy="63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・ＮＥＸＣＯ、阪神高速、道路公社と３つの運営主体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・距離料金、区間料金、均一料金と様々な料金体系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⇒複雑で利用しにくい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-30325" y="6380584"/>
            <a:ext cx="3495313" cy="150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阪神高速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・対距離料金の</a:t>
            </a:r>
            <a:r>
              <a:rPr kumimoji="1" lang="ja-JP" alt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導入</a:t>
            </a:r>
            <a:r>
              <a:rPr lang="ja-JP" altLang="en-US" sz="1050" b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（激変緩和措置として上限料金を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1,320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円に設定　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普通車の場合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・経路によらない同一料金の</a:t>
            </a:r>
            <a:r>
              <a:rPr kumimoji="1" lang="ja-JP" alt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導入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（都心流入割引の導入） 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道路公社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路線の移管　（堺泉北道路・南阪奈道路・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第二阪奈道路）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536288" y="842570"/>
            <a:ext cx="382941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利用しやすい料金体系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の実現のイメージ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-30325" y="8985448"/>
            <a:ext cx="5164648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角丸四角形 176"/>
          <p:cNvSpPr/>
          <p:nvPr/>
        </p:nvSpPr>
        <p:spPr>
          <a:xfrm>
            <a:off x="44627" y="462270"/>
            <a:ext cx="6770851" cy="6377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4" tIns="46497" rIns="92994" bIns="46497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阪神高速道路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大和川線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の開通を踏まえ、高速道路ネットワークを有効に活用し、都心部の渋滞緩和を図るなど、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利用者の視点に立った公平で分かりやすく、利用しやすい料金体系の実現に向け取り組みます。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90" name="正方形/長方形 1089">
            <a:extLst>
              <a:ext uri="{FF2B5EF4-FFF2-40B4-BE49-F238E27FC236}">
                <a16:creationId xmlns:a16="http://schemas.microsoft.com/office/drawing/2014/main" id="{6A88AF10-E75C-446B-ADDB-EADBBF916F91}"/>
              </a:ext>
            </a:extLst>
          </p:cNvPr>
          <p:cNvSpPr/>
          <p:nvPr/>
        </p:nvSpPr>
        <p:spPr>
          <a:xfrm>
            <a:off x="-5982" y="8122035"/>
            <a:ext cx="5517232" cy="12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阪神高速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・対距離料金の</a:t>
            </a:r>
            <a:r>
              <a:rPr kumimoji="1" lang="ja-JP" alt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（上限料金を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1,320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円から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1,950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円に見直し　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普通車の場合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・経路によらない同一料金の</a:t>
            </a:r>
            <a:r>
              <a:rPr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拡大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（都心迂回割引の導入）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4EB001-AD62-4731-B88E-6B7592B33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22" y="1085438"/>
            <a:ext cx="6624000" cy="3146343"/>
          </a:xfrm>
          <a:prstGeom prst="rect">
            <a:avLst/>
          </a:prstGeom>
        </p:spPr>
      </p:pic>
      <p:sp>
        <p:nvSpPr>
          <p:cNvPr id="620" name="正方形/長方形 619">
            <a:extLst>
              <a:ext uri="{FF2B5EF4-FFF2-40B4-BE49-F238E27FC236}">
                <a16:creationId xmlns:a16="http://schemas.microsoft.com/office/drawing/2014/main" id="{461033A2-FA6E-49C8-9666-3D1959EECC5D}"/>
              </a:ext>
            </a:extLst>
          </p:cNvPr>
          <p:cNvSpPr/>
          <p:nvPr/>
        </p:nvSpPr>
        <p:spPr>
          <a:xfrm>
            <a:off x="15817" y="7901900"/>
            <a:ext cx="3093893" cy="2472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88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第２ステップ（令和６年６月１日以降）</a:t>
            </a:r>
            <a:endParaRPr kumimoji="1" lang="ja-JP" altLang="en-US" sz="1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1" name="正方形/長方形 620">
            <a:extLst>
              <a:ext uri="{FF2B5EF4-FFF2-40B4-BE49-F238E27FC236}">
                <a16:creationId xmlns:a16="http://schemas.microsoft.com/office/drawing/2014/main" id="{F8F3617F-269D-40E5-AAC3-B2019BE32F39}"/>
              </a:ext>
            </a:extLst>
          </p:cNvPr>
          <p:cNvSpPr/>
          <p:nvPr/>
        </p:nvSpPr>
        <p:spPr>
          <a:xfrm>
            <a:off x="17129" y="9121986"/>
            <a:ext cx="3092582" cy="24334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88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＜将来像＞より利用しやすい料金体系の実現</a:t>
            </a:r>
            <a:endParaRPr kumimoji="1" lang="ja-JP" altLang="en-US" sz="1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2" name="正方形/長方形 621">
            <a:extLst>
              <a:ext uri="{FF2B5EF4-FFF2-40B4-BE49-F238E27FC236}">
                <a16:creationId xmlns:a16="http://schemas.microsoft.com/office/drawing/2014/main" id="{B6A336B7-F75D-402D-A3DE-8FE037F5ED4C}"/>
              </a:ext>
            </a:extLst>
          </p:cNvPr>
          <p:cNvSpPr/>
          <p:nvPr/>
        </p:nvSpPr>
        <p:spPr>
          <a:xfrm>
            <a:off x="-27385" y="9344472"/>
            <a:ext cx="51646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・管理主体の統一を進め、継ぎ目のない料金体系の導入</a:t>
            </a:r>
            <a:endParaRPr kumimoji="1" lang="en-US" altLang="ja-JP" sz="1050" b="0" i="0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・道路ネットワーク整備の進展に合わせた、渋滞を緩和し利用しやすい料金体系の導入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下矢印 50">
            <a:extLst>
              <a:ext uri="{FF2B5EF4-FFF2-40B4-BE49-F238E27FC236}">
                <a16:creationId xmlns:a16="http://schemas.microsoft.com/office/drawing/2014/main" id="{630F3A25-FF60-496C-9C21-821D773CAE02}"/>
              </a:ext>
            </a:extLst>
          </p:cNvPr>
          <p:cNvSpPr/>
          <p:nvPr/>
        </p:nvSpPr>
        <p:spPr>
          <a:xfrm>
            <a:off x="922681" y="7699724"/>
            <a:ext cx="1277020" cy="12796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下矢印 50">
            <a:extLst>
              <a:ext uri="{FF2B5EF4-FFF2-40B4-BE49-F238E27FC236}">
                <a16:creationId xmlns:a16="http://schemas.microsoft.com/office/drawing/2014/main" id="{CFFDC410-32C5-4ECB-84CA-7290C92EB5AC}"/>
              </a:ext>
            </a:extLst>
          </p:cNvPr>
          <p:cNvSpPr/>
          <p:nvPr/>
        </p:nvSpPr>
        <p:spPr>
          <a:xfrm>
            <a:off x="922681" y="8955142"/>
            <a:ext cx="1277020" cy="12796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5FC85BE-895C-4A78-A2DE-C3BAACFE773F}"/>
              </a:ext>
            </a:extLst>
          </p:cNvPr>
          <p:cNvGrpSpPr>
            <a:grpSpLocks noChangeAspect="1"/>
          </p:cNvGrpSpPr>
          <p:nvPr/>
        </p:nvGrpSpPr>
        <p:grpSpPr>
          <a:xfrm>
            <a:off x="3308236" y="5060989"/>
            <a:ext cx="3423018" cy="3301948"/>
            <a:chOff x="406939" y="4228029"/>
            <a:chExt cx="2313839" cy="223200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47774E3-1159-49CC-91BB-56F9874B5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2030" t="24622" r="7291" b="12737"/>
            <a:stretch/>
          </p:blipFill>
          <p:spPr>
            <a:xfrm>
              <a:off x="406939" y="4228029"/>
              <a:ext cx="2313839" cy="22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/>
              </a:solidFill>
            </a:ln>
          </p:spPr>
        </p:pic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78B7972-A281-430E-A2DA-1DC568EEBDF6}"/>
                </a:ext>
              </a:extLst>
            </p:cNvPr>
            <p:cNvSpPr/>
            <p:nvPr/>
          </p:nvSpPr>
          <p:spPr>
            <a:xfrm>
              <a:off x="1526855" y="5627484"/>
              <a:ext cx="208542" cy="40684"/>
            </a:xfrm>
            <a:custGeom>
              <a:avLst/>
              <a:gdLst>
                <a:gd name="connsiteX0" fmla="*/ 0 w 200179"/>
                <a:gd name="connsiteY0" fmla="*/ 10505 h 35300"/>
                <a:gd name="connsiteX1" fmla="*/ 74140 w 200179"/>
                <a:gd name="connsiteY1" fmla="*/ 35219 h 35300"/>
                <a:gd name="connsiteX2" fmla="*/ 135924 w 200179"/>
                <a:gd name="connsiteY2" fmla="*/ 3091 h 35300"/>
                <a:gd name="connsiteX3" fmla="*/ 200179 w 200179"/>
                <a:gd name="connsiteY3" fmla="*/ 3091 h 35300"/>
                <a:gd name="connsiteX0" fmla="*/ 0 w 200179"/>
                <a:gd name="connsiteY0" fmla="*/ 5563 h 35226"/>
                <a:gd name="connsiteX1" fmla="*/ 74140 w 200179"/>
                <a:gd name="connsiteY1" fmla="*/ 35219 h 35226"/>
                <a:gd name="connsiteX2" fmla="*/ 135924 w 200179"/>
                <a:gd name="connsiteY2" fmla="*/ 3091 h 35226"/>
                <a:gd name="connsiteX3" fmla="*/ 200179 w 200179"/>
                <a:gd name="connsiteY3" fmla="*/ 3091 h 35226"/>
                <a:gd name="connsiteX0" fmla="*/ 0 w 217478"/>
                <a:gd name="connsiteY0" fmla="*/ 620 h 35223"/>
                <a:gd name="connsiteX1" fmla="*/ 91439 w 217478"/>
                <a:gd name="connsiteY1" fmla="*/ 35219 h 35223"/>
                <a:gd name="connsiteX2" fmla="*/ 153223 w 217478"/>
                <a:gd name="connsiteY2" fmla="*/ 3091 h 35223"/>
                <a:gd name="connsiteX3" fmla="*/ 217478 w 217478"/>
                <a:gd name="connsiteY3" fmla="*/ 3091 h 35223"/>
                <a:gd name="connsiteX0" fmla="*/ 0 w 215007"/>
                <a:gd name="connsiteY0" fmla="*/ 0 h 44589"/>
                <a:gd name="connsiteX1" fmla="*/ 88968 w 215007"/>
                <a:gd name="connsiteY1" fmla="*/ 44484 h 44589"/>
                <a:gd name="connsiteX2" fmla="*/ 150752 w 215007"/>
                <a:gd name="connsiteY2" fmla="*/ 12356 h 44589"/>
                <a:gd name="connsiteX3" fmla="*/ 215007 w 215007"/>
                <a:gd name="connsiteY3" fmla="*/ 12356 h 44589"/>
                <a:gd name="connsiteX0" fmla="*/ 0 w 219949"/>
                <a:gd name="connsiteY0" fmla="*/ 0 h 39580"/>
                <a:gd name="connsiteX1" fmla="*/ 93910 w 219949"/>
                <a:gd name="connsiteY1" fmla="*/ 39541 h 39580"/>
                <a:gd name="connsiteX2" fmla="*/ 155694 w 219949"/>
                <a:gd name="connsiteY2" fmla="*/ 7413 h 39580"/>
                <a:gd name="connsiteX3" fmla="*/ 219949 w 219949"/>
                <a:gd name="connsiteY3" fmla="*/ 7413 h 39580"/>
                <a:gd name="connsiteX0" fmla="*/ 0 w 219949"/>
                <a:gd name="connsiteY0" fmla="*/ 4228 h 35221"/>
                <a:gd name="connsiteX1" fmla="*/ 93910 w 219949"/>
                <a:gd name="connsiteY1" fmla="*/ 35220 h 35221"/>
                <a:gd name="connsiteX2" fmla="*/ 155694 w 219949"/>
                <a:gd name="connsiteY2" fmla="*/ 3092 h 35221"/>
                <a:gd name="connsiteX3" fmla="*/ 219949 w 219949"/>
                <a:gd name="connsiteY3" fmla="*/ 3092 h 3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49" h="35221">
                  <a:moveTo>
                    <a:pt x="0" y="4228"/>
                  </a:moveTo>
                  <a:cubicBezTo>
                    <a:pt x="25743" y="17203"/>
                    <a:pt x="67961" y="35409"/>
                    <a:pt x="93910" y="35220"/>
                  </a:cubicBezTo>
                  <a:cubicBezTo>
                    <a:pt x="119859" y="35031"/>
                    <a:pt x="134688" y="8447"/>
                    <a:pt x="155694" y="3092"/>
                  </a:cubicBezTo>
                  <a:cubicBezTo>
                    <a:pt x="176701" y="-2263"/>
                    <a:pt x="198325" y="414"/>
                    <a:pt x="219949" y="3092"/>
                  </a:cubicBezTo>
                </a:path>
              </a:pathLst>
            </a:custGeom>
            <a:noFill/>
            <a:ln w="19050">
              <a:solidFill>
                <a:srgbClr val="508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2C42F9C8-1FD2-4D78-8B81-8D37B9EF4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155" y="8430852"/>
            <a:ext cx="2043608" cy="88144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1272B0-0ECF-4F86-9ECF-2B8CC8BC764B}"/>
              </a:ext>
            </a:extLst>
          </p:cNvPr>
          <p:cNvSpPr txBox="1"/>
          <p:nvPr/>
        </p:nvSpPr>
        <p:spPr>
          <a:xfrm>
            <a:off x="6597352" y="9706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4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1467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1035</Words>
  <Application>Microsoft Office PowerPoint</Application>
  <PresentationFormat>A4 210 x 297 mm</PresentationFormat>
  <Paragraphs>97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HG丸ｺﾞｼｯｸM-PRO</vt:lpstr>
      <vt:lpstr>Meiryo UI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2024-06-09T22:55:23Z</dcterms:created>
  <dcterms:modified xsi:type="dcterms:W3CDTF">2024-06-09T23:00:37Z</dcterms:modified>
</cp:coreProperties>
</file>